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8"/>
  </p:notesMasterIdLst>
  <p:handoutMasterIdLst>
    <p:handoutMasterId r:id="rId99"/>
  </p:handoutMasterIdLst>
  <p:sldIdLst>
    <p:sldId id="257" r:id="rId2"/>
    <p:sldId id="339" r:id="rId3"/>
    <p:sldId id="512" r:id="rId4"/>
    <p:sldId id="341" r:id="rId5"/>
    <p:sldId id="286" r:id="rId6"/>
    <p:sldId id="287" r:id="rId7"/>
    <p:sldId id="290" r:id="rId8"/>
    <p:sldId id="340" r:id="rId9"/>
    <p:sldId id="272" r:id="rId10"/>
    <p:sldId id="472" r:id="rId11"/>
    <p:sldId id="473" r:id="rId12"/>
    <p:sldId id="474" r:id="rId13"/>
    <p:sldId id="475" r:id="rId14"/>
    <p:sldId id="346" r:id="rId15"/>
    <p:sldId id="347" r:id="rId16"/>
    <p:sldId id="386" r:id="rId17"/>
    <p:sldId id="448" r:id="rId18"/>
    <p:sldId id="476" r:id="rId19"/>
    <p:sldId id="477" r:id="rId20"/>
    <p:sldId id="478" r:id="rId21"/>
    <p:sldId id="479" r:id="rId22"/>
    <p:sldId id="480" r:id="rId23"/>
    <p:sldId id="513" r:id="rId24"/>
    <p:sldId id="514" r:id="rId25"/>
    <p:sldId id="515" r:id="rId26"/>
    <p:sldId id="516" r:id="rId27"/>
    <p:sldId id="517" r:id="rId28"/>
    <p:sldId id="518" r:id="rId29"/>
    <p:sldId id="519" r:id="rId30"/>
    <p:sldId id="520" r:id="rId31"/>
    <p:sldId id="521" r:id="rId32"/>
    <p:sldId id="522" r:id="rId33"/>
    <p:sldId id="523" r:id="rId34"/>
    <p:sldId id="524" r:id="rId35"/>
    <p:sldId id="525" r:id="rId36"/>
    <p:sldId id="526" r:id="rId37"/>
    <p:sldId id="527" r:id="rId38"/>
    <p:sldId id="528" r:id="rId39"/>
    <p:sldId id="529" r:id="rId40"/>
    <p:sldId id="530" r:id="rId41"/>
    <p:sldId id="531" r:id="rId42"/>
    <p:sldId id="532" r:id="rId43"/>
    <p:sldId id="533" r:id="rId44"/>
    <p:sldId id="534" r:id="rId45"/>
    <p:sldId id="535" r:id="rId46"/>
    <p:sldId id="536" r:id="rId47"/>
    <p:sldId id="537" r:id="rId48"/>
    <p:sldId id="538" r:id="rId49"/>
    <p:sldId id="539" r:id="rId50"/>
    <p:sldId id="540" r:id="rId51"/>
    <p:sldId id="541" r:id="rId52"/>
    <p:sldId id="542" r:id="rId53"/>
    <p:sldId id="543" r:id="rId54"/>
    <p:sldId id="544" r:id="rId55"/>
    <p:sldId id="545" r:id="rId56"/>
    <p:sldId id="546" r:id="rId57"/>
    <p:sldId id="547" r:id="rId58"/>
    <p:sldId id="548" r:id="rId59"/>
    <p:sldId id="549" r:id="rId60"/>
    <p:sldId id="550" r:id="rId61"/>
    <p:sldId id="551" r:id="rId62"/>
    <p:sldId id="552" r:id="rId63"/>
    <p:sldId id="553" r:id="rId64"/>
    <p:sldId id="554" r:id="rId65"/>
    <p:sldId id="555" r:id="rId66"/>
    <p:sldId id="556" r:id="rId67"/>
    <p:sldId id="557" r:id="rId68"/>
    <p:sldId id="558" r:id="rId69"/>
    <p:sldId id="559" r:id="rId70"/>
    <p:sldId id="560" r:id="rId71"/>
    <p:sldId id="561" r:id="rId72"/>
    <p:sldId id="562" r:id="rId73"/>
    <p:sldId id="563" r:id="rId74"/>
    <p:sldId id="564" r:id="rId75"/>
    <p:sldId id="565" r:id="rId76"/>
    <p:sldId id="566" r:id="rId77"/>
    <p:sldId id="567" r:id="rId78"/>
    <p:sldId id="568" r:id="rId79"/>
    <p:sldId id="569" r:id="rId80"/>
    <p:sldId id="570" r:id="rId81"/>
    <p:sldId id="571" r:id="rId82"/>
    <p:sldId id="572" r:id="rId83"/>
    <p:sldId id="573" r:id="rId84"/>
    <p:sldId id="574" r:id="rId85"/>
    <p:sldId id="575" r:id="rId86"/>
    <p:sldId id="576" r:id="rId87"/>
    <p:sldId id="577" r:id="rId88"/>
    <p:sldId id="578" r:id="rId89"/>
    <p:sldId id="579" r:id="rId90"/>
    <p:sldId id="580" r:id="rId91"/>
    <p:sldId id="581" r:id="rId92"/>
    <p:sldId id="582" r:id="rId93"/>
    <p:sldId id="583" r:id="rId94"/>
    <p:sldId id="584" r:id="rId95"/>
    <p:sldId id="585" r:id="rId96"/>
    <p:sldId id="588" r:id="rId97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한선애" initials="한" lastIdx="0" clrIdx="0">
    <p:extLst>
      <p:ext uri="{19B8F6BF-5375-455C-9EA6-DF929625EA0E}">
        <p15:presenceInfo xmlns:p15="http://schemas.microsoft.com/office/powerpoint/2012/main" userId="한선애" providerId="None"/>
      </p:ext>
    </p:extLst>
  </p:cmAuthor>
  <p:cmAuthor id="2" name="kw" initials="k" lastIdx="10" clrIdx="1">
    <p:extLst>
      <p:ext uri="{19B8F6BF-5375-455C-9EA6-DF929625EA0E}">
        <p15:presenceInfo xmlns:p15="http://schemas.microsoft.com/office/powerpoint/2012/main" userId="kw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6F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74" autoAdjust="0"/>
    <p:restoredTop sz="96149" autoAdjust="0"/>
  </p:normalViewPr>
  <p:slideViewPr>
    <p:cSldViewPr snapToGrid="0">
      <p:cViewPr varScale="1">
        <p:scale>
          <a:sx n="103" d="100"/>
          <a:sy n="103" d="100"/>
        </p:scale>
        <p:origin x="72" y="2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handoutMaster" Target="handoutMasters/handout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7.png"/><Relationship Id="rId7" Type="http://schemas.openxmlformats.org/officeDocument/2006/relationships/image" Target="../media/image62.sv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59.png"/><Relationship Id="rId5" Type="http://schemas.openxmlformats.org/officeDocument/2006/relationships/image" Target="../media/image58.jpeg"/><Relationship Id="rId4" Type="http://schemas.openxmlformats.org/officeDocument/2006/relationships/image" Target="../media/image59.svg"/><Relationship Id="rId9" Type="http://schemas.openxmlformats.org/officeDocument/2006/relationships/image" Target="../media/image6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7.png"/><Relationship Id="rId7" Type="http://schemas.openxmlformats.org/officeDocument/2006/relationships/image" Target="../media/image62.sv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59.png"/><Relationship Id="rId5" Type="http://schemas.openxmlformats.org/officeDocument/2006/relationships/image" Target="../media/image58.jpeg"/><Relationship Id="rId4" Type="http://schemas.openxmlformats.org/officeDocument/2006/relationships/image" Target="../media/image59.svg"/><Relationship Id="rId9" Type="http://schemas.openxmlformats.org/officeDocument/2006/relationships/image" Target="../media/image6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2B9873-FA1F-4D01-8721-D1D069CE2CEA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5BE17-E20D-473C-B24B-77ADA8F13449}">
      <dgm:prSet/>
      <dgm:spPr/>
      <dgm:t>
        <a:bodyPr/>
        <a:lstStyle/>
        <a:p>
          <a:r>
            <a:rPr lang="ko-KR" alt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온라인 강의</a:t>
          </a:r>
          <a:endParaRPr lang="en-US" altLang="ko-KR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  <a:p>
          <a:r>
            <a:rPr lang="en-US" altLang="ko-KR" dirty="0">
              <a:latin typeface="NanumSquare Bold" panose="020B0600000101010101" pitchFamily="34" charset="-127"/>
              <a:ea typeface="NanumSquare Bold" panose="020B0600000101010101" pitchFamily="34" charset="-127"/>
            </a:rPr>
            <a:t>(</a:t>
          </a:r>
          <a:r>
            <a:rPr lang="ko-KR" altLang="en-US" dirty="0" err="1">
              <a:latin typeface="NanumSquare Bold" panose="020B0600000101010101" pitchFamily="34" charset="-127"/>
              <a:ea typeface="NanumSquare Bold" panose="020B0600000101010101" pitchFamily="34" charset="-127"/>
            </a:rPr>
            <a:t>비대면수업</a:t>
          </a:r>
          <a:r>
            <a:rPr lang="en-US" altLang="ko-KR" dirty="0">
              <a:latin typeface="NanumSquare Bold" panose="020B0600000101010101" pitchFamily="34" charset="-127"/>
              <a:ea typeface="NanumSquare Bold" panose="020B0600000101010101" pitchFamily="34" charset="-127"/>
            </a:rPr>
            <a:t>)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BB65332D-048F-4E73-A442-9AA7A82CEAF0}" type="parTrans" cxnId="{8368114F-ED76-405D-995A-E13810FC5C20}">
      <dgm:prSet/>
      <dgm:spPr/>
      <dgm:t>
        <a:bodyPr/>
        <a:lstStyle/>
        <a:p>
          <a:endParaRPr lang="en-US"/>
        </a:p>
      </dgm:t>
    </dgm:pt>
    <dgm:pt modelId="{3F705517-F82B-4194-829D-D06032A6C386}" type="sibTrans" cxnId="{8368114F-ED76-405D-995A-E13810FC5C20}">
      <dgm:prSet/>
      <dgm:spPr/>
      <dgm:t>
        <a:bodyPr/>
        <a:lstStyle/>
        <a:p>
          <a:endParaRPr lang="en-US"/>
        </a:p>
      </dgm:t>
    </dgm:pt>
    <dgm:pt modelId="{3F9F5404-85E4-4827-ADE4-0906E76F6ED7}">
      <dgm:prSet/>
      <dgm:spPr/>
      <dgm:t>
        <a:bodyPr/>
        <a:lstStyle/>
        <a:p>
          <a:r>
            <a:rPr lang="ko-KR" altLang="en-US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녹화 동영상 강의 </a:t>
          </a:r>
          <a:r>
            <a:rPr lang="en-US" altLang="ko-KR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(</a:t>
          </a:r>
          <a:r>
            <a:rPr lang="ko-KR" altLang="en-US" b="1" dirty="0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rPr>
            <a:t>지정한 기간내 언제든 </a:t>
          </a:r>
          <a:r>
            <a:rPr lang="ko-KR" altLang="en-US" b="1" dirty="0" err="1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rPr>
            <a:t>수강가능</a:t>
          </a:r>
          <a:r>
            <a:rPr lang="en-US" altLang="ko-KR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)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75D37016-10B2-4481-B3D2-FD6CDE3E00E4}" type="parTrans" cxnId="{A73ABB5B-3FAB-4C74-BDF0-F65F09ADBD48}">
      <dgm:prSet/>
      <dgm:spPr/>
      <dgm:t>
        <a:bodyPr/>
        <a:lstStyle/>
        <a:p>
          <a:endParaRPr lang="en-US"/>
        </a:p>
      </dgm:t>
    </dgm:pt>
    <dgm:pt modelId="{328E2D79-8394-4482-8558-8DF2E1E68810}" type="sibTrans" cxnId="{A73ABB5B-3FAB-4C74-BDF0-F65F09ADBD48}">
      <dgm:prSet/>
      <dgm:spPr/>
      <dgm:t>
        <a:bodyPr/>
        <a:lstStyle/>
        <a:p>
          <a:endParaRPr lang="en-US"/>
        </a:p>
      </dgm:t>
    </dgm:pt>
    <dgm:pt modelId="{E58809DC-CB64-466F-8411-C9C80EA993EA}">
      <dgm:prSet/>
      <dgm:spPr/>
      <dgm:t>
        <a:bodyPr/>
        <a:lstStyle/>
        <a:p>
          <a:r>
            <a:rPr lang="ko-KR" alt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실시간 화상강의</a:t>
          </a:r>
          <a:endParaRPr lang="en-US" altLang="ko-KR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  <a:p>
          <a:r>
            <a:rPr 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(</a:t>
          </a:r>
          <a:r>
            <a:rPr lang="ko-KR" altLang="en-US" b="1" dirty="0">
              <a:solidFill>
                <a:srgbClr val="FF0000"/>
              </a:solidFill>
              <a:latin typeface="NanumSquare Bold" panose="020B0600000101010101" pitchFamily="34" charset="-127"/>
              <a:ea typeface="NanumSquare Bold" panose="020B0600000101010101" pitchFamily="34" charset="-127"/>
            </a:rPr>
            <a:t>정해진 시간에만 </a:t>
          </a:r>
          <a:r>
            <a:rPr lang="ko-KR" altLang="en-US" b="1" dirty="0" err="1">
              <a:solidFill>
                <a:srgbClr val="FF0000"/>
              </a:solidFill>
              <a:latin typeface="NanumSquare Bold" panose="020B0600000101010101" pitchFamily="34" charset="-127"/>
              <a:ea typeface="NanumSquare Bold" panose="020B0600000101010101" pitchFamily="34" charset="-127"/>
            </a:rPr>
            <a:t>수강가능</a:t>
          </a:r>
          <a:r>
            <a:rPr lang="en-US" altLang="ko-KR" dirty="0">
              <a:latin typeface="NanumSquare Bold" panose="020B0600000101010101" pitchFamily="34" charset="-127"/>
              <a:ea typeface="NanumSquare Bold" panose="020B0600000101010101" pitchFamily="34" charset="-127"/>
            </a:rPr>
            <a:t>)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8E8D4D41-FF54-481C-9A29-DF7507FF6E48}" type="parTrans" cxnId="{7000E4A5-3EA7-49CB-AEDB-0C2F0D8EC539}">
      <dgm:prSet/>
      <dgm:spPr/>
      <dgm:t>
        <a:bodyPr/>
        <a:lstStyle/>
        <a:p>
          <a:endParaRPr lang="en-US"/>
        </a:p>
      </dgm:t>
    </dgm:pt>
    <dgm:pt modelId="{8911B02C-44CF-49BE-96AB-A7217361C1A0}" type="sibTrans" cxnId="{7000E4A5-3EA7-49CB-AEDB-0C2F0D8EC539}">
      <dgm:prSet/>
      <dgm:spPr/>
      <dgm:t>
        <a:bodyPr/>
        <a:lstStyle/>
        <a:p>
          <a:endParaRPr lang="en-US"/>
        </a:p>
      </dgm:t>
    </dgm:pt>
    <dgm:pt modelId="{3CF3248C-804E-47B3-916C-897903DF074F}">
      <dgm:prSet/>
      <dgm:spPr/>
      <dgm:t>
        <a:bodyPr/>
        <a:lstStyle/>
        <a:p>
          <a:r>
            <a:rPr lang="en-US" dirty="0" err="1">
              <a:latin typeface="NanumSquare Bold" panose="020B0600000101010101" pitchFamily="34" charset="-127"/>
              <a:ea typeface="NanumSquare Bold" panose="020B0600000101010101" pitchFamily="34" charset="-127"/>
            </a:rPr>
            <a:t>Webex</a:t>
          </a:r>
          <a:r>
            <a:rPr lang="ko-KR" alt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로 수강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05E84E99-7F22-43A2-A1A1-8C380FE68560}" type="parTrans" cxnId="{83868F85-FFCE-4568-922F-E20B49AE1F91}">
      <dgm:prSet/>
      <dgm:spPr/>
      <dgm:t>
        <a:bodyPr/>
        <a:lstStyle/>
        <a:p>
          <a:endParaRPr lang="en-US"/>
        </a:p>
      </dgm:t>
    </dgm:pt>
    <dgm:pt modelId="{1A40FDA3-59AC-47A3-BF51-E4D104900BBE}" type="sibTrans" cxnId="{83868F85-FFCE-4568-922F-E20B49AE1F91}">
      <dgm:prSet/>
      <dgm:spPr/>
      <dgm:t>
        <a:bodyPr/>
        <a:lstStyle/>
        <a:p>
          <a:endParaRPr lang="en-US"/>
        </a:p>
      </dgm:t>
    </dgm:pt>
    <dgm:pt modelId="{D0C8AF8B-17B7-41AA-9ADD-0C6AB2C913DD}">
      <dgm:prSet/>
      <dgm:spPr/>
      <dgm:t>
        <a:bodyPr/>
        <a:lstStyle/>
        <a:p>
          <a:r>
            <a:rPr 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Zoom</a:t>
          </a:r>
          <a:r>
            <a:rPr lang="ko-KR" alt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으로 수강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983E4380-BF91-4349-BD33-27E795ED6AEE}" type="parTrans" cxnId="{1AEABD02-0D0F-422D-83B6-9B06218B5B37}">
      <dgm:prSet/>
      <dgm:spPr/>
      <dgm:t>
        <a:bodyPr/>
        <a:lstStyle/>
        <a:p>
          <a:endParaRPr lang="en-US"/>
        </a:p>
      </dgm:t>
    </dgm:pt>
    <dgm:pt modelId="{07295609-15D5-4A14-8FB2-206D9D6EC599}" type="sibTrans" cxnId="{1AEABD02-0D0F-422D-83B6-9B06218B5B37}">
      <dgm:prSet/>
      <dgm:spPr/>
      <dgm:t>
        <a:bodyPr/>
        <a:lstStyle/>
        <a:p>
          <a:endParaRPr lang="en-US"/>
        </a:p>
      </dgm:t>
    </dgm:pt>
    <dgm:pt modelId="{012E0A28-8E39-482B-9AF5-E85B55A08F60}">
      <dgm:prSet/>
      <dgm:spPr/>
      <dgm:t>
        <a:bodyPr/>
        <a:lstStyle/>
        <a:p>
          <a:r>
            <a:rPr 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KLAS</a:t>
          </a:r>
          <a:r>
            <a:rPr lang="ko-KR" altLang="en-US" dirty="0">
              <a:latin typeface="NanumSquare Bold" panose="020B0600000101010101" pitchFamily="34" charset="-127"/>
              <a:ea typeface="NanumSquare Bold" panose="020B0600000101010101" pitchFamily="34" charset="-127"/>
            </a:rPr>
            <a:t>에서 수강</a:t>
          </a:r>
          <a:endParaRPr lang="en-US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gm:t>
    </dgm:pt>
    <dgm:pt modelId="{BABF1958-859E-463F-864F-D4C116F4764A}" type="parTrans" cxnId="{C60F766E-B0D0-4B51-984D-C6BC95E2CEE6}">
      <dgm:prSet/>
      <dgm:spPr/>
      <dgm:t>
        <a:bodyPr/>
        <a:lstStyle/>
        <a:p>
          <a:endParaRPr lang="en-US"/>
        </a:p>
      </dgm:t>
    </dgm:pt>
    <dgm:pt modelId="{ED5B5540-A699-4222-A4B1-90522A87D0FC}" type="sibTrans" cxnId="{C60F766E-B0D0-4B51-984D-C6BC95E2CEE6}">
      <dgm:prSet/>
      <dgm:spPr/>
      <dgm:t>
        <a:bodyPr/>
        <a:lstStyle/>
        <a:p>
          <a:endParaRPr lang="en-US"/>
        </a:p>
      </dgm:t>
    </dgm:pt>
    <dgm:pt modelId="{87B03EA9-34A0-4859-95C9-50DF64882CC1}" type="pres">
      <dgm:prSet presAssocID="{082B9873-FA1F-4D01-8721-D1D069CE2CE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3F93B9-3FCC-4351-897A-2519DE3382C1}" type="pres">
      <dgm:prSet presAssocID="{0765BE17-E20D-473C-B24B-77ADA8F13449}" presName="hierRoot1" presStyleCnt="0"/>
      <dgm:spPr/>
    </dgm:pt>
    <dgm:pt modelId="{40091402-C894-4DDF-8214-029EAC05B77C}" type="pres">
      <dgm:prSet presAssocID="{0765BE17-E20D-473C-B24B-77ADA8F13449}" presName="composite" presStyleCnt="0"/>
      <dgm:spPr/>
    </dgm:pt>
    <dgm:pt modelId="{9F54754A-B167-4503-8291-C02152D4CD6D}" type="pres">
      <dgm:prSet presAssocID="{0765BE17-E20D-473C-B24B-77ADA8F13449}" presName="image" presStyleLbl="node0" presStyleIdx="0" presStyleCnt="1"/>
      <dgm:spPr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7653228-20F7-442B-AA5E-32ADB1A06660}" type="pres">
      <dgm:prSet presAssocID="{0765BE17-E20D-473C-B24B-77ADA8F13449}" presName="text" presStyleLbl="revTx" presStyleIdx="0" presStyleCnt="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7DA021-2E28-4172-A51B-55595E951189}" type="pres">
      <dgm:prSet presAssocID="{0765BE17-E20D-473C-B24B-77ADA8F13449}" presName="hierChild2" presStyleCnt="0"/>
      <dgm:spPr/>
    </dgm:pt>
    <dgm:pt modelId="{F6DB6DF2-495D-49B2-A81F-93E6346CF2DA}" type="pres">
      <dgm:prSet presAssocID="{75D37016-10B2-4481-B3D2-FD6CDE3E00E4}" presName="Name10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FAD8B33-3E96-4720-A4A1-F9F4745B113E}" type="pres">
      <dgm:prSet presAssocID="{3F9F5404-85E4-4827-ADE4-0906E76F6ED7}" presName="hierRoot2" presStyleCnt="0"/>
      <dgm:spPr/>
    </dgm:pt>
    <dgm:pt modelId="{75571805-1D00-4253-A618-451C70FE3C59}" type="pres">
      <dgm:prSet presAssocID="{3F9F5404-85E4-4827-ADE4-0906E76F6ED7}" presName="composite2" presStyleCnt="0"/>
      <dgm:spPr/>
    </dgm:pt>
    <dgm:pt modelId="{9A474473-2F82-4062-9F40-0A3628F9A932}" type="pres">
      <dgm:prSet presAssocID="{3F9F5404-85E4-4827-ADE4-0906E76F6ED7}" presName="image2" presStyleLbl="node2" presStyleIdx="0" presStyleCnt="2"/>
      <dgm:spPr>
        <a:prstGeom prst="rect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DA903434-0702-406C-B418-ED412DF63966}" type="pres">
      <dgm:prSet presAssocID="{3F9F5404-85E4-4827-ADE4-0906E76F6ED7}" presName="text2" presStyleLbl="revTx" presStyleIdx="1" presStyleCnt="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10BEF3-78DD-458C-A283-9CCEC386A575}" type="pres">
      <dgm:prSet presAssocID="{3F9F5404-85E4-4827-ADE4-0906E76F6ED7}" presName="hierChild3" presStyleCnt="0"/>
      <dgm:spPr/>
    </dgm:pt>
    <dgm:pt modelId="{2DCD75FB-9792-4E46-BE76-E01DB63BC0AF}" type="pres">
      <dgm:prSet presAssocID="{BABF1958-859E-463F-864F-D4C116F4764A}" presName="Name17" presStyleLbl="parChTrans1D3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E9D30DB-F2A8-4FC2-BB48-002C24BAECC9}" type="pres">
      <dgm:prSet presAssocID="{012E0A28-8E39-482B-9AF5-E85B55A08F60}" presName="hierRoot3" presStyleCnt="0"/>
      <dgm:spPr/>
    </dgm:pt>
    <dgm:pt modelId="{FBE78E1C-7B6D-425D-BB1A-C6C190BE14AF}" type="pres">
      <dgm:prSet presAssocID="{012E0A28-8E39-482B-9AF5-E85B55A08F60}" presName="composite3" presStyleCnt="0"/>
      <dgm:spPr/>
    </dgm:pt>
    <dgm:pt modelId="{8DFAB71A-C958-40AB-99B2-27A6BF94A060}" type="pres">
      <dgm:prSet presAssocID="{012E0A28-8E39-482B-9AF5-E85B55A08F60}" presName="image3" presStyleLbl="node3" presStyleIdx="0" presStyleCnt="3"/>
      <dgm:spPr>
        <a:blipFill rotWithShape="1"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671B2F2-C380-441A-946E-8C9A41FFD15F}" type="pres">
      <dgm:prSet presAssocID="{012E0A28-8E39-482B-9AF5-E85B55A08F60}" presName="text3" presStyleLbl="revTx" presStyleIdx="2" presStyleCnt="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063435-CD54-4891-8B09-76797ADE47CF}" type="pres">
      <dgm:prSet presAssocID="{012E0A28-8E39-482B-9AF5-E85B55A08F60}" presName="hierChild4" presStyleCnt="0"/>
      <dgm:spPr/>
    </dgm:pt>
    <dgm:pt modelId="{8EF7259A-71BE-4F7F-A36C-F30853AC5A9C}" type="pres">
      <dgm:prSet presAssocID="{8E8D4D41-FF54-481C-9A29-DF7507FF6E48}" presName="Name10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09475E58-D445-4704-A0D2-8FB24F518D8E}" type="pres">
      <dgm:prSet presAssocID="{E58809DC-CB64-466F-8411-C9C80EA993EA}" presName="hierRoot2" presStyleCnt="0"/>
      <dgm:spPr/>
    </dgm:pt>
    <dgm:pt modelId="{32F14214-B792-4525-9008-BB7D6EADE845}" type="pres">
      <dgm:prSet presAssocID="{E58809DC-CB64-466F-8411-C9C80EA993EA}" presName="composite2" presStyleCnt="0"/>
      <dgm:spPr/>
    </dgm:pt>
    <dgm:pt modelId="{E79659B0-ACB0-40E3-9611-E28E301B1938}" type="pres">
      <dgm:prSet presAssocID="{E58809DC-CB64-466F-8411-C9C80EA993EA}" presName="image2" presStyleLbl="node2" presStyleIdx="1" presStyleCnt="2"/>
      <dgm:spPr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747BD4DD-673A-4B38-B0F7-EBFC8FC9204D}" type="pres">
      <dgm:prSet presAssocID="{E58809DC-CB64-466F-8411-C9C80EA993EA}" presName="text2" presStyleLbl="revTx" presStyleIdx="3" presStyleCnt="6" custScaleX="173316" custScaleY="98141" custLinFactNeighborX="34648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0EE0B8D-4B5B-4C61-9C8C-B0126CF15ABB}" type="pres">
      <dgm:prSet presAssocID="{E58809DC-CB64-466F-8411-C9C80EA993EA}" presName="hierChild3" presStyleCnt="0"/>
      <dgm:spPr/>
    </dgm:pt>
    <dgm:pt modelId="{D6921BBB-FC0E-457A-ABB2-0B2B55D65EC9}" type="pres">
      <dgm:prSet presAssocID="{05E84E99-7F22-43A2-A1A1-8C380FE68560}" presName="Name17" presStyleLbl="parChTrans1D3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B19EB561-98AE-4F73-931A-B9CECEA4CDA4}" type="pres">
      <dgm:prSet presAssocID="{3CF3248C-804E-47B3-916C-897903DF074F}" presName="hierRoot3" presStyleCnt="0"/>
      <dgm:spPr/>
    </dgm:pt>
    <dgm:pt modelId="{3D47701A-BB71-40EA-8295-BF5C40FC0543}" type="pres">
      <dgm:prSet presAssocID="{3CF3248C-804E-47B3-916C-897903DF074F}" presName="composite3" presStyleCnt="0"/>
      <dgm:spPr/>
    </dgm:pt>
    <dgm:pt modelId="{56F9A7A7-1126-45B4-ADB3-8BCAA4CC39B2}" type="pres">
      <dgm:prSet presAssocID="{3CF3248C-804E-47B3-916C-897903DF074F}" presName="image3" presStyleLbl="node3" presStyleIdx="1" presStyleCnt="3" custScaleX="92400"/>
      <dgm:spPr>
        <a:prstGeom prst="rect">
          <a:avLst/>
        </a:prstGeom>
        <a:blipFill dpi="0" rotWithShape="1"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154" t="15135" r="10154" b="15135"/>
          </a:stretch>
        </a:blipFill>
      </dgm:spPr>
    </dgm:pt>
    <dgm:pt modelId="{2AE3086C-1B88-4D35-BA78-96BC417F7375}" type="pres">
      <dgm:prSet presAssocID="{3CF3248C-804E-47B3-916C-897903DF074F}" presName="text3" presStyleLbl="revTx" presStyleIdx="4" presStyleCnt="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D3F0F00-5ECE-41E5-8EE8-F073919926E2}" type="pres">
      <dgm:prSet presAssocID="{3CF3248C-804E-47B3-916C-897903DF074F}" presName="hierChild4" presStyleCnt="0"/>
      <dgm:spPr/>
    </dgm:pt>
    <dgm:pt modelId="{948C13F8-4C7D-47A3-81C4-174DC4BCAA7A}" type="pres">
      <dgm:prSet presAssocID="{983E4380-BF91-4349-BD33-27E795ED6AEE}" presName="Name17" presStyleLbl="parChTrans1D3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B6164663-2002-4891-A196-63EDFB44E713}" type="pres">
      <dgm:prSet presAssocID="{D0C8AF8B-17B7-41AA-9ADD-0C6AB2C913DD}" presName="hierRoot3" presStyleCnt="0"/>
      <dgm:spPr/>
    </dgm:pt>
    <dgm:pt modelId="{D2A9F927-D3C1-4886-8C1B-602DF6913223}" type="pres">
      <dgm:prSet presAssocID="{D0C8AF8B-17B7-41AA-9ADD-0C6AB2C913DD}" presName="composite3" presStyleCnt="0"/>
      <dgm:spPr/>
    </dgm:pt>
    <dgm:pt modelId="{3A6BAD3D-21F3-46BF-9A4F-8BB33F07DE0D}" type="pres">
      <dgm:prSet presAssocID="{D0C8AF8B-17B7-41AA-9ADD-0C6AB2C913DD}" presName="image3" presStyleLbl="node3" presStyleIdx="2" presStyleCnt="3"/>
      <dgm:spPr>
        <a:prstGeom prst="rect">
          <a:avLst/>
        </a:prstGeom>
        <a:blipFill dpi="0" rotWithShape="1"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154" t="15135" r="10154" b="15135"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54DB7AAE-3D4D-4D4B-8AFF-E16CF0C8CCE7}" type="pres">
      <dgm:prSet presAssocID="{D0C8AF8B-17B7-41AA-9ADD-0C6AB2C913DD}" presName="text3" presStyleLbl="revTx" presStyleIdx="5" presStyleCnt="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DF26A01-2EE9-4D20-B6E3-1008C2EE8F60}" type="pres">
      <dgm:prSet presAssocID="{D0C8AF8B-17B7-41AA-9ADD-0C6AB2C913DD}" presName="hierChild4" presStyleCnt="0"/>
      <dgm:spPr/>
    </dgm:pt>
  </dgm:ptLst>
  <dgm:cxnLst>
    <dgm:cxn modelId="{1E75C3B2-AC88-4A8C-9869-43883645AAB8}" type="presOf" srcId="{BABF1958-859E-463F-864F-D4C116F4764A}" destId="{2DCD75FB-9792-4E46-BE76-E01DB63BC0AF}" srcOrd="0" destOrd="0" presId="urn:microsoft.com/office/officeart/2009/layout/CirclePictureHierarchy"/>
    <dgm:cxn modelId="{736D5FD4-EF9C-44DA-853B-60E47DA24F44}" type="presOf" srcId="{983E4380-BF91-4349-BD33-27E795ED6AEE}" destId="{948C13F8-4C7D-47A3-81C4-174DC4BCAA7A}" srcOrd="0" destOrd="0" presId="urn:microsoft.com/office/officeart/2009/layout/CirclePictureHierarchy"/>
    <dgm:cxn modelId="{0994DF66-A11C-4A56-A5D3-318BCDDE9471}" type="presOf" srcId="{082B9873-FA1F-4D01-8721-D1D069CE2CEA}" destId="{87B03EA9-34A0-4859-95C9-50DF64882CC1}" srcOrd="0" destOrd="0" presId="urn:microsoft.com/office/officeart/2009/layout/CirclePictureHierarchy"/>
    <dgm:cxn modelId="{83868F85-FFCE-4568-922F-E20B49AE1F91}" srcId="{E58809DC-CB64-466F-8411-C9C80EA993EA}" destId="{3CF3248C-804E-47B3-916C-897903DF074F}" srcOrd="0" destOrd="0" parTransId="{05E84E99-7F22-43A2-A1A1-8C380FE68560}" sibTransId="{1A40FDA3-59AC-47A3-BF51-E4D104900BBE}"/>
    <dgm:cxn modelId="{85A8D647-E905-4DAE-8F89-83CFFCB76B08}" type="presOf" srcId="{E58809DC-CB64-466F-8411-C9C80EA993EA}" destId="{747BD4DD-673A-4B38-B0F7-EBFC8FC9204D}" srcOrd="0" destOrd="0" presId="urn:microsoft.com/office/officeart/2009/layout/CirclePictureHierarchy"/>
    <dgm:cxn modelId="{DB3F6103-8BD9-4011-8019-0A140441D14E}" type="presOf" srcId="{05E84E99-7F22-43A2-A1A1-8C380FE68560}" destId="{D6921BBB-FC0E-457A-ABB2-0B2B55D65EC9}" srcOrd="0" destOrd="0" presId="urn:microsoft.com/office/officeart/2009/layout/CirclePictureHierarchy"/>
    <dgm:cxn modelId="{0D0D9470-E31D-45EF-BD9F-953C24BA0CCC}" type="presOf" srcId="{0765BE17-E20D-473C-B24B-77ADA8F13449}" destId="{37653228-20F7-442B-AA5E-32ADB1A06660}" srcOrd="0" destOrd="0" presId="urn:microsoft.com/office/officeart/2009/layout/CirclePictureHierarchy"/>
    <dgm:cxn modelId="{C60F766E-B0D0-4B51-984D-C6BC95E2CEE6}" srcId="{3F9F5404-85E4-4827-ADE4-0906E76F6ED7}" destId="{012E0A28-8E39-482B-9AF5-E85B55A08F60}" srcOrd="0" destOrd="0" parTransId="{BABF1958-859E-463F-864F-D4C116F4764A}" sibTransId="{ED5B5540-A699-4222-A4B1-90522A87D0FC}"/>
    <dgm:cxn modelId="{A73ABB5B-3FAB-4C74-BDF0-F65F09ADBD48}" srcId="{0765BE17-E20D-473C-B24B-77ADA8F13449}" destId="{3F9F5404-85E4-4827-ADE4-0906E76F6ED7}" srcOrd="0" destOrd="0" parTransId="{75D37016-10B2-4481-B3D2-FD6CDE3E00E4}" sibTransId="{328E2D79-8394-4482-8558-8DF2E1E68810}"/>
    <dgm:cxn modelId="{DA69CC20-BD9F-41C8-A855-F76210A9139F}" type="presOf" srcId="{75D37016-10B2-4481-B3D2-FD6CDE3E00E4}" destId="{F6DB6DF2-495D-49B2-A81F-93E6346CF2DA}" srcOrd="0" destOrd="0" presId="urn:microsoft.com/office/officeart/2009/layout/CirclePictureHierarchy"/>
    <dgm:cxn modelId="{1AEABD02-0D0F-422D-83B6-9B06218B5B37}" srcId="{E58809DC-CB64-466F-8411-C9C80EA993EA}" destId="{D0C8AF8B-17B7-41AA-9ADD-0C6AB2C913DD}" srcOrd="1" destOrd="0" parTransId="{983E4380-BF91-4349-BD33-27E795ED6AEE}" sibTransId="{07295609-15D5-4A14-8FB2-206D9D6EC599}"/>
    <dgm:cxn modelId="{AAF69F4B-242F-4412-8160-D9A71C099E55}" type="presOf" srcId="{8E8D4D41-FF54-481C-9A29-DF7507FF6E48}" destId="{8EF7259A-71BE-4F7F-A36C-F30853AC5A9C}" srcOrd="0" destOrd="0" presId="urn:microsoft.com/office/officeart/2009/layout/CirclePictureHierarchy"/>
    <dgm:cxn modelId="{353B506A-045B-45F2-B119-E26AE4D5FFF0}" type="presOf" srcId="{012E0A28-8E39-482B-9AF5-E85B55A08F60}" destId="{7671B2F2-C380-441A-946E-8C9A41FFD15F}" srcOrd="0" destOrd="0" presId="urn:microsoft.com/office/officeart/2009/layout/CirclePictureHierarchy"/>
    <dgm:cxn modelId="{00BFC67D-199F-4602-B694-8157DBFD3169}" type="presOf" srcId="{3F9F5404-85E4-4827-ADE4-0906E76F6ED7}" destId="{DA903434-0702-406C-B418-ED412DF63966}" srcOrd="0" destOrd="0" presId="urn:microsoft.com/office/officeart/2009/layout/CirclePictureHierarchy"/>
    <dgm:cxn modelId="{A9DF9FD6-2CB2-4181-8566-F40092654252}" type="presOf" srcId="{3CF3248C-804E-47B3-916C-897903DF074F}" destId="{2AE3086C-1B88-4D35-BA78-96BC417F7375}" srcOrd="0" destOrd="0" presId="urn:microsoft.com/office/officeart/2009/layout/CirclePictureHierarchy"/>
    <dgm:cxn modelId="{8368114F-ED76-405D-995A-E13810FC5C20}" srcId="{082B9873-FA1F-4D01-8721-D1D069CE2CEA}" destId="{0765BE17-E20D-473C-B24B-77ADA8F13449}" srcOrd="0" destOrd="0" parTransId="{BB65332D-048F-4E73-A442-9AA7A82CEAF0}" sibTransId="{3F705517-F82B-4194-829D-D06032A6C386}"/>
    <dgm:cxn modelId="{7000E4A5-3EA7-49CB-AEDB-0C2F0D8EC539}" srcId="{0765BE17-E20D-473C-B24B-77ADA8F13449}" destId="{E58809DC-CB64-466F-8411-C9C80EA993EA}" srcOrd="1" destOrd="0" parTransId="{8E8D4D41-FF54-481C-9A29-DF7507FF6E48}" sibTransId="{8911B02C-44CF-49BE-96AB-A7217361C1A0}"/>
    <dgm:cxn modelId="{F980564C-C082-484C-BA4C-1377613945C3}" type="presOf" srcId="{D0C8AF8B-17B7-41AA-9ADD-0C6AB2C913DD}" destId="{54DB7AAE-3D4D-4D4B-8AFF-E16CF0C8CCE7}" srcOrd="0" destOrd="0" presId="urn:microsoft.com/office/officeart/2009/layout/CirclePictureHierarchy"/>
    <dgm:cxn modelId="{423072F1-F4B3-43D9-AF6D-FE1FD4866589}" type="presParOf" srcId="{87B03EA9-34A0-4859-95C9-50DF64882CC1}" destId="{853F93B9-3FCC-4351-897A-2519DE3382C1}" srcOrd="0" destOrd="0" presId="urn:microsoft.com/office/officeart/2009/layout/CirclePictureHierarchy"/>
    <dgm:cxn modelId="{9478B2AE-397B-4B80-844B-140FE5C4DA82}" type="presParOf" srcId="{853F93B9-3FCC-4351-897A-2519DE3382C1}" destId="{40091402-C894-4DDF-8214-029EAC05B77C}" srcOrd="0" destOrd="0" presId="urn:microsoft.com/office/officeart/2009/layout/CirclePictureHierarchy"/>
    <dgm:cxn modelId="{C02293C8-FC58-4C51-B4C5-9DB934CFF54B}" type="presParOf" srcId="{40091402-C894-4DDF-8214-029EAC05B77C}" destId="{9F54754A-B167-4503-8291-C02152D4CD6D}" srcOrd="0" destOrd="0" presId="urn:microsoft.com/office/officeart/2009/layout/CirclePictureHierarchy"/>
    <dgm:cxn modelId="{49B34384-975E-4A86-BE72-EF183D5EF1E8}" type="presParOf" srcId="{40091402-C894-4DDF-8214-029EAC05B77C}" destId="{37653228-20F7-442B-AA5E-32ADB1A06660}" srcOrd="1" destOrd="0" presId="urn:microsoft.com/office/officeart/2009/layout/CirclePictureHierarchy"/>
    <dgm:cxn modelId="{171591EF-FE2C-4986-B8D5-C9C0E05AB8A7}" type="presParOf" srcId="{853F93B9-3FCC-4351-897A-2519DE3382C1}" destId="{427DA021-2E28-4172-A51B-55595E951189}" srcOrd="1" destOrd="0" presId="urn:microsoft.com/office/officeart/2009/layout/CirclePictureHierarchy"/>
    <dgm:cxn modelId="{9449CC79-209C-480A-AD9D-C74DA4999435}" type="presParOf" srcId="{427DA021-2E28-4172-A51B-55595E951189}" destId="{F6DB6DF2-495D-49B2-A81F-93E6346CF2DA}" srcOrd="0" destOrd="0" presId="urn:microsoft.com/office/officeart/2009/layout/CirclePictureHierarchy"/>
    <dgm:cxn modelId="{8A7FBA86-1108-4DE9-935A-C26FEC537AFF}" type="presParOf" srcId="{427DA021-2E28-4172-A51B-55595E951189}" destId="{FFAD8B33-3E96-4720-A4A1-F9F4745B113E}" srcOrd="1" destOrd="0" presId="urn:microsoft.com/office/officeart/2009/layout/CirclePictureHierarchy"/>
    <dgm:cxn modelId="{7E7C3AE6-D16B-4A03-A085-72C447BBA9D6}" type="presParOf" srcId="{FFAD8B33-3E96-4720-A4A1-F9F4745B113E}" destId="{75571805-1D00-4253-A618-451C70FE3C59}" srcOrd="0" destOrd="0" presId="urn:microsoft.com/office/officeart/2009/layout/CirclePictureHierarchy"/>
    <dgm:cxn modelId="{C9D5C5B6-4236-4037-AD91-A24881AE1347}" type="presParOf" srcId="{75571805-1D00-4253-A618-451C70FE3C59}" destId="{9A474473-2F82-4062-9F40-0A3628F9A932}" srcOrd="0" destOrd="0" presId="urn:microsoft.com/office/officeart/2009/layout/CirclePictureHierarchy"/>
    <dgm:cxn modelId="{CAE0CDA8-91EE-47D5-9A98-7632F0710ED7}" type="presParOf" srcId="{75571805-1D00-4253-A618-451C70FE3C59}" destId="{DA903434-0702-406C-B418-ED412DF63966}" srcOrd="1" destOrd="0" presId="urn:microsoft.com/office/officeart/2009/layout/CirclePictureHierarchy"/>
    <dgm:cxn modelId="{0FF41D44-8561-447F-9B59-855CEA666737}" type="presParOf" srcId="{FFAD8B33-3E96-4720-A4A1-F9F4745B113E}" destId="{BA10BEF3-78DD-458C-A283-9CCEC386A575}" srcOrd="1" destOrd="0" presId="urn:microsoft.com/office/officeart/2009/layout/CirclePictureHierarchy"/>
    <dgm:cxn modelId="{521758C5-71B3-4177-96B9-09F355480175}" type="presParOf" srcId="{BA10BEF3-78DD-458C-A283-9CCEC386A575}" destId="{2DCD75FB-9792-4E46-BE76-E01DB63BC0AF}" srcOrd="0" destOrd="0" presId="urn:microsoft.com/office/officeart/2009/layout/CirclePictureHierarchy"/>
    <dgm:cxn modelId="{FBCCE427-C3A3-476C-8DD8-DCE0C2ED1E21}" type="presParOf" srcId="{BA10BEF3-78DD-458C-A283-9CCEC386A575}" destId="{BE9D30DB-F2A8-4FC2-BB48-002C24BAECC9}" srcOrd="1" destOrd="0" presId="urn:microsoft.com/office/officeart/2009/layout/CirclePictureHierarchy"/>
    <dgm:cxn modelId="{275E4774-FE3A-4070-A11A-7BB2B1A613AE}" type="presParOf" srcId="{BE9D30DB-F2A8-4FC2-BB48-002C24BAECC9}" destId="{FBE78E1C-7B6D-425D-BB1A-C6C190BE14AF}" srcOrd="0" destOrd="0" presId="urn:microsoft.com/office/officeart/2009/layout/CirclePictureHierarchy"/>
    <dgm:cxn modelId="{21D5C8E0-889F-409F-A8FC-1FC75D43888A}" type="presParOf" srcId="{FBE78E1C-7B6D-425D-BB1A-C6C190BE14AF}" destId="{8DFAB71A-C958-40AB-99B2-27A6BF94A060}" srcOrd="0" destOrd="0" presId="urn:microsoft.com/office/officeart/2009/layout/CirclePictureHierarchy"/>
    <dgm:cxn modelId="{4EFF7828-2EB8-4285-AC7D-44DF097DE0C6}" type="presParOf" srcId="{FBE78E1C-7B6D-425D-BB1A-C6C190BE14AF}" destId="{7671B2F2-C380-441A-946E-8C9A41FFD15F}" srcOrd="1" destOrd="0" presId="urn:microsoft.com/office/officeart/2009/layout/CirclePictureHierarchy"/>
    <dgm:cxn modelId="{DEBF2201-5B7F-42D0-8351-24ED74B9EF60}" type="presParOf" srcId="{BE9D30DB-F2A8-4FC2-BB48-002C24BAECC9}" destId="{C1063435-CD54-4891-8B09-76797ADE47CF}" srcOrd="1" destOrd="0" presId="urn:microsoft.com/office/officeart/2009/layout/CirclePictureHierarchy"/>
    <dgm:cxn modelId="{AEC28C53-E843-4DE0-97BE-521EC923636E}" type="presParOf" srcId="{427DA021-2E28-4172-A51B-55595E951189}" destId="{8EF7259A-71BE-4F7F-A36C-F30853AC5A9C}" srcOrd="2" destOrd="0" presId="urn:microsoft.com/office/officeart/2009/layout/CirclePictureHierarchy"/>
    <dgm:cxn modelId="{315C6745-8DAD-4CE8-8714-7B14C0A2C5CC}" type="presParOf" srcId="{427DA021-2E28-4172-A51B-55595E951189}" destId="{09475E58-D445-4704-A0D2-8FB24F518D8E}" srcOrd="3" destOrd="0" presId="urn:microsoft.com/office/officeart/2009/layout/CirclePictureHierarchy"/>
    <dgm:cxn modelId="{02A20B97-A4BA-44C3-866F-D05D28B5978C}" type="presParOf" srcId="{09475E58-D445-4704-A0D2-8FB24F518D8E}" destId="{32F14214-B792-4525-9008-BB7D6EADE845}" srcOrd="0" destOrd="0" presId="urn:microsoft.com/office/officeart/2009/layout/CirclePictureHierarchy"/>
    <dgm:cxn modelId="{D6F60F71-B36B-426A-B8CF-1E26D7F215E6}" type="presParOf" srcId="{32F14214-B792-4525-9008-BB7D6EADE845}" destId="{E79659B0-ACB0-40E3-9611-E28E301B1938}" srcOrd="0" destOrd="0" presId="urn:microsoft.com/office/officeart/2009/layout/CirclePictureHierarchy"/>
    <dgm:cxn modelId="{5AE4FC77-0770-4B18-8045-34D536585309}" type="presParOf" srcId="{32F14214-B792-4525-9008-BB7D6EADE845}" destId="{747BD4DD-673A-4B38-B0F7-EBFC8FC9204D}" srcOrd="1" destOrd="0" presId="urn:microsoft.com/office/officeart/2009/layout/CirclePictureHierarchy"/>
    <dgm:cxn modelId="{D4F0FD11-DE1D-4F54-814C-4C76747FFA3C}" type="presParOf" srcId="{09475E58-D445-4704-A0D2-8FB24F518D8E}" destId="{80EE0B8D-4B5B-4C61-9C8C-B0126CF15ABB}" srcOrd="1" destOrd="0" presId="urn:microsoft.com/office/officeart/2009/layout/CirclePictureHierarchy"/>
    <dgm:cxn modelId="{388C4A22-3ED1-45DF-9C57-B28BA23E4C44}" type="presParOf" srcId="{80EE0B8D-4B5B-4C61-9C8C-B0126CF15ABB}" destId="{D6921BBB-FC0E-457A-ABB2-0B2B55D65EC9}" srcOrd="0" destOrd="0" presId="urn:microsoft.com/office/officeart/2009/layout/CirclePictureHierarchy"/>
    <dgm:cxn modelId="{A2CA2920-FA70-4D4A-851A-40AE5B2ECB6B}" type="presParOf" srcId="{80EE0B8D-4B5B-4C61-9C8C-B0126CF15ABB}" destId="{B19EB561-98AE-4F73-931A-B9CECEA4CDA4}" srcOrd="1" destOrd="0" presId="urn:microsoft.com/office/officeart/2009/layout/CirclePictureHierarchy"/>
    <dgm:cxn modelId="{E4CB6FA5-EFCF-492B-9E6E-1EC36288EA89}" type="presParOf" srcId="{B19EB561-98AE-4F73-931A-B9CECEA4CDA4}" destId="{3D47701A-BB71-40EA-8295-BF5C40FC0543}" srcOrd="0" destOrd="0" presId="urn:microsoft.com/office/officeart/2009/layout/CirclePictureHierarchy"/>
    <dgm:cxn modelId="{2939790C-58A1-49C8-998A-EF0539767FCF}" type="presParOf" srcId="{3D47701A-BB71-40EA-8295-BF5C40FC0543}" destId="{56F9A7A7-1126-45B4-ADB3-8BCAA4CC39B2}" srcOrd="0" destOrd="0" presId="urn:microsoft.com/office/officeart/2009/layout/CirclePictureHierarchy"/>
    <dgm:cxn modelId="{EA4DDB71-B0FB-48C3-A77E-96F00DD328B8}" type="presParOf" srcId="{3D47701A-BB71-40EA-8295-BF5C40FC0543}" destId="{2AE3086C-1B88-4D35-BA78-96BC417F7375}" srcOrd="1" destOrd="0" presId="urn:microsoft.com/office/officeart/2009/layout/CirclePictureHierarchy"/>
    <dgm:cxn modelId="{60B5CBB3-2DF6-452D-96BA-322C26BC6B07}" type="presParOf" srcId="{B19EB561-98AE-4F73-931A-B9CECEA4CDA4}" destId="{3D3F0F00-5ECE-41E5-8EE8-F073919926E2}" srcOrd="1" destOrd="0" presId="urn:microsoft.com/office/officeart/2009/layout/CirclePictureHierarchy"/>
    <dgm:cxn modelId="{535B402B-D2DA-4D49-981C-39B87CF74FD6}" type="presParOf" srcId="{80EE0B8D-4B5B-4C61-9C8C-B0126CF15ABB}" destId="{948C13F8-4C7D-47A3-81C4-174DC4BCAA7A}" srcOrd="2" destOrd="0" presId="urn:microsoft.com/office/officeart/2009/layout/CirclePictureHierarchy"/>
    <dgm:cxn modelId="{1FE2AC3C-F44C-4E59-89A4-BF611ECADFC5}" type="presParOf" srcId="{80EE0B8D-4B5B-4C61-9C8C-B0126CF15ABB}" destId="{B6164663-2002-4891-A196-63EDFB44E713}" srcOrd="3" destOrd="0" presId="urn:microsoft.com/office/officeart/2009/layout/CirclePictureHierarchy"/>
    <dgm:cxn modelId="{A50185AD-0FD7-48D6-9E1F-B6B58E4282F4}" type="presParOf" srcId="{B6164663-2002-4891-A196-63EDFB44E713}" destId="{D2A9F927-D3C1-4886-8C1B-602DF6913223}" srcOrd="0" destOrd="0" presId="urn:microsoft.com/office/officeart/2009/layout/CirclePictureHierarchy"/>
    <dgm:cxn modelId="{632B3387-8799-43AD-A992-0DDE198C8CB3}" type="presParOf" srcId="{D2A9F927-D3C1-4886-8C1B-602DF6913223}" destId="{3A6BAD3D-21F3-46BF-9A4F-8BB33F07DE0D}" srcOrd="0" destOrd="0" presId="urn:microsoft.com/office/officeart/2009/layout/CirclePictureHierarchy"/>
    <dgm:cxn modelId="{0A9020D0-7C33-4F43-B846-65D131A7D8D4}" type="presParOf" srcId="{D2A9F927-D3C1-4886-8C1B-602DF6913223}" destId="{54DB7AAE-3D4D-4D4B-8AFF-E16CF0C8CCE7}" srcOrd="1" destOrd="0" presId="urn:microsoft.com/office/officeart/2009/layout/CirclePictureHierarchy"/>
    <dgm:cxn modelId="{34EFE33E-AB92-4800-8C84-356E8DBFC928}" type="presParOf" srcId="{B6164663-2002-4891-A196-63EDFB44E713}" destId="{ADF26A01-2EE9-4D20-B6E3-1008C2EE8F60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8C13F8-4C7D-47A3-81C4-174DC4BCAA7A}">
      <dsp:nvSpPr>
        <dsp:cNvPr id="0" name=""/>
        <dsp:cNvSpPr/>
      </dsp:nvSpPr>
      <dsp:spPr>
        <a:xfrm>
          <a:off x="5261833" y="2585350"/>
          <a:ext cx="1792783" cy="3462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503"/>
              </a:lnTo>
              <a:lnTo>
                <a:pt x="1792783" y="174503"/>
              </a:lnTo>
              <a:lnTo>
                <a:pt x="1792783" y="34625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21BBB-FC0E-457A-ABB2-0B2B55D65EC9}">
      <dsp:nvSpPr>
        <dsp:cNvPr id="0" name=""/>
        <dsp:cNvSpPr/>
      </dsp:nvSpPr>
      <dsp:spPr>
        <a:xfrm>
          <a:off x="4031716" y="2585350"/>
          <a:ext cx="1230117" cy="346259"/>
        </a:xfrm>
        <a:custGeom>
          <a:avLst/>
          <a:gdLst/>
          <a:ahLst/>
          <a:cxnLst/>
          <a:rect l="0" t="0" r="0" b="0"/>
          <a:pathLst>
            <a:path>
              <a:moveTo>
                <a:pt x="1230117" y="0"/>
              </a:moveTo>
              <a:lnTo>
                <a:pt x="1230117" y="174503"/>
              </a:lnTo>
              <a:lnTo>
                <a:pt x="0" y="174503"/>
              </a:lnTo>
              <a:lnTo>
                <a:pt x="0" y="34625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F7259A-71BE-4F7F-A36C-F30853AC5A9C}">
      <dsp:nvSpPr>
        <dsp:cNvPr id="0" name=""/>
        <dsp:cNvSpPr/>
      </dsp:nvSpPr>
      <dsp:spPr>
        <a:xfrm>
          <a:off x="3458428" y="1142602"/>
          <a:ext cx="1803405" cy="3435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55"/>
              </a:lnTo>
              <a:lnTo>
                <a:pt x="1803405" y="171755"/>
              </a:lnTo>
              <a:lnTo>
                <a:pt x="1803405" y="3435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CD75FB-9792-4E46-BE76-E01DB63BC0AF}">
      <dsp:nvSpPr>
        <dsp:cNvPr id="0" name=""/>
        <dsp:cNvSpPr/>
      </dsp:nvSpPr>
      <dsp:spPr>
        <a:xfrm>
          <a:off x="1004866" y="2588098"/>
          <a:ext cx="91440" cy="3462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625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DB6DF2-495D-49B2-A81F-93E6346CF2DA}">
      <dsp:nvSpPr>
        <dsp:cNvPr id="0" name=""/>
        <dsp:cNvSpPr/>
      </dsp:nvSpPr>
      <dsp:spPr>
        <a:xfrm>
          <a:off x="1050586" y="1142602"/>
          <a:ext cx="2407842" cy="346259"/>
        </a:xfrm>
        <a:custGeom>
          <a:avLst/>
          <a:gdLst/>
          <a:ahLst/>
          <a:cxnLst/>
          <a:rect l="0" t="0" r="0" b="0"/>
          <a:pathLst>
            <a:path>
              <a:moveTo>
                <a:pt x="2407842" y="0"/>
              </a:moveTo>
              <a:lnTo>
                <a:pt x="2407842" y="174503"/>
              </a:lnTo>
              <a:lnTo>
                <a:pt x="0" y="174503"/>
              </a:lnTo>
              <a:lnTo>
                <a:pt x="0" y="3462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54754A-B167-4503-8291-C02152D4CD6D}">
      <dsp:nvSpPr>
        <dsp:cNvPr id="0" name=""/>
        <dsp:cNvSpPr/>
      </dsp:nvSpPr>
      <dsp:spPr>
        <a:xfrm>
          <a:off x="2908810" y="43365"/>
          <a:ext cx="1099236" cy="10992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53228-20F7-442B-AA5E-32ADB1A06660}">
      <dsp:nvSpPr>
        <dsp:cNvPr id="0" name=""/>
        <dsp:cNvSpPr/>
      </dsp:nvSpPr>
      <dsp:spPr>
        <a:xfrm>
          <a:off x="4008047" y="40617"/>
          <a:ext cx="1648855" cy="1099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온라인 강의</a:t>
          </a:r>
          <a:endParaRPr lang="en-US" altLang="ko-KR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(</a:t>
          </a:r>
          <a:r>
            <a:rPr lang="ko-KR" altLang="en-US" sz="1500" kern="1200" dirty="0" err="1">
              <a:latin typeface="NanumSquare Bold" panose="020B0600000101010101" pitchFamily="34" charset="-127"/>
              <a:ea typeface="NanumSquare Bold" panose="020B0600000101010101" pitchFamily="34" charset="-127"/>
            </a:rPr>
            <a:t>비대면수업</a:t>
          </a:r>
          <a:r>
            <a:rPr lang="en-US" altLang="ko-KR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)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4008047" y="40617"/>
        <a:ext cx="1648855" cy="1099236"/>
      </dsp:txXfrm>
    </dsp:sp>
    <dsp:sp modelId="{9A474473-2F82-4062-9F40-0A3628F9A932}">
      <dsp:nvSpPr>
        <dsp:cNvPr id="0" name=""/>
        <dsp:cNvSpPr/>
      </dsp:nvSpPr>
      <dsp:spPr>
        <a:xfrm>
          <a:off x="500968" y="1488861"/>
          <a:ext cx="1099236" cy="1099236"/>
        </a:xfrm>
        <a:prstGeom prst="rect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903434-0702-406C-B418-ED412DF63966}">
      <dsp:nvSpPr>
        <dsp:cNvPr id="0" name=""/>
        <dsp:cNvSpPr/>
      </dsp:nvSpPr>
      <dsp:spPr>
        <a:xfrm>
          <a:off x="1600204" y="1486113"/>
          <a:ext cx="1648855" cy="1099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녹화 동영상 강의 </a:t>
          </a:r>
          <a:r>
            <a:rPr lang="en-US" altLang="ko-KR" sz="1500" kern="1200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(</a:t>
          </a:r>
          <a:r>
            <a:rPr lang="ko-KR" altLang="en-US" sz="1500" b="1" kern="1200" dirty="0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rPr>
            <a:t>지정한 기간내 언제든 </a:t>
          </a:r>
          <a:r>
            <a:rPr lang="ko-KR" altLang="en-US" sz="1500" b="1" kern="1200" dirty="0" err="1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rPr>
            <a:t>수강가능</a:t>
          </a:r>
          <a:r>
            <a:rPr lang="en-US" altLang="ko-KR" sz="1500" kern="1200" dirty="0">
              <a:latin typeface="나눔스퀘어 Bold" panose="020B0600000101010101" pitchFamily="34" charset="-127"/>
              <a:ea typeface="나눔스퀘어 Bold" panose="020B0600000101010101" pitchFamily="34" charset="-127"/>
            </a:rPr>
            <a:t>)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1600204" y="1486113"/>
        <a:ext cx="1648855" cy="1099236"/>
      </dsp:txXfrm>
    </dsp:sp>
    <dsp:sp modelId="{8DFAB71A-C958-40AB-99B2-27A6BF94A060}">
      <dsp:nvSpPr>
        <dsp:cNvPr id="0" name=""/>
        <dsp:cNvSpPr/>
      </dsp:nvSpPr>
      <dsp:spPr>
        <a:xfrm>
          <a:off x="500968" y="2934357"/>
          <a:ext cx="1099236" cy="1099236"/>
        </a:xfrm>
        <a:prstGeom prst="ellipse">
          <a:avLst/>
        </a:prstGeom>
        <a:blipFill rotWithShape="1"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71B2F2-C380-441A-946E-8C9A41FFD15F}">
      <dsp:nvSpPr>
        <dsp:cNvPr id="0" name=""/>
        <dsp:cNvSpPr/>
      </dsp:nvSpPr>
      <dsp:spPr>
        <a:xfrm>
          <a:off x="1600204" y="2931609"/>
          <a:ext cx="1648855" cy="1099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KLAS</a:t>
          </a:r>
          <a:r>
            <a:rPr lang="ko-KR" alt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에서 수강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1600204" y="2931609"/>
        <a:ext cx="1648855" cy="1099236"/>
      </dsp:txXfrm>
    </dsp:sp>
    <dsp:sp modelId="{E79659B0-ACB0-40E3-9611-E28E301B1938}">
      <dsp:nvSpPr>
        <dsp:cNvPr id="0" name=""/>
        <dsp:cNvSpPr/>
      </dsp:nvSpPr>
      <dsp:spPr>
        <a:xfrm>
          <a:off x="4712215" y="1486113"/>
          <a:ext cx="1099236" cy="1099236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BD4DD-673A-4B38-B0F7-EBFC8FC9204D}">
      <dsp:nvSpPr>
        <dsp:cNvPr id="0" name=""/>
        <dsp:cNvSpPr/>
      </dsp:nvSpPr>
      <dsp:spPr>
        <a:xfrm>
          <a:off x="5778310" y="1493582"/>
          <a:ext cx="2857729" cy="1078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실시간 화상강의</a:t>
          </a:r>
          <a:endParaRPr lang="en-US" altLang="ko-KR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(</a:t>
          </a:r>
          <a:r>
            <a:rPr lang="ko-KR" altLang="en-US" sz="1500" b="1" kern="1200" dirty="0">
              <a:solidFill>
                <a:srgbClr val="FF0000"/>
              </a:solidFill>
              <a:latin typeface="NanumSquare Bold" panose="020B0600000101010101" pitchFamily="34" charset="-127"/>
              <a:ea typeface="NanumSquare Bold" panose="020B0600000101010101" pitchFamily="34" charset="-127"/>
            </a:rPr>
            <a:t>정해진 시간에만 </a:t>
          </a:r>
          <a:r>
            <a:rPr lang="ko-KR" altLang="en-US" sz="1500" b="1" kern="1200" dirty="0" err="1">
              <a:solidFill>
                <a:srgbClr val="FF0000"/>
              </a:solidFill>
              <a:latin typeface="NanumSquare Bold" panose="020B0600000101010101" pitchFamily="34" charset="-127"/>
              <a:ea typeface="NanumSquare Bold" panose="020B0600000101010101" pitchFamily="34" charset="-127"/>
            </a:rPr>
            <a:t>수강가능</a:t>
          </a:r>
          <a:r>
            <a:rPr lang="en-US" altLang="ko-KR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)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5778310" y="1493582"/>
        <a:ext cx="2857729" cy="1078801"/>
      </dsp:txXfrm>
    </dsp:sp>
    <dsp:sp modelId="{56F9A7A7-1126-45B4-ADB3-8BCAA4CC39B2}">
      <dsp:nvSpPr>
        <dsp:cNvPr id="0" name=""/>
        <dsp:cNvSpPr/>
      </dsp:nvSpPr>
      <dsp:spPr>
        <a:xfrm>
          <a:off x="3523869" y="2931609"/>
          <a:ext cx="1015694" cy="1099236"/>
        </a:xfrm>
        <a:prstGeom prst="rect">
          <a:avLst/>
        </a:prstGeom>
        <a:blipFill dpi="0" rotWithShape="1"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154" t="15135" r="10154" b="15135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E3086C-1B88-4D35-BA78-96BC417F7375}">
      <dsp:nvSpPr>
        <dsp:cNvPr id="0" name=""/>
        <dsp:cNvSpPr/>
      </dsp:nvSpPr>
      <dsp:spPr>
        <a:xfrm>
          <a:off x="4581334" y="2928861"/>
          <a:ext cx="1648855" cy="1099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>
              <a:latin typeface="NanumSquare Bold" panose="020B0600000101010101" pitchFamily="34" charset="-127"/>
              <a:ea typeface="NanumSquare Bold" panose="020B0600000101010101" pitchFamily="34" charset="-127"/>
            </a:rPr>
            <a:t>Webex</a:t>
          </a:r>
          <a:r>
            <a:rPr lang="ko-KR" alt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로 수강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4581334" y="2928861"/>
        <a:ext cx="1648855" cy="1099236"/>
      </dsp:txXfrm>
    </dsp:sp>
    <dsp:sp modelId="{3A6BAD3D-21F3-46BF-9A4F-8BB33F07DE0D}">
      <dsp:nvSpPr>
        <dsp:cNvPr id="0" name=""/>
        <dsp:cNvSpPr/>
      </dsp:nvSpPr>
      <dsp:spPr>
        <a:xfrm>
          <a:off x="6504999" y="2931609"/>
          <a:ext cx="1099236" cy="1099236"/>
        </a:xfrm>
        <a:prstGeom prst="rect">
          <a:avLst/>
        </a:prstGeom>
        <a:blipFill dpi="0" rotWithShape="1"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154" t="15135" r="10154" b="15135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DB7AAE-3D4D-4D4B-8AFF-E16CF0C8CCE7}">
      <dsp:nvSpPr>
        <dsp:cNvPr id="0" name=""/>
        <dsp:cNvSpPr/>
      </dsp:nvSpPr>
      <dsp:spPr>
        <a:xfrm>
          <a:off x="7604235" y="2928861"/>
          <a:ext cx="1648855" cy="1099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Zoom</a:t>
          </a:r>
          <a:r>
            <a:rPr lang="ko-KR" altLang="en-US" sz="1500" kern="1200" dirty="0">
              <a:latin typeface="NanumSquare Bold" panose="020B0600000101010101" pitchFamily="34" charset="-127"/>
              <a:ea typeface="NanumSquare Bold" panose="020B0600000101010101" pitchFamily="34" charset="-127"/>
            </a:rPr>
            <a:t>으로 수강</a:t>
          </a:r>
          <a:endParaRPr lang="en-US" sz="1500" kern="1200" dirty="0">
            <a:latin typeface="NanumSquare Bold" panose="020B0600000101010101" pitchFamily="34" charset="-127"/>
            <a:ea typeface="NanumSquare Bold" panose="020B0600000101010101" pitchFamily="34" charset="-127"/>
          </a:endParaRPr>
        </a:p>
      </dsp:txBody>
      <dsp:txXfrm>
        <a:off x="7604235" y="2928861"/>
        <a:ext cx="1648855" cy="1099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40" y="1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8E75A26C-6F7C-44D7-8CD0-0AC46420FDF1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40" y="9440647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13A3751B-E960-438D-8CFF-2F34705E04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768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0" y="1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0FF0AA5A-F958-4563-9550-A41057127E2E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9838"/>
            <a:ext cx="5970588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0" y="9440647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46165C2C-8FE6-400E-A9C3-9E7182DFFD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58536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b="1" dirty="0">
                <a:latin typeface="+mj-lt"/>
              </a:rPr>
              <a:t>* </a:t>
            </a:r>
            <a:r>
              <a:rPr lang="ko-KR" altLang="en-US" b="1" dirty="0">
                <a:latin typeface="+mj-lt"/>
              </a:rPr>
              <a:t>안녕하세요 반갑습니다 오늘 </a:t>
            </a:r>
            <a:r>
              <a:rPr lang="en-US" altLang="ko-KR" b="1" dirty="0">
                <a:latin typeface="+mj-lt"/>
              </a:rPr>
              <a:t>2020</a:t>
            </a:r>
            <a:r>
              <a:rPr lang="ko-KR" altLang="en-US" b="1" dirty="0">
                <a:latin typeface="+mj-lt"/>
              </a:rPr>
              <a:t>학년도 </a:t>
            </a:r>
            <a:r>
              <a:rPr lang="en-US" altLang="ko-KR" b="1" dirty="0">
                <a:latin typeface="+mj-lt"/>
              </a:rPr>
              <a:t>2</a:t>
            </a:r>
            <a:r>
              <a:rPr lang="ko-KR" altLang="en-US" b="1" dirty="0">
                <a:latin typeface="+mj-lt"/>
              </a:rPr>
              <a:t>학기 외국인 오리엔테이션 진행을 맡은 </a:t>
            </a:r>
            <a:r>
              <a:rPr lang="ko-KR" altLang="en-US" b="1" dirty="0" err="1">
                <a:latin typeface="+mj-lt"/>
              </a:rPr>
              <a:t>국제교류팀</a:t>
            </a:r>
            <a:r>
              <a:rPr lang="ko-KR" altLang="en-US" b="1" dirty="0">
                <a:latin typeface="+mj-lt"/>
              </a:rPr>
              <a:t> 김예림 입니다</a:t>
            </a:r>
            <a:r>
              <a:rPr lang="en-US" altLang="ko-KR" b="1" dirty="0">
                <a:latin typeface="+mj-lt"/>
              </a:rPr>
              <a:t>.</a:t>
            </a:r>
          </a:p>
          <a:p>
            <a:r>
              <a:rPr lang="ko-KR" altLang="en-US" b="1" dirty="0">
                <a:latin typeface="+mj-lt"/>
              </a:rPr>
              <a:t>                    </a:t>
            </a:r>
            <a:endParaRPr lang="en-US" altLang="ko-KR" b="1" dirty="0">
              <a:latin typeface="+mj-lt"/>
            </a:endParaRPr>
          </a:p>
          <a:p>
            <a:endParaRPr lang="en-US" altLang="ko-KR" b="1" dirty="0">
              <a:latin typeface="+mj-lt"/>
            </a:endParaRPr>
          </a:p>
          <a:p>
            <a:r>
              <a:rPr lang="en-US" altLang="ko-KR" b="1" dirty="0">
                <a:latin typeface="+mj-lt"/>
              </a:rPr>
              <a:t>* </a:t>
            </a:r>
            <a:r>
              <a:rPr lang="ko-KR" altLang="en-US" b="1" dirty="0">
                <a:latin typeface="+mj-lt"/>
              </a:rPr>
              <a:t>우선 지금 </a:t>
            </a:r>
            <a:r>
              <a:rPr lang="ko-KR" altLang="en-US" b="1" dirty="0" err="1">
                <a:latin typeface="+mj-lt"/>
              </a:rPr>
              <a:t>이자리에</a:t>
            </a:r>
            <a:r>
              <a:rPr lang="ko-KR" altLang="en-US" b="1" dirty="0">
                <a:latin typeface="+mj-lt"/>
              </a:rPr>
              <a:t> 계신 </a:t>
            </a:r>
            <a:r>
              <a:rPr lang="ko-KR" altLang="en-US" b="1" dirty="0" err="1">
                <a:latin typeface="+mj-lt"/>
              </a:rPr>
              <a:t>국제학생들</a:t>
            </a:r>
            <a:r>
              <a:rPr lang="en-US" altLang="ko-KR" b="1" dirty="0">
                <a:latin typeface="+mj-lt"/>
              </a:rPr>
              <a:t>,</a:t>
            </a:r>
            <a:r>
              <a:rPr lang="ko-KR" altLang="en-US" b="1" dirty="0">
                <a:latin typeface="+mj-lt"/>
              </a:rPr>
              <a:t> 환영합니다</a:t>
            </a:r>
            <a:r>
              <a:rPr lang="en-US" altLang="ko-KR" b="1" dirty="0">
                <a:latin typeface="+mj-lt"/>
              </a:rPr>
              <a:t>. </a:t>
            </a:r>
          </a:p>
          <a:p>
            <a:endParaRPr lang="en-US" altLang="ko-KR" b="1" dirty="0">
              <a:latin typeface="+mj-lt"/>
            </a:endParaRPr>
          </a:p>
          <a:p>
            <a:endParaRPr lang="en-US" altLang="ko-KR" b="1" dirty="0">
              <a:latin typeface="+mj-lt"/>
            </a:endParaRPr>
          </a:p>
          <a:p>
            <a:r>
              <a:rPr lang="en-US" altLang="ko-KR" b="1" dirty="0">
                <a:latin typeface="+mj-lt"/>
              </a:rPr>
              <a:t>* </a:t>
            </a:r>
            <a:r>
              <a:rPr lang="ko-KR" altLang="en-US" b="1" dirty="0">
                <a:latin typeface="+mj-lt"/>
              </a:rPr>
              <a:t>오늘 </a:t>
            </a:r>
            <a:r>
              <a:rPr lang="ko-KR" altLang="en-US" b="1" dirty="0" err="1">
                <a:latin typeface="+mj-lt"/>
              </a:rPr>
              <a:t>오티는</a:t>
            </a:r>
            <a:r>
              <a:rPr lang="ko-KR" altLang="en-US" b="1" dirty="0">
                <a:latin typeface="+mj-lt"/>
              </a:rPr>
              <a:t> 오전</a:t>
            </a:r>
            <a:r>
              <a:rPr lang="en-US" altLang="ko-KR" b="1" dirty="0">
                <a:latin typeface="+mj-lt"/>
              </a:rPr>
              <a:t>, </a:t>
            </a:r>
            <a:r>
              <a:rPr lang="ko-KR" altLang="en-US" b="1" dirty="0">
                <a:latin typeface="+mj-lt"/>
              </a:rPr>
              <a:t>오후 나눠서 진행될 예정인데요</a:t>
            </a:r>
            <a:r>
              <a:rPr lang="en-US" altLang="ko-KR" b="1" dirty="0">
                <a:latin typeface="+mj-lt"/>
              </a:rPr>
              <a:t>,</a:t>
            </a:r>
          </a:p>
          <a:p>
            <a:endParaRPr lang="en-US" altLang="ko-KR" b="1" dirty="0">
              <a:latin typeface="+mj-lt"/>
            </a:endParaRPr>
          </a:p>
          <a:p>
            <a:endParaRPr lang="en-US" altLang="ko-KR" b="1" dirty="0">
              <a:latin typeface="+mj-lt"/>
            </a:endParaRPr>
          </a:p>
          <a:p>
            <a:r>
              <a:rPr lang="en-US" altLang="ko-KR" b="1" dirty="0">
                <a:latin typeface="+mj-lt"/>
              </a:rPr>
              <a:t>* </a:t>
            </a:r>
            <a:r>
              <a:rPr lang="ko-KR" altLang="en-US" b="1" dirty="0">
                <a:latin typeface="+mj-lt"/>
              </a:rPr>
              <a:t>오리엔테이션을 시작하기전에 김정권 대외국제처장님 환영 인사말이 있겠습니다</a:t>
            </a:r>
            <a:r>
              <a:rPr lang="en-US" altLang="ko-KR" b="1" dirty="0">
                <a:latin typeface="+mj-lt"/>
              </a:rPr>
              <a:t>.</a:t>
            </a:r>
          </a:p>
          <a:p>
            <a:endParaRPr lang="en-US" altLang="ko-KR" b="1" dirty="0">
              <a:latin typeface="+mj-lt"/>
            </a:endParaRPr>
          </a:p>
          <a:p>
            <a:endParaRPr lang="en-US" altLang="ko-KR" b="1" dirty="0">
              <a:latin typeface="+mj-lt"/>
            </a:endParaRPr>
          </a:p>
          <a:p>
            <a:r>
              <a:rPr lang="en-US" altLang="ko-KR" b="1" dirty="0">
                <a:latin typeface="+mj-lt"/>
              </a:rPr>
              <a:t>* </a:t>
            </a:r>
            <a:r>
              <a:rPr lang="ko-KR" altLang="en-US" b="1" dirty="0">
                <a:latin typeface="+mj-lt"/>
              </a:rPr>
              <a:t>큰 박수 부탁드릴게요</a:t>
            </a:r>
            <a:r>
              <a:rPr lang="en-US" altLang="ko-KR" b="1" dirty="0">
                <a:latin typeface="+mj-lt"/>
              </a:rPr>
              <a:t>.</a:t>
            </a:r>
            <a:endParaRPr lang="ko-KR" altLang="en-US" b="1" dirty="0"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149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857">
              <a:defRPr/>
            </a:pPr>
            <a:r>
              <a:rPr lang="ko-KR" altLang="en-US" sz="1000" dirty="0"/>
              <a:t>오전 오리엔테이션은 여기와 같은 순서로 진행을 하겠습니다</a:t>
            </a:r>
            <a:r>
              <a:rPr lang="en-US" altLang="ko-KR" sz="1000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8605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5018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000" dirty="0"/>
              <a:t>첫번째로 광운대학교 캠퍼스를 소개해드리겠습니다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그리고 노란색으로 표시된 건물이 </a:t>
            </a:r>
            <a:r>
              <a:rPr lang="ko-KR" altLang="en-US" sz="1000" dirty="0" err="1"/>
              <a:t>동해문화예술관이고</a:t>
            </a:r>
            <a:r>
              <a:rPr lang="ko-KR" altLang="en-US" sz="1000" dirty="0"/>
              <a:t> 이곳 </a:t>
            </a:r>
            <a:r>
              <a:rPr lang="en-US" altLang="ko-KR" sz="1000" dirty="0"/>
              <a:t>111</a:t>
            </a:r>
            <a:r>
              <a:rPr lang="ko-KR" altLang="en-US" sz="1000" dirty="0"/>
              <a:t>호로 오시면 저희에게 도움을 받을 수 있습니다</a:t>
            </a:r>
            <a:r>
              <a:rPr lang="en-US" altLang="ko-KR" sz="1000" dirty="0"/>
              <a:t>.</a:t>
            </a:r>
          </a:p>
          <a:p>
            <a:r>
              <a:rPr lang="ko-KR" altLang="en-US" baseline="0" dirty="0"/>
              <a:t>첨부된 링크를 클릭하시면 자세한 캠퍼스 위치와 건물을 </a:t>
            </a:r>
            <a:r>
              <a:rPr lang="ko-KR" altLang="en-US" baseline="0" dirty="0" err="1"/>
              <a:t>알수</a:t>
            </a:r>
            <a:r>
              <a:rPr lang="ko-KR" altLang="en-US" baseline="0" dirty="0"/>
              <a:t> 있습니다</a:t>
            </a:r>
            <a:r>
              <a:rPr lang="en-US" altLang="ko-KR" baseline="0"/>
              <a:t>.</a:t>
            </a:r>
            <a:endParaRPr lang="en-US" altLang="ko-KR" baseline="0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406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000" dirty="0"/>
              <a:t>다음으로 광운대학교에 대해 간단히 소개를 하겠습니다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우리 광운대학교는 </a:t>
            </a:r>
            <a:r>
              <a:rPr lang="en-US" altLang="ko-KR" sz="1000" dirty="0"/>
              <a:t>1934</a:t>
            </a:r>
            <a:r>
              <a:rPr lang="ko-KR" altLang="en-US" sz="1000" dirty="0"/>
              <a:t>년에 조선무선강습소로 시작하였고</a:t>
            </a:r>
            <a:endParaRPr lang="en-US" altLang="ko-KR" sz="1000" dirty="0"/>
          </a:p>
          <a:p>
            <a:r>
              <a:rPr lang="ko-KR" altLang="en-US" sz="1000" dirty="0"/>
              <a:t>개교 </a:t>
            </a:r>
            <a:r>
              <a:rPr lang="en-US" altLang="ko-KR" sz="1000" dirty="0"/>
              <a:t>80</a:t>
            </a:r>
            <a:r>
              <a:rPr lang="ko-KR" altLang="en-US" sz="1000" dirty="0"/>
              <a:t>주년을 기념하면서 지은 건물이 바로 여러분이 계신 </a:t>
            </a:r>
            <a:r>
              <a:rPr lang="en-US" altLang="ko-KR" sz="1000" dirty="0"/>
              <a:t>80</a:t>
            </a:r>
            <a:r>
              <a:rPr lang="ko-KR" altLang="en-US" sz="1000" dirty="0"/>
              <a:t>주년 기념관입니다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교육이념은 참</a:t>
            </a:r>
            <a:r>
              <a:rPr lang="en-US" altLang="ko-KR" sz="1000" dirty="0"/>
              <a:t>,</a:t>
            </a:r>
            <a:r>
              <a:rPr lang="ko-KR" altLang="en-US" sz="1000" dirty="0"/>
              <a:t> 빛 이고 </a:t>
            </a:r>
            <a:r>
              <a:rPr lang="ko-KR" altLang="en-US" sz="1000" dirty="0" err="1"/>
              <a:t>설립자훈은</a:t>
            </a:r>
            <a:r>
              <a:rPr lang="ko-KR" altLang="en-US" sz="1000" dirty="0"/>
              <a:t> 근면성실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검소절약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탐구실천입니다</a:t>
            </a:r>
            <a:r>
              <a:rPr lang="en-US" altLang="ko-KR" sz="1000" dirty="0"/>
              <a:t>. </a:t>
            </a:r>
            <a:r>
              <a:rPr lang="ko-KR" altLang="en-US" sz="1000" dirty="0"/>
              <a:t> </a:t>
            </a:r>
            <a:endParaRPr lang="en-US" altLang="ko-KR" sz="1000" dirty="0"/>
          </a:p>
          <a:p>
            <a:r>
              <a:rPr lang="ko-KR" altLang="en-US" sz="1000" dirty="0"/>
              <a:t>이제 여러분들도 </a:t>
            </a:r>
            <a:r>
              <a:rPr lang="ko-KR" altLang="en-US" sz="1000" dirty="0" err="1"/>
              <a:t>광운가족이</a:t>
            </a:r>
            <a:r>
              <a:rPr lang="ko-KR" altLang="en-US" sz="1000" dirty="0"/>
              <a:t> 되었으니 </a:t>
            </a:r>
            <a:r>
              <a:rPr lang="ko-KR" altLang="en-US" sz="1000" dirty="0" err="1"/>
              <a:t>기억해두시면</a:t>
            </a:r>
            <a:r>
              <a:rPr lang="ko-KR" altLang="en-US" sz="1000" dirty="0"/>
              <a:t> 좋을 것 같습니다</a:t>
            </a:r>
            <a:r>
              <a:rPr lang="en-US" altLang="ko-KR" sz="1000" dirty="0"/>
              <a:t>.</a:t>
            </a:r>
            <a:endParaRPr lang="ko-KR" altLang="en-US" sz="1000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0161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000" dirty="0"/>
              <a:t>다음으로 국제교류팀을 소개해 드리겠습니다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저희 팀은 외국인 입시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학부생</a:t>
            </a:r>
            <a:r>
              <a:rPr lang="ko-KR" altLang="en-US" sz="1000" dirty="0"/>
              <a:t> 및 교환학생 지원 </a:t>
            </a:r>
            <a:r>
              <a:rPr lang="ko-KR" altLang="en-US" sz="1000" dirty="0" err="1"/>
              <a:t>전담부서입니다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외국인 </a:t>
            </a:r>
            <a:r>
              <a:rPr lang="ko-KR" altLang="en-US" sz="1000" dirty="0" err="1"/>
              <a:t>학부생</a:t>
            </a:r>
            <a:r>
              <a:rPr lang="ko-KR" altLang="en-US" sz="1000" dirty="0"/>
              <a:t> 및 교환학생 상담</a:t>
            </a:r>
            <a:r>
              <a:rPr lang="en-US" altLang="ko-KR" sz="1000" dirty="0"/>
              <a:t>, </a:t>
            </a:r>
            <a:r>
              <a:rPr lang="ko-KR" altLang="en-US" sz="1000" dirty="0"/>
              <a:t>문화교류 및 교육프로그램 등 </a:t>
            </a:r>
            <a:endParaRPr lang="en-US" altLang="ko-KR" sz="1000" dirty="0"/>
          </a:p>
          <a:p>
            <a:r>
              <a:rPr lang="ko-KR" altLang="en-US" sz="1000" dirty="0"/>
              <a:t>다양한 외국인학생 지원제도를 운영하고있습니다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저희 부서에는 영어</a:t>
            </a:r>
            <a:r>
              <a:rPr lang="en-US" altLang="ko-KR" sz="1000" dirty="0"/>
              <a:t>, </a:t>
            </a:r>
            <a:r>
              <a:rPr lang="ko-KR" altLang="en-US" sz="1000" dirty="0"/>
              <a:t>중국어</a:t>
            </a:r>
            <a:r>
              <a:rPr lang="en-US" altLang="ko-KR" sz="1000" dirty="0"/>
              <a:t>, </a:t>
            </a:r>
            <a:r>
              <a:rPr lang="ko-KR" altLang="en-US" sz="1000" dirty="0"/>
              <a:t>베트남어</a:t>
            </a:r>
            <a:r>
              <a:rPr lang="en-US" altLang="ko-KR" sz="1000" dirty="0"/>
              <a:t>, </a:t>
            </a:r>
            <a:r>
              <a:rPr lang="ko-KR" altLang="en-US" sz="1000" dirty="0"/>
              <a:t>카자흐스탄어를 하는 직원과 학생도우미가 있어서 </a:t>
            </a:r>
            <a:endParaRPr lang="en-US" altLang="ko-KR" sz="1000" dirty="0"/>
          </a:p>
          <a:p>
            <a:r>
              <a:rPr lang="ko-KR" altLang="en-US" sz="1000" dirty="0"/>
              <a:t>학생들이 </a:t>
            </a:r>
            <a:r>
              <a:rPr lang="ko-KR" altLang="en-US" sz="1000" dirty="0" err="1"/>
              <a:t>부담갖지</a:t>
            </a:r>
            <a:r>
              <a:rPr lang="ko-KR" altLang="en-US" sz="1000" dirty="0"/>
              <a:t> 않고 도움을 요청할 수 있습니다</a:t>
            </a:r>
            <a:r>
              <a:rPr lang="en-US" altLang="ko-KR" sz="1000" dirty="0"/>
              <a:t>. </a:t>
            </a:r>
          </a:p>
          <a:p>
            <a:endParaRPr lang="en-US" altLang="ko-KR" sz="1000" dirty="0"/>
          </a:p>
          <a:p>
            <a:r>
              <a:rPr lang="ko-KR" altLang="en-US" sz="1000" dirty="0"/>
              <a:t>위치는 아까 지도에 </a:t>
            </a:r>
            <a:r>
              <a:rPr lang="ko-KR" altLang="en-US" sz="1000" dirty="0" err="1"/>
              <a:t>보신대로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문화관</a:t>
            </a:r>
            <a:r>
              <a:rPr lang="ko-KR" altLang="en-US" sz="1000" dirty="0"/>
              <a:t> </a:t>
            </a:r>
            <a:r>
              <a:rPr lang="en-US" altLang="ko-KR" sz="1000" dirty="0"/>
              <a:t>111</a:t>
            </a:r>
            <a:r>
              <a:rPr lang="ko-KR" altLang="en-US" sz="1000" dirty="0"/>
              <a:t>호이고</a:t>
            </a:r>
            <a:r>
              <a:rPr lang="en-US" altLang="ko-KR" sz="1000" dirty="0"/>
              <a:t>,</a:t>
            </a:r>
          </a:p>
          <a:p>
            <a:r>
              <a:rPr lang="ko-KR" altLang="en-US" sz="1000" dirty="0"/>
              <a:t>방문가능시간은 월</a:t>
            </a:r>
            <a:r>
              <a:rPr lang="en-US" altLang="ko-KR" sz="1000" dirty="0"/>
              <a:t>~</a:t>
            </a:r>
            <a:r>
              <a:rPr lang="ko-KR" altLang="en-US" sz="1000" dirty="0"/>
              <a:t>금요일 오전 </a:t>
            </a:r>
            <a:r>
              <a:rPr lang="en-US" altLang="ko-KR" sz="1000" dirty="0"/>
              <a:t>9</a:t>
            </a:r>
            <a:r>
              <a:rPr lang="ko-KR" altLang="en-US" sz="1000" dirty="0"/>
              <a:t>시부터 </a:t>
            </a:r>
            <a:r>
              <a:rPr lang="en-US" altLang="ko-KR" sz="1000" dirty="0"/>
              <a:t>5</a:t>
            </a:r>
            <a:r>
              <a:rPr lang="ko-KR" altLang="en-US" sz="1000" dirty="0"/>
              <a:t>시 </a:t>
            </a:r>
            <a:r>
              <a:rPr lang="en-US" altLang="ko-KR" sz="1000" dirty="0"/>
              <a:t>30</a:t>
            </a:r>
            <a:r>
              <a:rPr lang="ko-KR" altLang="en-US" sz="1000" dirty="0" err="1"/>
              <a:t>분까지입니다</a:t>
            </a:r>
            <a:r>
              <a:rPr lang="en-US" altLang="ko-KR" sz="1000" dirty="0"/>
              <a:t>. </a:t>
            </a:r>
          </a:p>
          <a:p>
            <a:r>
              <a:rPr lang="ko-KR" altLang="en-US" sz="1000" dirty="0"/>
              <a:t>직접 방문을 해도 좋고 전화나 이메일로 상담도 가능합니다</a:t>
            </a:r>
            <a:r>
              <a:rPr lang="en-US" altLang="ko-KR" sz="1000" dirty="0"/>
              <a:t>.</a:t>
            </a:r>
            <a:r>
              <a:rPr lang="ko-KR" altLang="en-US" sz="1000" dirty="0"/>
              <a:t> </a:t>
            </a:r>
          </a:p>
          <a:p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3442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클릭해서 링크로 영상 보여주기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778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이번 </a:t>
            </a:r>
            <a:r>
              <a:rPr lang="en-US" altLang="ko-KR" dirty="0"/>
              <a:t>2</a:t>
            </a:r>
            <a:r>
              <a:rPr lang="ko-KR" altLang="en-US" dirty="0"/>
              <a:t>학기 학사 일정은 이 표와 같습니다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개강은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다다음주</a:t>
            </a:r>
            <a:r>
              <a:rPr lang="ko-KR" altLang="en-US" baseline="0" dirty="0"/>
              <a:t> 월요일입니다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두번의 </a:t>
            </a:r>
            <a:r>
              <a:rPr lang="ko-KR" altLang="en-US" dirty="0" err="1"/>
              <a:t>강의평가가</a:t>
            </a:r>
            <a:r>
              <a:rPr lang="ko-KR" altLang="en-US" dirty="0"/>
              <a:t> 있는데 이 강의평가를 해야 성적이 </a:t>
            </a:r>
            <a:r>
              <a:rPr lang="ko-KR" altLang="en-US" dirty="0" err="1"/>
              <a:t>나올때</a:t>
            </a:r>
            <a:r>
              <a:rPr lang="ko-KR" altLang="en-US" dirty="0"/>
              <a:t> 바로 확인 할 수가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강의평가를 안하면 교수님이 </a:t>
            </a:r>
            <a:r>
              <a:rPr lang="ko-KR" altLang="en-US" dirty="0" err="1"/>
              <a:t>성적입력을</a:t>
            </a:r>
            <a:r>
              <a:rPr lang="ko-KR" altLang="en-US" dirty="0"/>
              <a:t> 전부 완료한 다음에나 성적 확인이 가능합니다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성적 이의 제기를 못한다는 뜻입니다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788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 교과목에 대해 안내를 드리겠습니다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학생들이 수강하는 과목은 크게 교양과목</a:t>
            </a:r>
            <a:r>
              <a:rPr lang="en-US" altLang="ko-KR" dirty="0"/>
              <a:t>, </a:t>
            </a:r>
            <a:r>
              <a:rPr lang="ko-KR" altLang="en-US" dirty="0"/>
              <a:t>전공과목</a:t>
            </a:r>
            <a:r>
              <a:rPr lang="en-US" altLang="ko-KR" dirty="0"/>
              <a:t>, </a:t>
            </a:r>
            <a:r>
              <a:rPr lang="ko-KR" altLang="en-US" dirty="0"/>
              <a:t>일반선택과목으로 나눌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또한</a:t>
            </a:r>
            <a:r>
              <a:rPr lang="en-US" altLang="ko-KR" dirty="0"/>
              <a:t>,</a:t>
            </a:r>
            <a:r>
              <a:rPr lang="ko-KR" altLang="en-US" dirty="0"/>
              <a:t> 필수로</a:t>
            </a:r>
            <a:r>
              <a:rPr lang="ko-KR" altLang="en-US" baseline="0" dirty="0"/>
              <a:t> 들어야하는 과목은 필수과목</a:t>
            </a:r>
            <a:r>
              <a:rPr lang="en-US" altLang="ko-KR" baseline="0" dirty="0"/>
              <a:t>, </a:t>
            </a:r>
            <a:r>
              <a:rPr lang="ko-KR" altLang="en-US" baseline="0" dirty="0"/>
              <a:t>선택해서 듣는 과목은 선택과목이라고 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외국인 학생은 한국 학생과 달리 교양필수과목이 없으니 </a:t>
            </a:r>
            <a:r>
              <a:rPr lang="ko-KR" altLang="en-US" baseline="0" dirty="0" err="1"/>
              <a:t>교필과목은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신경쓰지</a:t>
            </a:r>
            <a:r>
              <a:rPr lang="ko-KR" altLang="en-US" baseline="0" dirty="0"/>
              <a:t> 않아도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전공과목중에는 의무적으로 들어야하는 전공필수과목과</a:t>
            </a:r>
            <a:r>
              <a:rPr lang="en-US" altLang="ko-KR" baseline="0" dirty="0"/>
              <a:t>, </a:t>
            </a:r>
          </a:p>
          <a:p>
            <a:r>
              <a:rPr lang="ko-KR" altLang="en-US" baseline="0" dirty="0"/>
              <a:t>선택해서 듣는 전공선택과목이 있으니 </a:t>
            </a:r>
            <a:r>
              <a:rPr lang="ko-KR" altLang="en-US" baseline="0" dirty="0" err="1"/>
              <a:t>수강신청할때</a:t>
            </a:r>
            <a:r>
              <a:rPr lang="ko-KR" altLang="en-US" baseline="0" dirty="0"/>
              <a:t> 확인해서 </a:t>
            </a:r>
            <a:r>
              <a:rPr lang="ko-KR" altLang="en-US" baseline="0" dirty="0" err="1"/>
              <a:t>신청해야합니다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두번째로 학정번호구성을 보시겠는데요</a:t>
            </a:r>
            <a:r>
              <a:rPr lang="en-US" altLang="ko-KR" baseline="0" dirty="0"/>
              <a:t>. </a:t>
            </a:r>
          </a:p>
          <a:p>
            <a:r>
              <a:rPr lang="ko-KR" altLang="en-US" baseline="0" dirty="0"/>
              <a:t>여기서 중요한 부분은 </a:t>
            </a:r>
            <a:r>
              <a:rPr lang="ko-KR" altLang="en-US" baseline="0" dirty="0" err="1"/>
              <a:t>다섯번째</a:t>
            </a:r>
            <a:r>
              <a:rPr lang="ko-KR" altLang="en-US" baseline="0" dirty="0"/>
              <a:t> 숫자인 난이도 단위입니다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난이도는 </a:t>
            </a:r>
            <a:r>
              <a:rPr lang="en-US" altLang="ko-KR" baseline="0" dirty="0"/>
              <a:t>1</a:t>
            </a:r>
            <a:r>
              <a:rPr lang="ko-KR" altLang="en-US" baseline="0" dirty="0"/>
              <a:t>에서 </a:t>
            </a:r>
            <a:r>
              <a:rPr lang="en-US" altLang="ko-KR" baseline="0" dirty="0"/>
              <a:t>4</a:t>
            </a:r>
            <a:r>
              <a:rPr lang="ko-KR" altLang="en-US" baseline="0" dirty="0"/>
              <a:t>까지 있는데</a:t>
            </a:r>
            <a:r>
              <a:rPr lang="en-US" altLang="ko-KR" baseline="0" dirty="0"/>
              <a:t>,</a:t>
            </a:r>
            <a:r>
              <a:rPr lang="ko-KR" altLang="en-US" baseline="0" dirty="0"/>
              <a:t> </a:t>
            </a:r>
            <a:r>
              <a:rPr lang="en-US" altLang="ko-KR" baseline="0" dirty="0"/>
              <a:t>1</a:t>
            </a:r>
            <a:r>
              <a:rPr lang="ko-KR" altLang="en-US" baseline="0" dirty="0"/>
              <a:t>은 가장 난이도가 낮고 </a:t>
            </a:r>
            <a:r>
              <a:rPr lang="en-US" altLang="ko-KR" baseline="0" dirty="0"/>
              <a:t>4</a:t>
            </a:r>
            <a:r>
              <a:rPr lang="ko-KR" altLang="en-US" baseline="0" dirty="0"/>
              <a:t>는 가장 난이도가 높은 과목입니다</a:t>
            </a:r>
            <a:r>
              <a:rPr lang="en-US" altLang="ko-KR" baseline="0" dirty="0"/>
              <a:t>.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en-US" altLang="ko-KR" baseline="0" dirty="0"/>
              <a:t>1</a:t>
            </a:r>
            <a:r>
              <a:rPr lang="ko-KR" altLang="en-US" baseline="0" dirty="0"/>
              <a:t>학년들은 되도록 난이도가 </a:t>
            </a:r>
            <a:r>
              <a:rPr lang="en-US" altLang="ko-KR" baseline="0" dirty="0"/>
              <a:t>1</a:t>
            </a:r>
            <a:r>
              <a:rPr lang="ko-KR" altLang="en-US" baseline="0" dirty="0"/>
              <a:t>인 과목을 </a:t>
            </a:r>
            <a:r>
              <a:rPr lang="ko-KR" altLang="en-US" baseline="0" dirty="0" err="1"/>
              <a:t>듣는것이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성적받기에</a:t>
            </a:r>
            <a:r>
              <a:rPr lang="ko-KR" altLang="en-US" baseline="0" dirty="0"/>
              <a:t> 좋습니다</a:t>
            </a:r>
            <a:r>
              <a:rPr lang="en-US" altLang="ko-KR" baseline="0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996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다음은 </a:t>
            </a:r>
            <a:r>
              <a:rPr lang="ko-KR" altLang="en-US" dirty="0" err="1"/>
              <a:t>졸업학점입니다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8</a:t>
            </a:r>
            <a:r>
              <a:rPr lang="ko-KR" altLang="en-US" dirty="0" err="1"/>
              <a:t>학기간</a:t>
            </a:r>
            <a:r>
              <a:rPr lang="ko-KR" altLang="en-US" dirty="0"/>
              <a:t> </a:t>
            </a:r>
            <a:r>
              <a:rPr lang="en-US" altLang="ko-KR" dirty="0"/>
              <a:t>130</a:t>
            </a:r>
            <a:r>
              <a:rPr lang="ko-KR" altLang="en-US" dirty="0" err="1"/>
              <a:t>학점정도를</a:t>
            </a:r>
            <a:r>
              <a:rPr lang="ko-KR" altLang="en-US" dirty="0"/>
              <a:t> </a:t>
            </a:r>
            <a:r>
              <a:rPr lang="ko-KR" altLang="en-US" dirty="0" err="1"/>
              <a:t>이수하면되니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 err="1"/>
              <a:t>매학기마다</a:t>
            </a:r>
            <a:r>
              <a:rPr lang="ko-KR" altLang="en-US" dirty="0"/>
              <a:t> </a:t>
            </a:r>
            <a:r>
              <a:rPr lang="en-US" altLang="ko-KR" dirty="0"/>
              <a:t>16</a:t>
            </a:r>
            <a:r>
              <a:rPr lang="ko-KR" altLang="en-US" dirty="0" err="1"/>
              <a:t>학점정도만</a:t>
            </a:r>
            <a:r>
              <a:rPr lang="ko-KR" altLang="en-US" dirty="0"/>
              <a:t> 이수를 한다면 제때 졸업이 가능합니다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989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다음은 </a:t>
            </a:r>
            <a:r>
              <a:rPr lang="en-US" altLang="ko-KR" dirty="0"/>
              <a:t>2,3</a:t>
            </a:r>
            <a:r>
              <a:rPr lang="ko-KR" altLang="en-US" dirty="0"/>
              <a:t>학년 편입생이 이수해야 할 교과목 및 학점입니다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학과장면담을 필수적으로 한 뒤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</a:t>
            </a:r>
            <a:r>
              <a:rPr lang="ko-KR" altLang="en-US" dirty="0" err="1"/>
              <a:t>학점인증을</a:t>
            </a:r>
            <a:r>
              <a:rPr lang="ko-KR" altLang="en-US" dirty="0"/>
              <a:t> 받고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어떤 과목을 추가로 </a:t>
            </a:r>
            <a:r>
              <a:rPr lang="ko-KR" altLang="en-US" dirty="0" err="1"/>
              <a:t>이수해야하는지</a:t>
            </a:r>
            <a:r>
              <a:rPr lang="ko-KR" altLang="en-US" dirty="0"/>
              <a:t> 확인을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첫학기의</a:t>
            </a:r>
            <a:r>
              <a:rPr lang="ko-KR" altLang="en-US" dirty="0"/>
              <a:t> 경우 </a:t>
            </a:r>
            <a:r>
              <a:rPr lang="ko-KR" altLang="en-US" dirty="0" err="1"/>
              <a:t>수강신청할때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학점이 얼마나 </a:t>
            </a:r>
            <a:r>
              <a:rPr lang="ko-KR" altLang="en-US" dirty="0" err="1"/>
              <a:t>인정받을수</a:t>
            </a:r>
            <a:r>
              <a:rPr lang="ko-KR" altLang="en-US" dirty="0"/>
              <a:t> 있는지 </a:t>
            </a:r>
            <a:r>
              <a:rPr lang="ko-KR" altLang="en-US" dirty="0" err="1"/>
              <a:t>알수가</a:t>
            </a:r>
            <a:r>
              <a:rPr lang="ko-KR" altLang="en-US" dirty="0"/>
              <a:t> 없어서</a:t>
            </a:r>
            <a:endParaRPr lang="en-US" altLang="ko-KR" dirty="0"/>
          </a:p>
          <a:p>
            <a:r>
              <a:rPr lang="ko-KR" altLang="en-US" dirty="0"/>
              <a:t>우선 수강신청을 하고 다음학기부터는 수강신청전에 이수필요학점이 </a:t>
            </a:r>
            <a:r>
              <a:rPr lang="ko-KR" altLang="en-US" dirty="0" err="1"/>
              <a:t>몇점인지</a:t>
            </a:r>
            <a:r>
              <a:rPr lang="ko-KR" altLang="en-US" dirty="0"/>
              <a:t> 먼저 </a:t>
            </a:r>
            <a:r>
              <a:rPr lang="ko-KR" altLang="en-US" dirty="0" err="1"/>
              <a:t>체크해야합니다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</a:t>
            </a:r>
            <a:r>
              <a:rPr lang="ko-KR" altLang="en-US" dirty="0" err="1"/>
              <a:t>전적교에서</a:t>
            </a:r>
            <a:r>
              <a:rPr lang="ko-KR" altLang="en-US" dirty="0"/>
              <a:t> 이수한 과목과 동일한 과목을 다시 들을 수가 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이름이 같은 과목이라도 배우는 내용까지 </a:t>
            </a:r>
            <a:r>
              <a:rPr lang="ko-KR" altLang="en-US" dirty="0" err="1"/>
              <a:t>똑같을수가</a:t>
            </a:r>
            <a:r>
              <a:rPr lang="ko-KR" altLang="en-US" dirty="0"/>
              <a:t> 없기때문에 </a:t>
            </a:r>
            <a:r>
              <a:rPr lang="ko-KR" altLang="en-US" dirty="0" err="1"/>
              <a:t>중복이수로</a:t>
            </a:r>
            <a:r>
              <a:rPr lang="ko-KR" altLang="en-US" dirty="0"/>
              <a:t> 보지 않습니다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또한 </a:t>
            </a:r>
            <a:r>
              <a:rPr lang="ko-KR" altLang="en-US" dirty="0" err="1"/>
              <a:t>해당학년</a:t>
            </a:r>
            <a:r>
              <a:rPr lang="ko-KR" altLang="en-US" dirty="0"/>
              <a:t> 전공필수과목과 별도 편입생 </a:t>
            </a:r>
            <a:r>
              <a:rPr lang="ko-KR" altLang="en-US" dirty="0" err="1"/>
              <a:t>지정과목은</a:t>
            </a:r>
            <a:r>
              <a:rPr lang="ko-KR" altLang="en-US" dirty="0"/>
              <a:t> 반드시 </a:t>
            </a:r>
            <a:r>
              <a:rPr lang="ko-KR" altLang="en-US" dirty="0" err="1"/>
              <a:t>이수해야합니다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예를 들어 </a:t>
            </a:r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2,3,4</a:t>
            </a:r>
            <a:r>
              <a:rPr lang="ko-KR" altLang="en-US" dirty="0"/>
              <a:t>학년 필수과목을 다 들어야하고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3,4</a:t>
            </a:r>
            <a:r>
              <a:rPr lang="ko-KR" altLang="en-US" dirty="0"/>
              <a:t>학년 필수과목을 모두 이수해야 졸업할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 가을학기 입학하는 학생은 봄학기에 개설되는 </a:t>
            </a:r>
            <a:r>
              <a:rPr lang="ko-KR" altLang="en-US" dirty="0" err="1"/>
              <a:t>필수과목도</a:t>
            </a:r>
            <a:r>
              <a:rPr lang="ko-KR" altLang="en-US" dirty="0"/>
              <a:t> 다 들어야합니다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마지막으로 </a:t>
            </a:r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4</a:t>
            </a:r>
            <a:r>
              <a:rPr lang="ko-KR" altLang="en-US" dirty="0"/>
              <a:t>학기 이상 등록을 해야하고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6</a:t>
            </a:r>
            <a:r>
              <a:rPr lang="ko-KR" altLang="en-US" dirty="0" err="1"/>
              <a:t>학기이상</a:t>
            </a:r>
            <a:r>
              <a:rPr lang="ko-KR" altLang="en-US" dirty="0"/>
              <a:t> 등록해야 졸업이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19117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광운대학교에는 </a:t>
            </a:r>
            <a:r>
              <a:rPr lang="ko-KR" altLang="en-US" dirty="0" err="1"/>
              <a:t>심화전공</a:t>
            </a:r>
            <a:r>
              <a:rPr lang="en-US" altLang="ko-KR" dirty="0"/>
              <a:t>, </a:t>
            </a:r>
            <a:r>
              <a:rPr lang="ko-KR" altLang="en-US" dirty="0"/>
              <a:t>복수전공 그리고 부전공같은 다전공제도가 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이것은 학생이 </a:t>
            </a:r>
            <a:r>
              <a:rPr lang="ko-KR" altLang="en-US" dirty="0" err="1"/>
              <a:t>입학할때</a:t>
            </a:r>
            <a:r>
              <a:rPr lang="ko-KR" altLang="en-US" dirty="0"/>
              <a:t> 신청한 </a:t>
            </a:r>
            <a:r>
              <a:rPr lang="ko-KR" altLang="en-US" dirty="0" err="1"/>
              <a:t>전공말고</a:t>
            </a:r>
            <a:r>
              <a:rPr lang="ko-KR" altLang="en-US" dirty="0"/>
              <a:t> </a:t>
            </a:r>
            <a:r>
              <a:rPr lang="ko-KR" altLang="en-US" dirty="0" err="1"/>
              <a:t>다른전공을</a:t>
            </a:r>
            <a:r>
              <a:rPr lang="ko-KR" altLang="en-US" dirty="0"/>
              <a:t> 더 공부 </a:t>
            </a:r>
            <a:r>
              <a:rPr lang="ko-KR" altLang="en-US" dirty="0" err="1"/>
              <a:t>할수</a:t>
            </a:r>
            <a:r>
              <a:rPr lang="ko-KR" altLang="en-US" dirty="0"/>
              <a:t> 있는 제도입니다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심화전공은</a:t>
            </a:r>
            <a:r>
              <a:rPr lang="ko-KR" altLang="en-US" dirty="0"/>
              <a:t> 자기의 전공과목을 </a:t>
            </a:r>
            <a:r>
              <a:rPr lang="en-US" altLang="ko-KR" dirty="0"/>
              <a:t>45</a:t>
            </a:r>
            <a:r>
              <a:rPr lang="ko-KR" altLang="en-US" dirty="0" err="1"/>
              <a:t>학점이상</a:t>
            </a:r>
            <a:r>
              <a:rPr lang="ko-KR" altLang="en-US" dirty="0"/>
              <a:t> </a:t>
            </a:r>
            <a:r>
              <a:rPr lang="ko-KR" altLang="en-US" dirty="0" err="1"/>
              <a:t>들은후</a:t>
            </a:r>
            <a:endParaRPr lang="en-US" altLang="ko-KR" dirty="0"/>
          </a:p>
          <a:p>
            <a:r>
              <a:rPr lang="ko-KR" altLang="en-US" dirty="0"/>
              <a:t>똑같은 전공과목을 </a:t>
            </a:r>
            <a:r>
              <a:rPr lang="en-US" altLang="ko-KR" dirty="0"/>
              <a:t>25</a:t>
            </a:r>
            <a:r>
              <a:rPr lang="ko-KR" altLang="en-US" dirty="0" err="1"/>
              <a:t>학점이상</a:t>
            </a:r>
            <a:r>
              <a:rPr lang="ko-KR" altLang="en-US" dirty="0"/>
              <a:t> 더 </a:t>
            </a:r>
            <a:r>
              <a:rPr lang="ko-KR" altLang="en-US" dirty="0" err="1"/>
              <a:t>이수하는것을</a:t>
            </a:r>
            <a:r>
              <a:rPr lang="ko-KR" altLang="en-US" dirty="0"/>
              <a:t> 말합니다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복수전공은 자기의 전공을 들으면서 다른 전공을 </a:t>
            </a:r>
            <a:r>
              <a:rPr lang="en-US" altLang="ko-KR" dirty="0"/>
              <a:t>45~60</a:t>
            </a:r>
            <a:r>
              <a:rPr lang="ko-KR" altLang="en-US" dirty="0" err="1"/>
              <a:t>학점이상</a:t>
            </a:r>
            <a:r>
              <a:rPr lang="ko-KR" altLang="en-US" dirty="0"/>
              <a:t> 들어 </a:t>
            </a:r>
            <a:endParaRPr lang="en-US" altLang="ko-KR" dirty="0"/>
          </a:p>
          <a:p>
            <a:r>
              <a:rPr lang="ko-KR" altLang="en-US" dirty="0"/>
              <a:t>졸업할 때 두개의 전공을 가지고 </a:t>
            </a:r>
            <a:r>
              <a:rPr lang="ko-KR" altLang="en-US" dirty="0" err="1"/>
              <a:t>졸업하는것을</a:t>
            </a:r>
            <a:r>
              <a:rPr lang="ko-KR" altLang="en-US" dirty="0"/>
              <a:t> 말합니다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부전공은 자기의 전공을 들으면서  </a:t>
            </a:r>
            <a:endParaRPr lang="en-US" altLang="ko-KR" dirty="0"/>
          </a:p>
          <a:p>
            <a:r>
              <a:rPr lang="ko-KR" altLang="en-US" dirty="0"/>
              <a:t>다른 전공을 </a:t>
            </a:r>
            <a:r>
              <a:rPr lang="en-US" altLang="ko-KR" dirty="0"/>
              <a:t>21</a:t>
            </a:r>
            <a:r>
              <a:rPr lang="ko-KR" altLang="en-US" dirty="0" err="1"/>
              <a:t>학점이상</a:t>
            </a:r>
            <a:r>
              <a:rPr lang="ko-KR" altLang="en-US" dirty="0"/>
              <a:t> 들어 부전공으로 인정받는 것을 말합니다</a:t>
            </a:r>
            <a:r>
              <a:rPr lang="en-US" altLang="ko-KR" dirty="0"/>
              <a:t>.</a:t>
            </a:r>
          </a:p>
          <a:p>
            <a:endParaRPr lang="en-US" altLang="ko-KR" b="1" dirty="0"/>
          </a:p>
          <a:p>
            <a:r>
              <a:rPr lang="ko-KR" altLang="en-US" dirty="0"/>
              <a:t>만약 이런 심화</a:t>
            </a:r>
            <a:r>
              <a:rPr lang="en-US" altLang="ko-KR" dirty="0"/>
              <a:t>, </a:t>
            </a:r>
            <a:r>
              <a:rPr lang="ko-KR" altLang="en-US" dirty="0"/>
              <a:t>복수</a:t>
            </a:r>
            <a:r>
              <a:rPr lang="en-US" altLang="ko-KR" dirty="0"/>
              <a:t>, </a:t>
            </a:r>
            <a:r>
              <a:rPr lang="ko-KR" altLang="en-US" dirty="0"/>
              <a:t>부전공을 신청하고 정해진 학점을 다 </a:t>
            </a:r>
            <a:r>
              <a:rPr lang="ko-KR" altLang="en-US" dirty="0" err="1"/>
              <a:t>못채우면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들은 과목은 없어지는 </a:t>
            </a:r>
            <a:r>
              <a:rPr lang="ko-KR" altLang="en-US" dirty="0" err="1"/>
              <a:t>것이아니라</a:t>
            </a:r>
            <a:r>
              <a:rPr lang="ko-KR" altLang="en-US" dirty="0"/>
              <a:t> 모두 일반선택학점으로 </a:t>
            </a:r>
            <a:r>
              <a:rPr lang="ko-KR" altLang="en-US" dirty="0" err="1"/>
              <a:t>인정받을수</a:t>
            </a:r>
            <a:r>
              <a:rPr lang="ko-KR" altLang="en-US" baseline="0" dirty="0"/>
              <a:t> 있습니다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211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 </a:t>
            </a:r>
            <a:r>
              <a:rPr lang="ko-KR" altLang="en-US" dirty="0" err="1"/>
              <a:t>수업제도에</a:t>
            </a:r>
            <a:r>
              <a:rPr lang="ko-KR" altLang="en-US" dirty="0"/>
              <a:t> 대해 말씀드리겠습니다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학점은 주당 </a:t>
            </a:r>
            <a:r>
              <a:rPr lang="en-US" altLang="ko-KR" dirty="0"/>
              <a:t>1</a:t>
            </a:r>
            <a:r>
              <a:rPr lang="ko-KR" altLang="en-US" dirty="0"/>
              <a:t>시간을 기준으로 하고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대부분의 과목은 </a:t>
            </a:r>
            <a:r>
              <a:rPr lang="en-US" altLang="ko-KR" dirty="0"/>
              <a:t>3</a:t>
            </a:r>
            <a:r>
              <a:rPr lang="ko-KR" altLang="en-US" dirty="0"/>
              <a:t>학점이고 주당 </a:t>
            </a:r>
            <a:r>
              <a:rPr lang="en-US" altLang="ko-KR" dirty="0"/>
              <a:t>3</a:t>
            </a:r>
            <a:r>
              <a:rPr lang="ko-KR" altLang="en-US" dirty="0"/>
              <a:t>시간씩 수업을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그리고 개강부터 기말고사전까지 </a:t>
            </a:r>
            <a:r>
              <a:rPr lang="en-US" altLang="ko-KR" dirty="0"/>
              <a:t>16</a:t>
            </a:r>
            <a:r>
              <a:rPr lang="ko-KR" altLang="en-US" dirty="0"/>
              <a:t>주간 수업을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한교시는</a:t>
            </a:r>
            <a:r>
              <a:rPr lang="ko-KR" altLang="en-US" dirty="0"/>
              <a:t> </a:t>
            </a:r>
            <a:r>
              <a:rPr lang="en-US" altLang="ko-KR" dirty="0"/>
              <a:t>75</a:t>
            </a:r>
            <a:r>
              <a:rPr lang="ko-KR" altLang="en-US" dirty="0"/>
              <a:t>분이고 </a:t>
            </a:r>
            <a:r>
              <a:rPr lang="en-US" altLang="ko-KR" dirty="0"/>
              <a:t>1</a:t>
            </a:r>
            <a:r>
              <a:rPr lang="ko-KR" altLang="en-US" dirty="0"/>
              <a:t>교시부터 </a:t>
            </a:r>
            <a:r>
              <a:rPr lang="en-US" altLang="ko-KR" dirty="0"/>
              <a:t>6</a:t>
            </a:r>
            <a:r>
              <a:rPr lang="ko-KR" altLang="en-US" dirty="0"/>
              <a:t>교시까지 시간은 이렇게 됩니다</a:t>
            </a:r>
            <a:r>
              <a:rPr lang="en-US" altLang="ko-KR" dirty="0"/>
              <a:t>. </a:t>
            </a:r>
          </a:p>
          <a:p>
            <a:r>
              <a:rPr lang="en-US" altLang="ko-KR" dirty="0"/>
              <a:t>1</a:t>
            </a:r>
            <a:r>
              <a:rPr lang="ko-KR" altLang="en-US" dirty="0"/>
              <a:t>교시와 </a:t>
            </a:r>
            <a:r>
              <a:rPr lang="en-US" altLang="ko-KR" dirty="0"/>
              <a:t>2</a:t>
            </a:r>
            <a:r>
              <a:rPr lang="ko-KR" altLang="en-US" dirty="0"/>
              <a:t>교시는 </a:t>
            </a:r>
            <a:r>
              <a:rPr lang="ko-KR" altLang="en-US" dirty="0" err="1"/>
              <a:t>오전수업이고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  <a:r>
              <a:rPr lang="ko-KR" altLang="en-US" dirty="0"/>
              <a:t>교시부터는 오후 수업입니다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8770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성적은 </a:t>
            </a:r>
            <a:r>
              <a:rPr lang="en-US" altLang="ko-KR" dirty="0"/>
              <a:t>A</a:t>
            </a:r>
            <a:r>
              <a:rPr lang="ko-KR" altLang="en-US" dirty="0"/>
              <a:t>플러스부터  </a:t>
            </a:r>
            <a:r>
              <a:rPr lang="en-US" altLang="ko-KR" dirty="0"/>
              <a:t>F</a:t>
            </a:r>
            <a:r>
              <a:rPr lang="ko-KR" altLang="en-US" dirty="0"/>
              <a:t>까지 있고</a:t>
            </a:r>
            <a:endParaRPr lang="en-US" altLang="ko-KR" dirty="0"/>
          </a:p>
          <a:p>
            <a:r>
              <a:rPr lang="ko-KR" altLang="en-US" dirty="0"/>
              <a:t>제가 여기 노란색으로 </a:t>
            </a:r>
            <a:r>
              <a:rPr lang="ko-KR" altLang="en-US" dirty="0" err="1"/>
              <a:t>에이플러스부터</a:t>
            </a:r>
            <a:r>
              <a:rPr lang="ko-KR" altLang="en-US" dirty="0"/>
              <a:t> 씨플러스까지 표시를 해두었는데 </a:t>
            </a:r>
            <a:endParaRPr lang="en-US" altLang="ko-KR" dirty="0"/>
          </a:p>
          <a:p>
            <a:r>
              <a:rPr lang="ko-KR" altLang="en-US" dirty="0" err="1"/>
              <a:t>씨플러스에</a:t>
            </a:r>
            <a:r>
              <a:rPr lang="ko-KR" altLang="en-US" dirty="0"/>
              <a:t> 해당하는 평점인 </a:t>
            </a:r>
            <a:r>
              <a:rPr lang="en-US" altLang="ko-KR" dirty="0"/>
              <a:t>2.5</a:t>
            </a:r>
            <a:r>
              <a:rPr lang="ko-KR" altLang="en-US" dirty="0"/>
              <a:t>까지가 장학금을 </a:t>
            </a:r>
            <a:r>
              <a:rPr lang="ko-KR" altLang="en-US" dirty="0" err="1"/>
              <a:t>받을수</a:t>
            </a:r>
            <a:r>
              <a:rPr lang="ko-KR" altLang="en-US" dirty="0"/>
              <a:t> 있는 학점입니다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평점이 </a:t>
            </a:r>
            <a:r>
              <a:rPr lang="en-US" altLang="ko-KR" dirty="0"/>
              <a:t>2.5</a:t>
            </a:r>
            <a:r>
              <a:rPr lang="ko-KR" altLang="en-US" dirty="0"/>
              <a:t>가 안되면 장학금을 </a:t>
            </a:r>
            <a:r>
              <a:rPr lang="ko-KR" altLang="en-US" dirty="0" err="1"/>
              <a:t>못받고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이건 </a:t>
            </a:r>
            <a:r>
              <a:rPr lang="en-US" altLang="ko-KR" dirty="0"/>
              <a:t>F</a:t>
            </a:r>
            <a:r>
              <a:rPr lang="ko-KR" altLang="en-US" dirty="0"/>
              <a:t>학점까지 포함한 성적을 기준으로 하고 있습니다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전필과목에서 만일 </a:t>
            </a:r>
            <a:r>
              <a:rPr lang="en-US" altLang="ko-KR" dirty="0"/>
              <a:t>F</a:t>
            </a:r>
            <a:r>
              <a:rPr lang="ko-KR" altLang="en-US" dirty="0"/>
              <a:t>학점을 받았다면 이 과목은 반드시 재수강을 해야합니다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 출석을 </a:t>
            </a:r>
            <a:r>
              <a:rPr lang="en-US" altLang="ko-KR" dirty="0"/>
              <a:t>¾</a:t>
            </a:r>
            <a:r>
              <a:rPr lang="ko-KR" altLang="en-US" dirty="0"/>
              <a:t>이상한경우만 성적을 </a:t>
            </a:r>
            <a:r>
              <a:rPr lang="ko-KR" altLang="en-US" dirty="0" err="1"/>
              <a:t>받을수</a:t>
            </a:r>
            <a:r>
              <a:rPr lang="ko-KR" altLang="en-US" dirty="0"/>
              <a:t> 있고</a:t>
            </a:r>
            <a:endParaRPr lang="en-US" altLang="ko-KR" dirty="0"/>
          </a:p>
          <a:p>
            <a:r>
              <a:rPr lang="en-US" altLang="ko-KR" dirty="0"/>
              <a:t>’¼</a:t>
            </a:r>
            <a:r>
              <a:rPr lang="ko-KR" altLang="en-US" dirty="0"/>
              <a:t>이상 결석을 한다면 아무리 시험을 </a:t>
            </a:r>
            <a:r>
              <a:rPr lang="ko-KR" altLang="en-US" dirty="0" err="1"/>
              <a:t>잘봐도</a:t>
            </a:r>
            <a:r>
              <a:rPr lang="ko-KR" altLang="en-US" dirty="0"/>
              <a:t> 무조건 </a:t>
            </a:r>
            <a:r>
              <a:rPr lang="en-US" altLang="ko-KR" dirty="0"/>
              <a:t>F</a:t>
            </a:r>
            <a:r>
              <a:rPr lang="ko-KR" altLang="en-US" dirty="0"/>
              <a:t>학점이니 </a:t>
            </a:r>
            <a:endParaRPr lang="en-US" altLang="ko-KR" dirty="0"/>
          </a:p>
          <a:p>
            <a:r>
              <a:rPr lang="ko-KR" altLang="en-US" dirty="0"/>
              <a:t>수업에 빠짐없이 나오는 것이 중요합니다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5594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토픽 </a:t>
            </a:r>
            <a:r>
              <a:rPr lang="en-US" altLang="ko-KR" dirty="0"/>
              <a:t>4</a:t>
            </a:r>
            <a:r>
              <a:rPr lang="ko-KR" altLang="en-US" dirty="0" err="1"/>
              <a:t>급이상이</a:t>
            </a:r>
            <a:r>
              <a:rPr lang="ko-KR" altLang="en-US" dirty="0"/>
              <a:t> 없는 학생은 모두 한국어 </a:t>
            </a:r>
            <a:r>
              <a:rPr lang="ko-KR" altLang="en-US" dirty="0" err="1"/>
              <a:t>배치시험을</a:t>
            </a:r>
            <a:r>
              <a:rPr lang="ko-KR" altLang="en-US" dirty="0"/>
              <a:t> </a:t>
            </a:r>
            <a:r>
              <a:rPr lang="ko-KR" altLang="en-US" dirty="0" err="1"/>
              <a:t>본후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과정 </a:t>
            </a:r>
            <a:r>
              <a:rPr lang="en-US" altLang="ko-KR" dirty="0"/>
              <a:t>A,B,C</a:t>
            </a:r>
            <a:r>
              <a:rPr lang="ko-KR" altLang="en-US" dirty="0" err="1"/>
              <a:t>중하나를</a:t>
            </a:r>
            <a:r>
              <a:rPr lang="ko-KR" altLang="en-US" dirty="0"/>
              <a:t> 듣게 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여기 </a:t>
            </a:r>
            <a:r>
              <a:rPr lang="ko-KR" altLang="en-US" dirty="0" err="1"/>
              <a:t>학생중</a:t>
            </a:r>
            <a:r>
              <a:rPr lang="ko-KR" altLang="en-US" dirty="0"/>
              <a:t> 대부분은 이미 한국어시험을 </a:t>
            </a:r>
            <a:r>
              <a:rPr lang="ko-KR" altLang="en-US" dirty="0" err="1"/>
              <a:t>봤을텐데요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한국어 시험 본 결과는 학교 공지사항에 </a:t>
            </a:r>
            <a:r>
              <a:rPr lang="ko-KR" altLang="en-US" dirty="0" err="1"/>
              <a:t>올라와있으니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자기의 수업시간을 확인하고 그 시간을 피해서 나머지 과목을 수강신청하면 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1299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첫번째로 설명해 드릴 내용은 외국인 </a:t>
            </a:r>
            <a:r>
              <a:rPr lang="ko-KR" altLang="en-US" dirty="0" err="1"/>
              <a:t>신편입생</a:t>
            </a:r>
            <a:r>
              <a:rPr lang="ko-KR" altLang="en-US" dirty="0"/>
              <a:t> 교육과정입니다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우리 </a:t>
            </a:r>
            <a:r>
              <a:rPr lang="ko-KR" altLang="en-US" dirty="0" err="1"/>
              <a:t>학생중에</a:t>
            </a:r>
            <a:r>
              <a:rPr lang="ko-KR" altLang="en-US" dirty="0"/>
              <a:t> 토픽 </a:t>
            </a:r>
            <a:r>
              <a:rPr lang="en-US" altLang="ko-KR" dirty="0"/>
              <a:t>4</a:t>
            </a:r>
            <a:r>
              <a:rPr lang="ko-KR" altLang="en-US" dirty="0" err="1"/>
              <a:t>급이상이</a:t>
            </a:r>
            <a:r>
              <a:rPr lang="ko-KR" altLang="en-US" dirty="0"/>
              <a:t> 있으면 </a:t>
            </a:r>
            <a:endParaRPr lang="en-US" altLang="ko-KR" dirty="0"/>
          </a:p>
          <a:p>
            <a:r>
              <a:rPr lang="ko-KR" altLang="en-US" dirty="0"/>
              <a:t>한국어 수업을 </a:t>
            </a:r>
            <a:r>
              <a:rPr lang="ko-KR" altLang="en-US" dirty="0" err="1"/>
              <a:t>안듣고</a:t>
            </a:r>
            <a:r>
              <a:rPr lang="ko-KR" altLang="en-US" dirty="0"/>
              <a:t> 전공이나 </a:t>
            </a:r>
            <a:r>
              <a:rPr lang="ko-KR" altLang="en-US" dirty="0" err="1"/>
              <a:t>교양수업만</a:t>
            </a:r>
            <a:r>
              <a:rPr lang="ko-KR" altLang="en-US" dirty="0"/>
              <a:t> 들어도 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우리 </a:t>
            </a:r>
            <a:r>
              <a:rPr lang="ko-KR" altLang="en-US" dirty="0" err="1"/>
              <a:t>학생중에</a:t>
            </a:r>
            <a:r>
              <a:rPr lang="ko-KR" altLang="en-US" dirty="0"/>
              <a:t> 새로 </a:t>
            </a:r>
            <a:r>
              <a:rPr lang="en-US" altLang="ko-KR" dirty="0"/>
              <a:t>4</a:t>
            </a:r>
            <a:r>
              <a:rPr lang="ko-KR" altLang="en-US" dirty="0"/>
              <a:t>급을 딴 학생이 있으면 </a:t>
            </a:r>
            <a:endParaRPr lang="en-US" altLang="ko-KR" dirty="0"/>
          </a:p>
          <a:p>
            <a:r>
              <a:rPr lang="ko-KR" altLang="en-US" dirty="0" err="1"/>
              <a:t>국제교류팀</a:t>
            </a:r>
            <a:r>
              <a:rPr lang="ko-KR" altLang="en-US" baseline="0" dirty="0"/>
              <a:t> 사무실로 와서 성적표를 제출해 주시기 바랍니다</a:t>
            </a:r>
            <a:r>
              <a:rPr lang="en-US" altLang="ko-KR" baseline="0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380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유학생 전용 교양과목은 위와 같이 </a:t>
            </a:r>
            <a:r>
              <a:rPr lang="en-US" altLang="ko-KR" dirty="0"/>
              <a:t>4</a:t>
            </a:r>
            <a:r>
              <a:rPr lang="ko-KR" altLang="en-US" dirty="0"/>
              <a:t>과목이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과목은 </a:t>
            </a:r>
            <a:r>
              <a:rPr lang="ko-KR" altLang="en-US" dirty="0" err="1"/>
              <a:t>한국어과정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과정과 </a:t>
            </a:r>
            <a:r>
              <a:rPr lang="en-US" altLang="ko-KR" dirty="0"/>
              <a:t>C</a:t>
            </a:r>
            <a:r>
              <a:rPr lang="ko-KR" altLang="en-US" dirty="0"/>
              <a:t>과정 학생들만 </a:t>
            </a:r>
            <a:r>
              <a:rPr lang="ko-KR" altLang="en-US" dirty="0" err="1"/>
              <a:t>들을수</a:t>
            </a:r>
            <a:r>
              <a:rPr lang="ko-KR" altLang="en-US" dirty="0"/>
              <a:t> 있는 과목이라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과정을 듣는 학생들은 </a:t>
            </a:r>
            <a:r>
              <a:rPr lang="ko-KR" altLang="en-US" dirty="0" err="1"/>
              <a:t>전용과목을</a:t>
            </a:r>
            <a:r>
              <a:rPr lang="ko-KR" altLang="en-US" dirty="0"/>
              <a:t> 들을 수 가 없습니다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과목은 수강신청프로그램으로 직접 신청을 </a:t>
            </a:r>
            <a:r>
              <a:rPr lang="ko-KR" altLang="en-US" dirty="0" err="1"/>
              <a:t>할수</a:t>
            </a:r>
            <a:r>
              <a:rPr lang="ko-KR" altLang="en-US" dirty="0"/>
              <a:t> 없는 과목으로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26</a:t>
            </a:r>
            <a:r>
              <a:rPr lang="ko-KR" altLang="en-US" dirty="0"/>
              <a:t>일에서 </a:t>
            </a:r>
            <a:r>
              <a:rPr lang="en-US" altLang="ko-KR" dirty="0"/>
              <a:t>27</a:t>
            </a:r>
            <a:r>
              <a:rPr lang="ko-KR" altLang="en-US" dirty="0" err="1"/>
              <a:t>일사이에</a:t>
            </a:r>
            <a:r>
              <a:rPr lang="ko-KR" altLang="en-US" dirty="0"/>
              <a:t> 여기 링크로 신청을 하면 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신청방법은 문자로 안내를 해드리고 홈페이지 공지사항에도 올려 두겠습니다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3220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유학생 전용 교양과목은 위와 같이 </a:t>
            </a:r>
            <a:r>
              <a:rPr lang="en-US" altLang="ko-KR" dirty="0"/>
              <a:t>4</a:t>
            </a:r>
            <a:r>
              <a:rPr lang="ko-KR" altLang="en-US" dirty="0"/>
              <a:t>과목이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과목은 </a:t>
            </a:r>
            <a:r>
              <a:rPr lang="ko-KR" altLang="en-US" dirty="0" err="1"/>
              <a:t>한국어과정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과정과 </a:t>
            </a:r>
            <a:r>
              <a:rPr lang="en-US" altLang="ko-KR" dirty="0"/>
              <a:t>C</a:t>
            </a:r>
            <a:r>
              <a:rPr lang="ko-KR" altLang="en-US" dirty="0"/>
              <a:t>과정 학생들만 </a:t>
            </a:r>
            <a:r>
              <a:rPr lang="ko-KR" altLang="en-US" dirty="0" err="1"/>
              <a:t>들을수</a:t>
            </a:r>
            <a:r>
              <a:rPr lang="ko-KR" altLang="en-US" dirty="0"/>
              <a:t> 있는 과목이라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과정을 듣는 학생들은 </a:t>
            </a:r>
            <a:r>
              <a:rPr lang="ko-KR" altLang="en-US" dirty="0" err="1"/>
              <a:t>전용과목을</a:t>
            </a:r>
            <a:r>
              <a:rPr lang="ko-KR" altLang="en-US" dirty="0"/>
              <a:t> 들을 수 가 없습니다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과목은 수강신청프로그램으로 직접 신청을 </a:t>
            </a:r>
            <a:r>
              <a:rPr lang="ko-KR" altLang="en-US" dirty="0" err="1"/>
              <a:t>할수</a:t>
            </a:r>
            <a:r>
              <a:rPr lang="ko-KR" altLang="en-US" dirty="0"/>
              <a:t> 없는 과목으로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26</a:t>
            </a:r>
            <a:r>
              <a:rPr lang="ko-KR" altLang="en-US" dirty="0"/>
              <a:t>일에서 </a:t>
            </a:r>
            <a:r>
              <a:rPr lang="en-US" altLang="ko-KR" dirty="0"/>
              <a:t>27</a:t>
            </a:r>
            <a:r>
              <a:rPr lang="ko-KR" altLang="en-US" dirty="0" err="1"/>
              <a:t>일사이에</a:t>
            </a:r>
            <a:r>
              <a:rPr lang="ko-KR" altLang="en-US" dirty="0"/>
              <a:t> 여기 링크로 신청을 하면 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신청방법은 문자로 안내를 해드리고 홈페이지 공지사항에도 올려 두겠습니다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553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유학생 전용 교양과목은 위와 같이 </a:t>
            </a:r>
            <a:r>
              <a:rPr lang="en-US" altLang="ko-KR" dirty="0"/>
              <a:t>4</a:t>
            </a:r>
            <a:r>
              <a:rPr lang="ko-KR" altLang="en-US" dirty="0"/>
              <a:t>과목이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과목은 </a:t>
            </a:r>
            <a:r>
              <a:rPr lang="ko-KR" altLang="en-US" dirty="0" err="1"/>
              <a:t>한국어과정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과정과 </a:t>
            </a:r>
            <a:r>
              <a:rPr lang="en-US" altLang="ko-KR" dirty="0"/>
              <a:t>C</a:t>
            </a:r>
            <a:r>
              <a:rPr lang="ko-KR" altLang="en-US" dirty="0"/>
              <a:t>과정 학생들만 </a:t>
            </a:r>
            <a:r>
              <a:rPr lang="ko-KR" altLang="en-US" dirty="0" err="1"/>
              <a:t>들을수</a:t>
            </a:r>
            <a:r>
              <a:rPr lang="ko-KR" altLang="en-US" dirty="0"/>
              <a:t> 있는 과목이라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과정을 듣는 학생들은 </a:t>
            </a:r>
            <a:r>
              <a:rPr lang="ko-KR" altLang="en-US" dirty="0" err="1"/>
              <a:t>전용과목을</a:t>
            </a:r>
            <a:r>
              <a:rPr lang="ko-KR" altLang="en-US" dirty="0"/>
              <a:t> 들을 수 가 없습니다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과목은 수강신청프로그램으로 직접 신청을 </a:t>
            </a:r>
            <a:r>
              <a:rPr lang="ko-KR" altLang="en-US" dirty="0" err="1"/>
              <a:t>할수</a:t>
            </a:r>
            <a:r>
              <a:rPr lang="ko-KR" altLang="en-US" dirty="0"/>
              <a:t> 없는 과목으로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26</a:t>
            </a:r>
            <a:r>
              <a:rPr lang="ko-KR" altLang="en-US" dirty="0"/>
              <a:t>일에서 </a:t>
            </a:r>
            <a:r>
              <a:rPr lang="en-US" altLang="ko-KR" dirty="0"/>
              <a:t>27</a:t>
            </a:r>
            <a:r>
              <a:rPr lang="ko-KR" altLang="en-US" dirty="0" err="1"/>
              <a:t>일사이에</a:t>
            </a:r>
            <a:r>
              <a:rPr lang="ko-KR" altLang="en-US" dirty="0"/>
              <a:t> 여기 링크로 신청을 하면 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신청방법은 문자로 안내를 해드리고 홈페이지 공지사항에도 올려 두겠습니다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8146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유학생 전용 교양과목은 위와 같이 </a:t>
            </a:r>
            <a:r>
              <a:rPr lang="en-US" altLang="ko-KR" dirty="0"/>
              <a:t>4</a:t>
            </a:r>
            <a:r>
              <a:rPr lang="ko-KR" altLang="en-US" dirty="0"/>
              <a:t>과목이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과목은 </a:t>
            </a:r>
            <a:r>
              <a:rPr lang="ko-KR" altLang="en-US" dirty="0" err="1"/>
              <a:t>한국어과정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과정과 </a:t>
            </a:r>
            <a:r>
              <a:rPr lang="en-US" altLang="ko-KR" dirty="0"/>
              <a:t>C</a:t>
            </a:r>
            <a:r>
              <a:rPr lang="ko-KR" altLang="en-US" dirty="0"/>
              <a:t>과정 학생들만 </a:t>
            </a:r>
            <a:r>
              <a:rPr lang="ko-KR" altLang="en-US" dirty="0" err="1"/>
              <a:t>들을수</a:t>
            </a:r>
            <a:r>
              <a:rPr lang="ko-KR" altLang="en-US" dirty="0"/>
              <a:t> 있는 과목이라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과정을 듣는 학생들은 </a:t>
            </a:r>
            <a:r>
              <a:rPr lang="ko-KR" altLang="en-US" dirty="0" err="1"/>
              <a:t>전용과목을</a:t>
            </a:r>
            <a:r>
              <a:rPr lang="ko-KR" altLang="en-US" dirty="0"/>
              <a:t> 들을 수 가 없습니다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과목은 수강신청프로그램으로 직접 신청을 </a:t>
            </a:r>
            <a:r>
              <a:rPr lang="ko-KR" altLang="en-US" dirty="0" err="1"/>
              <a:t>할수</a:t>
            </a:r>
            <a:r>
              <a:rPr lang="ko-KR" altLang="en-US" dirty="0"/>
              <a:t> 없는 과목으로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26</a:t>
            </a:r>
            <a:r>
              <a:rPr lang="ko-KR" altLang="en-US" dirty="0"/>
              <a:t>일에서 </a:t>
            </a:r>
            <a:r>
              <a:rPr lang="en-US" altLang="ko-KR" dirty="0"/>
              <a:t>27</a:t>
            </a:r>
            <a:r>
              <a:rPr lang="ko-KR" altLang="en-US" dirty="0" err="1"/>
              <a:t>일사이에</a:t>
            </a:r>
            <a:r>
              <a:rPr lang="ko-KR" altLang="en-US" dirty="0"/>
              <a:t> 여기 링크로 신청을 하면 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신청방법은 문자로 안내를 해드리고 홈페이지 공지사항에도 올려 두겠습니다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6591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유학생 전용 교양과목은 위와 같이 </a:t>
            </a:r>
            <a:r>
              <a:rPr lang="en-US" altLang="ko-KR" dirty="0"/>
              <a:t>4</a:t>
            </a:r>
            <a:r>
              <a:rPr lang="ko-KR" altLang="en-US" dirty="0"/>
              <a:t>과목이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과목은 </a:t>
            </a:r>
            <a:r>
              <a:rPr lang="ko-KR" altLang="en-US" dirty="0" err="1"/>
              <a:t>한국어과정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과정과 </a:t>
            </a:r>
            <a:r>
              <a:rPr lang="en-US" altLang="ko-KR" dirty="0"/>
              <a:t>C</a:t>
            </a:r>
            <a:r>
              <a:rPr lang="ko-KR" altLang="en-US" dirty="0"/>
              <a:t>과정 학생들만 </a:t>
            </a:r>
            <a:r>
              <a:rPr lang="ko-KR" altLang="en-US" dirty="0" err="1"/>
              <a:t>들을수</a:t>
            </a:r>
            <a:r>
              <a:rPr lang="ko-KR" altLang="en-US" dirty="0"/>
              <a:t> 있는 과목이라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과정을 듣는 학생들은 </a:t>
            </a:r>
            <a:r>
              <a:rPr lang="ko-KR" altLang="en-US" dirty="0" err="1"/>
              <a:t>전용과목을</a:t>
            </a:r>
            <a:r>
              <a:rPr lang="ko-KR" altLang="en-US" dirty="0"/>
              <a:t> 들을 수 가 없습니다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과목은 수강신청프로그램으로 직접 신청을 </a:t>
            </a:r>
            <a:r>
              <a:rPr lang="ko-KR" altLang="en-US" dirty="0" err="1"/>
              <a:t>할수</a:t>
            </a:r>
            <a:r>
              <a:rPr lang="ko-KR" altLang="en-US" dirty="0"/>
              <a:t> 없는 과목으로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월</a:t>
            </a:r>
            <a:r>
              <a:rPr lang="en-US" altLang="ko-KR" dirty="0"/>
              <a:t>26</a:t>
            </a:r>
            <a:r>
              <a:rPr lang="ko-KR" altLang="en-US" dirty="0"/>
              <a:t>일에서 </a:t>
            </a:r>
            <a:r>
              <a:rPr lang="en-US" altLang="ko-KR" dirty="0"/>
              <a:t>27</a:t>
            </a:r>
            <a:r>
              <a:rPr lang="ko-KR" altLang="en-US" dirty="0" err="1"/>
              <a:t>일사이에</a:t>
            </a:r>
            <a:r>
              <a:rPr lang="ko-KR" altLang="en-US" dirty="0"/>
              <a:t> 여기 링크로 신청을 하면 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신청방법은 문자로 안내를 해드리고 홈페이지 공지사항에도 올려 두겠습니다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8429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7979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6933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2814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5193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4214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다음으로는 제가 수강신청 방법을 안내해드리겠습니다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우선 광운대학교 홈페이지 공지사항에서 수강신청 일정을 확인합니다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보통 </a:t>
            </a:r>
            <a:r>
              <a:rPr lang="en-US" altLang="ko-KR" dirty="0"/>
              <a:t>2</a:t>
            </a:r>
            <a:r>
              <a:rPr lang="ko-KR" altLang="en-US" dirty="0"/>
              <a:t>월 초에 확정이 되어서 공지사항에 올라오게 되니</a:t>
            </a:r>
            <a:endParaRPr lang="en-US" altLang="ko-KR" dirty="0"/>
          </a:p>
          <a:p>
            <a:r>
              <a:rPr lang="ko-KR" altLang="en-US" dirty="0"/>
              <a:t>공지사항 글 중에서 </a:t>
            </a:r>
            <a:r>
              <a:rPr lang="en-US" altLang="ko-KR" dirty="0"/>
              <a:t>“ </a:t>
            </a:r>
            <a:r>
              <a:rPr lang="ko-KR" altLang="en-US" dirty="0"/>
              <a:t>수강신청</a:t>
            </a:r>
            <a:r>
              <a:rPr lang="en-US" altLang="ko-KR" dirty="0"/>
              <a:t>” </a:t>
            </a:r>
            <a:r>
              <a:rPr lang="ko-KR" altLang="en-US" dirty="0"/>
              <a:t>이라고 검색을 하면 </a:t>
            </a:r>
            <a:endParaRPr lang="en-US" altLang="ko-KR" dirty="0"/>
          </a:p>
          <a:p>
            <a:r>
              <a:rPr lang="ko-KR" altLang="en-US" dirty="0"/>
              <a:t>수강신청 공고가 올라와 있는 것을 볼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내년에는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11</a:t>
            </a:r>
            <a:r>
              <a:rPr lang="ko-KR" altLang="en-US" dirty="0"/>
              <a:t>일 월요일부터 </a:t>
            </a:r>
            <a:r>
              <a:rPr lang="en-US" altLang="ko-KR" dirty="0"/>
              <a:t>14</a:t>
            </a:r>
            <a:r>
              <a:rPr lang="ko-KR" altLang="en-US" dirty="0"/>
              <a:t>일 목요일 사이에 학과별로 진행을 하는데</a:t>
            </a:r>
            <a:endParaRPr lang="en-US" altLang="ko-KR" dirty="0"/>
          </a:p>
          <a:p>
            <a:r>
              <a:rPr lang="ko-KR" altLang="en-US" dirty="0"/>
              <a:t>어떤 학과가 몇일에 하는 지는 </a:t>
            </a:r>
            <a:r>
              <a:rPr lang="en-US" altLang="ko-KR" dirty="0"/>
              <a:t>2</a:t>
            </a:r>
            <a:r>
              <a:rPr lang="ko-KR" altLang="en-US" dirty="0"/>
              <a:t>월초에 공지사항에 올라오니 미리 확인해 두고 </a:t>
            </a:r>
            <a:endParaRPr lang="en-US" altLang="ko-KR" dirty="0"/>
          </a:p>
          <a:p>
            <a:r>
              <a:rPr lang="ko-KR" altLang="en-US" dirty="0"/>
              <a:t>내</a:t>
            </a:r>
            <a:r>
              <a:rPr lang="ko-KR" altLang="en-US" baseline="0" dirty="0"/>
              <a:t> 전공학과에 해당하는 날에 수강신청을 하면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다른 전공이 수강신청하는 날에 하려고 하면 </a:t>
            </a:r>
            <a:r>
              <a:rPr lang="ko-KR" altLang="en-US" baseline="0" dirty="0" err="1"/>
              <a:t>로그인이</a:t>
            </a:r>
            <a:r>
              <a:rPr lang="ko-KR" altLang="en-US" baseline="0" dirty="0"/>
              <a:t> 되지 않으니 </a:t>
            </a:r>
            <a:endParaRPr lang="en-US" altLang="ko-KR" baseline="0" dirty="0"/>
          </a:p>
          <a:p>
            <a:r>
              <a:rPr lang="ko-KR" altLang="en-US" baseline="0" dirty="0"/>
              <a:t>꼭 자기의 전공학과에 해당하는 날을 확인하길 바랍니다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endParaRPr lang="en-US" altLang="ko-KR" dirty="0"/>
          </a:p>
          <a:p>
            <a:r>
              <a:rPr lang="ko-KR" altLang="en-US" dirty="0"/>
              <a:t>되도록 아침</a:t>
            </a:r>
            <a:r>
              <a:rPr lang="ko-KR" altLang="en-US" baseline="0" dirty="0"/>
              <a:t> </a:t>
            </a:r>
            <a:r>
              <a:rPr lang="en-US" altLang="ko-KR" baseline="0" dirty="0"/>
              <a:t>10</a:t>
            </a:r>
            <a:r>
              <a:rPr lang="ko-KR" altLang="en-US" baseline="0" dirty="0"/>
              <a:t>시에 수강신청이 시작할 때에 맞춰서 하는 것이 좋습니다</a:t>
            </a:r>
            <a:r>
              <a:rPr lang="en-US" altLang="ko-KR" baseline="0" dirty="0"/>
              <a:t>. </a:t>
            </a:r>
          </a:p>
          <a:p>
            <a:r>
              <a:rPr lang="ko-KR" altLang="en-US" dirty="0"/>
              <a:t>이 날짜에 </a:t>
            </a:r>
            <a:r>
              <a:rPr lang="ko-KR" altLang="en-US" dirty="0" err="1"/>
              <a:t>한국학생과</a:t>
            </a:r>
            <a:r>
              <a:rPr lang="ko-KR" altLang="en-US" dirty="0"/>
              <a:t> 다 같이 수강신청을 하니 </a:t>
            </a:r>
            <a:endParaRPr lang="en-US" altLang="ko-KR" dirty="0"/>
          </a:p>
          <a:p>
            <a:r>
              <a:rPr lang="ko-KR" altLang="en-US" dirty="0"/>
              <a:t>아주 경쟁이 치열하다는 점 기억해 두길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그럼 수강신청 프로그램을 다운로드 받는 방법에 대해 알려드리겠습니다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광운대학교 홈페이지에서 </a:t>
            </a:r>
            <a:r>
              <a:rPr lang="ko-KR" altLang="en-US" dirty="0" err="1"/>
              <a:t>유캠퍼스를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78360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</a:t>
            </a:r>
            <a:r>
              <a:rPr lang="ko-KR" altLang="en-US" dirty="0" err="1"/>
              <a:t>유캠퍼스에</a:t>
            </a:r>
            <a:r>
              <a:rPr lang="ko-KR" altLang="en-US" dirty="0"/>
              <a:t> </a:t>
            </a:r>
            <a:r>
              <a:rPr lang="ko-KR" altLang="en-US" dirty="0" err="1"/>
              <a:t>로그인을</a:t>
            </a:r>
            <a:r>
              <a:rPr lang="ko-KR" altLang="en-US" dirty="0"/>
              <a:t> 해야하는데 </a:t>
            </a:r>
            <a:endParaRPr lang="en-US" altLang="ko-KR" dirty="0"/>
          </a:p>
          <a:p>
            <a:r>
              <a:rPr lang="ko-KR" altLang="en-US" dirty="0" err="1"/>
              <a:t>학생중에</a:t>
            </a:r>
            <a:r>
              <a:rPr lang="ko-KR" altLang="en-US" dirty="0"/>
              <a:t> 비밀번호가 </a:t>
            </a:r>
            <a:r>
              <a:rPr lang="ko-KR" altLang="en-US" dirty="0" err="1"/>
              <a:t>기억안나는</a:t>
            </a:r>
            <a:r>
              <a:rPr lang="ko-KR" altLang="en-US" dirty="0"/>
              <a:t> 사람은 </a:t>
            </a:r>
            <a:endParaRPr lang="en-US" altLang="ko-KR" dirty="0"/>
          </a:p>
          <a:p>
            <a:r>
              <a:rPr lang="ko-KR" altLang="en-US" dirty="0"/>
              <a:t>비밀번호 찾기를 누르고 휴대폰 </a:t>
            </a:r>
            <a:r>
              <a:rPr lang="ko-KR" altLang="en-US" dirty="0" err="1"/>
              <a:t>문자인증을</a:t>
            </a:r>
            <a:r>
              <a:rPr lang="ko-KR" altLang="en-US" dirty="0"/>
              <a:t> 받아서 </a:t>
            </a:r>
            <a:r>
              <a:rPr lang="ko-KR" altLang="en-US" dirty="0" err="1"/>
              <a:t>로그인을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만일 휴대폰번호가 바뀌어서 휴대폰 문자 인증이 안되는 학생은 </a:t>
            </a:r>
            <a:endParaRPr lang="en-US" altLang="ko-KR" dirty="0"/>
          </a:p>
          <a:p>
            <a:r>
              <a:rPr lang="ko-KR" altLang="en-US" dirty="0"/>
              <a:t>국제교류팀으로 연락을 줘서 휴대폰번호를 등록한 후에</a:t>
            </a:r>
            <a:r>
              <a:rPr lang="ko-KR" altLang="en-US" baseline="0" dirty="0"/>
              <a:t> 비밀번호 찾기를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dirty="0" err="1"/>
              <a:t>유캠퍼스는</a:t>
            </a:r>
            <a:r>
              <a:rPr lang="ko-KR" altLang="en-US" dirty="0"/>
              <a:t> 학교 생활을 하면서 굉장히 자주 사용하니까 </a:t>
            </a:r>
            <a:endParaRPr lang="en-US" altLang="ko-KR" dirty="0"/>
          </a:p>
          <a:p>
            <a:r>
              <a:rPr lang="ko-KR" altLang="en-US" dirty="0"/>
              <a:t>로그인 </a:t>
            </a:r>
            <a:r>
              <a:rPr lang="ko-KR" altLang="en-US" dirty="0" err="1"/>
              <a:t>방법하고</a:t>
            </a:r>
            <a:r>
              <a:rPr lang="ko-KR" altLang="en-US" dirty="0"/>
              <a:t> 비밀번호를 꼭 기억해 두는 게 좋습니다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유캠퍼스에서 등록금 고지서도 뽑고</a:t>
            </a:r>
            <a:r>
              <a:rPr lang="en-US" altLang="ko-KR" dirty="0"/>
              <a:t>, </a:t>
            </a:r>
            <a:r>
              <a:rPr lang="ko-KR" altLang="en-US" dirty="0"/>
              <a:t>성적도 확인하고</a:t>
            </a:r>
            <a:r>
              <a:rPr lang="ko-KR" altLang="en-US" baseline="0" dirty="0"/>
              <a:t> 여러가지를 할 수 있습니다</a:t>
            </a:r>
            <a:r>
              <a:rPr lang="en-US" altLang="ko-KR" baseline="0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333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</a:t>
            </a:r>
            <a:r>
              <a:rPr lang="ko-KR" altLang="en-US" dirty="0" err="1"/>
              <a:t>유캠퍼스에</a:t>
            </a:r>
            <a:r>
              <a:rPr lang="ko-KR" altLang="en-US" dirty="0"/>
              <a:t> </a:t>
            </a:r>
            <a:r>
              <a:rPr lang="ko-KR" altLang="en-US" dirty="0" err="1"/>
              <a:t>로그인을</a:t>
            </a:r>
            <a:r>
              <a:rPr lang="ko-KR" altLang="en-US" dirty="0"/>
              <a:t> 해야하는데 </a:t>
            </a:r>
            <a:endParaRPr lang="en-US" altLang="ko-KR" dirty="0"/>
          </a:p>
          <a:p>
            <a:r>
              <a:rPr lang="ko-KR" altLang="en-US" dirty="0" err="1"/>
              <a:t>학생중에</a:t>
            </a:r>
            <a:r>
              <a:rPr lang="ko-KR" altLang="en-US" dirty="0"/>
              <a:t> 비밀번호가 </a:t>
            </a:r>
            <a:r>
              <a:rPr lang="ko-KR" altLang="en-US" dirty="0" err="1"/>
              <a:t>기억안나는</a:t>
            </a:r>
            <a:r>
              <a:rPr lang="ko-KR" altLang="en-US" dirty="0"/>
              <a:t> 사람은 </a:t>
            </a:r>
            <a:endParaRPr lang="en-US" altLang="ko-KR" dirty="0"/>
          </a:p>
          <a:p>
            <a:r>
              <a:rPr lang="ko-KR" altLang="en-US" dirty="0"/>
              <a:t>비밀번호 찾기를 누르고 휴대폰 </a:t>
            </a:r>
            <a:r>
              <a:rPr lang="ko-KR" altLang="en-US" dirty="0" err="1"/>
              <a:t>문자인증을</a:t>
            </a:r>
            <a:r>
              <a:rPr lang="ko-KR" altLang="en-US" dirty="0"/>
              <a:t> 받아서 </a:t>
            </a:r>
            <a:r>
              <a:rPr lang="ko-KR" altLang="en-US" dirty="0" err="1"/>
              <a:t>로그인을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만일 휴대폰번호가 바뀌어서 휴대폰 문자 인증이 안되는 학생은 </a:t>
            </a:r>
            <a:endParaRPr lang="en-US" altLang="ko-KR" dirty="0"/>
          </a:p>
          <a:p>
            <a:r>
              <a:rPr lang="ko-KR" altLang="en-US" dirty="0"/>
              <a:t>국제교류팀으로 연락을 줘서 휴대폰번호를 등록한 후에</a:t>
            </a:r>
            <a:r>
              <a:rPr lang="ko-KR" altLang="en-US" baseline="0" dirty="0"/>
              <a:t> 비밀번호 찾기를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dirty="0" err="1"/>
              <a:t>유캠퍼스는</a:t>
            </a:r>
            <a:r>
              <a:rPr lang="ko-KR" altLang="en-US" dirty="0"/>
              <a:t> 학교 생활을 하면서 굉장히 자주 사용하니까 </a:t>
            </a:r>
            <a:endParaRPr lang="en-US" altLang="ko-KR" dirty="0"/>
          </a:p>
          <a:p>
            <a:r>
              <a:rPr lang="ko-KR" altLang="en-US" dirty="0"/>
              <a:t>로그인 </a:t>
            </a:r>
            <a:r>
              <a:rPr lang="ko-KR" altLang="en-US" dirty="0" err="1"/>
              <a:t>방법하고</a:t>
            </a:r>
            <a:r>
              <a:rPr lang="ko-KR" altLang="en-US" dirty="0"/>
              <a:t> 비밀번호를 꼭 기억해 두는 게 좋습니다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유캠퍼스에서 등록금 고지서도 뽑고</a:t>
            </a:r>
            <a:r>
              <a:rPr lang="en-US" altLang="ko-KR" dirty="0"/>
              <a:t>, </a:t>
            </a:r>
            <a:r>
              <a:rPr lang="ko-KR" altLang="en-US" dirty="0"/>
              <a:t>성적도 확인하고</a:t>
            </a:r>
            <a:r>
              <a:rPr lang="ko-KR" altLang="en-US" baseline="0" dirty="0"/>
              <a:t> 여러가지를 할 수 있습니다</a:t>
            </a:r>
            <a:r>
              <a:rPr lang="en-US" altLang="ko-KR" baseline="0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4003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857">
              <a:defRPr/>
            </a:pPr>
            <a:r>
              <a:rPr lang="en-US" altLang="ko-KR" b="0" i="0" dirty="0">
                <a:effectLst/>
              </a:rPr>
              <a:t>2017305035 laon6125!</a:t>
            </a:r>
            <a:endParaRPr lang="en-US" altLang="ko-KR" dirty="0"/>
          </a:p>
          <a:p>
            <a:r>
              <a:rPr lang="ko-KR" altLang="en-US" dirty="0" err="1"/>
              <a:t>유캠퍼스에</a:t>
            </a:r>
            <a:r>
              <a:rPr lang="ko-KR" altLang="en-US" dirty="0"/>
              <a:t> </a:t>
            </a:r>
            <a:r>
              <a:rPr lang="ko-KR" altLang="en-US" dirty="0" err="1"/>
              <a:t>로그인을</a:t>
            </a:r>
            <a:r>
              <a:rPr lang="ko-KR" altLang="en-US" dirty="0"/>
              <a:t> 하면 왼쪽에 메뉴가 보입니다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여기 </a:t>
            </a:r>
            <a:r>
              <a:rPr lang="ko-KR" altLang="en-US" dirty="0" err="1"/>
              <a:t>메뉴중에</a:t>
            </a:r>
            <a:r>
              <a:rPr lang="ko-KR" altLang="en-US" dirty="0"/>
              <a:t> 수강신청 프로그램을 클릭을 하면 </a:t>
            </a:r>
            <a:endParaRPr lang="en-US" altLang="ko-KR" dirty="0"/>
          </a:p>
          <a:p>
            <a:r>
              <a:rPr lang="ko-KR" altLang="en-US" dirty="0"/>
              <a:t>수강신청 프로그램을 </a:t>
            </a:r>
            <a:r>
              <a:rPr lang="ko-KR" altLang="en-US" dirty="0" err="1"/>
              <a:t>다운로드할수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수강신청프로그램은 다른 나라에서도 다운로드가 되지만 </a:t>
            </a:r>
            <a:endParaRPr lang="en-US" altLang="ko-KR" dirty="0"/>
          </a:p>
          <a:p>
            <a:r>
              <a:rPr lang="ko-KR" altLang="en-US" dirty="0"/>
              <a:t>간혹 외국에서 여러 가지 이유로 안되는 경우가 있으니</a:t>
            </a:r>
            <a:endParaRPr lang="en-US" altLang="ko-KR" dirty="0"/>
          </a:p>
          <a:p>
            <a:r>
              <a:rPr lang="ko-KR" altLang="en-US" dirty="0"/>
              <a:t>수강신청기간에는 한국에 돌아와 있거나</a:t>
            </a:r>
            <a:endParaRPr lang="en-US" altLang="ko-KR" dirty="0"/>
          </a:p>
          <a:p>
            <a:r>
              <a:rPr lang="ko-KR" altLang="en-US" dirty="0"/>
              <a:t>노트북 같은 것에 미리 수강신청 프로그램을 다운로드 받아두면 좋습니다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수강신청 프로그램 설치가 끝나면 이렇게 생긴 파란 아이콘이 보입니다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이걸 클릭해서 수강신청을 시작합니다</a:t>
            </a:r>
            <a:r>
              <a:rPr lang="en-US" altLang="ko-KR" dirty="0"/>
              <a:t>.</a:t>
            </a:r>
          </a:p>
          <a:p>
            <a:endParaRPr lang="ko-KR" altLang="en-US" b="0" i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0564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 다음에는 이런 회색 화면이 뜨는데 </a:t>
            </a:r>
            <a:endParaRPr lang="en-US" altLang="ko-KR" dirty="0"/>
          </a:p>
          <a:p>
            <a:r>
              <a:rPr lang="ko-KR" altLang="en-US" dirty="0"/>
              <a:t>인증번호입력하는 곳에 위에 표시된 번호를 한번 더 입력을 하고 </a:t>
            </a:r>
            <a:endParaRPr lang="en-US" altLang="ko-KR" dirty="0"/>
          </a:p>
          <a:p>
            <a:r>
              <a:rPr lang="ko-KR" altLang="en-US" dirty="0"/>
              <a:t>학번과 비밀번호를 입력해서 </a:t>
            </a:r>
            <a:r>
              <a:rPr lang="ko-KR" altLang="en-US" dirty="0" err="1"/>
              <a:t>로그인을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비밀번호는 </a:t>
            </a:r>
            <a:r>
              <a:rPr lang="ko-KR" altLang="en-US" dirty="0" err="1"/>
              <a:t>유캠퍼스와</a:t>
            </a:r>
            <a:r>
              <a:rPr lang="ko-KR" altLang="en-US" dirty="0"/>
              <a:t> 똑같습니다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수강하고 싶은 과목을 미리 검색해 두는데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시작되지만 </a:t>
            </a:r>
            <a:endParaRPr lang="en-US" altLang="ko-KR" dirty="0"/>
          </a:p>
          <a:p>
            <a:r>
              <a:rPr lang="ko-KR" altLang="en-US" dirty="0"/>
              <a:t>그날 </a:t>
            </a:r>
            <a:r>
              <a:rPr lang="en-US" altLang="ko-KR" dirty="0"/>
              <a:t>0</a:t>
            </a:r>
            <a:r>
              <a:rPr lang="ko-KR" altLang="en-US" dirty="0"/>
              <a:t>시 그러니까 자정부터는 과목 검색을 할 수 있으니 </a:t>
            </a:r>
            <a:endParaRPr lang="en-US" altLang="ko-KR" dirty="0"/>
          </a:p>
          <a:p>
            <a:r>
              <a:rPr lang="ko-KR" altLang="en-US" dirty="0"/>
              <a:t>미리 무슨 과목을 들을지 정해두면 아침에 빨리 수강신청을 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인기가 많은 과목들은 한국학생이 빨리 신청해서 </a:t>
            </a:r>
            <a:endParaRPr lang="en-US" altLang="ko-KR" dirty="0"/>
          </a:p>
          <a:p>
            <a:r>
              <a:rPr lang="ko-KR" altLang="en-US" dirty="0"/>
              <a:t>없어지는 경우가 많으니 꼭 미리 검색을 해둬야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defTabSz="914857">
              <a:defRPr/>
            </a:pPr>
            <a:r>
              <a:rPr lang="ko-KR" altLang="en-US" dirty="0"/>
              <a:t>또 </a:t>
            </a:r>
            <a:r>
              <a:rPr lang="ko-KR" altLang="en-US" dirty="0" err="1"/>
              <a:t>유캠퍼스의</a:t>
            </a:r>
            <a:r>
              <a:rPr lang="ko-KR" altLang="en-US" dirty="0"/>
              <a:t> 강의계획서 조회를 클릭해서 과목명을 검색하면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듣고싶은</a:t>
            </a:r>
            <a:r>
              <a:rPr lang="ko-KR" altLang="en-US" dirty="0"/>
              <a:t> 과목에 대한 정보를 확인할 수 있습니다</a:t>
            </a:r>
            <a:r>
              <a:rPr lang="en-US" altLang="ko-KR" dirty="0"/>
              <a:t>.</a:t>
            </a:r>
          </a:p>
          <a:p>
            <a:pPr defTabSz="914857">
              <a:defRPr/>
            </a:pPr>
            <a:r>
              <a:rPr lang="ko-KR" altLang="en-US" dirty="0"/>
              <a:t>예</a:t>
            </a:r>
            <a:r>
              <a:rPr lang="en-US" altLang="ko-KR" dirty="0"/>
              <a:t>) </a:t>
            </a:r>
            <a:r>
              <a:rPr lang="ko-KR" altLang="en-US" dirty="0"/>
              <a:t>한국의문화유산을 검색해보면 중간고사</a:t>
            </a:r>
            <a:r>
              <a:rPr lang="en-US" altLang="ko-KR" dirty="0"/>
              <a:t>, </a:t>
            </a:r>
            <a:r>
              <a:rPr lang="ko-KR" altLang="en-US" dirty="0"/>
              <a:t>기말고사가 비중이 얼마인지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발표수업이</a:t>
            </a:r>
            <a:r>
              <a:rPr lang="ko-KR" altLang="en-US" dirty="0"/>
              <a:t> 있는지 같은 정보를 확인할 수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75392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 다음에는 이런 회색 화면이 뜨는데 </a:t>
            </a:r>
            <a:endParaRPr lang="en-US" altLang="ko-KR" dirty="0"/>
          </a:p>
          <a:p>
            <a:r>
              <a:rPr lang="ko-KR" altLang="en-US" dirty="0"/>
              <a:t>인증번호입력하는 곳에 위에 표시된 번호를 한번 더 입력을 하고 </a:t>
            </a:r>
            <a:endParaRPr lang="en-US" altLang="ko-KR" dirty="0"/>
          </a:p>
          <a:p>
            <a:r>
              <a:rPr lang="ko-KR" altLang="en-US" dirty="0"/>
              <a:t>학번과 비밀번호를 입력해서 </a:t>
            </a:r>
            <a:r>
              <a:rPr lang="ko-KR" altLang="en-US" dirty="0" err="1"/>
              <a:t>로그인을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비밀번호는 </a:t>
            </a:r>
            <a:r>
              <a:rPr lang="ko-KR" altLang="en-US" dirty="0" err="1"/>
              <a:t>유캠퍼스와</a:t>
            </a:r>
            <a:r>
              <a:rPr lang="ko-KR" altLang="en-US" dirty="0"/>
              <a:t> 똑같습니다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수강하고 싶은 과목을 미리 검색해 두는데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시작되지만 </a:t>
            </a:r>
            <a:endParaRPr lang="en-US" altLang="ko-KR" dirty="0"/>
          </a:p>
          <a:p>
            <a:r>
              <a:rPr lang="ko-KR" altLang="en-US" dirty="0"/>
              <a:t>그날 </a:t>
            </a:r>
            <a:r>
              <a:rPr lang="en-US" altLang="ko-KR" dirty="0"/>
              <a:t>0</a:t>
            </a:r>
            <a:r>
              <a:rPr lang="ko-KR" altLang="en-US" dirty="0"/>
              <a:t>시 그러니까 자정부터는 과목 검색을 할 수 있으니 </a:t>
            </a:r>
            <a:endParaRPr lang="en-US" altLang="ko-KR" dirty="0"/>
          </a:p>
          <a:p>
            <a:r>
              <a:rPr lang="ko-KR" altLang="en-US" dirty="0"/>
              <a:t>미리 무슨 과목을 들을지 정해두면 아침에 빨리 수강신청을 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인기가 많은 과목들은 한국학생이 빨리 신청해서 </a:t>
            </a:r>
            <a:endParaRPr lang="en-US" altLang="ko-KR" dirty="0"/>
          </a:p>
          <a:p>
            <a:r>
              <a:rPr lang="ko-KR" altLang="en-US" dirty="0"/>
              <a:t>없어지는 경우가 많으니 꼭 미리 검색을 해둬야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defTabSz="914857">
              <a:defRPr/>
            </a:pPr>
            <a:r>
              <a:rPr lang="ko-KR" altLang="en-US" dirty="0"/>
              <a:t>또 </a:t>
            </a:r>
            <a:r>
              <a:rPr lang="ko-KR" altLang="en-US" dirty="0" err="1"/>
              <a:t>유캠퍼스의</a:t>
            </a:r>
            <a:r>
              <a:rPr lang="ko-KR" altLang="en-US" dirty="0"/>
              <a:t> 강의계획서 조회를 클릭해서 과목명을 검색하면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듣고싶은</a:t>
            </a:r>
            <a:r>
              <a:rPr lang="ko-KR" altLang="en-US" dirty="0"/>
              <a:t> 과목에 대한 정보를 확인할 수 있습니다</a:t>
            </a:r>
            <a:r>
              <a:rPr lang="en-US" altLang="ko-KR" dirty="0"/>
              <a:t>.</a:t>
            </a:r>
          </a:p>
          <a:p>
            <a:pPr defTabSz="914857">
              <a:defRPr/>
            </a:pPr>
            <a:r>
              <a:rPr lang="ko-KR" altLang="en-US" dirty="0"/>
              <a:t>예</a:t>
            </a:r>
            <a:r>
              <a:rPr lang="en-US" altLang="ko-KR" dirty="0"/>
              <a:t>) </a:t>
            </a:r>
            <a:r>
              <a:rPr lang="ko-KR" altLang="en-US" dirty="0"/>
              <a:t>한국의문화유산을 검색해보면 중간고사</a:t>
            </a:r>
            <a:r>
              <a:rPr lang="en-US" altLang="ko-KR" dirty="0"/>
              <a:t>, </a:t>
            </a:r>
            <a:r>
              <a:rPr lang="ko-KR" altLang="en-US" dirty="0"/>
              <a:t>기말고사가 비중이 얼마인지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발표수업이</a:t>
            </a:r>
            <a:r>
              <a:rPr lang="ko-KR" altLang="en-US" dirty="0"/>
              <a:t> 있는지 같은 정보를 확인할 수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8486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 다음에는 이런 회색 화면이 뜨는데 </a:t>
            </a:r>
            <a:endParaRPr lang="en-US" altLang="ko-KR" dirty="0"/>
          </a:p>
          <a:p>
            <a:r>
              <a:rPr lang="ko-KR" altLang="en-US" dirty="0"/>
              <a:t>인증번호입력하는 곳에 위에 표시된 번호를 한번 더 입력을 하고 </a:t>
            </a:r>
            <a:endParaRPr lang="en-US" altLang="ko-KR" dirty="0"/>
          </a:p>
          <a:p>
            <a:r>
              <a:rPr lang="ko-KR" altLang="en-US" dirty="0"/>
              <a:t>학번과 비밀번호를 입력해서 </a:t>
            </a:r>
            <a:r>
              <a:rPr lang="ko-KR" altLang="en-US" dirty="0" err="1"/>
              <a:t>로그인을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비밀번호는 </a:t>
            </a:r>
            <a:r>
              <a:rPr lang="ko-KR" altLang="en-US" dirty="0" err="1"/>
              <a:t>유캠퍼스와</a:t>
            </a:r>
            <a:r>
              <a:rPr lang="ko-KR" altLang="en-US" dirty="0"/>
              <a:t> 똑같습니다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수강하고 싶은 과목을 미리 검색해 두는데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시작되지만 </a:t>
            </a:r>
            <a:endParaRPr lang="en-US" altLang="ko-KR" dirty="0"/>
          </a:p>
          <a:p>
            <a:r>
              <a:rPr lang="ko-KR" altLang="en-US" dirty="0"/>
              <a:t>그날 </a:t>
            </a:r>
            <a:r>
              <a:rPr lang="en-US" altLang="ko-KR" dirty="0"/>
              <a:t>0</a:t>
            </a:r>
            <a:r>
              <a:rPr lang="ko-KR" altLang="en-US" dirty="0"/>
              <a:t>시 그러니까 자정부터는 과목 검색을 할 수 있으니 </a:t>
            </a:r>
            <a:endParaRPr lang="en-US" altLang="ko-KR" dirty="0"/>
          </a:p>
          <a:p>
            <a:r>
              <a:rPr lang="ko-KR" altLang="en-US" dirty="0"/>
              <a:t>미리 무슨 과목을 들을지 정해두면 아침에 빨리 수강신청을 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인기가 많은 과목들은 한국학생이 빨리 신청해서 </a:t>
            </a:r>
            <a:endParaRPr lang="en-US" altLang="ko-KR" dirty="0"/>
          </a:p>
          <a:p>
            <a:r>
              <a:rPr lang="ko-KR" altLang="en-US" dirty="0"/>
              <a:t>없어지는 경우가 많으니 꼭 미리 검색을 해둬야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defTabSz="914857">
              <a:defRPr/>
            </a:pPr>
            <a:r>
              <a:rPr lang="ko-KR" altLang="en-US" dirty="0"/>
              <a:t>또 </a:t>
            </a:r>
            <a:r>
              <a:rPr lang="ko-KR" altLang="en-US" dirty="0" err="1"/>
              <a:t>유캠퍼스의</a:t>
            </a:r>
            <a:r>
              <a:rPr lang="ko-KR" altLang="en-US" dirty="0"/>
              <a:t> 강의계획서 조회를 클릭해서 과목명을 검색하면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듣고싶은</a:t>
            </a:r>
            <a:r>
              <a:rPr lang="ko-KR" altLang="en-US" dirty="0"/>
              <a:t> 과목에 대한 정보를 확인할 수 있습니다</a:t>
            </a:r>
            <a:r>
              <a:rPr lang="en-US" altLang="ko-KR" dirty="0"/>
              <a:t>.</a:t>
            </a:r>
          </a:p>
          <a:p>
            <a:pPr defTabSz="914857">
              <a:defRPr/>
            </a:pPr>
            <a:r>
              <a:rPr lang="ko-KR" altLang="en-US" dirty="0"/>
              <a:t>예</a:t>
            </a:r>
            <a:r>
              <a:rPr lang="en-US" altLang="ko-KR" dirty="0"/>
              <a:t>) </a:t>
            </a:r>
            <a:r>
              <a:rPr lang="ko-KR" altLang="en-US" dirty="0"/>
              <a:t>한국의문화유산을 검색해보면 중간고사</a:t>
            </a:r>
            <a:r>
              <a:rPr lang="en-US" altLang="ko-KR" dirty="0"/>
              <a:t>, </a:t>
            </a:r>
            <a:r>
              <a:rPr lang="ko-KR" altLang="en-US" dirty="0"/>
              <a:t>기말고사가 비중이 얼마인지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발표수업이</a:t>
            </a:r>
            <a:r>
              <a:rPr lang="ko-KR" altLang="en-US" dirty="0"/>
              <a:t> 있는지 같은 정보를 확인할 수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5605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수강과목을 찾아본 </a:t>
            </a:r>
            <a:r>
              <a:rPr lang="ko-KR" altLang="en-US" baseline="0" dirty="0"/>
              <a:t>다음에 마음에 드는 과목이 있으면 </a:t>
            </a:r>
            <a:endParaRPr lang="en-US" altLang="ko-KR" baseline="0" dirty="0"/>
          </a:p>
          <a:p>
            <a:r>
              <a:rPr lang="ko-KR" altLang="en-US" baseline="0" dirty="0" err="1"/>
              <a:t>즐겨찾기를</a:t>
            </a:r>
            <a:r>
              <a:rPr lang="ko-KR" altLang="en-US" baseline="0" dirty="0"/>
              <a:t> 해두면 매번 검색하지 않아도 되어 편리합니다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예를 들어 </a:t>
            </a:r>
            <a:r>
              <a:rPr lang="ko-KR" altLang="en-US" baseline="0" dirty="0" err="1"/>
              <a:t>전공과목중</a:t>
            </a:r>
            <a:r>
              <a:rPr lang="ko-KR" altLang="en-US" baseline="0" dirty="0"/>
              <a:t> 공학과 디자인 과목을 수강신청하고 싶으면</a:t>
            </a:r>
            <a:endParaRPr lang="en-US" altLang="ko-KR" baseline="0" dirty="0"/>
          </a:p>
          <a:p>
            <a:r>
              <a:rPr lang="ko-KR" altLang="en-US" baseline="0" dirty="0"/>
              <a:t>수강신청이 시작되기 한두시간전에 미리 </a:t>
            </a:r>
            <a:r>
              <a:rPr lang="ko-KR" altLang="en-US" baseline="0" dirty="0" err="1"/>
              <a:t>즐겨찾기에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추가해놓고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en-US" altLang="ko-KR" baseline="0" dirty="0"/>
              <a:t>10</a:t>
            </a:r>
            <a:r>
              <a:rPr lang="ko-KR" altLang="en-US" baseline="0" dirty="0"/>
              <a:t>시 </a:t>
            </a:r>
            <a:r>
              <a:rPr lang="ko-KR" altLang="en-US" baseline="0" dirty="0" err="1"/>
              <a:t>땡하고</a:t>
            </a:r>
            <a:r>
              <a:rPr lang="ko-KR" altLang="en-US" baseline="0" dirty="0"/>
              <a:t> 시작하면 바로 수강신청을 하면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 err="1"/>
              <a:t>즐겨찾기는</a:t>
            </a:r>
            <a:r>
              <a:rPr lang="ko-KR" altLang="en-US" baseline="0" dirty="0"/>
              <a:t> </a:t>
            </a:r>
            <a:r>
              <a:rPr lang="en-US" altLang="ko-KR" baseline="0" dirty="0"/>
              <a:t>8</a:t>
            </a:r>
            <a:r>
              <a:rPr lang="ko-KR" altLang="en-US" baseline="0" dirty="0"/>
              <a:t>과목까지 추가해 </a:t>
            </a:r>
            <a:r>
              <a:rPr lang="ko-KR" altLang="en-US" baseline="0" dirty="0" err="1"/>
              <a:t>둘수</a:t>
            </a:r>
            <a:r>
              <a:rPr lang="ko-KR" altLang="en-US" baseline="0" dirty="0"/>
              <a:t> 있습니다</a:t>
            </a:r>
            <a:r>
              <a:rPr lang="en-US" altLang="ko-KR" baseline="0" dirty="0"/>
              <a:t>. 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 다음에 </a:t>
            </a:r>
            <a:r>
              <a:rPr lang="ko-KR" altLang="en-US" baseline="0" dirty="0" err="1"/>
              <a:t>즐겨찾기해둔</a:t>
            </a:r>
            <a:r>
              <a:rPr lang="ko-KR" altLang="en-US" baseline="0" dirty="0"/>
              <a:t> 과목을 수강신청 </a:t>
            </a:r>
            <a:r>
              <a:rPr lang="ko-KR" altLang="en-US" baseline="0" dirty="0" err="1"/>
              <a:t>할때에는</a:t>
            </a:r>
            <a:endParaRPr lang="en-US" altLang="ko-KR" baseline="0" dirty="0"/>
          </a:p>
          <a:p>
            <a:r>
              <a:rPr lang="ko-KR" altLang="en-US" baseline="0" dirty="0" err="1"/>
              <a:t>즐겨찾기</a:t>
            </a:r>
            <a:r>
              <a:rPr lang="ko-KR" altLang="en-US" baseline="0" dirty="0"/>
              <a:t> 메뉴에서 </a:t>
            </a:r>
            <a:r>
              <a:rPr lang="en-US" altLang="ko-KR" baseline="0" dirty="0"/>
              <a:t>“</a:t>
            </a:r>
            <a:r>
              <a:rPr lang="ko-KR" altLang="en-US" baseline="0" dirty="0" err="1"/>
              <a:t>과목조회</a:t>
            </a:r>
            <a:r>
              <a:rPr lang="en-US" altLang="ko-KR" baseline="0" dirty="0"/>
              <a:t>＂</a:t>
            </a:r>
            <a:r>
              <a:rPr lang="ko-KR" altLang="en-US" baseline="0" dirty="0"/>
              <a:t>를 클릭하면 </a:t>
            </a:r>
            <a:r>
              <a:rPr lang="ko-KR" altLang="en-US" baseline="0" dirty="0" err="1"/>
              <a:t>여석이</a:t>
            </a:r>
            <a:r>
              <a:rPr lang="ko-KR" altLang="en-US" baseline="0" dirty="0"/>
              <a:t> 있는지가 볼 수 있습니다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 err="1"/>
              <a:t>여석이</a:t>
            </a:r>
            <a:r>
              <a:rPr lang="ko-KR" altLang="en-US" baseline="0" dirty="0"/>
              <a:t> 있으면 </a:t>
            </a:r>
            <a:r>
              <a:rPr lang="en-US" altLang="ko-KR" baseline="0" dirty="0"/>
              <a:t>“</a:t>
            </a:r>
            <a:r>
              <a:rPr lang="ko-KR" altLang="en-US" baseline="0" dirty="0"/>
              <a:t>수강신청</a:t>
            </a:r>
            <a:r>
              <a:rPr lang="en-US" altLang="ko-KR" baseline="0" dirty="0"/>
              <a:t>＂</a:t>
            </a:r>
            <a:r>
              <a:rPr lang="ko-KR" altLang="en-US" baseline="0" dirty="0"/>
              <a:t>버튼을 누르면 되고</a:t>
            </a:r>
            <a:endParaRPr lang="en-US" altLang="ko-KR" baseline="0" dirty="0"/>
          </a:p>
          <a:p>
            <a:r>
              <a:rPr lang="ko-KR" altLang="en-US" baseline="0" dirty="0"/>
              <a:t>만일 자리가 없으면 수강신청이 안될 수 있습니다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하지만 수강신청 기간에 자리가 없어도 </a:t>
            </a:r>
            <a:endParaRPr lang="en-US" altLang="ko-KR" baseline="0" dirty="0"/>
          </a:p>
          <a:p>
            <a:r>
              <a:rPr lang="ko-KR" altLang="en-US" baseline="0" dirty="0"/>
              <a:t>수강신청 </a:t>
            </a:r>
            <a:r>
              <a:rPr lang="ko-KR" altLang="en-US" baseline="0" dirty="0" err="1"/>
              <a:t>정정기간에</a:t>
            </a:r>
            <a:r>
              <a:rPr lang="ko-KR" altLang="en-US" baseline="0" dirty="0"/>
              <a:t> 자리가 나는 경우가 있으니 </a:t>
            </a:r>
            <a:endParaRPr lang="en-US" altLang="ko-KR" baseline="0" dirty="0"/>
          </a:p>
          <a:p>
            <a:r>
              <a:rPr lang="ko-KR" altLang="en-US" baseline="0" dirty="0"/>
              <a:t>꼭 듣고 싶은 과목은 여러 번 시도해보는 게 좋습니다</a:t>
            </a:r>
            <a:r>
              <a:rPr lang="en-US" altLang="ko-KR" baseline="0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57587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다음은 </a:t>
            </a:r>
            <a:r>
              <a:rPr lang="en-US" altLang="ko-KR" dirty="0"/>
              <a:t>2,3</a:t>
            </a:r>
            <a:r>
              <a:rPr lang="ko-KR" altLang="en-US" dirty="0"/>
              <a:t>학년 편입생이 이수해야 할 교과목 및 학점입니다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학과장면담을 필수적으로 한 뒤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</a:t>
            </a:r>
            <a:r>
              <a:rPr lang="ko-KR" altLang="en-US" dirty="0" err="1"/>
              <a:t>학점인증을</a:t>
            </a:r>
            <a:r>
              <a:rPr lang="ko-KR" altLang="en-US" dirty="0"/>
              <a:t> 받고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어떤 과목을 추가로 </a:t>
            </a:r>
            <a:r>
              <a:rPr lang="ko-KR" altLang="en-US" dirty="0" err="1"/>
              <a:t>이수해야하는지</a:t>
            </a:r>
            <a:r>
              <a:rPr lang="ko-KR" altLang="en-US" dirty="0"/>
              <a:t> 확인을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첫학기의</a:t>
            </a:r>
            <a:r>
              <a:rPr lang="ko-KR" altLang="en-US" dirty="0"/>
              <a:t> 경우 </a:t>
            </a:r>
            <a:r>
              <a:rPr lang="ko-KR" altLang="en-US" dirty="0" err="1"/>
              <a:t>수강신청할때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학점이 얼마나 </a:t>
            </a:r>
            <a:r>
              <a:rPr lang="ko-KR" altLang="en-US" dirty="0" err="1"/>
              <a:t>인정받을수</a:t>
            </a:r>
            <a:r>
              <a:rPr lang="ko-KR" altLang="en-US" dirty="0"/>
              <a:t> 있는지 </a:t>
            </a:r>
            <a:r>
              <a:rPr lang="ko-KR" altLang="en-US" dirty="0" err="1"/>
              <a:t>알수가</a:t>
            </a:r>
            <a:r>
              <a:rPr lang="ko-KR" altLang="en-US" dirty="0"/>
              <a:t> 없어서</a:t>
            </a:r>
            <a:endParaRPr lang="en-US" altLang="ko-KR" dirty="0"/>
          </a:p>
          <a:p>
            <a:r>
              <a:rPr lang="ko-KR" altLang="en-US" dirty="0"/>
              <a:t>우선 수강신청을 하고 다음학기부터는 수강신청전에 이수필요학점이 </a:t>
            </a:r>
            <a:r>
              <a:rPr lang="ko-KR" altLang="en-US" dirty="0" err="1"/>
              <a:t>몇점인지</a:t>
            </a:r>
            <a:r>
              <a:rPr lang="ko-KR" altLang="en-US" dirty="0"/>
              <a:t> 먼저 </a:t>
            </a:r>
            <a:r>
              <a:rPr lang="ko-KR" altLang="en-US" dirty="0" err="1"/>
              <a:t>체크해야합니다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</a:t>
            </a:r>
            <a:r>
              <a:rPr lang="ko-KR" altLang="en-US" dirty="0" err="1"/>
              <a:t>전적교에서</a:t>
            </a:r>
            <a:r>
              <a:rPr lang="ko-KR" altLang="en-US" dirty="0"/>
              <a:t> 이수한 과목과 동일한 과목을 다시 들을 수가 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이름이 같은 과목이라도 배우는 내용까지 </a:t>
            </a:r>
            <a:r>
              <a:rPr lang="ko-KR" altLang="en-US" dirty="0" err="1"/>
              <a:t>똑같을수가</a:t>
            </a:r>
            <a:r>
              <a:rPr lang="ko-KR" altLang="en-US" dirty="0"/>
              <a:t> 없기때문에 </a:t>
            </a:r>
            <a:r>
              <a:rPr lang="ko-KR" altLang="en-US" dirty="0" err="1"/>
              <a:t>중복이수로</a:t>
            </a:r>
            <a:r>
              <a:rPr lang="ko-KR" altLang="en-US" dirty="0"/>
              <a:t> 보지 않습니다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또한 </a:t>
            </a:r>
            <a:r>
              <a:rPr lang="ko-KR" altLang="en-US" dirty="0" err="1"/>
              <a:t>해당학년</a:t>
            </a:r>
            <a:r>
              <a:rPr lang="ko-KR" altLang="en-US" dirty="0"/>
              <a:t> 전공필수과목과 별도 편입생 </a:t>
            </a:r>
            <a:r>
              <a:rPr lang="ko-KR" altLang="en-US" dirty="0" err="1"/>
              <a:t>지정과목은</a:t>
            </a:r>
            <a:r>
              <a:rPr lang="ko-KR" altLang="en-US" dirty="0"/>
              <a:t> 반드시 </a:t>
            </a:r>
            <a:r>
              <a:rPr lang="ko-KR" altLang="en-US" dirty="0" err="1"/>
              <a:t>이수해야합니다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예를 들어 </a:t>
            </a:r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2,3,4</a:t>
            </a:r>
            <a:r>
              <a:rPr lang="ko-KR" altLang="en-US" dirty="0"/>
              <a:t>학년 필수과목을 다 들어야하고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3,4</a:t>
            </a:r>
            <a:r>
              <a:rPr lang="ko-KR" altLang="en-US" dirty="0"/>
              <a:t>학년 필수과목을 모두 이수해야 졸업할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 가을학기 입학하는 학생은 봄학기에 개설되는 </a:t>
            </a:r>
            <a:r>
              <a:rPr lang="ko-KR" altLang="en-US" dirty="0" err="1"/>
              <a:t>필수과목도</a:t>
            </a:r>
            <a:r>
              <a:rPr lang="ko-KR" altLang="en-US" dirty="0"/>
              <a:t> 다 들어야합니다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마지막으로 </a:t>
            </a:r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4</a:t>
            </a:r>
            <a:r>
              <a:rPr lang="ko-KR" altLang="en-US" dirty="0"/>
              <a:t>학기 이상 등록을 해야하고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6</a:t>
            </a:r>
            <a:r>
              <a:rPr lang="ko-KR" altLang="en-US" dirty="0" err="1"/>
              <a:t>학기이상</a:t>
            </a:r>
            <a:r>
              <a:rPr lang="ko-KR" altLang="en-US" dirty="0"/>
              <a:t> 등록해야 졸업이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4048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다음으로는 제가 수강신청 방법을 안내해드리겠습니다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우선 광운대학교 홈페이지 공지사항에서 수강신청 일정을 확인합니다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보통 </a:t>
            </a:r>
            <a:r>
              <a:rPr lang="en-US" altLang="ko-KR" dirty="0"/>
              <a:t>2</a:t>
            </a:r>
            <a:r>
              <a:rPr lang="ko-KR" altLang="en-US" dirty="0"/>
              <a:t>월 초에 확정이 되어서 공지사항에 올라오게 되니</a:t>
            </a:r>
            <a:endParaRPr lang="en-US" altLang="ko-KR" dirty="0"/>
          </a:p>
          <a:p>
            <a:r>
              <a:rPr lang="ko-KR" altLang="en-US" dirty="0"/>
              <a:t>공지사항 글 중에서 </a:t>
            </a:r>
            <a:r>
              <a:rPr lang="en-US" altLang="ko-KR" dirty="0"/>
              <a:t>“ </a:t>
            </a:r>
            <a:r>
              <a:rPr lang="ko-KR" altLang="en-US" dirty="0"/>
              <a:t>수강신청</a:t>
            </a:r>
            <a:r>
              <a:rPr lang="en-US" altLang="ko-KR" dirty="0"/>
              <a:t>” </a:t>
            </a:r>
            <a:r>
              <a:rPr lang="ko-KR" altLang="en-US" dirty="0"/>
              <a:t>이라고 검색을 하면 </a:t>
            </a:r>
            <a:endParaRPr lang="en-US" altLang="ko-KR" dirty="0"/>
          </a:p>
          <a:p>
            <a:r>
              <a:rPr lang="ko-KR" altLang="en-US" dirty="0"/>
              <a:t>수강신청 공고가 올라와 있는 것을 볼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내년에는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11</a:t>
            </a:r>
            <a:r>
              <a:rPr lang="ko-KR" altLang="en-US" dirty="0"/>
              <a:t>일 월요일부터 </a:t>
            </a:r>
            <a:r>
              <a:rPr lang="en-US" altLang="ko-KR" dirty="0"/>
              <a:t>14</a:t>
            </a:r>
            <a:r>
              <a:rPr lang="ko-KR" altLang="en-US" dirty="0"/>
              <a:t>일 목요일 사이에 학과별로 진행을 하는데</a:t>
            </a:r>
            <a:endParaRPr lang="en-US" altLang="ko-KR" dirty="0"/>
          </a:p>
          <a:p>
            <a:r>
              <a:rPr lang="ko-KR" altLang="en-US" dirty="0"/>
              <a:t>어떤 학과가 몇일에 하는 지는 </a:t>
            </a:r>
            <a:r>
              <a:rPr lang="en-US" altLang="ko-KR" dirty="0"/>
              <a:t>2</a:t>
            </a:r>
            <a:r>
              <a:rPr lang="ko-KR" altLang="en-US" dirty="0"/>
              <a:t>월초에 공지사항에 올라오니 미리 확인해 두고 </a:t>
            </a:r>
            <a:endParaRPr lang="en-US" altLang="ko-KR" dirty="0"/>
          </a:p>
          <a:p>
            <a:r>
              <a:rPr lang="ko-KR" altLang="en-US" dirty="0"/>
              <a:t>내</a:t>
            </a:r>
            <a:r>
              <a:rPr lang="ko-KR" altLang="en-US" baseline="0" dirty="0"/>
              <a:t> 전공학과에 해당하는 날에 수강신청을 하면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다른 전공이 수강신청하는 날에 하려고 하면 </a:t>
            </a:r>
            <a:r>
              <a:rPr lang="ko-KR" altLang="en-US" baseline="0" dirty="0" err="1"/>
              <a:t>로그인이</a:t>
            </a:r>
            <a:r>
              <a:rPr lang="ko-KR" altLang="en-US" baseline="0" dirty="0"/>
              <a:t> 되지 않으니 </a:t>
            </a:r>
            <a:endParaRPr lang="en-US" altLang="ko-KR" baseline="0" dirty="0"/>
          </a:p>
          <a:p>
            <a:r>
              <a:rPr lang="ko-KR" altLang="en-US" baseline="0" dirty="0"/>
              <a:t>꼭 자기의 전공학과에 해당하는 날을 확인하길 바랍니다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endParaRPr lang="en-US" altLang="ko-KR" dirty="0"/>
          </a:p>
          <a:p>
            <a:r>
              <a:rPr lang="ko-KR" altLang="en-US" dirty="0"/>
              <a:t>되도록 아침</a:t>
            </a:r>
            <a:r>
              <a:rPr lang="ko-KR" altLang="en-US" baseline="0" dirty="0"/>
              <a:t> </a:t>
            </a:r>
            <a:r>
              <a:rPr lang="en-US" altLang="ko-KR" baseline="0" dirty="0"/>
              <a:t>10</a:t>
            </a:r>
            <a:r>
              <a:rPr lang="ko-KR" altLang="en-US" baseline="0" dirty="0"/>
              <a:t>시에 수강신청이 시작할 때에 맞춰서 하는 것이 좋습니다</a:t>
            </a:r>
            <a:r>
              <a:rPr lang="en-US" altLang="ko-KR" baseline="0" dirty="0"/>
              <a:t>. </a:t>
            </a:r>
          </a:p>
          <a:p>
            <a:r>
              <a:rPr lang="ko-KR" altLang="en-US" dirty="0"/>
              <a:t>이 날짜에 </a:t>
            </a:r>
            <a:r>
              <a:rPr lang="ko-KR" altLang="en-US" dirty="0" err="1"/>
              <a:t>한국학생과</a:t>
            </a:r>
            <a:r>
              <a:rPr lang="ko-KR" altLang="en-US" dirty="0"/>
              <a:t> 다 같이 수강신청을 하니 </a:t>
            </a:r>
            <a:endParaRPr lang="en-US" altLang="ko-KR" dirty="0"/>
          </a:p>
          <a:p>
            <a:r>
              <a:rPr lang="ko-KR" altLang="en-US" dirty="0"/>
              <a:t>아주 경쟁이 치열하다는 점 기억해 두길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그럼 수강신청 프로그램을 다운로드 받는 방법에 대해 알려드리겠습니다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광운대학교 홈페이지에서 </a:t>
            </a:r>
            <a:r>
              <a:rPr lang="ko-KR" altLang="en-US" dirty="0" err="1"/>
              <a:t>유캠퍼스를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6711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다음으로는 제가 수강신청 방법을 안내해드리겠습니다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우선 광운대학교 홈페이지 공지사항에서 수강신청 일정을 확인합니다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보통 </a:t>
            </a:r>
            <a:r>
              <a:rPr lang="en-US" altLang="ko-KR" dirty="0"/>
              <a:t>2</a:t>
            </a:r>
            <a:r>
              <a:rPr lang="ko-KR" altLang="en-US" dirty="0"/>
              <a:t>월 초에 확정이 되어서 공지사항에 올라오게 되니</a:t>
            </a:r>
            <a:endParaRPr lang="en-US" altLang="ko-KR" dirty="0"/>
          </a:p>
          <a:p>
            <a:r>
              <a:rPr lang="ko-KR" altLang="en-US" dirty="0"/>
              <a:t>공지사항 글 중에서 </a:t>
            </a:r>
            <a:r>
              <a:rPr lang="en-US" altLang="ko-KR" dirty="0"/>
              <a:t>“ </a:t>
            </a:r>
            <a:r>
              <a:rPr lang="ko-KR" altLang="en-US" dirty="0"/>
              <a:t>수강신청</a:t>
            </a:r>
            <a:r>
              <a:rPr lang="en-US" altLang="ko-KR" dirty="0"/>
              <a:t>” </a:t>
            </a:r>
            <a:r>
              <a:rPr lang="ko-KR" altLang="en-US" dirty="0"/>
              <a:t>이라고 검색을 하면 </a:t>
            </a:r>
            <a:endParaRPr lang="en-US" altLang="ko-KR" dirty="0"/>
          </a:p>
          <a:p>
            <a:r>
              <a:rPr lang="ko-KR" altLang="en-US" dirty="0"/>
              <a:t>수강신청 공고가 올라와 있는 것을 볼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내년에는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11</a:t>
            </a:r>
            <a:r>
              <a:rPr lang="ko-KR" altLang="en-US" dirty="0"/>
              <a:t>일 월요일부터 </a:t>
            </a:r>
            <a:r>
              <a:rPr lang="en-US" altLang="ko-KR" dirty="0"/>
              <a:t>14</a:t>
            </a:r>
            <a:r>
              <a:rPr lang="ko-KR" altLang="en-US" dirty="0"/>
              <a:t>일 목요일 사이에 학과별로 진행을 하는데</a:t>
            </a:r>
            <a:endParaRPr lang="en-US" altLang="ko-KR" dirty="0"/>
          </a:p>
          <a:p>
            <a:r>
              <a:rPr lang="ko-KR" altLang="en-US" dirty="0"/>
              <a:t>어떤 학과가 몇일에 하는 지는 </a:t>
            </a:r>
            <a:r>
              <a:rPr lang="en-US" altLang="ko-KR" dirty="0"/>
              <a:t>2</a:t>
            </a:r>
            <a:r>
              <a:rPr lang="ko-KR" altLang="en-US" dirty="0"/>
              <a:t>월초에 공지사항에 올라오니 미리 확인해 두고 </a:t>
            </a:r>
            <a:endParaRPr lang="en-US" altLang="ko-KR" dirty="0"/>
          </a:p>
          <a:p>
            <a:r>
              <a:rPr lang="ko-KR" altLang="en-US" dirty="0"/>
              <a:t>내</a:t>
            </a:r>
            <a:r>
              <a:rPr lang="ko-KR" altLang="en-US" baseline="0" dirty="0"/>
              <a:t> 전공학과에 해당하는 날에 수강신청을 하면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다른 전공이 수강신청하는 날에 하려고 하면 </a:t>
            </a:r>
            <a:r>
              <a:rPr lang="ko-KR" altLang="en-US" baseline="0" dirty="0" err="1"/>
              <a:t>로그인이</a:t>
            </a:r>
            <a:r>
              <a:rPr lang="ko-KR" altLang="en-US" baseline="0" dirty="0"/>
              <a:t> 되지 않으니 </a:t>
            </a:r>
            <a:endParaRPr lang="en-US" altLang="ko-KR" baseline="0" dirty="0"/>
          </a:p>
          <a:p>
            <a:r>
              <a:rPr lang="ko-KR" altLang="en-US" baseline="0" dirty="0"/>
              <a:t>꼭 자기의 전공학과에 해당하는 날을 확인하길 바랍니다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endParaRPr lang="en-US" altLang="ko-KR" dirty="0"/>
          </a:p>
          <a:p>
            <a:r>
              <a:rPr lang="ko-KR" altLang="en-US" dirty="0"/>
              <a:t>되도록 아침</a:t>
            </a:r>
            <a:r>
              <a:rPr lang="ko-KR" altLang="en-US" baseline="0" dirty="0"/>
              <a:t> </a:t>
            </a:r>
            <a:r>
              <a:rPr lang="en-US" altLang="ko-KR" baseline="0" dirty="0"/>
              <a:t>10</a:t>
            </a:r>
            <a:r>
              <a:rPr lang="ko-KR" altLang="en-US" baseline="0" dirty="0"/>
              <a:t>시에 수강신청이 시작할 때에 맞춰서 하는 것이 좋습니다</a:t>
            </a:r>
            <a:r>
              <a:rPr lang="en-US" altLang="ko-KR" baseline="0" dirty="0"/>
              <a:t>. </a:t>
            </a:r>
          </a:p>
          <a:p>
            <a:r>
              <a:rPr lang="ko-KR" altLang="en-US" dirty="0"/>
              <a:t>이 날짜에 </a:t>
            </a:r>
            <a:r>
              <a:rPr lang="ko-KR" altLang="en-US" dirty="0" err="1"/>
              <a:t>한국학생과</a:t>
            </a:r>
            <a:r>
              <a:rPr lang="ko-KR" altLang="en-US" dirty="0"/>
              <a:t> 다 같이 수강신청을 하니 </a:t>
            </a:r>
            <a:endParaRPr lang="en-US" altLang="ko-KR" dirty="0"/>
          </a:p>
          <a:p>
            <a:r>
              <a:rPr lang="ko-KR" altLang="en-US" dirty="0"/>
              <a:t>아주 경쟁이 치열하다는 점 기억해 두길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그럼 수강신청 프로그램을 다운로드 받는 방법에 대해 알려드리겠습니다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광운대학교 홈페이지에서 </a:t>
            </a:r>
            <a:r>
              <a:rPr lang="ko-KR" altLang="en-US" dirty="0" err="1"/>
              <a:t>유캠퍼스를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2134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다음으로는 제가 수강신청 방법을 안내해드리겠습니다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우선 광운대학교 홈페이지 공지사항에서 수강신청 일정을 확인합니다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보통 </a:t>
            </a:r>
            <a:r>
              <a:rPr lang="en-US" altLang="ko-KR" dirty="0"/>
              <a:t>2</a:t>
            </a:r>
            <a:r>
              <a:rPr lang="ko-KR" altLang="en-US" dirty="0"/>
              <a:t>월 초에 확정이 되어서 공지사항에 올라오게 되니</a:t>
            </a:r>
            <a:endParaRPr lang="en-US" altLang="ko-KR" dirty="0"/>
          </a:p>
          <a:p>
            <a:r>
              <a:rPr lang="ko-KR" altLang="en-US" dirty="0"/>
              <a:t>공지사항 글 중에서 </a:t>
            </a:r>
            <a:r>
              <a:rPr lang="en-US" altLang="ko-KR" dirty="0"/>
              <a:t>“ </a:t>
            </a:r>
            <a:r>
              <a:rPr lang="ko-KR" altLang="en-US" dirty="0"/>
              <a:t>수강신청</a:t>
            </a:r>
            <a:r>
              <a:rPr lang="en-US" altLang="ko-KR" dirty="0"/>
              <a:t>” </a:t>
            </a:r>
            <a:r>
              <a:rPr lang="ko-KR" altLang="en-US" dirty="0"/>
              <a:t>이라고 검색을 하면 </a:t>
            </a:r>
            <a:endParaRPr lang="en-US" altLang="ko-KR" dirty="0"/>
          </a:p>
          <a:p>
            <a:r>
              <a:rPr lang="ko-KR" altLang="en-US" dirty="0"/>
              <a:t>수강신청 공고가 올라와 있는 것을 볼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내년에는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11</a:t>
            </a:r>
            <a:r>
              <a:rPr lang="ko-KR" altLang="en-US" dirty="0"/>
              <a:t>일 월요일부터 </a:t>
            </a:r>
            <a:r>
              <a:rPr lang="en-US" altLang="ko-KR" dirty="0"/>
              <a:t>14</a:t>
            </a:r>
            <a:r>
              <a:rPr lang="ko-KR" altLang="en-US" dirty="0"/>
              <a:t>일 목요일 사이에 학과별로 진행을 하는데</a:t>
            </a:r>
            <a:endParaRPr lang="en-US" altLang="ko-KR" dirty="0"/>
          </a:p>
          <a:p>
            <a:r>
              <a:rPr lang="ko-KR" altLang="en-US" dirty="0"/>
              <a:t>어떤 학과가 몇일에 하는 지는 </a:t>
            </a:r>
            <a:r>
              <a:rPr lang="en-US" altLang="ko-KR" dirty="0"/>
              <a:t>2</a:t>
            </a:r>
            <a:r>
              <a:rPr lang="ko-KR" altLang="en-US" dirty="0"/>
              <a:t>월초에 공지사항에 올라오니 미리 확인해 두고 </a:t>
            </a:r>
            <a:endParaRPr lang="en-US" altLang="ko-KR" dirty="0"/>
          </a:p>
          <a:p>
            <a:r>
              <a:rPr lang="ko-KR" altLang="en-US" dirty="0"/>
              <a:t>내</a:t>
            </a:r>
            <a:r>
              <a:rPr lang="ko-KR" altLang="en-US" baseline="0" dirty="0"/>
              <a:t> 전공학과에 해당하는 날에 수강신청을 하면 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다른 전공이 수강신청하는 날에 하려고 하면 </a:t>
            </a:r>
            <a:r>
              <a:rPr lang="ko-KR" altLang="en-US" baseline="0" dirty="0" err="1"/>
              <a:t>로그인이</a:t>
            </a:r>
            <a:r>
              <a:rPr lang="ko-KR" altLang="en-US" baseline="0" dirty="0"/>
              <a:t> 되지 않으니 </a:t>
            </a:r>
            <a:endParaRPr lang="en-US" altLang="ko-KR" baseline="0" dirty="0"/>
          </a:p>
          <a:p>
            <a:r>
              <a:rPr lang="ko-KR" altLang="en-US" baseline="0" dirty="0"/>
              <a:t>꼭 자기의 전공학과에 해당하는 날을 확인하길 바랍니다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endParaRPr lang="en-US" altLang="ko-KR" dirty="0"/>
          </a:p>
          <a:p>
            <a:r>
              <a:rPr lang="ko-KR" altLang="en-US" dirty="0"/>
              <a:t>되도록 아침</a:t>
            </a:r>
            <a:r>
              <a:rPr lang="ko-KR" altLang="en-US" baseline="0" dirty="0"/>
              <a:t> </a:t>
            </a:r>
            <a:r>
              <a:rPr lang="en-US" altLang="ko-KR" baseline="0" dirty="0"/>
              <a:t>10</a:t>
            </a:r>
            <a:r>
              <a:rPr lang="ko-KR" altLang="en-US" baseline="0" dirty="0"/>
              <a:t>시에 수강신청이 시작할 때에 맞춰서 하는 것이 좋습니다</a:t>
            </a:r>
            <a:r>
              <a:rPr lang="en-US" altLang="ko-KR" baseline="0" dirty="0"/>
              <a:t>. </a:t>
            </a:r>
          </a:p>
          <a:p>
            <a:r>
              <a:rPr lang="ko-KR" altLang="en-US" dirty="0"/>
              <a:t>이 날짜에 </a:t>
            </a:r>
            <a:r>
              <a:rPr lang="ko-KR" altLang="en-US" dirty="0" err="1"/>
              <a:t>한국학생과</a:t>
            </a:r>
            <a:r>
              <a:rPr lang="ko-KR" altLang="en-US" dirty="0"/>
              <a:t> 다 같이 수강신청을 하니 </a:t>
            </a:r>
            <a:endParaRPr lang="en-US" altLang="ko-KR" dirty="0"/>
          </a:p>
          <a:p>
            <a:r>
              <a:rPr lang="ko-KR" altLang="en-US" dirty="0"/>
              <a:t>아주 경쟁이 치열하다는 점 기억해 두길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그럼 수강신청 프로그램을 다운로드 받는 방법에 대해 알려드리겠습니다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광운대학교 홈페이지에서 </a:t>
            </a:r>
            <a:r>
              <a:rPr lang="ko-KR" altLang="en-US" dirty="0" err="1"/>
              <a:t>유캠퍼스를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742263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다음은 </a:t>
            </a:r>
            <a:r>
              <a:rPr lang="en-US" altLang="ko-KR" dirty="0"/>
              <a:t>2,3</a:t>
            </a:r>
            <a:r>
              <a:rPr lang="ko-KR" altLang="en-US" dirty="0"/>
              <a:t>학년 편입생이 이수해야 할 교과목 및 학점입니다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우선 학과장면담을 필수적으로 한 뒤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</a:t>
            </a:r>
            <a:r>
              <a:rPr lang="ko-KR" altLang="en-US" dirty="0" err="1"/>
              <a:t>학점인증을</a:t>
            </a:r>
            <a:r>
              <a:rPr lang="ko-KR" altLang="en-US" dirty="0"/>
              <a:t> 받고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어떤 과목을 추가로 </a:t>
            </a:r>
            <a:r>
              <a:rPr lang="ko-KR" altLang="en-US" dirty="0" err="1"/>
              <a:t>이수해야하는지</a:t>
            </a:r>
            <a:r>
              <a:rPr lang="ko-KR" altLang="en-US" dirty="0"/>
              <a:t> 확인을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첫학기의</a:t>
            </a:r>
            <a:r>
              <a:rPr lang="ko-KR" altLang="en-US" dirty="0"/>
              <a:t> 경우 </a:t>
            </a:r>
            <a:r>
              <a:rPr lang="ko-KR" altLang="en-US" dirty="0" err="1"/>
              <a:t>수강신청할때</a:t>
            </a:r>
            <a:r>
              <a:rPr lang="ko-KR" altLang="en-US" dirty="0"/>
              <a:t> </a:t>
            </a:r>
            <a:r>
              <a:rPr lang="ko-KR" altLang="en-US" dirty="0" err="1"/>
              <a:t>전적교에서</a:t>
            </a:r>
            <a:r>
              <a:rPr lang="ko-KR" altLang="en-US" dirty="0"/>
              <a:t> 취득한 학점이 얼마나 </a:t>
            </a:r>
            <a:r>
              <a:rPr lang="ko-KR" altLang="en-US" dirty="0" err="1"/>
              <a:t>인정받을수</a:t>
            </a:r>
            <a:r>
              <a:rPr lang="ko-KR" altLang="en-US" dirty="0"/>
              <a:t> 있는지 </a:t>
            </a:r>
            <a:r>
              <a:rPr lang="ko-KR" altLang="en-US" dirty="0" err="1"/>
              <a:t>알수가</a:t>
            </a:r>
            <a:r>
              <a:rPr lang="ko-KR" altLang="en-US" dirty="0"/>
              <a:t> 없어서</a:t>
            </a:r>
            <a:endParaRPr lang="en-US" altLang="ko-KR" dirty="0"/>
          </a:p>
          <a:p>
            <a:r>
              <a:rPr lang="ko-KR" altLang="en-US" dirty="0"/>
              <a:t>우선 수강신청을 하고 다음학기부터는 수강신청전에 이수필요학점이 </a:t>
            </a:r>
            <a:r>
              <a:rPr lang="ko-KR" altLang="en-US" dirty="0" err="1"/>
              <a:t>몇점인지</a:t>
            </a:r>
            <a:r>
              <a:rPr lang="ko-KR" altLang="en-US" dirty="0"/>
              <a:t> 먼저 </a:t>
            </a:r>
            <a:r>
              <a:rPr lang="ko-KR" altLang="en-US" dirty="0" err="1"/>
              <a:t>체크해야합니다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</a:t>
            </a:r>
            <a:r>
              <a:rPr lang="ko-KR" altLang="en-US" dirty="0" err="1"/>
              <a:t>전적교에서</a:t>
            </a:r>
            <a:r>
              <a:rPr lang="ko-KR" altLang="en-US" dirty="0"/>
              <a:t> 이수한 과목과 동일한 과목을 다시 들을 수가 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이름이 같은 과목이라도 배우는 내용까지 </a:t>
            </a:r>
            <a:r>
              <a:rPr lang="ko-KR" altLang="en-US" dirty="0" err="1"/>
              <a:t>똑같을수가</a:t>
            </a:r>
            <a:r>
              <a:rPr lang="ko-KR" altLang="en-US" dirty="0"/>
              <a:t> 없기때문에 </a:t>
            </a:r>
            <a:r>
              <a:rPr lang="ko-KR" altLang="en-US" dirty="0" err="1"/>
              <a:t>중복이수로</a:t>
            </a:r>
            <a:r>
              <a:rPr lang="ko-KR" altLang="en-US" dirty="0"/>
              <a:t> 보지 않습니다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또한 </a:t>
            </a:r>
            <a:r>
              <a:rPr lang="ko-KR" altLang="en-US" dirty="0" err="1"/>
              <a:t>해당학년</a:t>
            </a:r>
            <a:r>
              <a:rPr lang="ko-KR" altLang="en-US" dirty="0"/>
              <a:t> 전공필수과목과 별도 편입생 </a:t>
            </a:r>
            <a:r>
              <a:rPr lang="ko-KR" altLang="en-US" dirty="0" err="1"/>
              <a:t>지정과목은</a:t>
            </a:r>
            <a:r>
              <a:rPr lang="ko-KR" altLang="en-US" dirty="0"/>
              <a:t> 반드시 </a:t>
            </a:r>
            <a:r>
              <a:rPr lang="ko-KR" altLang="en-US" dirty="0" err="1"/>
              <a:t>이수해야합니다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예를 들어 </a:t>
            </a:r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2,3,4</a:t>
            </a:r>
            <a:r>
              <a:rPr lang="ko-KR" altLang="en-US" dirty="0"/>
              <a:t>학년 필수과목을 다 들어야하고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3,4</a:t>
            </a:r>
            <a:r>
              <a:rPr lang="ko-KR" altLang="en-US" dirty="0"/>
              <a:t>학년 필수과목을 모두 이수해야 졸업할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 가을학기 입학하는 학생은 봄학기에 개설되는 </a:t>
            </a:r>
            <a:r>
              <a:rPr lang="ko-KR" altLang="en-US" dirty="0" err="1"/>
              <a:t>필수과목도</a:t>
            </a:r>
            <a:r>
              <a:rPr lang="ko-KR" altLang="en-US" dirty="0"/>
              <a:t> 다 들어야합니다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마지막으로 </a:t>
            </a:r>
            <a:r>
              <a:rPr lang="en-US" altLang="ko-KR" dirty="0"/>
              <a:t>3</a:t>
            </a:r>
            <a:r>
              <a:rPr lang="ko-KR" altLang="en-US" dirty="0"/>
              <a:t>학년 편입생은 </a:t>
            </a:r>
            <a:r>
              <a:rPr lang="en-US" altLang="ko-KR" dirty="0"/>
              <a:t>4</a:t>
            </a:r>
            <a:r>
              <a:rPr lang="ko-KR" altLang="en-US" dirty="0"/>
              <a:t>학기 이상 등록을 해야하고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학년 편입생은 </a:t>
            </a:r>
            <a:r>
              <a:rPr lang="en-US" altLang="ko-KR" dirty="0"/>
              <a:t>6</a:t>
            </a:r>
            <a:r>
              <a:rPr lang="ko-KR" altLang="en-US" dirty="0" err="1"/>
              <a:t>학기이상</a:t>
            </a:r>
            <a:r>
              <a:rPr lang="ko-KR" altLang="en-US" dirty="0"/>
              <a:t> 등록해야 졸업이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26468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19048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                     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C62E2E-CF35-4F66-9E46-522B11625001}" type="slidenum">
              <a:rPr lang="ko-KR" altLang="en-US" smtClean="0"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812624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                     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C62E2E-CF35-4F66-9E46-522B11625001}" type="slidenum">
              <a:rPr lang="ko-KR" altLang="en-US" smtClean="0"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84722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이제 교육관련 설명은 거의 다 드렸고</a:t>
            </a:r>
            <a:r>
              <a:rPr lang="en-US" altLang="ko-KR" dirty="0"/>
              <a:t>, </a:t>
            </a:r>
            <a:r>
              <a:rPr lang="ko-KR" altLang="en-US" dirty="0"/>
              <a:t>마지막으로 </a:t>
            </a:r>
            <a:r>
              <a:rPr lang="ko-KR" altLang="en-US" dirty="0" err="1"/>
              <a:t>학적관리에</a:t>
            </a:r>
            <a:r>
              <a:rPr lang="ko-KR" altLang="en-US" dirty="0"/>
              <a:t> 대해 설명을 드리겠습니다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휴학은 개인사정등으로 쉬는 것을 말하고</a:t>
            </a:r>
            <a:r>
              <a:rPr lang="en-US" altLang="ko-KR" dirty="0"/>
              <a:t>, </a:t>
            </a:r>
            <a:r>
              <a:rPr lang="ko-KR" altLang="en-US" dirty="0"/>
              <a:t>신청은 </a:t>
            </a:r>
            <a:r>
              <a:rPr lang="en-US" altLang="ko-KR" dirty="0"/>
              <a:t>1</a:t>
            </a:r>
            <a:r>
              <a:rPr lang="ko-KR" altLang="en-US" dirty="0"/>
              <a:t>년 단위로 가능합니다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하지만 </a:t>
            </a:r>
            <a:r>
              <a:rPr lang="ko-KR" altLang="en-US" dirty="0" err="1"/>
              <a:t>원할경우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학기만 지나서 복학을 하는 것도 가능합니다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휴학신청은</a:t>
            </a:r>
            <a:r>
              <a:rPr lang="ko-KR" altLang="en-US" dirty="0"/>
              <a:t> </a:t>
            </a:r>
            <a:r>
              <a:rPr lang="ko-KR" altLang="en-US" dirty="0" err="1"/>
              <a:t>화도관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층 학생서비스센터에 </a:t>
            </a:r>
            <a:r>
              <a:rPr lang="ko-KR" altLang="en-US" dirty="0" err="1"/>
              <a:t>하면되는데</a:t>
            </a:r>
            <a:endParaRPr lang="en-US" altLang="ko-KR" dirty="0"/>
          </a:p>
          <a:p>
            <a:r>
              <a:rPr lang="ko-KR" altLang="en-US" dirty="0"/>
              <a:t>그전에 국제교류팀에서 확인을 받아야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휴학을 하면 휴학을 신청한 날부터 </a:t>
            </a:r>
            <a:r>
              <a:rPr lang="ko-KR" altLang="en-US" dirty="0" err="1"/>
              <a:t>한달내에</a:t>
            </a:r>
            <a:r>
              <a:rPr lang="ko-KR" altLang="en-US" dirty="0"/>
              <a:t> 출국을 해야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defTabSz="914857">
              <a:defRPr/>
            </a:pPr>
            <a:r>
              <a:rPr lang="ko-KR" altLang="en-US" dirty="0" err="1"/>
              <a:t>휴학기간이</a:t>
            </a:r>
            <a:r>
              <a:rPr lang="ko-KR" altLang="en-US" dirty="0"/>
              <a:t> 끝나 복학을 하려면 복학신청전에 저희 국제교류팀에 연락해서 </a:t>
            </a:r>
            <a:endParaRPr lang="en-US" altLang="ko-KR" dirty="0"/>
          </a:p>
          <a:p>
            <a:pPr defTabSz="914857">
              <a:defRPr/>
            </a:pPr>
            <a:r>
              <a:rPr lang="ko-KR" altLang="en-US" dirty="0"/>
              <a:t>먼저 가능여부를 확인하고 </a:t>
            </a:r>
            <a:r>
              <a:rPr lang="ko-KR" altLang="en-US" dirty="0" err="1"/>
              <a:t>유캠퍼스에</a:t>
            </a:r>
            <a:r>
              <a:rPr lang="ko-KR" altLang="en-US" dirty="0"/>
              <a:t> </a:t>
            </a:r>
            <a:r>
              <a:rPr lang="ko-KR" altLang="en-US" dirty="0" err="1"/>
              <a:t>복학신청을</a:t>
            </a:r>
            <a:r>
              <a:rPr lang="ko-KR" altLang="en-US" dirty="0"/>
              <a:t> </a:t>
            </a:r>
            <a:r>
              <a:rPr lang="ko-KR" altLang="en-US" dirty="0" err="1"/>
              <a:t>하면됩니다</a:t>
            </a:r>
            <a:r>
              <a:rPr lang="en-US" altLang="ko-KR" dirty="0"/>
              <a:t>.</a:t>
            </a:r>
          </a:p>
          <a:p>
            <a:pPr defTabSz="914857">
              <a:defRPr/>
            </a:pPr>
            <a:r>
              <a:rPr lang="en-US" altLang="ko-KR" dirty="0"/>
              <a:t> </a:t>
            </a:r>
          </a:p>
          <a:p>
            <a:r>
              <a:rPr lang="ko-KR" altLang="en-US" dirty="0"/>
              <a:t>그리고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유계결석은</a:t>
            </a:r>
            <a:r>
              <a:rPr lang="ko-KR" altLang="en-US" baseline="0" dirty="0"/>
              <a:t> 본인의 경조사나 건강상의 이유로 </a:t>
            </a:r>
            <a:endParaRPr lang="en-US" altLang="ko-KR" baseline="0" dirty="0"/>
          </a:p>
          <a:p>
            <a:r>
              <a:rPr lang="ko-KR" altLang="en-US" baseline="0" dirty="0"/>
              <a:t>수업을 </a:t>
            </a:r>
            <a:r>
              <a:rPr lang="ko-KR" altLang="en-US" baseline="0" dirty="0" err="1"/>
              <a:t>못나왔을때</a:t>
            </a:r>
            <a:r>
              <a:rPr lang="ko-KR" altLang="en-US" baseline="0" dirty="0"/>
              <a:t> 이것을 출석으로 인정받는 제도입니다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먼저 저희 국제교류팀에 확인후 기말고사 시작 일주일전 소속 학과 사무실에 신청하면 </a:t>
            </a:r>
            <a:endParaRPr lang="en-US" altLang="ko-KR" baseline="0" dirty="0"/>
          </a:p>
          <a:p>
            <a:r>
              <a:rPr lang="ko-KR" altLang="en-US" baseline="0" dirty="0"/>
              <a:t>학과에서 심의를 거쳐 </a:t>
            </a:r>
            <a:r>
              <a:rPr lang="ko-KR" altLang="en-US" baseline="0" dirty="0" err="1"/>
              <a:t>결석기간을</a:t>
            </a:r>
            <a:r>
              <a:rPr lang="ko-KR" altLang="en-US" baseline="0" dirty="0"/>
              <a:t> 출석한 것으로 인정 </a:t>
            </a:r>
            <a:r>
              <a:rPr lang="ko-KR" altLang="en-US" baseline="0" dirty="0" err="1"/>
              <a:t>받을수</a:t>
            </a:r>
            <a:r>
              <a:rPr lang="ko-KR" altLang="en-US" baseline="0" dirty="0"/>
              <a:t> 있습니다</a:t>
            </a:r>
            <a:r>
              <a:rPr lang="en-US" altLang="ko-KR" baseline="0" dirty="0"/>
              <a:t>. </a:t>
            </a:r>
          </a:p>
          <a:p>
            <a:r>
              <a:rPr lang="ko-KR" altLang="en-US" baseline="0" dirty="0" err="1"/>
              <a:t>유계결석은</a:t>
            </a:r>
            <a:r>
              <a:rPr lang="ko-KR" altLang="en-US" baseline="0" dirty="0"/>
              <a:t> 가족이 결혼하거나</a:t>
            </a:r>
            <a:r>
              <a:rPr lang="en-US" altLang="ko-KR" baseline="0" dirty="0"/>
              <a:t>, </a:t>
            </a:r>
            <a:r>
              <a:rPr lang="ko-KR" altLang="en-US" baseline="0" dirty="0" err="1"/>
              <a:t>돌아가신분이있거나</a:t>
            </a:r>
            <a:r>
              <a:rPr lang="ko-KR" altLang="en-US" baseline="0" dirty="0"/>
              <a:t> 입원하거나 </a:t>
            </a:r>
            <a:r>
              <a:rPr lang="ko-KR" altLang="en-US" baseline="0" dirty="0" err="1"/>
              <a:t>그런경우만</a:t>
            </a:r>
            <a:r>
              <a:rPr lang="ko-KR" altLang="en-US" baseline="0" dirty="0"/>
              <a:t> 해당하기때문에 </a:t>
            </a:r>
            <a:endParaRPr lang="en-US" altLang="ko-KR" baseline="0" dirty="0"/>
          </a:p>
          <a:p>
            <a:r>
              <a:rPr lang="ko-KR" altLang="en-US" baseline="0" dirty="0" err="1"/>
              <a:t>증명서를내기</a:t>
            </a:r>
            <a:r>
              <a:rPr lang="ko-KR" altLang="en-US" baseline="0" dirty="0"/>
              <a:t> 어려우면 승인이 </a:t>
            </a:r>
            <a:r>
              <a:rPr lang="ko-KR" altLang="en-US" baseline="0" dirty="0" err="1"/>
              <a:t>안될수도</a:t>
            </a:r>
            <a:r>
              <a:rPr lang="ko-KR" altLang="en-US" baseline="0" dirty="0"/>
              <a:t> 있습니다</a:t>
            </a:r>
            <a:r>
              <a:rPr lang="en-US" altLang="ko-KR" baseline="0" dirty="0"/>
              <a:t>. 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123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제적은 어떤 이유로 인해 학교를 </a:t>
            </a:r>
            <a:r>
              <a:rPr lang="ko-KR" altLang="en-US" dirty="0" err="1"/>
              <a:t>다닐수</a:t>
            </a:r>
            <a:r>
              <a:rPr lang="ko-KR" altLang="en-US" dirty="0"/>
              <a:t> 없는 것을 말하고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자퇴는 본인이 스스로 퇴학을 신청하는 것을 말합니다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또한 평점 </a:t>
            </a:r>
            <a:r>
              <a:rPr lang="en-US" altLang="ko-KR" dirty="0"/>
              <a:t>1.5</a:t>
            </a:r>
            <a:r>
              <a:rPr lang="ko-KR" altLang="en-US" dirty="0"/>
              <a:t>가 안되는 학생은 학사경고를 받는데</a:t>
            </a:r>
            <a:endParaRPr lang="en-US" altLang="ko-KR" dirty="0"/>
          </a:p>
          <a:p>
            <a:r>
              <a:rPr lang="ko-KR" altLang="en-US" dirty="0"/>
              <a:t>이경우 비자 연장이 안 될 수도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21345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49600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094331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10166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79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1007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지금부터는 외국인 등록</a:t>
            </a:r>
            <a:r>
              <a:rPr lang="en-US" altLang="ko-KR" dirty="0"/>
              <a:t>, </a:t>
            </a:r>
            <a:r>
              <a:rPr lang="ko-KR" altLang="en-US" dirty="0" err="1"/>
              <a:t>비자변경</a:t>
            </a:r>
            <a:r>
              <a:rPr lang="en-US" altLang="ko-KR" dirty="0"/>
              <a:t>, </a:t>
            </a:r>
            <a:r>
              <a:rPr lang="ko-KR" altLang="en-US" dirty="0" err="1"/>
              <a:t>체류자격외</a:t>
            </a:r>
            <a:r>
              <a:rPr lang="ko-KR" altLang="en-US" dirty="0"/>
              <a:t> 활동에 대해 설명을 드리겠습니다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한국에 입국해서 </a:t>
            </a:r>
            <a:r>
              <a:rPr lang="en-US" altLang="ko-KR" dirty="0"/>
              <a:t>90</a:t>
            </a:r>
            <a:r>
              <a:rPr lang="ko-KR" altLang="en-US" dirty="0" err="1"/>
              <a:t>일이상</a:t>
            </a:r>
            <a:r>
              <a:rPr lang="ko-KR" altLang="en-US" dirty="0"/>
              <a:t> 체류하는 학생은 모두 외국인 등록을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세종로 출입국사무소는</a:t>
            </a:r>
            <a:r>
              <a:rPr lang="en-US" altLang="ko-KR" dirty="0"/>
              <a:t> </a:t>
            </a:r>
            <a:r>
              <a:rPr lang="ko-KR" altLang="en-US" dirty="0"/>
              <a:t>지하철 </a:t>
            </a:r>
            <a:r>
              <a:rPr lang="en-US" altLang="ko-KR" dirty="0"/>
              <a:t>1</a:t>
            </a:r>
            <a:r>
              <a:rPr lang="ko-KR" altLang="en-US" dirty="0"/>
              <a:t>호선 </a:t>
            </a:r>
            <a:r>
              <a:rPr lang="ko-KR" altLang="en-US" dirty="0" err="1"/>
              <a:t>종각역</a:t>
            </a:r>
            <a:r>
              <a:rPr lang="ko-KR" altLang="en-US" dirty="0"/>
              <a:t> </a:t>
            </a:r>
            <a:r>
              <a:rPr lang="en-US" altLang="ko-KR" dirty="0"/>
              <a:t>6</a:t>
            </a:r>
            <a:r>
              <a:rPr lang="ko-KR" altLang="en-US" dirty="0" err="1"/>
              <a:t>번출구</a:t>
            </a:r>
            <a:r>
              <a:rPr lang="ko-KR" altLang="en-US" dirty="0"/>
              <a:t> 서울 글로벌센터 </a:t>
            </a:r>
            <a:r>
              <a:rPr lang="en-US" altLang="ko-KR" dirty="0"/>
              <a:t>2</a:t>
            </a:r>
            <a:r>
              <a:rPr lang="ko-KR" altLang="en-US" dirty="0"/>
              <a:t>층에 있습니다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가기전엔</a:t>
            </a:r>
            <a:r>
              <a:rPr lang="ko-KR" altLang="en-US" dirty="0"/>
              <a:t> 꼭 </a:t>
            </a:r>
            <a:r>
              <a:rPr lang="ko-KR" altLang="en-US" dirty="0" err="1"/>
              <a:t>방문예약을</a:t>
            </a:r>
            <a:r>
              <a:rPr lang="ko-KR" altLang="en-US" dirty="0"/>
              <a:t> </a:t>
            </a:r>
            <a:r>
              <a:rPr lang="ko-KR" altLang="en-US" dirty="0" err="1"/>
              <a:t>미리해서</a:t>
            </a:r>
            <a:r>
              <a:rPr lang="ko-KR" altLang="en-US" dirty="0"/>
              <a:t> 가야하고 </a:t>
            </a:r>
            <a:endParaRPr lang="en-US" altLang="ko-KR" dirty="0"/>
          </a:p>
          <a:p>
            <a:r>
              <a:rPr lang="ko-KR" altLang="en-US" dirty="0" err="1"/>
              <a:t>준비서류중</a:t>
            </a:r>
            <a:r>
              <a:rPr lang="ko-KR" altLang="en-US" dirty="0"/>
              <a:t> 재학증명서는 </a:t>
            </a:r>
            <a:r>
              <a:rPr lang="ko-KR" altLang="en-US" dirty="0" err="1"/>
              <a:t>개강후부터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 err="1"/>
              <a:t>화도관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층 학생서비스센터에서 발급받을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비자와 관련해서 궁금한 것이 있으면 </a:t>
            </a:r>
            <a:endParaRPr lang="en-US" altLang="ko-KR" dirty="0"/>
          </a:p>
          <a:p>
            <a:r>
              <a:rPr lang="en-US" altLang="ko-KR" dirty="0"/>
              <a:t>1345 </a:t>
            </a:r>
            <a:r>
              <a:rPr lang="ko-KR" altLang="en-US" dirty="0" err="1"/>
              <a:t>외국인안내</a:t>
            </a:r>
            <a:r>
              <a:rPr lang="ko-KR" altLang="en-US" dirty="0"/>
              <a:t> 콜센터를 이용하면 여러가지 언어로 상담이 가능합니다</a:t>
            </a:r>
            <a:r>
              <a:rPr lang="en-US" altLang="ko-KR" dirty="0"/>
              <a:t>. </a:t>
            </a:r>
            <a:r>
              <a:rPr lang="ko-KR" altLang="en-US" dirty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78489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1592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86025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033210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77691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신입생중</a:t>
            </a:r>
            <a:r>
              <a:rPr lang="ko-KR" altLang="en-US" dirty="0"/>
              <a:t> 대부분이 지금 </a:t>
            </a:r>
            <a:r>
              <a:rPr lang="en-US" altLang="ko-KR" dirty="0"/>
              <a:t>D4</a:t>
            </a:r>
            <a:r>
              <a:rPr lang="ko-KR" altLang="en-US" dirty="0"/>
              <a:t>비자를 가지고 있는 것으로 알고있는데 </a:t>
            </a:r>
            <a:endParaRPr lang="en-US" altLang="ko-KR" dirty="0"/>
          </a:p>
          <a:p>
            <a:r>
              <a:rPr lang="ko-KR" altLang="en-US" dirty="0"/>
              <a:t>지금부터 바로 </a:t>
            </a:r>
            <a:r>
              <a:rPr lang="en-US" altLang="ko-KR" dirty="0"/>
              <a:t>D2</a:t>
            </a:r>
            <a:r>
              <a:rPr lang="ko-KR" altLang="en-US" dirty="0"/>
              <a:t>비자로변경을 해야합니다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필요서류중</a:t>
            </a:r>
            <a:r>
              <a:rPr lang="ko-KR" altLang="en-US" dirty="0"/>
              <a:t> 표준입학허가서와 등록금 납입증명서는 국제교류팀으로 오면 </a:t>
            </a:r>
            <a:r>
              <a:rPr lang="ko-KR" altLang="en-US" dirty="0" err="1"/>
              <a:t>받을수가</a:t>
            </a:r>
            <a:r>
              <a:rPr lang="ko-KR" altLang="en-US" dirty="0"/>
              <a:t> 있고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최종학력증명서나 학력인증서류는 학생이 직접준비해야 하는 서류입니다</a:t>
            </a:r>
            <a:r>
              <a:rPr lang="en-US" altLang="ko-KR" dirty="0"/>
              <a:t>. </a:t>
            </a:r>
          </a:p>
          <a:p>
            <a:r>
              <a:rPr lang="ko-KR" altLang="en-US" dirty="0" err="1"/>
              <a:t>입학할때낸</a:t>
            </a:r>
            <a:r>
              <a:rPr lang="ko-KR" altLang="en-US" dirty="0"/>
              <a:t> 서류는 저희가 보관해야해서 돌려 </a:t>
            </a:r>
            <a:r>
              <a:rPr lang="ko-KR" altLang="en-US" dirty="0" err="1"/>
              <a:t>드릴수</a:t>
            </a:r>
            <a:r>
              <a:rPr lang="ko-KR" altLang="en-US" dirty="0"/>
              <a:t> 없으니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필요한 학생은 지금부터라도 바로 준비를 해야합니다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r>
              <a:rPr lang="ko-KR" altLang="en-US" baseline="0" dirty="0"/>
              <a:t>그리고 이번에 </a:t>
            </a:r>
            <a:r>
              <a:rPr lang="ko-KR" altLang="en-US" baseline="0" dirty="0" err="1"/>
              <a:t>비자변경시</a:t>
            </a:r>
            <a:r>
              <a:rPr lang="ko-KR" altLang="en-US" baseline="0" dirty="0"/>
              <a:t> 달라진 점이 있는데</a:t>
            </a:r>
            <a:endParaRPr lang="en-US" altLang="ko-KR" baseline="0" dirty="0"/>
          </a:p>
          <a:p>
            <a:r>
              <a:rPr lang="ko-KR" altLang="en-US" baseline="0" dirty="0"/>
              <a:t>재정입증서류를 </a:t>
            </a:r>
            <a:r>
              <a:rPr lang="ko-KR" altLang="en-US" baseline="0" dirty="0" err="1"/>
              <a:t>준비할때</a:t>
            </a:r>
            <a:r>
              <a:rPr lang="ko-KR" altLang="en-US" baseline="0" dirty="0"/>
              <a:t> 외국에서 한국에 송금한 내역이 필요하다고 합니다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만일 </a:t>
            </a:r>
            <a:r>
              <a:rPr lang="ko-KR" altLang="en-US" baseline="0" dirty="0" err="1"/>
              <a:t>송금받은게</a:t>
            </a:r>
            <a:r>
              <a:rPr lang="ko-KR" altLang="en-US" baseline="0" dirty="0"/>
              <a:t> 없고</a:t>
            </a:r>
            <a:r>
              <a:rPr lang="en-US" altLang="ko-KR" baseline="0" dirty="0"/>
              <a:t> </a:t>
            </a:r>
            <a:r>
              <a:rPr lang="ko-KR" altLang="en-US" baseline="0" dirty="0" err="1"/>
              <a:t>이천만원이</a:t>
            </a:r>
            <a:r>
              <a:rPr lang="ko-KR" altLang="en-US" baseline="0" dirty="0"/>
              <a:t> 한국에서 아르바이트를 해서 </a:t>
            </a:r>
            <a:r>
              <a:rPr lang="ko-KR" altLang="en-US" baseline="0" dirty="0" err="1"/>
              <a:t>번돈이라면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/>
              <a:t>어떤 아르바이트로 얼마를 </a:t>
            </a:r>
            <a:r>
              <a:rPr lang="ko-KR" altLang="en-US" baseline="0" dirty="0" err="1"/>
              <a:t>벌었는지에</a:t>
            </a:r>
            <a:r>
              <a:rPr lang="ko-KR" altLang="en-US" baseline="0" dirty="0"/>
              <a:t> 대해서도 </a:t>
            </a:r>
            <a:r>
              <a:rPr lang="ko-KR" altLang="en-US" baseline="0" dirty="0" err="1"/>
              <a:t>증명해야한다고</a:t>
            </a:r>
            <a:r>
              <a:rPr lang="ko-KR" altLang="en-US" baseline="0" dirty="0"/>
              <a:t> 하니 미리 학생들이 준비를 해야 하겠습니다</a:t>
            </a:r>
            <a:r>
              <a:rPr lang="en-US" altLang="ko-KR" baseline="0" dirty="0"/>
              <a:t>.</a:t>
            </a:r>
          </a:p>
          <a:p>
            <a:endParaRPr lang="en-US" altLang="ko-KR" baseline="0" dirty="0"/>
          </a:p>
          <a:p>
            <a:endParaRPr lang="en-US" altLang="ko-KR" baseline="0" dirty="0"/>
          </a:p>
          <a:p>
            <a:r>
              <a:rPr lang="ko-KR" altLang="en-US" baseline="0" dirty="0"/>
              <a:t>그리고 아르바이트를 하는 학생이 꽤 많은 것으로 알고있는데</a:t>
            </a:r>
            <a:r>
              <a:rPr lang="en-US" altLang="ko-KR" baseline="0" dirty="0"/>
              <a:t>,</a:t>
            </a:r>
          </a:p>
          <a:p>
            <a:r>
              <a:rPr lang="ko-KR" altLang="en-US" baseline="0" dirty="0"/>
              <a:t>아르바이트를 할 때에는 국제교류팀에 방문에 미리 꼭 </a:t>
            </a:r>
            <a:r>
              <a:rPr lang="ko-KR" altLang="en-US" baseline="0" dirty="0" err="1"/>
              <a:t>확인을받고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baseline="0" dirty="0" err="1"/>
              <a:t>하이코리아에서</a:t>
            </a:r>
            <a:r>
              <a:rPr lang="ko-KR" altLang="en-US" baseline="0" dirty="0"/>
              <a:t> 신청을 해야 문제가 없습니다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그리고 </a:t>
            </a:r>
            <a:r>
              <a:rPr lang="ko-KR" altLang="en-US" baseline="0" dirty="0" err="1"/>
              <a:t>학기중에는</a:t>
            </a:r>
            <a:r>
              <a:rPr lang="ko-KR" altLang="en-US" baseline="0" dirty="0"/>
              <a:t> 주당 </a:t>
            </a:r>
            <a:r>
              <a:rPr lang="en-US" altLang="ko-KR" baseline="0" dirty="0"/>
              <a:t>20</a:t>
            </a:r>
            <a:r>
              <a:rPr lang="ko-KR" altLang="en-US" baseline="0" dirty="0"/>
              <a:t>시간 이내로 하고 </a:t>
            </a:r>
            <a:r>
              <a:rPr lang="en-US" altLang="ko-KR" baseline="0" dirty="0"/>
              <a:t>2</a:t>
            </a:r>
            <a:r>
              <a:rPr lang="ko-KR" altLang="en-US" baseline="0" dirty="0" err="1"/>
              <a:t>개장소까지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가능한점</a:t>
            </a:r>
            <a:r>
              <a:rPr lang="ko-KR" altLang="en-US" baseline="0" dirty="0"/>
              <a:t> </a:t>
            </a:r>
            <a:r>
              <a:rPr lang="ko-KR" altLang="en-US" baseline="0" dirty="0" err="1"/>
              <a:t>기억해두시길</a:t>
            </a:r>
            <a:r>
              <a:rPr lang="ko-KR" altLang="en-US" baseline="0" dirty="0"/>
              <a:t> 바랍니다</a:t>
            </a:r>
            <a:r>
              <a:rPr lang="en-US" altLang="ko-KR" baseline="0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157289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101702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멘토링 단체활동으로 작년에는 </a:t>
            </a:r>
            <a:r>
              <a:rPr lang="ko-KR" altLang="en-US" dirty="0" err="1"/>
              <a:t>한복체험과</a:t>
            </a:r>
            <a:r>
              <a:rPr lang="ko-KR" altLang="en-US" dirty="0"/>
              <a:t> 전통공연관람을 했고</a:t>
            </a:r>
            <a:r>
              <a:rPr lang="en-US" altLang="ko-KR" dirty="0"/>
              <a:t>, </a:t>
            </a:r>
          </a:p>
          <a:p>
            <a:r>
              <a:rPr lang="ko-KR" altLang="en-US" dirty="0" err="1"/>
              <a:t>삼성이노베이션뮤지엄이라고</a:t>
            </a:r>
            <a:r>
              <a:rPr lang="ko-KR" altLang="en-US" dirty="0"/>
              <a:t> 전자산업발전을 전시해놓은 곳에도 다녀왔습니다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그리고 작년에는 천안에 있는 독립기념관에 가서 </a:t>
            </a:r>
            <a:endParaRPr lang="en-US" altLang="ko-KR" dirty="0"/>
          </a:p>
          <a:p>
            <a:r>
              <a:rPr lang="ko-KR" altLang="en-US" dirty="0"/>
              <a:t>한국역사에 대해공부하고 도자기 만들기 체험도 하고 왔습니다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참고로 </a:t>
            </a:r>
            <a:r>
              <a:rPr lang="ko-KR" altLang="en-US" dirty="0" err="1"/>
              <a:t>단체활동은</a:t>
            </a:r>
            <a:r>
              <a:rPr lang="ko-KR" altLang="en-US" dirty="0"/>
              <a:t> 모두 무료입니다</a:t>
            </a:r>
            <a:r>
              <a:rPr lang="en-US" altLang="ko-KR" dirty="0"/>
              <a:t>!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61009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또 광운대학교만의 특별한 프로그램으로 </a:t>
            </a:r>
            <a:r>
              <a:rPr lang="ko-KR" altLang="en-US" dirty="0" err="1"/>
              <a:t>런치톡톡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여기 사진은 우리 학생들과 총장님이 점심을 같이 먹은 사진인데요</a:t>
            </a:r>
            <a:endParaRPr lang="en-US" altLang="ko-KR" dirty="0"/>
          </a:p>
          <a:p>
            <a:r>
              <a:rPr lang="ko-KR" altLang="en-US" dirty="0"/>
              <a:t>매번 이렇게 총장님과 식사를 하는 건 아니고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유학생 담당자들이 돌아가며 외국학생들과 점심을 먹으며 </a:t>
            </a:r>
            <a:endParaRPr lang="en-US" altLang="ko-KR" dirty="0"/>
          </a:p>
          <a:p>
            <a:r>
              <a:rPr lang="ko-KR" altLang="en-US" dirty="0"/>
              <a:t>유학생활에 어떤 어려움이 있는지 도와줄게 있는지 듣고 친해지는 시간을 갖습니다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이것도 한학기에 </a:t>
            </a:r>
            <a:r>
              <a:rPr lang="en-US" altLang="ko-KR" dirty="0"/>
              <a:t>1</a:t>
            </a:r>
            <a:r>
              <a:rPr lang="ko-KR" altLang="en-US" dirty="0"/>
              <a:t>번씩은 꼭 참석해야하는 프로그램입니다</a:t>
            </a:r>
            <a:r>
              <a:rPr lang="en-US" altLang="ko-KR" dirty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820299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다음으로 유학생 상담프로그램을 진행하고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베트남 출신유학생은 우리 학교 베트남 교수님이 계신데 그분과 상담을 하고</a:t>
            </a:r>
            <a:endParaRPr lang="en-US" altLang="ko-KR" dirty="0"/>
          </a:p>
          <a:p>
            <a:r>
              <a:rPr lang="ko-KR" altLang="en-US" dirty="0"/>
              <a:t>중국출신 유학생은 우리 학교를 졸업한 중국대학원생이</a:t>
            </a:r>
            <a:endParaRPr lang="en-US" altLang="ko-KR" dirty="0"/>
          </a:p>
          <a:p>
            <a:r>
              <a:rPr lang="ko-KR" altLang="en-US" dirty="0"/>
              <a:t>생활이나 학업에 대한 상담을 해줄 예정입니다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그외</a:t>
            </a:r>
            <a:r>
              <a:rPr lang="ko-KR" altLang="en-US" dirty="0"/>
              <a:t> 국적은 </a:t>
            </a:r>
            <a:r>
              <a:rPr lang="ko-KR" altLang="en-US" dirty="0" err="1"/>
              <a:t>국제교류팀</a:t>
            </a:r>
            <a:r>
              <a:rPr lang="ko-KR" altLang="en-US" dirty="0"/>
              <a:t> 직원과 상담이 가능합니다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광운대학교 학생은 </a:t>
            </a:r>
            <a:r>
              <a:rPr lang="ko-KR" altLang="en-US" dirty="0" err="1"/>
              <a:t>매학기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 err="1"/>
              <a:t>회이상</a:t>
            </a:r>
            <a:r>
              <a:rPr lang="ko-KR" altLang="en-US" dirty="0"/>
              <a:t> 의무적으로 상담에 참가해야 합니다</a:t>
            </a:r>
            <a:r>
              <a:rPr lang="en-US" altLang="ko-KR" dirty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89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68464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97310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53174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13388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783126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168507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</a:t>
            </a:r>
            <a:r>
              <a:rPr lang="ko-KR" altLang="en-US" dirty="0" err="1"/>
              <a:t>튜터링</a:t>
            </a:r>
            <a:r>
              <a:rPr lang="ko-KR" altLang="en-US" dirty="0"/>
              <a:t> 프로그램이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교수 또는 </a:t>
            </a:r>
            <a:r>
              <a:rPr lang="ko-KR" altLang="en-US" dirty="0" err="1"/>
              <a:t>학교직원과</a:t>
            </a:r>
            <a:r>
              <a:rPr lang="ko-KR" altLang="en-US" dirty="0"/>
              <a:t> 짝이 되어 주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</a:t>
            </a:r>
            <a:r>
              <a:rPr lang="ko-KR" altLang="en-US" dirty="0"/>
              <a:t> 최소 </a:t>
            </a:r>
            <a:r>
              <a:rPr lang="en-US" altLang="ko-KR" dirty="0"/>
              <a:t>10</a:t>
            </a:r>
            <a:r>
              <a:rPr lang="ko-KR" altLang="en-US" dirty="0"/>
              <a:t>시간 이상 만나</a:t>
            </a:r>
            <a:endParaRPr lang="en-US" altLang="ko-KR" dirty="0"/>
          </a:p>
          <a:p>
            <a:r>
              <a:rPr lang="ko-KR" altLang="en-US" dirty="0"/>
              <a:t>교육</a:t>
            </a:r>
            <a:r>
              <a:rPr lang="en-US" altLang="ko-KR" dirty="0"/>
              <a:t>/</a:t>
            </a:r>
            <a:r>
              <a:rPr lang="ko-KR" altLang="en-US" dirty="0"/>
              <a:t>취업</a:t>
            </a:r>
            <a:r>
              <a:rPr lang="en-US" altLang="ko-KR" dirty="0"/>
              <a:t>/</a:t>
            </a:r>
            <a:r>
              <a:rPr lang="ko-KR" altLang="en-US" dirty="0"/>
              <a:t>한국생활에 대한 도움을 받는 프로그램입니다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프로그램의 앞의 프로그램과 달리 희망하는 학생만 신청하면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교수님중에</a:t>
            </a:r>
            <a:r>
              <a:rPr lang="ko-KR" altLang="en-US" dirty="0"/>
              <a:t> </a:t>
            </a:r>
            <a:r>
              <a:rPr lang="ko-KR" altLang="en-US" dirty="0" err="1"/>
              <a:t>튜터링을</a:t>
            </a:r>
            <a:r>
              <a:rPr lang="ko-KR" altLang="en-US" dirty="0"/>
              <a:t> 같이하고 싶은 분이 있으면 </a:t>
            </a:r>
            <a:endParaRPr lang="en-US" altLang="ko-KR" dirty="0"/>
          </a:p>
          <a:p>
            <a:r>
              <a:rPr lang="ko-KR" altLang="en-US" dirty="0"/>
              <a:t>미리</a:t>
            </a:r>
            <a:r>
              <a:rPr lang="ko-KR" altLang="en-US" baseline="0" dirty="0"/>
              <a:t> 여쭤보고 짝을 지어서 신청하는 것도 가능합니다</a:t>
            </a:r>
            <a:r>
              <a:rPr lang="en-US" altLang="ko-KR" baseline="0" dirty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95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340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6620-902F-40C9-BBBA-FAE998EBF18D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974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746F-B6DF-43F1-BC06-A19ECF7D27C9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4514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7AAE-903C-4701-9A6A-D27DF2B2840E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262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5CD12-05DD-4B73-A42F-A6B3ACC0F8DD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09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2BEF4-9BA7-4738-BAC0-D2630244A842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07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A09F-F3B3-4A64-BD86-E44434AC3F35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424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FAC0-0CF6-4AC8-B601-E891E5830AE5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172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BD941-5676-47EF-9003-1AABD0359C58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053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F771-3080-4265-B19B-A901ABAF0F14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48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332F0-EAE6-4590-BCC9-9751BCFF2B85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432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B75A-0B6E-444D-8173-E591CE6B93EA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86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E531E-FD56-45CF-8150-E7E917ED960E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52142-E16F-4B9C-9679-8361A10DFFCC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897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037AD-3DA4-4CC5-84B2-2FB14F694F19}" type="datetime1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297C0-D5F6-4D8A-AF7E-30A8AF963A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0141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2VUtE-u-7k4&amp;t=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kw.ac.kr/ko/tour/tour01.jsp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jpeg"/><Relationship Id="rId3" Type="http://schemas.openxmlformats.org/officeDocument/2006/relationships/hyperlink" Target="https://www.kw.ac.kr/ko/department/admin12.jsp" TargetMode="External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w.ac.kr/ko/life/bachelor_calendar.jsp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kw.ac.kr/ko/tour/tour01.jsp" TargetMode="External"/><Relationship Id="rId5" Type="http://schemas.openxmlformats.org/officeDocument/2006/relationships/hyperlink" Target="https://www.kw.ac.kr/ko/univ/glance.jsp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kw.ac.kr/ko/life/notice.jsp?BoardMode=view&amp;DUID=35118" TargetMode="Externa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kw.ac.kr/ko/life/notice.jsp?BoardMode=view&amp;DUID=35205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205" TargetMode="Externa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s://www.kw.ac.kr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klas.kw.ac.kr/usr/cmn/login/LoginForm.do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klas.kw.ac.kr/usr/cmn/login/LoginForm.do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hyperlink" Target="http://www.kw.ac.kr/ko/life/notice.jsp?BoardMode=view&amp;DUID=35178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klas.kw.ac.kr/" TargetMode="External"/><Relationship Id="rId5" Type="http://schemas.openxmlformats.org/officeDocument/2006/relationships/hyperlink" Target="http://www.kw.ac.kr/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kw.ac.kr/ko/life/notice.jsp?BoardMode=view&amp;DUID=35176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gif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kw.ac.kr/ko/life/notice.jsp?BoardMode=view&amp;DUID=35176" TargetMode="External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kw.ac.kr/ko/life/notice.jsp?BoardMode=view&amp;DUID=35205" TargetMode="External"/><Relationship Id="rId5" Type="http://schemas.openxmlformats.org/officeDocument/2006/relationships/hyperlink" Target="http://www.kw.ac.kr/ko/life/notice.jsp?BoardMode=view&amp;DUID=35178" TargetMode="Externa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verytime.kr/" TargetMode="External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kw.ac.kr/ko/life/notice.jsp?BoardMode=view&amp;DUID=35192" TargetMode="External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hyperlink" Target="https://www.kw.ac.kr/ko/life/notice.jsp?BoardMode=view&amp;DUID=35236&amp;tpage=1&amp;searchKey=1&amp;searchVal=%EB%93%B1%EB%A1%9D&amp;srCategoryId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svg"/><Relationship Id="rId5" Type="http://schemas.openxmlformats.org/officeDocument/2006/relationships/image" Target="../media/image63.png"/><Relationship Id="rId4" Type="http://schemas.openxmlformats.org/officeDocument/2006/relationships/image" Target="../media/image66.sv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62.png"/><Relationship Id="rId7" Type="http://schemas.openxmlformats.org/officeDocument/2006/relationships/hyperlink" Target="https://www.kw.ac.kr/ko/life/notice.jsp?BoardMode=view&amp;DUID=35236&amp;tpage=1&amp;searchKey=1&amp;searchVal=%EB%93%B1%EB%A1%9D&amp;srCategoryId" TargetMode="Externa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svg"/><Relationship Id="rId5" Type="http://schemas.openxmlformats.org/officeDocument/2006/relationships/image" Target="../media/image63.png"/><Relationship Id="rId4" Type="http://schemas.openxmlformats.org/officeDocument/2006/relationships/image" Target="../media/image66.sv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udyinkorea.go.kr/ko/sub/gks/selectBoardArticle.do" TargetMode="Externa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G"/><Relationship Id="rId5" Type="http://schemas.openxmlformats.org/officeDocument/2006/relationships/hyperlink" Target="http://www.hikorea.go.kr/" TargetMode="External"/><Relationship Id="rId4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kw.ac.kr/ko/life/notice.jsp?BoardMode=view&amp;DUID=33104" TargetMode="External"/><Relationship Id="rId5" Type="http://schemas.openxmlformats.org/officeDocument/2006/relationships/hyperlink" Target="http://www.hikorea.go.kr/" TargetMode="External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2.pn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hyperlink" Target="https://www.kw.ac.kr/ko/department/admin12.jsp" TargetMode="External"/><Relationship Id="rId4" Type="http://schemas.openxmlformats.org/officeDocument/2006/relationships/image" Target="../media/image3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hyperlink" Target="https://www.kw.ac.kr/ko/department/admin12.jsp" TargetMode="External"/><Relationship Id="rId4" Type="http://schemas.openxmlformats.org/officeDocument/2006/relationships/image" Target="../media/image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w.ac.kr/ko/department/admin12.jsp" TargetMode="External"/><Relationship Id="rId4" Type="http://schemas.openxmlformats.org/officeDocument/2006/relationships/image" Target="../media/image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kw.ac.kr/ko/department/admin12.jsp" TargetMode="External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hyperlink" Target="https://youtu.be/trWM_N0NlT4" TargetMode="External"/><Relationship Id="rId4" Type="http://schemas.openxmlformats.org/officeDocument/2006/relationships/image" Target="../media/image3.png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w.ac.kr/ko/life/notice.jsp?BoardMode=view&amp;DUID=35205" TargetMode="External"/><Relationship Id="rId13" Type="http://schemas.openxmlformats.org/officeDocument/2006/relationships/hyperlink" Target="https://www.kw.ac.kr/ko/life/notice.jsp?BoardMode=view&amp;DUID=35236&amp;tpage=1&amp;searchKey=1&amp;searchVal=%EB%93%B1%EB%A1%9D&amp;srCategoryId" TargetMode="External"/><Relationship Id="rId3" Type="http://schemas.openxmlformats.org/officeDocument/2006/relationships/hyperlink" Target="https://www.kw.ac.kr/ko/tour/tour01.jsp" TargetMode="External"/><Relationship Id="rId7" Type="http://schemas.openxmlformats.org/officeDocument/2006/relationships/hyperlink" Target="http://www.kw.ac.kr/ko/life/notice.jsp?BoardMode=view&amp;DUID=35118" TargetMode="External"/><Relationship Id="rId12" Type="http://schemas.openxmlformats.org/officeDocument/2006/relationships/hyperlink" Target="http://www.kw.ac.kr/ko/life/notice.jsp?BoardMode=view&amp;DUID=35178" TargetMode="External"/><Relationship Id="rId17" Type="http://schemas.openxmlformats.org/officeDocument/2006/relationships/hyperlink" Target="https://youtu.be/trWM_N0NlT4" TargetMode="External"/><Relationship Id="rId2" Type="http://schemas.openxmlformats.org/officeDocument/2006/relationships/hyperlink" Target="https://www.youtube.com/watch?v=2VUtE-u-7k4&amp;t=27s" TargetMode="External"/><Relationship Id="rId16" Type="http://schemas.openxmlformats.org/officeDocument/2006/relationships/hyperlink" Target="https://youtu.be/Ls8Uy4P1mU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kw.ac.kr/ko/life/bachelor_calendar.jsp" TargetMode="External"/><Relationship Id="rId11" Type="http://schemas.openxmlformats.org/officeDocument/2006/relationships/hyperlink" Target="http://www.kw.ac.kr/ko/life/notice.jsp?BoardMode=view&amp;DUID=35176" TargetMode="External"/><Relationship Id="rId5" Type="http://schemas.openxmlformats.org/officeDocument/2006/relationships/hyperlink" Target="https://www.kw.ac.kr/ko/department/admin12.jsp" TargetMode="External"/><Relationship Id="rId15" Type="http://schemas.openxmlformats.org/officeDocument/2006/relationships/hyperlink" Target="https://www.kw.ac.kr/ko/life/notice.jsp?BoardMode=view&amp;DUID=33104" TargetMode="External"/><Relationship Id="rId10" Type="http://schemas.openxmlformats.org/officeDocument/2006/relationships/hyperlink" Target="https://www.kw.ac.kr/ko/life/notice.jsp?BoardMode=view&amp;DUID=33603&amp;tpage=1&amp;searchKey=1&amp;searchVal=klas&amp;srCategoryId" TargetMode="External"/><Relationship Id="rId4" Type="http://schemas.openxmlformats.org/officeDocument/2006/relationships/hyperlink" Target="https://www.kw.ac.kr/ko/life/ideology02.jsp" TargetMode="External"/><Relationship Id="rId9" Type="http://schemas.openxmlformats.org/officeDocument/2006/relationships/hyperlink" Target="https://www.kw.ac.kr/ko/life/notice.jsp?BoardMode=view&amp;DUID=35178" TargetMode="External"/><Relationship Id="rId14" Type="http://schemas.openxmlformats.org/officeDocument/2006/relationships/hyperlink" Target="http://www.hikorea.go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43"/>
          <p:cNvSpPr/>
          <p:nvPr/>
        </p:nvSpPr>
        <p:spPr>
          <a:xfrm>
            <a:off x="13701" y="-15931"/>
            <a:ext cx="12178300" cy="7116527"/>
          </a:xfrm>
          <a:prstGeom prst="rect">
            <a:avLst/>
          </a:prstGeom>
          <a:solidFill>
            <a:schemeClr val="bg1"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875" y="641263"/>
            <a:ext cx="6962775" cy="52197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10230197" y="5214632"/>
            <a:ext cx="19618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rgbClr val="800000"/>
                </a:solidFill>
              </a:rPr>
              <a:t>2021.02.22.</a:t>
            </a:r>
          </a:p>
          <a:p>
            <a:pPr algn="ctr"/>
            <a:r>
              <a:rPr lang="ko-KR" altLang="en-US" dirty="0" err="1">
                <a:solidFill>
                  <a:srgbClr val="800000"/>
                </a:solidFill>
              </a:rPr>
              <a:t>국제교류팀</a:t>
            </a:r>
            <a:endParaRPr lang="ko-KR" altLang="en-US" dirty="0">
              <a:solidFill>
                <a:srgbClr val="8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</a:t>
            </a:fld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19717" y="343487"/>
            <a:ext cx="69815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rgbClr val="800000"/>
                </a:solidFill>
                <a:latin typeface="Arial" panose="020B0604020202020204" pitchFamily="34" charset="0"/>
                <a:ea typeface="HY견명조" panose="02030600000101010101" pitchFamily="18" charset="-127"/>
                <a:cs typeface="Arial" panose="020B0604020202020204" pitchFamily="34" charset="0"/>
              </a:rPr>
              <a:t>2021</a:t>
            </a:r>
            <a:r>
              <a:rPr lang="ko-KR" altLang="en-US" sz="3200" dirty="0">
                <a:solidFill>
                  <a:srgbClr val="800000"/>
                </a:solidFill>
                <a:latin typeface="Arial" panose="020B0604020202020204" pitchFamily="34" charset="0"/>
                <a:ea typeface="HY견명조" panose="02030600000101010101" pitchFamily="18" charset="-127"/>
                <a:cs typeface="Arial" panose="020B0604020202020204" pitchFamily="34" charset="0"/>
              </a:rPr>
              <a:t>학년도 </a:t>
            </a:r>
            <a:r>
              <a:rPr lang="en-US" altLang="ko-KR" sz="3200" dirty="0">
                <a:solidFill>
                  <a:srgbClr val="800000"/>
                </a:solidFill>
                <a:latin typeface="Arial" panose="020B0604020202020204" pitchFamily="34" charset="0"/>
                <a:ea typeface="HY견명조" panose="02030600000101010101" pitchFamily="18" charset="-127"/>
                <a:cs typeface="Arial" panose="020B0604020202020204" pitchFamily="34" charset="0"/>
              </a:rPr>
              <a:t>1</a:t>
            </a:r>
            <a:r>
              <a:rPr lang="ko-KR" altLang="en-US" sz="3200" dirty="0">
                <a:solidFill>
                  <a:srgbClr val="800000"/>
                </a:solidFill>
                <a:latin typeface="Arial" panose="020B0604020202020204" pitchFamily="34" charset="0"/>
                <a:ea typeface="HY견명조" panose="02030600000101010101" pitchFamily="18" charset="-127"/>
                <a:cs typeface="Arial" panose="020B0604020202020204" pitchFamily="34" charset="0"/>
              </a:rPr>
              <a:t>학기 </a:t>
            </a:r>
            <a:endParaRPr lang="en-US" altLang="ko-KR" sz="3200" dirty="0">
              <a:solidFill>
                <a:srgbClr val="800000"/>
              </a:solidFill>
              <a:latin typeface="Arial" panose="020B0604020202020204" pitchFamily="34" charset="0"/>
              <a:ea typeface="HY견명조" panose="02030600000101010101" pitchFamily="18" charset="-127"/>
              <a:cs typeface="Arial" panose="020B0604020202020204" pitchFamily="34" charset="0"/>
            </a:endParaRPr>
          </a:p>
          <a:p>
            <a:r>
              <a:rPr lang="ko-KR" altLang="en-US" sz="3200" dirty="0">
                <a:solidFill>
                  <a:srgbClr val="800000"/>
                </a:solidFill>
                <a:latin typeface="Arial" panose="020B0604020202020204" pitchFamily="34" charset="0"/>
                <a:ea typeface="HY견명조" panose="02030600000101010101" pitchFamily="18" charset="-127"/>
                <a:cs typeface="Arial" panose="020B0604020202020204" pitchFamily="34" charset="0"/>
              </a:rPr>
              <a:t>국제학생 오리엔테이션</a:t>
            </a:r>
          </a:p>
        </p:txBody>
      </p:sp>
    </p:spTree>
    <p:extLst>
      <p:ext uri="{BB962C8B-B14F-4D97-AF65-F5344CB8AC3E}">
        <p14:creationId xmlns:p14="http://schemas.microsoft.com/office/powerpoint/2010/main" val="163478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701" y="-15931"/>
            <a:ext cx="12178300" cy="7116527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39" y="5225907"/>
            <a:ext cx="3665972" cy="103333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82439" y="1210579"/>
            <a:ext cx="4882782" cy="25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I. </a:t>
            </a:r>
            <a:r>
              <a:rPr lang="ko-KR" altLang="en-US" sz="2000" dirty="0">
                <a:solidFill>
                  <a:srgbClr val="002060"/>
                </a:solidFill>
                <a:latin typeface="+mj-lt"/>
              </a:rPr>
              <a:t>광운대학교 소개</a:t>
            </a:r>
            <a:endParaRPr lang="en-US" altLang="ko-KR" sz="2000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II. </a:t>
            </a:r>
            <a:r>
              <a:rPr lang="ko-KR" altLang="en-US" sz="2000" dirty="0">
                <a:solidFill>
                  <a:srgbClr val="002060"/>
                </a:solidFill>
                <a:latin typeface="+mj-lt"/>
              </a:rPr>
              <a:t>학사일정 안내</a:t>
            </a:r>
            <a:endParaRPr lang="en-US" altLang="ko-KR" sz="2000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III. </a:t>
            </a:r>
            <a:r>
              <a:rPr lang="ko-KR" altLang="en-US" sz="2000" dirty="0">
                <a:solidFill>
                  <a:srgbClr val="002060"/>
                </a:solidFill>
              </a:rPr>
              <a:t>홈페이지 및 </a:t>
            </a:r>
            <a:r>
              <a:rPr lang="en-US" altLang="ko-KR" sz="2000" dirty="0">
                <a:solidFill>
                  <a:srgbClr val="002060"/>
                </a:solidFill>
              </a:rPr>
              <a:t>KLAS </a:t>
            </a:r>
            <a:r>
              <a:rPr lang="ko-KR" altLang="en-US" sz="2000" dirty="0">
                <a:solidFill>
                  <a:srgbClr val="002060"/>
                </a:solidFill>
              </a:rPr>
              <a:t>이용 안내</a:t>
            </a:r>
            <a:endParaRPr lang="en-US" altLang="ko-KR" sz="2000" dirty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IV. </a:t>
            </a:r>
            <a:r>
              <a:rPr lang="ko-KR" altLang="en-US" sz="2000" dirty="0">
                <a:solidFill>
                  <a:srgbClr val="002060"/>
                </a:solidFill>
              </a:rPr>
              <a:t>수강신청</a:t>
            </a:r>
            <a:r>
              <a:rPr lang="en-US" altLang="ko-KR" sz="2000" dirty="0">
                <a:solidFill>
                  <a:srgbClr val="002060"/>
                </a:solidFill>
              </a:rPr>
              <a:t>/</a:t>
            </a:r>
            <a:r>
              <a:rPr lang="ko-KR" altLang="en-US" sz="2000" dirty="0">
                <a:solidFill>
                  <a:srgbClr val="002060"/>
                </a:solidFill>
              </a:rPr>
              <a:t>온라인 수강 안내</a:t>
            </a:r>
            <a:endParaRPr lang="en-US" altLang="ko-KR" sz="20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6033" y="1210578"/>
            <a:ext cx="4882782" cy="25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</a:rPr>
              <a:t>V. </a:t>
            </a:r>
            <a:r>
              <a:rPr lang="ko-KR" altLang="en-US" sz="2000" dirty="0">
                <a:solidFill>
                  <a:srgbClr val="002060"/>
                </a:solidFill>
              </a:rPr>
              <a:t>등록 및 장학제도 안내</a:t>
            </a:r>
            <a:endParaRPr lang="en-US" altLang="ko-KR" sz="2000" dirty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VI. </a:t>
            </a:r>
            <a:r>
              <a:rPr lang="ko-KR" altLang="en-US" sz="2000" dirty="0">
                <a:solidFill>
                  <a:srgbClr val="002060"/>
                </a:solidFill>
                <a:latin typeface="+mj-lt"/>
              </a:rPr>
              <a:t>유학생 보험 안내</a:t>
            </a:r>
            <a:endParaRPr lang="en-US" altLang="ko-KR" sz="2000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VII. </a:t>
            </a:r>
            <a:r>
              <a:rPr lang="ko-KR" altLang="en-US" sz="2000" dirty="0">
                <a:solidFill>
                  <a:srgbClr val="002060"/>
                </a:solidFill>
                <a:latin typeface="+mj-lt"/>
              </a:rPr>
              <a:t>출입국 및 체류자격 안내</a:t>
            </a:r>
            <a:endParaRPr lang="en-US" altLang="ko-KR" sz="2000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j-lt"/>
              </a:rPr>
              <a:t>VIII. </a:t>
            </a:r>
            <a:r>
              <a:rPr lang="ko-KR" altLang="en-US" sz="2000" dirty="0">
                <a:solidFill>
                  <a:srgbClr val="002060"/>
                </a:solidFill>
                <a:latin typeface="+mj-lt"/>
              </a:rPr>
              <a:t>유학생 특별 프로그램 안내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1196" y="240834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</a:rPr>
              <a:t>Contents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47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3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618692"/>
              </p:ext>
            </p:extLst>
          </p:nvPr>
        </p:nvGraphicFramePr>
        <p:xfrm>
          <a:off x="177746" y="194860"/>
          <a:ext cx="11821996" cy="643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741">
                  <a:extLst>
                    <a:ext uri="{9D8B030D-6E8A-4147-A177-3AD203B41FA5}">
                      <a16:colId xmlns:a16="http://schemas.microsoft.com/office/drawing/2014/main" val="1053543817"/>
                    </a:ext>
                  </a:extLst>
                </a:gridCol>
                <a:gridCol w="6264053">
                  <a:extLst>
                    <a:ext uri="{9D8B030D-6E8A-4147-A177-3AD203B41FA5}">
                      <a16:colId xmlns:a16="http://schemas.microsoft.com/office/drawing/2014/main" val="2889744989"/>
                    </a:ext>
                  </a:extLst>
                </a:gridCol>
                <a:gridCol w="1069588">
                  <a:extLst>
                    <a:ext uri="{9D8B030D-6E8A-4147-A177-3AD203B41FA5}">
                      <a16:colId xmlns:a16="http://schemas.microsoft.com/office/drawing/2014/main" val="2550092711"/>
                    </a:ext>
                  </a:extLst>
                </a:gridCol>
                <a:gridCol w="1151863">
                  <a:extLst>
                    <a:ext uri="{9D8B030D-6E8A-4147-A177-3AD203B41FA5}">
                      <a16:colId xmlns:a16="http://schemas.microsoft.com/office/drawing/2014/main" val="662239614"/>
                    </a:ext>
                  </a:extLst>
                </a:gridCol>
                <a:gridCol w="1069587">
                  <a:extLst>
                    <a:ext uri="{9D8B030D-6E8A-4147-A177-3AD203B41FA5}">
                      <a16:colId xmlns:a16="http://schemas.microsoft.com/office/drawing/2014/main" val="1397582328"/>
                    </a:ext>
                  </a:extLst>
                </a:gridCol>
                <a:gridCol w="1042164">
                  <a:extLst>
                    <a:ext uri="{9D8B030D-6E8A-4147-A177-3AD203B41FA5}">
                      <a16:colId xmlns:a16="http://schemas.microsoft.com/office/drawing/2014/main" val="3492253487"/>
                    </a:ext>
                  </a:extLst>
                </a:gridCol>
              </a:tblGrid>
              <a:tr h="2799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페이지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내용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영상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링크</a:t>
                      </a:r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*</a:t>
                      </a:r>
                      <a:endParaRPr lang="ko-KR" altLang="en-US" sz="1600" b="1" dirty="0"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설명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j-ea"/>
                          <a:ea typeface="+mj-ea"/>
                        </a:rPr>
                        <a:t>사진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95835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광운대학교 소개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520734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캠퍼스 소개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940476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교육이념 및 </a:t>
                      </a:r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설립자훈</a:t>
                      </a:r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343086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국제교류팀</a:t>
                      </a:r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 소개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093000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9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2021-1</a:t>
                      </a:r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학기 학사일정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2872329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10~15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강의 및 학사제도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6072231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16~22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외국인 전용 교육과정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6627217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24~31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홈페이지 이용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475269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32~50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KLAS</a:t>
                      </a:r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 이용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85786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52~60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수강신청 안내 및 매뉴얼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13582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61~64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온라인 강의 수강 안내 및 매뉴얼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4725460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66~69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등록금 납부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30661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70~71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학적 제도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6224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73~76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장학금 제도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276090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77~78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유학생 보험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055278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80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외국인 등록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09215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81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체류자격 변경 및 체류기간 연장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47336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82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시간제취업</a:t>
                      </a:r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21364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83~85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체류자격 관련 안내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659863"/>
                  </a:ext>
                </a:extLst>
              </a:tr>
              <a:tr h="27998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>
                          <a:latin typeface="+mj-ea"/>
                          <a:ea typeface="+mj-ea"/>
                        </a:rPr>
                        <a:t>87~95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ea"/>
                          <a:ea typeface="+mj-ea"/>
                        </a:rPr>
                        <a:t>유학생 특별 프로그램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dirty="0" err="1"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2934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737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28025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lang="en-US" sz="1500" dirty="0"/>
          </a:p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35117" y="2432190"/>
            <a:ext cx="7580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Ⅰ.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광운대학교 소개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실행 단추: 앞으로 또는 다음 6">
            <a:hlinkClick r:id="rId5" highlightClick="1"/>
          </p:cNvPr>
          <p:cNvSpPr/>
          <p:nvPr/>
        </p:nvSpPr>
        <p:spPr>
          <a:xfrm>
            <a:off x="8566786" y="2544158"/>
            <a:ext cx="634482" cy="58888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5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17804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5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332" y="16126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1. </a:t>
            </a:r>
            <a:r>
              <a:rPr lang="ko-KR" altLang="en-US" sz="2800" dirty="0">
                <a:solidFill>
                  <a:srgbClr val="002060"/>
                </a:solidFill>
              </a:rPr>
              <a:t>캠퍼스 소개 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99595" y="-6090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62854" y="450595"/>
            <a:ext cx="1956214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584311016" descr="EMB00006e4c0a6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83" t="21628" r="49522" b="11858"/>
          <a:stretch>
            <a:fillRect/>
          </a:stretch>
        </p:blipFill>
        <p:spPr bwMode="auto">
          <a:xfrm>
            <a:off x="1562854" y="1233255"/>
            <a:ext cx="8207679" cy="470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197307" y="2528544"/>
            <a:ext cx="126491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002060"/>
                </a:solidFill>
              </a:rPr>
              <a:t>국제교류팀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endParaRPr lang="en-US" altLang="ko-KR" sz="1400" dirty="0">
              <a:solidFill>
                <a:srgbClr val="002060"/>
              </a:solidFill>
            </a:endParaRPr>
          </a:p>
          <a:p>
            <a:r>
              <a:rPr lang="ko-KR" altLang="en-US" sz="1400" dirty="0" err="1">
                <a:solidFill>
                  <a:srgbClr val="002060"/>
                </a:solidFill>
              </a:rPr>
              <a:t>문화관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r>
              <a:rPr lang="en-US" altLang="ko-KR" sz="1400" dirty="0">
                <a:solidFill>
                  <a:srgbClr val="002060"/>
                </a:solidFill>
              </a:rPr>
              <a:t>111</a:t>
            </a:r>
            <a:r>
              <a:rPr lang="ko-KR" altLang="en-US" sz="1400" dirty="0">
                <a:solidFill>
                  <a:srgbClr val="002060"/>
                </a:solidFill>
              </a:rPr>
              <a:t>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4136" y="603072"/>
            <a:ext cx="3477234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&lt;</a:t>
            </a:r>
            <a:r>
              <a:rPr lang="ko-KR" altLang="en-US" sz="1100" dirty="0" err="1"/>
              <a:t>위치안내</a:t>
            </a:r>
            <a:r>
              <a:rPr lang="en-US" altLang="ko-KR" sz="1100" dirty="0"/>
              <a:t>&gt;</a:t>
            </a:r>
            <a:r>
              <a:rPr lang="en-US" altLang="ko-KR" sz="1100" dirty="0">
                <a:hlinkClick r:id="rId6"/>
              </a:rPr>
              <a:t>https://www.kw.ac.kr/ko/tour/tour01.jsp</a:t>
            </a:r>
            <a:endParaRPr lang="en-US" altLang="ko-KR" sz="1100" dirty="0"/>
          </a:p>
          <a:p>
            <a:endParaRPr lang="ko-KR" altLang="en-US" dirty="0"/>
          </a:p>
        </p:txBody>
      </p:sp>
      <p:sp>
        <p:nvSpPr>
          <p:cNvPr id="19" name="왼쪽 화살표 18"/>
          <p:cNvSpPr/>
          <p:nvPr/>
        </p:nvSpPr>
        <p:spPr>
          <a:xfrm>
            <a:off x="3904736" y="549880"/>
            <a:ext cx="394398" cy="33174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338467" y="543749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1">
                    <a:lumMod val="50000"/>
                  </a:schemeClr>
                </a:solidFill>
              </a:rPr>
              <a:t>click</a:t>
            </a:r>
            <a:endParaRPr lang="ko-KR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0"/>
            <a:ext cx="12192000" cy="5621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교육이념 및 </a:t>
            </a:r>
            <a:r>
              <a:rPr lang="ko-KR" altLang="en-US" sz="2800" dirty="0" err="1">
                <a:solidFill>
                  <a:srgbClr val="002060"/>
                </a:solidFill>
              </a:rPr>
              <a:t>설립자훈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13933" y="1850692"/>
            <a:ext cx="9135533" cy="13388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</a:rPr>
              <a:t>교육이념 </a:t>
            </a:r>
            <a:r>
              <a:rPr lang="en-US" altLang="ko-KR" b="1" dirty="0">
                <a:solidFill>
                  <a:srgbClr val="002060"/>
                </a:solidFill>
              </a:rPr>
              <a:t>: </a:t>
            </a:r>
            <a:r>
              <a:rPr lang="ko-KR" altLang="en-US" b="1" dirty="0">
                <a:solidFill>
                  <a:srgbClr val="002060"/>
                </a:solidFill>
              </a:rPr>
              <a:t>참 </a:t>
            </a:r>
            <a:r>
              <a:rPr lang="en-US" altLang="ko-KR" b="1" dirty="0">
                <a:solidFill>
                  <a:srgbClr val="002060"/>
                </a:solidFill>
              </a:rPr>
              <a:t>․ </a:t>
            </a:r>
            <a:r>
              <a:rPr lang="ko-KR" altLang="en-US" b="1" dirty="0">
                <a:solidFill>
                  <a:srgbClr val="002060"/>
                </a:solidFill>
              </a:rPr>
              <a:t>빛</a:t>
            </a:r>
            <a:r>
              <a:rPr lang="en-US" altLang="ko-KR" b="1" dirty="0">
                <a:solidFill>
                  <a:srgbClr val="002060"/>
                </a:solidFill>
              </a:rPr>
              <a:t>(Veritas et Lux)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 ‘참’</a:t>
            </a:r>
            <a:r>
              <a:rPr lang="en-US" altLang="ko-KR" dirty="0">
                <a:solidFill>
                  <a:srgbClr val="002060"/>
                </a:solidFill>
              </a:rPr>
              <a:t>: </a:t>
            </a:r>
            <a:r>
              <a:rPr lang="ko-KR" altLang="en-US" dirty="0">
                <a:solidFill>
                  <a:srgbClr val="002060"/>
                </a:solidFill>
              </a:rPr>
              <a:t>학문과 진리를 탐구하고 참 인간상을 정립하고 교육함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 ‘빛’</a:t>
            </a:r>
            <a:r>
              <a:rPr lang="en-US" altLang="ko-KR" dirty="0">
                <a:solidFill>
                  <a:srgbClr val="002060"/>
                </a:solidFill>
              </a:rPr>
              <a:t>:‘</a:t>
            </a:r>
            <a:r>
              <a:rPr lang="ko-KR" altLang="en-US" dirty="0" err="1">
                <a:solidFill>
                  <a:srgbClr val="002060"/>
                </a:solidFill>
              </a:rPr>
              <a:t>참’을</a:t>
            </a:r>
            <a:r>
              <a:rPr lang="ko-KR" altLang="en-US" dirty="0">
                <a:solidFill>
                  <a:srgbClr val="002060"/>
                </a:solidFill>
              </a:rPr>
              <a:t> 세상에 전파하고 국가와 인류사회에 봉사함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05466" y="3483647"/>
            <a:ext cx="9135533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</a:rPr>
              <a:t> </a:t>
            </a:r>
            <a:r>
              <a:rPr lang="ko-KR" altLang="en-US" b="1" dirty="0" err="1">
                <a:solidFill>
                  <a:srgbClr val="002060"/>
                </a:solidFill>
              </a:rPr>
              <a:t>설립자훈</a:t>
            </a:r>
            <a:endParaRPr lang="en-US" altLang="ko-KR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</a:rPr>
              <a:t>  근면성실</a:t>
            </a:r>
            <a:r>
              <a:rPr lang="en-US" altLang="ko-KR" b="1" dirty="0">
                <a:solidFill>
                  <a:srgbClr val="002060"/>
                </a:solidFill>
              </a:rPr>
              <a:t>(</a:t>
            </a:r>
            <a:r>
              <a:rPr lang="ko-KR" altLang="en-US" b="1" dirty="0">
                <a:solidFill>
                  <a:srgbClr val="002060"/>
                </a:solidFill>
              </a:rPr>
              <a:t>勤勉誠實</a:t>
            </a:r>
            <a:r>
              <a:rPr lang="en-US" altLang="ko-KR" b="1" dirty="0">
                <a:solidFill>
                  <a:srgbClr val="002060"/>
                </a:solidFill>
              </a:rPr>
              <a:t>) :  </a:t>
            </a:r>
            <a:r>
              <a:rPr lang="ko-KR" altLang="en-US" dirty="0">
                <a:solidFill>
                  <a:srgbClr val="002060"/>
                </a:solidFill>
              </a:rPr>
              <a:t>부지런하면 매사에 어려운 일이 없습니다</a:t>
            </a:r>
            <a:r>
              <a:rPr lang="en-US" altLang="ko-KR" dirty="0">
                <a:solidFill>
                  <a:srgbClr val="002060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</a:rPr>
              <a:t>  </a:t>
            </a:r>
            <a:r>
              <a:rPr lang="ko-KR" altLang="en-US" b="1" dirty="0" err="1">
                <a:solidFill>
                  <a:srgbClr val="002060"/>
                </a:solidFill>
              </a:rPr>
              <a:t>검소절약</a:t>
            </a:r>
            <a:r>
              <a:rPr lang="en-US" altLang="ko-KR" b="1" dirty="0">
                <a:solidFill>
                  <a:srgbClr val="002060"/>
                </a:solidFill>
              </a:rPr>
              <a:t>(</a:t>
            </a:r>
            <a:r>
              <a:rPr lang="ko-KR" altLang="en-US" b="1" dirty="0">
                <a:solidFill>
                  <a:srgbClr val="002060"/>
                </a:solidFill>
              </a:rPr>
              <a:t>儉素節約</a:t>
            </a:r>
            <a:r>
              <a:rPr lang="en-US" altLang="ko-KR" b="1" dirty="0">
                <a:solidFill>
                  <a:srgbClr val="002060"/>
                </a:solidFill>
              </a:rPr>
              <a:t>) :</a:t>
            </a:r>
            <a:r>
              <a:rPr lang="ko-KR" altLang="en-US" dirty="0">
                <a:solidFill>
                  <a:srgbClr val="002060"/>
                </a:solidFill>
              </a:rPr>
              <a:t>  </a:t>
            </a:r>
            <a:r>
              <a:rPr lang="ko-KR" altLang="en-US" dirty="0" err="1">
                <a:solidFill>
                  <a:srgbClr val="002060"/>
                </a:solidFill>
              </a:rPr>
              <a:t>아껴쓰는</a:t>
            </a:r>
            <a:r>
              <a:rPr lang="ko-KR" altLang="en-US" dirty="0">
                <a:solidFill>
                  <a:srgbClr val="002060"/>
                </a:solidFill>
              </a:rPr>
              <a:t> 것은 자연이나 국가사회에 대한 은혜에 보답입니다</a:t>
            </a:r>
            <a:r>
              <a:rPr lang="en-US" altLang="ko-KR" dirty="0">
                <a:solidFill>
                  <a:srgbClr val="002060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</a:rPr>
              <a:t>  </a:t>
            </a:r>
            <a:r>
              <a:rPr lang="ko-KR" altLang="en-US" b="1" dirty="0" err="1">
                <a:solidFill>
                  <a:srgbClr val="002060"/>
                </a:solidFill>
              </a:rPr>
              <a:t>탐구실천</a:t>
            </a:r>
            <a:r>
              <a:rPr lang="en-US" altLang="ko-KR" b="1" dirty="0">
                <a:solidFill>
                  <a:srgbClr val="002060"/>
                </a:solidFill>
              </a:rPr>
              <a:t>(</a:t>
            </a:r>
            <a:r>
              <a:rPr lang="ko-KR" altLang="en-US" b="1" dirty="0">
                <a:solidFill>
                  <a:srgbClr val="002060"/>
                </a:solidFill>
              </a:rPr>
              <a:t>探究實踐</a:t>
            </a:r>
            <a:r>
              <a:rPr lang="en-US" altLang="ko-KR" b="1" dirty="0">
                <a:solidFill>
                  <a:srgbClr val="002060"/>
                </a:solidFill>
              </a:rPr>
              <a:t>) :</a:t>
            </a:r>
            <a:r>
              <a:rPr lang="ko-KR" altLang="en-US" dirty="0">
                <a:solidFill>
                  <a:srgbClr val="002060"/>
                </a:solidFill>
              </a:rPr>
              <a:t>  찾아서 하는 일은 같은 일이라도 즐거운 일이 됩니다</a:t>
            </a:r>
            <a:r>
              <a:rPr lang="en-US" altLang="ko-KR" dirty="0">
                <a:solidFill>
                  <a:srgbClr val="002060"/>
                </a:solidFill>
              </a:rPr>
              <a:t>.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13933" y="1097419"/>
            <a:ext cx="9135533" cy="454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002060"/>
                </a:solidFill>
              </a:rPr>
              <a:t>1934</a:t>
            </a:r>
            <a:r>
              <a:rPr lang="ko-KR" altLang="en-US" b="1" dirty="0">
                <a:solidFill>
                  <a:srgbClr val="002060"/>
                </a:solidFill>
              </a:rPr>
              <a:t>년 화도 </a:t>
            </a:r>
            <a:r>
              <a:rPr lang="ko-KR" altLang="en-US" b="1" dirty="0" err="1">
                <a:solidFill>
                  <a:srgbClr val="002060"/>
                </a:solidFill>
              </a:rPr>
              <a:t>조광운</a:t>
            </a:r>
            <a:r>
              <a:rPr lang="ko-KR" altLang="en-US" b="1" dirty="0">
                <a:solidFill>
                  <a:srgbClr val="002060"/>
                </a:solidFill>
              </a:rPr>
              <a:t> 박사 </a:t>
            </a:r>
            <a:r>
              <a:rPr lang="ko-KR" altLang="en-US" dirty="0">
                <a:solidFill>
                  <a:srgbClr val="002060"/>
                </a:solidFill>
              </a:rPr>
              <a:t>조선무선강습소 개소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50136" y="672413"/>
            <a:ext cx="453117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1934</a:t>
            </a:r>
            <a:r>
              <a:rPr lang="ko-KR" altLang="en-US" dirty="0"/>
              <a:t>년 </a:t>
            </a:r>
            <a:r>
              <a:rPr lang="ko-KR" altLang="en-US" b="1" dirty="0" err="1"/>
              <a:t>조광운</a:t>
            </a:r>
            <a:r>
              <a:rPr lang="ko-KR" altLang="en-US" dirty="0"/>
              <a:t> 박사께서 </a:t>
            </a:r>
            <a:r>
              <a:rPr lang="ko-KR" altLang="en-US" b="1" dirty="0"/>
              <a:t>광운</a:t>
            </a:r>
            <a:r>
              <a:rPr lang="ko-KR" altLang="en-US" dirty="0"/>
              <a:t>대학교 설립</a:t>
            </a:r>
          </a:p>
        </p:txBody>
      </p:sp>
    </p:spTree>
    <p:extLst>
      <p:ext uri="{BB962C8B-B14F-4D97-AF65-F5344CB8AC3E}">
        <p14:creationId xmlns:p14="http://schemas.microsoft.com/office/powerpoint/2010/main" val="34085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1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 err="1">
                <a:solidFill>
                  <a:srgbClr val="002060"/>
                </a:solidFill>
                <a:hlinkClick r:id="rId3"/>
              </a:rPr>
              <a:t>국제교류팀</a:t>
            </a:r>
            <a:r>
              <a:rPr lang="ko-KR" altLang="en-US" sz="2800" dirty="0">
                <a:solidFill>
                  <a:srgbClr val="002060"/>
                </a:solidFill>
                <a:hlinkClick r:id="rId3"/>
              </a:rPr>
              <a:t> 소개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5530173" y="46041"/>
            <a:ext cx="6620029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err="1">
                <a:solidFill>
                  <a:srgbClr val="002060"/>
                </a:solidFill>
              </a:rPr>
              <a:t>문화관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r>
              <a:rPr lang="en-US" altLang="ko-KR" sz="1400" dirty="0">
                <a:solidFill>
                  <a:srgbClr val="002060"/>
                </a:solidFill>
              </a:rPr>
              <a:t>111</a:t>
            </a:r>
            <a:r>
              <a:rPr lang="ko-KR" altLang="en-US" sz="1400" dirty="0">
                <a:solidFill>
                  <a:srgbClr val="002060"/>
                </a:solidFill>
              </a:rPr>
              <a:t>호 평일 오전 </a:t>
            </a:r>
            <a:r>
              <a:rPr lang="en-US" altLang="ko-KR" sz="1400" dirty="0">
                <a:solidFill>
                  <a:srgbClr val="002060"/>
                </a:solidFill>
              </a:rPr>
              <a:t>9</a:t>
            </a:r>
            <a:r>
              <a:rPr lang="ko-KR" altLang="en-US" sz="1400" dirty="0">
                <a:solidFill>
                  <a:srgbClr val="002060"/>
                </a:solidFill>
              </a:rPr>
              <a:t>시</a:t>
            </a:r>
            <a:r>
              <a:rPr lang="en-US" altLang="ko-KR" sz="1400" dirty="0">
                <a:solidFill>
                  <a:srgbClr val="002060"/>
                </a:solidFill>
              </a:rPr>
              <a:t>~5</a:t>
            </a:r>
            <a:r>
              <a:rPr lang="ko-KR" altLang="en-US" sz="1400" dirty="0">
                <a:solidFill>
                  <a:srgbClr val="002060"/>
                </a:solidFill>
              </a:rPr>
              <a:t>시 </a:t>
            </a:r>
            <a:r>
              <a:rPr lang="en-US" altLang="ko-KR" sz="1400" dirty="0">
                <a:solidFill>
                  <a:srgbClr val="002060"/>
                </a:solidFill>
              </a:rPr>
              <a:t>30</a:t>
            </a:r>
            <a:r>
              <a:rPr lang="ko-KR" altLang="en-US" sz="1400" dirty="0">
                <a:solidFill>
                  <a:srgbClr val="002060"/>
                </a:solidFill>
              </a:rPr>
              <a:t>분</a:t>
            </a:r>
            <a:r>
              <a:rPr lang="en-US" altLang="ko-KR" sz="1400" dirty="0">
                <a:solidFill>
                  <a:srgbClr val="002060"/>
                </a:solidFill>
              </a:rPr>
              <a:t>(12</a:t>
            </a:r>
            <a:r>
              <a:rPr lang="ko-KR" altLang="en-US" sz="1400" dirty="0">
                <a:solidFill>
                  <a:srgbClr val="002060"/>
                </a:solidFill>
              </a:rPr>
              <a:t>시</a:t>
            </a:r>
            <a:r>
              <a:rPr lang="en-US" altLang="ko-KR" sz="1400" dirty="0">
                <a:solidFill>
                  <a:srgbClr val="002060"/>
                </a:solidFill>
              </a:rPr>
              <a:t>~1</a:t>
            </a:r>
            <a:r>
              <a:rPr lang="ko-KR" altLang="en-US" sz="1400" dirty="0">
                <a:solidFill>
                  <a:srgbClr val="002060"/>
                </a:solidFill>
              </a:rPr>
              <a:t>시는 점심시간</a:t>
            </a:r>
            <a:r>
              <a:rPr lang="en-US" altLang="ko-KR" sz="1400" dirty="0">
                <a:solidFill>
                  <a:srgbClr val="002060"/>
                </a:solidFill>
              </a:rPr>
              <a:t>) </a:t>
            </a:r>
            <a:r>
              <a:rPr lang="ko-KR" altLang="en-US" sz="1400" dirty="0">
                <a:solidFill>
                  <a:srgbClr val="002060"/>
                </a:solidFill>
              </a:rPr>
              <a:t>방문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전화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이메일                                                                </a:t>
            </a:r>
            <a:r>
              <a:rPr lang="en-US" altLang="ko-KR" sz="1400" dirty="0">
                <a:solidFill>
                  <a:srgbClr val="002060"/>
                </a:solidFill>
              </a:rPr>
              <a:t>Tel: 02-940-5014~6 </a:t>
            </a:r>
            <a:r>
              <a:rPr lang="ko-KR" altLang="en-US" sz="1400" dirty="0">
                <a:solidFill>
                  <a:srgbClr val="002060"/>
                </a:solidFill>
              </a:rPr>
              <a:t>한국어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중국어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영어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</a:rPr>
              <a:t>베트남어 등 다국어 안내 가능</a:t>
            </a:r>
          </a:p>
        </p:txBody>
      </p:sp>
      <p:sp>
        <p:nvSpPr>
          <p:cNvPr id="14" name="왼쪽 화살표 13"/>
          <p:cNvSpPr/>
          <p:nvPr/>
        </p:nvSpPr>
        <p:spPr>
          <a:xfrm>
            <a:off x="3398108" y="228600"/>
            <a:ext cx="394398" cy="33174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792506" y="226196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click</a:t>
            </a:r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/>
          <a:srcRect l="7657" t="757" r="4875" b="-757"/>
          <a:stretch/>
        </p:blipFill>
        <p:spPr>
          <a:xfrm>
            <a:off x="2792731" y="867403"/>
            <a:ext cx="1838130" cy="246379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266" y="3864977"/>
            <a:ext cx="1818089" cy="238793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3"/>
          <a:stretch/>
        </p:blipFill>
        <p:spPr>
          <a:xfrm>
            <a:off x="10311075" y="3868390"/>
            <a:ext cx="1771862" cy="23811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65355" y="3357126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/>
              <a:t> </a:t>
            </a:r>
            <a:r>
              <a:rPr lang="ko-KR" altLang="en-US" sz="1400" dirty="0" err="1"/>
              <a:t>김예란</a:t>
            </a:r>
            <a:r>
              <a:rPr lang="en-US" altLang="ko-KR" sz="1400" dirty="0"/>
              <a:t>(</a:t>
            </a:r>
            <a:r>
              <a:rPr lang="ko-KR" altLang="en-US" sz="1400" dirty="0"/>
              <a:t>처장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3131006" y="3370504"/>
            <a:ext cx="12538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고병엽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팀장</a:t>
            </a:r>
            <a:r>
              <a:rPr lang="en-US" altLang="ko-KR" sz="1400" dirty="0"/>
              <a:t>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26391" y="3400917"/>
            <a:ext cx="1253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권인철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차장</a:t>
            </a:r>
            <a:r>
              <a:rPr lang="en-US" altLang="ko-KR" sz="1400" dirty="0"/>
              <a:t>)</a:t>
            </a:r>
          </a:p>
          <a:p>
            <a:pPr algn="ctr"/>
            <a:r>
              <a:rPr lang="ko-KR" altLang="en-US" sz="1400" dirty="0"/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71757" y="6300035"/>
            <a:ext cx="107433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/>
              <a:t>김영 </a:t>
            </a:r>
            <a:r>
              <a:rPr lang="en-US" altLang="ko-KR" sz="1400" dirty="0"/>
              <a:t>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pPr algn="ctr"/>
            <a:r>
              <a:rPr lang="ko-KR" altLang="en-US" sz="1200" dirty="0"/>
              <a:t>중국어 가능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699108" y="6309390"/>
            <a:ext cx="125386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신정석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pPr algn="ctr"/>
            <a:r>
              <a:rPr lang="ko-KR" altLang="en-US" sz="1200" dirty="0"/>
              <a:t>베트남어 가능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626344" y="6356349"/>
            <a:ext cx="12538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/>
              <a:t>김예림 </a:t>
            </a:r>
            <a:r>
              <a:rPr lang="en-US" altLang="ko-KR" sz="1400" dirty="0"/>
              <a:t>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pPr algn="ctr"/>
            <a:r>
              <a:rPr lang="ko-KR" altLang="en-US" sz="1200" dirty="0"/>
              <a:t>영어 가능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16032" y="3452891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/>
              <a:t>신문철 </a:t>
            </a:r>
            <a:r>
              <a:rPr lang="en-US" altLang="ko-KR" sz="1400" dirty="0"/>
              <a:t>(</a:t>
            </a:r>
            <a:r>
              <a:rPr lang="ko-KR" altLang="en-US" sz="1400" dirty="0"/>
              <a:t>과장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10516343" y="3440889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한선애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계장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30"/>
          <a:stretch/>
        </p:blipFill>
        <p:spPr>
          <a:xfrm>
            <a:off x="7772292" y="903768"/>
            <a:ext cx="1833241" cy="246673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77"/>
          <a:stretch/>
        </p:blipFill>
        <p:spPr>
          <a:xfrm>
            <a:off x="5288712" y="898659"/>
            <a:ext cx="1823839" cy="2435660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3575" y="870249"/>
            <a:ext cx="1779407" cy="2463794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6704423" y="6335174"/>
            <a:ext cx="125386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제희진</a:t>
            </a:r>
            <a:r>
              <a:rPr lang="en-US" altLang="ko-KR" sz="1400" dirty="0"/>
              <a:t> 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pPr algn="ctr"/>
            <a:r>
              <a:rPr lang="ko-KR" altLang="en-US" sz="1200" dirty="0"/>
              <a:t>중국어 가능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554270" y="6401722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/>
              <a:t>조영록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4" t="8161" r="8539" b="7172"/>
          <a:stretch/>
        </p:blipFill>
        <p:spPr>
          <a:xfrm>
            <a:off x="132625" y="3850527"/>
            <a:ext cx="1845365" cy="2398975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2" b="1075"/>
          <a:stretch/>
        </p:blipFill>
        <p:spPr>
          <a:xfrm>
            <a:off x="4319201" y="3832668"/>
            <a:ext cx="1838771" cy="241683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444967" y="6392367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/>
              <a:t>이윤상 </a:t>
            </a:r>
            <a:r>
              <a:rPr lang="en-US" altLang="ko-KR" sz="1400" dirty="0"/>
              <a:t>(</a:t>
            </a:r>
            <a:r>
              <a:rPr lang="ko-KR" altLang="en-US" sz="1400" dirty="0"/>
              <a:t>직원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832" y="3818510"/>
            <a:ext cx="1870626" cy="2442983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148" y="3850526"/>
            <a:ext cx="1799232" cy="239897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84" y="839983"/>
            <a:ext cx="1825290" cy="249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2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1943"/>
            <a:ext cx="12192000" cy="59263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252357" y="2354821"/>
            <a:ext cx="7580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Ⅱ.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학사일정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7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>
            <a:hlinkClick r:id="rId3"/>
          </p:cNvPr>
          <p:cNvSpPr/>
          <p:nvPr/>
        </p:nvSpPr>
        <p:spPr>
          <a:xfrm>
            <a:off x="0" y="-13458"/>
            <a:ext cx="12192000" cy="61239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1. 2021-1</a:t>
            </a:r>
            <a:r>
              <a:rPr lang="ko-KR" altLang="en-US" sz="2800" dirty="0">
                <a:solidFill>
                  <a:srgbClr val="002060"/>
                </a:solidFill>
              </a:rPr>
              <a:t>학기 학사일정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387011"/>
              </p:ext>
            </p:extLst>
          </p:nvPr>
        </p:nvGraphicFramePr>
        <p:xfrm>
          <a:off x="381926" y="712035"/>
          <a:ext cx="7150200" cy="533465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803996">
                  <a:extLst>
                    <a:ext uri="{9D8B030D-6E8A-4147-A177-3AD203B41FA5}">
                      <a16:colId xmlns:a16="http://schemas.microsoft.com/office/drawing/2014/main" val="3269421531"/>
                    </a:ext>
                  </a:extLst>
                </a:gridCol>
                <a:gridCol w="1094205">
                  <a:extLst>
                    <a:ext uri="{9D8B030D-6E8A-4147-A177-3AD203B41FA5}">
                      <a16:colId xmlns:a16="http://schemas.microsoft.com/office/drawing/2014/main" val="2918503765"/>
                    </a:ext>
                  </a:extLst>
                </a:gridCol>
                <a:gridCol w="1831287">
                  <a:extLst>
                    <a:ext uri="{9D8B030D-6E8A-4147-A177-3AD203B41FA5}">
                      <a16:colId xmlns:a16="http://schemas.microsoft.com/office/drawing/2014/main" val="3852794862"/>
                    </a:ext>
                  </a:extLst>
                </a:gridCol>
                <a:gridCol w="3420712">
                  <a:extLst>
                    <a:ext uri="{9D8B030D-6E8A-4147-A177-3AD203B41FA5}">
                      <a16:colId xmlns:a16="http://schemas.microsoft.com/office/drawing/2014/main" val="1027180734"/>
                    </a:ext>
                  </a:extLst>
                </a:gridCol>
              </a:tblGrid>
              <a:tr h="2752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effectLst/>
                          <a:latin typeface="+mj-lt"/>
                        </a:rPr>
                        <a:t>년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effectLst/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effectLst/>
                          <a:latin typeface="+mj-lt"/>
                        </a:rPr>
                        <a:t>일자</a:t>
                      </a:r>
                      <a:r>
                        <a:rPr lang="en-US" altLang="ko-KR" sz="1100" spc="0">
                          <a:effectLst/>
                          <a:latin typeface="+mj-lt"/>
                        </a:rPr>
                        <a:t>(</a:t>
                      </a:r>
                      <a:r>
                        <a:rPr lang="ko-KR" altLang="en-US" sz="1100">
                          <a:effectLst/>
                          <a:latin typeface="+mj-lt"/>
                        </a:rPr>
                        <a:t>요일</a:t>
                      </a:r>
                      <a:r>
                        <a:rPr lang="en-US" altLang="ko-KR" sz="1100" spc="0">
                          <a:effectLst/>
                          <a:latin typeface="+mj-lt"/>
                        </a:rPr>
                        <a:t>)</a:t>
                      </a:r>
                      <a:endParaRPr lang="ko-KR" altLang="en-US" sz="110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effectLst/>
                          <a:latin typeface="+mj-lt"/>
                        </a:rPr>
                        <a:t>학사일정 내용</a:t>
                      </a: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2593377274"/>
                  </a:ext>
                </a:extLst>
              </a:tr>
              <a:tr h="361384">
                <a:tc rowSpan="14">
                  <a:txBody>
                    <a:bodyPr/>
                    <a:lstStyle/>
                    <a:p>
                      <a:pPr algn="ctr"/>
                      <a:r>
                        <a:rPr lang="en-US" altLang="ko-KR" sz="1100" b="0" spc="0" dirty="0">
                          <a:effectLst/>
                          <a:latin typeface="+mj-lt"/>
                        </a:rPr>
                        <a:t>2021</a:t>
                      </a:r>
                      <a:r>
                        <a:rPr lang="ko-KR" altLang="en-US" sz="1100" b="0" dirty="0">
                          <a:effectLst/>
                          <a:latin typeface="+mj-lt"/>
                        </a:rPr>
                        <a:t>년</a:t>
                      </a:r>
                    </a:p>
                  </a:txBody>
                  <a:tcPr marL="80580" marR="80580" marT="40290" marB="40290" anchor="ctr"/>
                </a:tc>
                <a:tc rowSpan="2">
                  <a:txBody>
                    <a:bodyPr/>
                    <a:lstStyle/>
                    <a:p>
                      <a:r>
                        <a:rPr lang="en-US" altLang="ko-KR" sz="1100" b="0" dirty="0">
                          <a:effectLst/>
                          <a:latin typeface="+mj-lt"/>
                        </a:rPr>
                        <a:t>2</a:t>
                      </a:r>
                      <a:r>
                        <a:rPr lang="ko-KR" altLang="en-US" sz="1100" b="0" dirty="0">
                          <a:effectLst/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>
                          <a:latin typeface="+mj-lt"/>
                        </a:rPr>
                        <a:t>02.22(</a:t>
                      </a:r>
                      <a:r>
                        <a:rPr lang="ko-KR" altLang="en-US" sz="1100" b="1" dirty="0">
                          <a:latin typeface="+mj-lt"/>
                        </a:rPr>
                        <a:t>월</a:t>
                      </a:r>
                      <a:r>
                        <a:rPr lang="en-US" altLang="ko-KR" sz="1100" b="1" dirty="0">
                          <a:latin typeface="+mj-lt"/>
                        </a:rPr>
                        <a:t>)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>
                          <a:effectLst/>
                          <a:latin typeface="+mj-lt"/>
                        </a:rPr>
                        <a:t>외국인 신</a:t>
                      </a:r>
                      <a:r>
                        <a:rPr lang="en-US" altLang="ko-KR" sz="1100" dirty="0">
                          <a:effectLst/>
                          <a:latin typeface="+mj-lt"/>
                        </a:rPr>
                        <a:t>*</a:t>
                      </a:r>
                      <a:r>
                        <a:rPr lang="ko-KR" altLang="en-US" sz="1100" dirty="0">
                          <a:effectLst/>
                          <a:latin typeface="+mj-lt"/>
                        </a:rPr>
                        <a:t>편입생 오리엔테이션</a:t>
                      </a: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53185991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effectLst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02.23(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</a:t>
                      </a:r>
                      <a:endParaRPr lang="ko-KR" altLang="en-US" sz="1100" dirty="0"/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신입생 수강신청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579285837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>
                          <a:effectLst/>
                          <a:latin typeface="+mj-lt"/>
                        </a:rPr>
                        <a:t>3</a:t>
                      </a:r>
                      <a:r>
                        <a:rPr lang="ko-KR" altLang="en-US" sz="1100" b="0" dirty="0">
                          <a:effectLst/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03.02(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</a:t>
                      </a:r>
                      <a:endParaRPr lang="ko-KR" altLang="en-US" sz="1100" dirty="0"/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2021</a:t>
                      </a:r>
                      <a:r>
                        <a:rPr lang="ko-KR" altLang="en-US" sz="1100" dirty="0"/>
                        <a:t>학년도 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학기 개강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 err="1"/>
                        <a:t>학기개시일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578654162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latin typeface="+mj-lt"/>
                        </a:rPr>
                        <a:t>4</a:t>
                      </a:r>
                      <a:r>
                        <a:rPr lang="ko-KR" altLang="en-US" sz="1100" b="0" dirty="0"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04.20(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~ 04.26(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학기 중간고사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903801133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04.20(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~ 05.03(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학기 강의 중간평가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1144023973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ko-KR" sz="1100" dirty="0">
                          <a:effectLst/>
                          <a:latin typeface="+mj-lt"/>
                        </a:rPr>
                        <a:t>5</a:t>
                      </a:r>
                      <a:r>
                        <a:rPr lang="ko-KR" altLang="en-US" sz="1100" dirty="0">
                          <a:effectLst/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05.20(</a:t>
                      </a:r>
                      <a:r>
                        <a:rPr lang="ko-KR" altLang="en-US" sz="1100" b="1" dirty="0"/>
                        <a:t>목</a:t>
                      </a:r>
                      <a:r>
                        <a:rPr lang="en-US" altLang="ko-KR" sz="1100" b="1" dirty="0"/>
                        <a:t>)</a:t>
                      </a:r>
                      <a:endParaRPr lang="ko-KR" altLang="en-US" sz="1100" dirty="0"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개교기념일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017221793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05.26(</a:t>
                      </a:r>
                      <a:r>
                        <a:rPr lang="ko-KR" altLang="en-US" sz="1100" b="1" dirty="0"/>
                        <a:t>수</a:t>
                      </a:r>
                      <a:r>
                        <a:rPr lang="en-US" altLang="ko-KR" sz="1100" b="1" dirty="0"/>
                        <a:t>) ~ 05.28(</a:t>
                      </a:r>
                      <a:r>
                        <a:rPr lang="ko-KR" altLang="en-US" sz="1100" b="1" dirty="0"/>
                        <a:t>금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하계 계절수업 수강신청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737323770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atinLnBrk="1"/>
                      <a:r>
                        <a:rPr lang="en-US" altLang="ko-KR" sz="1100" dirty="0">
                          <a:latin typeface="+mj-lt"/>
                        </a:rPr>
                        <a:t>6</a:t>
                      </a:r>
                      <a:r>
                        <a:rPr lang="ko-KR" altLang="en-US" sz="1100" dirty="0"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06.01(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~ 06.14(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학기 강의평가</a:t>
                      </a:r>
                      <a:r>
                        <a:rPr lang="en-US" altLang="ko-KR" sz="1100" dirty="0"/>
                        <a:t>/ </a:t>
                      </a:r>
                      <a:r>
                        <a:rPr lang="ko-KR" altLang="en-US" sz="1100" dirty="0"/>
                        <a:t>장학금 신청기간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875727602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06.08(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~06.21(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</a:t>
                      </a:r>
                      <a:endParaRPr lang="ko-KR" altLang="en-US" sz="1100" dirty="0"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>
                          <a:latin typeface="+mj-lt"/>
                        </a:rPr>
                        <a:t>1</a:t>
                      </a:r>
                      <a:r>
                        <a:rPr lang="ko-KR" altLang="en-US" sz="1100" dirty="0">
                          <a:latin typeface="+mj-lt"/>
                        </a:rPr>
                        <a:t>학기 기말고사</a:t>
                      </a:r>
                      <a:r>
                        <a:rPr lang="en-US" altLang="ko-KR" sz="1100" dirty="0">
                          <a:latin typeface="+mj-lt"/>
                        </a:rPr>
                        <a:t>, </a:t>
                      </a:r>
                      <a:r>
                        <a:rPr lang="ko-KR" altLang="en-US" sz="1100" dirty="0" err="1">
                          <a:latin typeface="+mj-lt"/>
                        </a:rPr>
                        <a:t>보강주간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1347757840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b="1" dirty="0"/>
                        <a:t>06.22(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 ~ 07.15(</a:t>
                      </a:r>
                      <a:r>
                        <a:rPr lang="ko-KR" altLang="en-US" sz="1100" b="1" dirty="0"/>
                        <a:t>목</a:t>
                      </a:r>
                      <a:r>
                        <a:rPr lang="en-US" altLang="ko-KR" sz="1100" b="1" dirty="0"/>
                        <a:t>)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하계 계절수업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2318504596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algn="ctr"/>
                      <a:endParaRPr lang="ko-KR" altLang="en-US" sz="1100" b="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 rowSpan="3">
                  <a:txBody>
                    <a:bodyPr/>
                    <a:lstStyle/>
                    <a:p>
                      <a:pPr latinLnBrk="1"/>
                      <a:r>
                        <a:rPr lang="en-US" altLang="ko-KR" sz="1100" dirty="0">
                          <a:latin typeface="+mj-lt"/>
                        </a:rPr>
                        <a:t>8</a:t>
                      </a:r>
                      <a:r>
                        <a:rPr lang="ko-KR" altLang="en-US" sz="1100" dirty="0"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08.09(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 ~ 08.31(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학기 </a:t>
                      </a:r>
                      <a:r>
                        <a:rPr lang="ko-KR" altLang="en-US" sz="1100" dirty="0" err="1"/>
                        <a:t>복학신청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1374219303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algn="ctr"/>
                      <a:endParaRPr lang="ko-KR" altLang="en-US" sz="1100" b="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1" dirty="0"/>
                        <a:t>08.16(</a:t>
                      </a:r>
                      <a:r>
                        <a:rPr lang="ko-KR" altLang="en-US" sz="1100" b="1" dirty="0"/>
                        <a:t>월</a:t>
                      </a:r>
                      <a:r>
                        <a:rPr lang="en-US" altLang="ko-KR" sz="1100" b="1" dirty="0"/>
                        <a:t>) ~ 08.20(</a:t>
                      </a:r>
                      <a:r>
                        <a:rPr lang="ko-KR" altLang="en-US" sz="1100" b="1" dirty="0"/>
                        <a:t>금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학기 수강신청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1156681203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algn="ctr"/>
                      <a:endParaRPr lang="ko-KR" altLang="en-US" sz="1100" b="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08.18(</a:t>
                      </a:r>
                      <a:r>
                        <a:rPr lang="ko-KR" altLang="en-US" sz="1100" b="1" dirty="0"/>
                        <a:t>수</a:t>
                      </a:r>
                      <a:r>
                        <a:rPr lang="en-US" altLang="ko-KR" sz="1100" b="1" dirty="0"/>
                        <a:t>) ~ 08.31(</a:t>
                      </a:r>
                      <a:r>
                        <a:rPr lang="ko-KR" altLang="en-US" sz="1100" b="1" dirty="0"/>
                        <a:t>화</a:t>
                      </a:r>
                      <a:r>
                        <a:rPr lang="en-US" altLang="ko-KR" sz="1100" b="1" dirty="0"/>
                        <a:t>)</a:t>
                      </a:r>
                      <a:r>
                        <a:rPr lang="ko-KR" altLang="en-US" sz="1100" dirty="0"/>
                        <a:t> 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학기 등록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2538845466"/>
                  </a:ext>
                </a:extLst>
              </a:tr>
              <a:tr h="361384">
                <a:tc vMerge="1">
                  <a:txBody>
                    <a:bodyPr/>
                    <a:lstStyle/>
                    <a:p>
                      <a:pPr algn="ctr"/>
                      <a:endParaRPr lang="ko-KR" altLang="en-US" sz="1100" b="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>
                          <a:latin typeface="+mj-lt"/>
                        </a:rPr>
                        <a:t>9</a:t>
                      </a:r>
                      <a:r>
                        <a:rPr lang="ko-KR" altLang="en-US" sz="1100" dirty="0">
                          <a:latin typeface="+mj-lt"/>
                        </a:rPr>
                        <a:t>월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/>
                        <a:t>09.01(</a:t>
                      </a:r>
                      <a:r>
                        <a:rPr lang="ko-KR" altLang="en-US" sz="1100" b="1" dirty="0"/>
                        <a:t>수</a:t>
                      </a:r>
                      <a:r>
                        <a:rPr lang="en-US" altLang="ko-KR" sz="1100" b="1" dirty="0"/>
                        <a:t>) </a:t>
                      </a:r>
                      <a:endParaRPr lang="ko-KR" altLang="en-US" sz="1100" dirty="0"/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r>
                        <a:rPr lang="en-US" altLang="ko-KR" sz="1100" dirty="0"/>
                        <a:t>2021</a:t>
                      </a:r>
                      <a:r>
                        <a:rPr lang="ko-KR" altLang="en-US" sz="1100" dirty="0"/>
                        <a:t>학년도 </a:t>
                      </a:r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학기 개강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 err="1"/>
                        <a:t>학기개시일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>
                        <a:effectLst/>
                        <a:latin typeface="+mj-lt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2734336681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225800" y="17954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3219450" y="52816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31740" tIns="0" rIns="317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DBDBDB"/>
                </a:solidFill>
                <a:effectLst/>
                <a:latin typeface="Arial" panose="020B0604020202020204" pitchFamily="34" charset="0"/>
                <a:ea typeface="inherit"/>
              </a:rPr>
              <a:t>  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35652" y="290171"/>
            <a:ext cx="49532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hlinkClick r:id="rId3"/>
              </a:rPr>
              <a:t>https://www.kw.ac.kr/ko/life/bachelor_calendar.jsp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73173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24861" y="2115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42239" y="3981999"/>
            <a:ext cx="815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2) </a:t>
            </a:r>
            <a:r>
              <a:rPr lang="ko-KR" altLang="en-US" dirty="0" err="1">
                <a:solidFill>
                  <a:srgbClr val="002060"/>
                </a:solidFill>
              </a:rPr>
              <a:t>학정번호</a:t>
            </a:r>
            <a:r>
              <a:rPr lang="ko-KR" altLang="en-US" dirty="0">
                <a:solidFill>
                  <a:srgbClr val="002060"/>
                </a:solidFill>
              </a:rPr>
              <a:t> 구성</a:t>
            </a:r>
          </a:p>
        </p:txBody>
      </p:sp>
      <p:pic>
        <p:nvPicPr>
          <p:cNvPr id="17" name="_x388787800" descr="EMB000034604db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54" y="4398456"/>
            <a:ext cx="3750906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_x388787872"/>
          <p:cNvSpPr>
            <a:spLocks noChangeArrowheads="1"/>
          </p:cNvSpPr>
          <p:nvPr/>
        </p:nvSpPr>
        <p:spPr bwMode="auto">
          <a:xfrm>
            <a:off x="1636818" y="5129500"/>
            <a:ext cx="3178175" cy="439738"/>
          </a:xfrm>
          <a:prstGeom prst="ellipse">
            <a:avLst/>
          </a:prstGeom>
          <a:noFill/>
          <a:ln w="35941">
            <a:solidFill>
              <a:srgbClr val="CA56A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953254" y="1215169"/>
          <a:ext cx="7775879" cy="2627376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375079">
                  <a:extLst>
                    <a:ext uri="{9D8B030D-6E8A-4147-A177-3AD203B41FA5}">
                      <a16:colId xmlns:a16="http://schemas.microsoft.com/office/drawing/2014/main" val="1702955677"/>
                    </a:ext>
                  </a:extLst>
                </a:gridCol>
                <a:gridCol w="965401">
                  <a:extLst>
                    <a:ext uri="{9D8B030D-6E8A-4147-A177-3AD203B41FA5}">
                      <a16:colId xmlns:a16="http://schemas.microsoft.com/office/drawing/2014/main" val="3834135227"/>
                    </a:ext>
                  </a:extLst>
                </a:gridCol>
                <a:gridCol w="5435399">
                  <a:extLst>
                    <a:ext uri="{9D8B030D-6E8A-4147-A177-3AD203B41FA5}">
                      <a16:colId xmlns:a16="http://schemas.microsoft.com/office/drawing/2014/main" val="319341386"/>
                    </a:ext>
                  </a:extLst>
                </a:gridCol>
              </a:tblGrid>
              <a:tr h="2952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교과구분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이수구분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비 고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424909"/>
                  </a:ext>
                </a:extLst>
              </a:tr>
              <a:tr h="29520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교양과목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교필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002060"/>
                          </a:solidFill>
                          <a:effectLst/>
                        </a:rPr>
                        <a:t>교양필수</a:t>
                      </a:r>
                      <a:r>
                        <a:rPr lang="en-US" altLang="ko-KR" sz="1200" kern="0" spc="-2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kern="0" spc="-20">
                          <a:solidFill>
                            <a:srgbClr val="002060"/>
                          </a:solidFill>
                          <a:effectLst/>
                        </a:rPr>
                        <a:t>외국인은 없음</a:t>
                      </a:r>
                      <a:r>
                        <a:rPr lang="en-US" altLang="ko-KR" sz="1200" kern="0" spc="-2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ko-KR" altLang="en-US" sz="1200" kern="0" spc="-2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877897102"/>
                  </a:ext>
                </a:extLst>
              </a:tr>
              <a:tr h="2952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0" dirty="0">
                          <a:solidFill>
                            <a:srgbClr val="002060"/>
                          </a:solidFill>
                          <a:effectLst/>
                        </a:rPr>
                        <a:t>교선</a:t>
                      </a:r>
                      <a:endParaRPr lang="ko-KR" altLang="en-US" sz="1200" b="1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교양선택</a:t>
                      </a:r>
                      <a:endParaRPr lang="ko-KR" altLang="en-US" sz="1200" b="1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20304217"/>
                  </a:ext>
                </a:extLst>
              </a:tr>
              <a:tr h="29520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002060"/>
                          </a:solidFill>
                          <a:effectLst/>
                        </a:rPr>
                        <a:t>전공과목</a:t>
                      </a:r>
                      <a:endParaRPr lang="ko-KR" altLang="en-US" sz="1200" kern="0" spc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0" dirty="0" err="1">
                          <a:solidFill>
                            <a:srgbClr val="002060"/>
                          </a:solidFill>
                          <a:effectLst/>
                        </a:rPr>
                        <a:t>전필</a:t>
                      </a:r>
                      <a:endParaRPr lang="ko-KR" altLang="en-US" sz="1200" b="1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0" dirty="0">
                          <a:solidFill>
                            <a:srgbClr val="002060"/>
                          </a:solidFill>
                          <a:effectLst/>
                        </a:rPr>
                        <a:t>전공필수</a:t>
                      </a:r>
                      <a:endParaRPr lang="ko-KR" altLang="en-US" sz="1200" b="1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187017085"/>
                  </a:ext>
                </a:extLst>
              </a:tr>
              <a:tr h="2952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전선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전공선택</a:t>
                      </a:r>
                      <a:endParaRPr lang="ko-KR" altLang="en-US" sz="12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36536396"/>
                  </a:ext>
                </a:extLst>
              </a:tr>
              <a:tr h="3254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일반선택과목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일선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타학과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) 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개설된 전공과목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697883787"/>
                  </a:ext>
                </a:extLst>
              </a:tr>
              <a:tr h="295208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복수전공과목</a:t>
                      </a:r>
                      <a:endParaRPr lang="ko-KR" altLang="en-US" sz="12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복필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복수전공학과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의 전공필수 </a:t>
                      </a:r>
                      <a:endParaRPr lang="ko-KR" altLang="en-US" sz="12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13930657"/>
                  </a:ext>
                </a:extLst>
              </a:tr>
              <a:tr h="2952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복선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복수전공학과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ko-KR" altLang="en-US" sz="1200" kern="0" spc="-20" dirty="0">
                          <a:solidFill>
                            <a:srgbClr val="002060"/>
                          </a:solidFill>
                          <a:effectLst/>
                        </a:rPr>
                        <a:t>의 전공선택 </a:t>
                      </a:r>
                      <a:endParaRPr lang="ko-KR" altLang="en-US" sz="12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322774202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23773" y="800725"/>
            <a:ext cx="8171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ko-KR" altLang="en-US" sz="1600" dirty="0">
                <a:solidFill>
                  <a:srgbClr val="002060"/>
                </a:solidFill>
              </a:rPr>
              <a:t>교과목 구분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17896" y="5010815"/>
            <a:ext cx="6955486" cy="3385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*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동일계열 동일 난이도 교양과목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은 한학기에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1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과목만 신청가능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8610600" y="1655805"/>
            <a:ext cx="521043" cy="1606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flipV="1">
            <a:off x="8575682" y="1816042"/>
            <a:ext cx="529281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166561" y="1675107"/>
            <a:ext cx="1964725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상관없이 </a:t>
            </a:r>
            <a:r>
              <a:rPr lang="en-US" altLang="ko-KR" dirty="0"/>
              <a:t>30</a:t>
            </a:r>
            <a:r>
              <a:rPr lang="ko-KR" altLang="en-US" dirty="0"/>
              <a:t>학점</a:t>
            </a:r>
          </a:p>
        </p:txBody>
      </p:sp>
    </p:spTree>
    <p:extLst>
      <p:ext uri="{BB962C8B-B14F-4D97-AF65-F5344CB8AC3E}">
        <p14:creationId xmlns:p14="http://schemas.microsoft.com/office/powerpoint/2010/main" val="131055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720281" y="3818238"/>
            <a:ext cx="7327557" cy="22242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3" name="Shape 143"/>
          <p:cNvSpPr/>
          <p:nvPr/>
        </p:nvSpPr>
        <p:spPr>
          <a:xfrm>
            <a:off x="0" y="-51914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940" y="803355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3) </a:t>
            </a:r>
            <a:r>
              <a:rPr lang="ko-KR" altLang="en-US" dirty="0">
                <a:solidFill>
                  <a:srgbClr val="002060"/>
                </a:solidFill>
              </a:rPr>
              <a:t>졸업학점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11</a:t>
            </a:fld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3715263" y="82519"/>
          <a:ext cx="8427309" cy="5216121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971464">
                  <a:extLst>
                    <a:ext uri="{9D8B030D-6E8A-4147-A177-3AD203B41FA5}">
                      <a16:colId xmlns:a16="http://schemas.microsoft.com/office/drawing/2014/main" val="3299650702"/>
                    </a:ext>
                  </a:extLst>
                </a:gridCol>
                <a:gridCol w="3655979">
                  <a:extLst>
                    <a:ext uri="{9D8B030D-6E8A-4147-A177-3AD203B41FA5}">
                      <a16:colId xmlns:a16="http://schemas.microsoft.com/office/drawing/2014/main" val="1246363473"/>
                    </a:ext>
                  </a:extLst>
                </a:gridCol>
                <a:gridCol w="528586">
                  <a:extLst>
                    <a:ext uri="{9D8B030D-6E8A-4147-A177-3AD203B41FA5}">
                      <a16:colId xmlns:a16="http://schemas.microsoft.com/office/drawing/2014/main" val="1972181340"/>
                    </a:ext>
                  </a:extLst>
                </a:gridCol>
                <a:gridCol w="1635640">
                  <a:extLst>
                    <a:ext uri="{9D8B030D-6E8A-4147-A177-3AD203B41FA5}">
                      <a16:colId xmlns:a16="http://schemas.microsoft.com/office/drawing/2014/main" val="3169842876"/>
                    </a:ext>
                  </a:extLst>
                </a:gridCol>
                <a:gridCol w="1635640">
                  <a:extLst>
                    <a:ext uri="{9D8B030D-6E8A-4147-A177-3AD203B41FA5}">
                      <a16:colId xmlns:a16="http://schemas.microsoft.com/office/drawing/2014/main" val="881629711"/>
                    </a:ext>
                  </a:extLst>
                </a:gridCol>
              </a:tblGrid>
              <a:tr h="41540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단과대학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교양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전공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졸업이수학점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522250"/>
                  </a:ext>
                </a:extLst>
              </a:tr>
              <a:tr h="28930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effectLst/>
                          <a:latin typeface="+mn-ea"/>
                          <a:ea typeface="+mn-ea"/>
                        </a:rPr>
                        <a:t>전정공대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공과대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133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776462"/>
                  </a:ext>
                </a:extLst>
              </a:tr>
              <a:tr h="28930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건축학과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(5</a:t>
                      </a: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년제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163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238831"/>
                  </a:ext>
                </a:extLst>
              </a:tr>
              <a:tr h="289305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자연대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수학과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54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133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223802"/>
                  </a:ext>
                </a:extLst>
              </a:tr>
              <a:tr h="4031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effectLst/>
                          <a:latin typeface="+mn-ea"/>
                          <a:ea typeface="+mn-ea"/>
                        </a:rPr>
                        <a:t>전자바이오물리학과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화학과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생활체육학과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133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172909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정보콘텐츠학과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사이버정보보안학과</a:t>
                      </a:r>
                      <a:r>
                        <a:rPr lang="en-US" altLang="ko-KR" sz="1200" kern="0" spc="0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92140"/>
                  </a:ext>
                </a:extLst>
              </a:tr>
              <a:tr h="289305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인문사회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과학대학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국어국문학과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7354605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영어영문학과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772281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산업심리학과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248805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미디어영상학부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918681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동북아문화산업학부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66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73570"/>
                  </a:ext>
                </a:extLst>
              </a:tr>
              <a:tr h="289305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정책법학대학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행정학과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385140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법학부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2549173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자산관리학과</a:t>
                      </a:r>
                      <a:r>
                        <a:rPr lang="en-US" altLang="ko-KR" sz="1200" kern="0" spc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부동산법무학과</a:t>
                      </a:r>
                      <a:r>
                        <a:rPr lang="en-US" altLang="ko-KR" sz="1200" kern="0" spc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143754"/>
                  </a:ext>
                </a:extLst>
              </a:tr>
              <a:tr h="289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국제학부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014042"/>
                  </a:ext>
                </a:extLst>
              </a:tr>
              <a:tr h="28930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경영대학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  <a:latin typeface="+mn-ea"/>
                          <a:ea typeface="+mn-ea"/>
                        </a:rPr>
                        <a:t>경영학부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674280"/>
                  </a:ext>
                </a:extLst>
              </a:tr>
              <a:tr h="3473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  <a:latin typeface="+mn-ea"/>
                          <a:ea typeface="+mn-ea"/>
                        </a:rPr>
                        <a:t>국제통상학부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57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583919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41940" y="1400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165111" y="1378795"/>
          <a:ext cx="3117313" cy="432325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51262">
                  <a:extLst>
                    <a:ext uri="{9D8B030D-6E8A-4147-A177-3AD203B41FA5}">
                      <a16:colId xmlns:a16="http://schemas.microsoft.com/office/drawing/2014/main" val="1702955677"/>
                    </a:ext>
                  </a:extLst>
                </a:gridCol>
                <a:gridCol w="641737">
                  <a:extLst>
                    <a:ext uri="{9D8B030D-6E8A-4147-A177-3AD203B41FA5}">
                      <a16:colId xmlns:a16="http://schemas.microsoft.com/office/drawing/2014/main" val="3834135227"/>
                    </a:ext>
                  </a:extLst>
                </a:gridCol>
                <a:gridCol w="1924314">
                  <a:extLst>
                    <a:ext uri="{9D8B030D-6E8A-4147-A177-3AD203B41FA5}">
                      <a16:colId xmlns:a16="http://schemas.microsoft.com/office/drawing/2014/main" val="319341386"/>
                    </a:ext>
                  </a:extLst>
                </a:gridCol>
              </a:tblGrid>
              <a:tr h="551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교과구분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이수구분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비 고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424909"/>
                  </a:ext>
                </a:extLst>
              </a:tr>
              <a:tr h="50487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교양과목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교필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002060"/>
                          </a:solidFill>
                          <a:effectLst/>
                        </a:rPr>
                        <a:t>교양필수</a:t>
                      </a:r>
                      <a:r>
                        <a:rPr lang="en-US" altLang="ko-KR" sz="800" kern="0" spc="-2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800" kern="0" spc="-20">
                          <a:solidFill>
                            <a:srgbClr val="002060"/>
                          </a:solidFill>
                          <a:effectLst/>
                        </a:rPr>
                        <a:t>외국인은 없음</a:t>
                      </a:r>
                      <a:r>
                        <a:rPr lang="en-US" altLang="ko-KR" sz="800" kern="0" spc="-2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ko-KR" altLang="en-US" sz="800" kern="0" spc="-2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877897102"/>
                  </a:ext>
                </a:extLst>
              </a:tr>
              <a:tr h="5048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2060"/>
                          </a:solidFill>
                          <a:effectLst/>
                        </a:rPr>
                        <a:t>교선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 err="1">
                          <a:solidFill>
                            <a:srgbClr val="002060"/>
                          </a:solidFill>
                          <a:effectLst/>
                        </a:rPr>
                        <a:t>교양선택</a:t>
                      </a:r>
                      <a:endParaRPr lang="ko-KR" altLang="en-US" sz="800" b="1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20304217"/>
                  </a:ext>
                </a:extLst>
              </a:tr>
              <a:tr h="50487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002060"/>
                          </a:solidFill>
                          <a:effectLst/>
                        </a:rPr>
                        <a:t>전공과목</a:t>
                      </a:r>
                      <a:endParaRPr lang="ko-KR" altLang="en-US" sz="800" kern="0" spc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 err="1">
                          <a:solidFill>
                            <a:srgbClr val="002060"/>
                          </a:solidFill>
                          <a:effectLst/>
                        </a:rPr>
                        <a:t>전필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2060"/>
                          </a:solidFill>
                          <a:effectLst/>
                        </a:rPr>
                        <a:t>전공필수</a:t>
                      </a:r>
                      <a:endParaRPr lang="ko-KR" altLang="en-US" sz="800" b="1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187017085"/>
                  </a:ext>
                </a:extLst>
              </a:tr>
              <a:tr h="5048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전선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전공선택</a:t>
                      </a:r>
                      <a:endParaRPr lang="ko-KR" altLang="en-US" sz="8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36536396"/>
                  </a:ext>
                </a:extLst>
              </a:tr>
              <a:tr h="7427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일반선택과목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일선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타학과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) 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개설된 전공과목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697883787"/>
                  </a:ext>
                </a:extLst>
              </a:tr>
              <a:tr h="504870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복수전공과목</a:t>
                      </a:r>
                      <a:endParaRPr lang="ko-KR" altLang="en-US" sz="8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복필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복수전공학과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의 전공필수 </a:t>
                      </a:r>
                      <a:endParaRPr lang="ko-KR" altLang="en-US" sz="8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13930657"/>
                  </a:ext>
                </a:extLst>
              </a:tr>
              <a:tr h="5048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복선</a:t>
                      </a:r>
                      <a:endParaRPr lang="ko-KR" altLang="en-US" sz="8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복수전공학과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부</a:t>
                      </a:r>
                      <a:r>
                        <a:rPr lang="en-US" altLang="ko-KR" sz="800" kern="0" spc="-2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ko-KR" altLang="en-US" sz="800" kern="0" spc="-20" dirty="0">
                          <a:solidFill>
                            <a:srgbClr val="002060"/>
                          </a:solidFill>
                          <a:effectLst/>
                        </a:rPr>
                        <a:t>의 전공선택 </a:t>
                      </a:r>
                      <a:endParaRPr lang="ko-KR" altLang="en-US" sz="8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3227742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24182" y="5384937"/>
            <a:ext cx="7809470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법학부 </a:t>
            </a:r>
            <a:r>
              <a:rPr lang="en-US" altLang="ko-KR" sz="1400" dirty="0"/>
              <a:t>(</a:t>
            </a:r>
            <a:r>
              <a:rPr lang="ko-KR" altLang="en-US" sz="1400" dirty="0"/>
              <a:t>교양</a:t>
            </a:r>
            <a:r>
              <a:rPr lang="en-US" altLang="ko-KR" sz="1400" dirty="0"/>
              <a:t>)30+(</a:t>
            </a:r>
            <a:r>
              <a:rPr lang="ko-KR" altLang="en-US" sz="1400" dirty="0"/>
              <a:t>전공</a:t>
            </a:r>
            <a:r>
              <a:rPr lang="en-US" altLang="ko-KR" sz="1400" dirty="0"/>
              <a:t>)45=75       (</a:t>
            </a:r>
            <a:r>
              <a:rPr lang="ko-KR" altLang="en-US" sz="1400" dirty="0"/>
              <a:t>졸업이수학점</a:t>
            </a:r>
            <a:r>
              <a:rPr lang="en-US" altLang="ko-KR" sz="1400" dirty="0"/>
              <a:t>)130-(</a:t>
            </a:r>
            <a:r>
              <a:rPr lang="ko-KR" altLang="en-US" sz="1400" dirty="0"/>
              <a:t>교양</a:t>
            </a:r>
            <a:r>
              <a:rPr lang="en-US" altLang="ko-KR" sz="1400" dirty="0"/>
              <a:t>+</a:t>
            </a:r>
            <a:r>
              <a:rPr lang="ko-KR" altLang="en-US" sz="1400" dirty="0"/>
              <a:t>전공</a:t>
            </a:r>
            <a:r>
              <a:rPr lang="en-US" altLang="ko-KR" sz="1400" dirty="0"/>
              <a:t>)75=(</a:t>
            </a:r>
            <a:r>
              <a:rPr lang="ko-KR" altLang="en-US" sz="1400" dirty="0" err="1"/>
              <a:t>남은학점</a:t>
            </a:r>
            <a:r>
              <a:rPr lang="en-US" altLang="ko-KR" sz="1400" dirty="0"/>
              <a:t>)55   </a:t>
            </a:r>
          </a:p>
          <a:p>
            <a:r>
              <a:rPr lang="en-US" altLang="ko-KR" sz="1400" dirty="0"/>
              <a:t>        *</a:t>
            </a:r>
            <a:r>
              <a:rPr lang="ko-KR" altLang="en-US" sz="1400" dirty="0"/>
              <a:t>남은 </a:t>
            </a:r>
            <a:r>
              <a:rPr lang="en-US" altLang="ko-KR" sz="1400" dirty="0"/>
              <a:t>55</a:t>
            </a:r>
            <a:r>
              <a:rPr lang="ko-KR" altLang="en-US" sz="1400" dirty="0"/>
              <a:t>학점은 교양이든 전공이든 어디서든 선택해서 </a:t>
            </a:r>
            <a:r>
              <a:rPr lang="ko-KR" altLang="en-US" sz="1400" dirty="0" err="1"/>
              <a:t>들을수</a:t>
            </a:r>
            <a:r>
              <a:rPr lang="ko-KR" altLang="en-US" sz="1400" dirty="0"/>
              <a:t> 있음</a:t>
            </a:r>
            <a:r>
              <a:rPr lang="en-US" altLang="ko-KR" sz="1400" dirty="0"/>
              <a:t>    </a:t>
            </a:r>
            <a:endParaRPr lang="ko-KR" altLang="en-US" sz="1400" dirty="0"/>
          </a:p>
        </p:txBody>
      </p:sp>
      <p:sp>
        <p:nvSpPr>
          <p:cNvPr id="7" name="직사각형 6"/>
          <p:cNvSpPr/>
          <p:nvPr/>
        </p:nvSpPr>
        <p:spPr>
          <a:xfrm>
            <a:off x="8402595" y="2656703"/>
            <a:ext cx="383059" cy="457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tx1"/>
                </a:solidFill>
              </a:rPr>
              <a:t>30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3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9779"/>
            <a:ext cx="12192000" cy="5621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6659" y="834963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4) </a:t>
            </a:r>
            <a:r>
              <a:rPr lang="ko-KR" altLang="en-US" b="1" dirty="0">
                <a:solidFill>
                  <a:srgbClr val="002060"/>
                </a:solidFill>
              </a:rPr>
              <a:t>편입생</a:t>
            </a:r>
            <a:r>
              <a:rPr lang="ko-KR" altLang="en-US" dirty="0">
                <a:solidFill>
                  <a:srgbClr val="002060"/>
                </a:solidFill>
              </a:rPr>
              <a:t>이 이수해야 할 교과목 및 학점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13932" y="2558025"/>
            <a:ext cx="9135533" cy="454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rgbClr val="002060"/>
                </a:solidFill>
              </a:rPr>
              <a:t>전적교에서</a:t>
            </a:r>
            <a:r>
              <a:rPr lang="ko-KR" altLang="en-US" dirty="0">
                <a:solidFill>
                  <a:srgbClr val="002060"/>
                </a:solidFill>
              </a:rPr>
              <a:t> 이수한 과목과 동일한 과목 </a:t>
            </a:r>
            <a:r>
              <a:rPr lang="ko-KR" altLang="en-US" dirty="0" err="1">
                <a:solidFill>
                  <a:srgbClr val="002060"/>
                </a:solidFill>
              </a:rPr>
              <a:t>재이수</a:t>
            </a:r>
            <a:r>
              <a:rPr lang="ko-KR" altLang="en-US" dirty="0">
                <a:solidFill>
                  <a:srgbClr val="002060"/>
                </a:solidFill>
              </a:rPr>
              <a:t> 가능</a:t>
            </a:r>
            <a:r>
              <a:rPr lang="en-US" altLang="ko-KR" dirty="0">
                <a:solidFill>
                  <a:srgbClr val="002060"/>
                </a:solidFill>
              </a:rPr>
              <a:t>(</a:t>
            </a:r>
            <a:r>
              <a:rPr lang="ko-KR" altLang="en-US" dirty="0" err="1">
                <a:solidFill>
                  <a:srgbClr val="002060"/>
                </a:solidFill>
              </a:rPr>
              <a:t>동일과목</a:t>
            </a:r>
            <a:r>
              <a:rPr lang="ko-KR" altLang="en-US" dirty="0">
                <a:solidFill>
                  <a:srgbClr val="002060"/>
                </a:solidFill>
              </a:rPr>
              <a:t> </a:t>
            </a:r>
            <a:r>
              <a:rPr lang="ko-KR" altLang="en-US" dirty="0" err="1">
                <a:solidFill>
                  <a:srgbClr val="002060"/>
                </a:solidFill>
              </a:rPr>
              <a:t>중복이수로</a:t>
            </a:r>
            <a:r>
              <a:rPr lang="ko-KR" altLang="en-US" dirty="0">
                <a:solidFill>
                  <a:srgbClr val="002060"/>
                </a:solidFill>
              </a:rPr>
              <a:t> 보지 않음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13932" y="4452650"/>
            <a:ext cx="9135533" cy="454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최소 </a:t>
            </a:r>
            <a:r>
              <a:rPr lang="ko-KR" altLang="en-US" dirty="0" err="1">
                <a:solidFill>
                  <a:srgbClr val="002060"/>
                </a:solidFill>
              </a:rPr>
              <a:t>이수학기</a:t>
            </a:r>
            <a:r>
              <a:rPr lang="ko-KR" altLang="en-US" dirty="0">
                <a:solidFill>
                  <a:srgbClr val="002060"/>
                </a:solidFill>
              </a:rPr>
              <a:t> 필수 등록 </a:t>
            </a:r>
            <a:r>
              <a:rPr lang="en-US" altLang="ko-KR" dirty="0">
                <a:solidFill>
                  <a:srgbClr val="002060"/>
                </a:solidFill>
              </a:rPr>
              <a:t>: 3</a:t>
            </a:r>
            <a:r>
              <a:rPr lang="ko-KR" altLang="en-US" dirty="0">
                <a:solidFill>
                  <a:srgbClr val="002060"/>
                </a:solidFill>
              </a:rPr>
              <a:t>학년 편입</a:t>
            </a:r>
            <a:r>
              <a:rPr lang="en-US" altLang="ko-KR" dirty="0">
                <a:solidFill>
                  <a:srgbClr val="002060"/>
                </a:solidFill>
              </a:rPr>
              <a:t>(4</a:t>
            </a:r>
            <a:r>
              <a:rPr lang="ko-KR" altLang="en-US" dirty="0" err="1">
                <a:solidFill>
                  <a:srgbClr val="002060"/>
                </a:solidFill>
              </a:rPr>
              <a:t>학기이상</a:t>
            </a:r>
            <a:r>
              <a:rPr lang="en-US" altLang="ko-KR" dirty="0">
                <a:solidFill>
                  <a:srgbClr val="002060"/>
                </a:solidFill>
              </a:rPr>
              <a:t>), 2</a:t>
            </a:r>
            <a:r>
              <a:rPr lang="ko-KR" altLang="en-US" dirty="0">
                <a:solidFill>
                  <a:srgbClr val="002060"/>
                </a:solidFill>
              </a:rPr>
              <a:t>학년 편입</a:t>
            </a:r>
            <a:r>
              <a:rPr lang="en-US" altLang="ko-KR" dirty="0">
                <a:solidFill>
                  <a:srgbClr val="002060"/>
                </a:solidFill>
              </a:rPr>
              <a:t>(6</a:t>
            </a:r>
            <a:r>
              <a:rPr lang="ko-KR" altLang="en-US" dirty="0" err="1">
                <a:solidFill>
                  <a:srgbClr val="002060"/>
                </a:solidFill>
              </a:rPr>
              <a:t>학기이상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3933" y="1440319"/>
            <a:ext cx="9135533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rgbClr val="002060"/>
                </a:solidFill>
              </a:rPr>
              <a:t>수강신청시</a:t>
            </a:r>
            <a:r>
              <a:rPr lang="ko-KR" altLang="en-US" dirty="0">
                <a:solidFill>
                  <a:srgbClr val="002060"/>
                </a:solidFill>
              </a:rPr>
              <a:t> 반드시 학과장 면담 후 </a:t>
            </a:r>
            <a:r>
              <a:rPr lang="ko-KR" altLang="en-US" dirty="0" err="1">
                <a:solidFill>
                  <a:srgbClr val="002060"/>
                </a:solidFill>
              </a:rPr>
              <a:t>전적교에서</a:t>
            </a:r>
            <a:r>
              <a:rPr lang="ko-KR" altLang="en-US" dirty="0">
                <a:solidFill>
                  <a:srgbClr val="002060"/>
                </a:solidFill>
              </a:rPr>
              <a:t> 취득한 학점 인증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추가 이수해야 할 교과목 확인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13932" y="3260233"/>
            <a:ext cx="9135533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해당 학년</a:t>
            </a:r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ko-KR" altLang="en-US" dirty="0">
                <a:solidFill>
                  <a:srgbClr val="002060"/>
                </a:solidFill>
              </a:rPr>
              <a:t>전공 필수 과목과 별도 편입생 지정 과목은 반드시 이수</a:t>
            </a:r>
            <a:r>
              <a:rPr lang="en-US" altLang="ko-KR" dirty="0">
                <a:solidFill>
                  <a:srgbClr val="002060"/>
                </a:solidFill>
              </a:rPr>
              <a:t>(</a:t>
            </a:r>
            <a:r>
              <a:rPr lang="ko-KR" altLang="en-US" dirty="0" err="1">
                <a:solidFill>
                  <a:srgbClr val="002060"/>
                </a:solidFill>
              </a:rPr>
              <a:t>미이수시</a:t>
            </a:r>
            <a:r>
              <a:rPr lang="ko-KR" altLang="en-US" dirty="0">
                <a:solidFill>
                  <a:srgbClr val="002060"/>
                </a:solidFill>
              </a:rPr>
              <a:t> </a:t>
            </a:r>
            <a:r>
              <a:rPr lang="ko-KR" altLang="en-US" dirty="0" err="1">
                <a:solidFill>
                  <a:srgbClr val="002060"/>
                </a:solidFill>
              </a:rPr>
              <a:t>졸업불가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: 2</a:t>
            </a:r>
            <a:r>
              <a:rPr lang="ko-KR" altLang="en-US" dirty="0">
                <a:solidFill>
                  <a:srgbClr val="002060"/>
                </a:solidFill>
              </a:rPr>
              <a:t>학년은 </a:t>
            </a:r>
            <a:r>
              <a:rPr lang="en-US" altLang="ko-KR" dirty="0">
                <a:solidFill>
                  <a:srgbClr val="002060"/>
                </a:solidFill>
              </a:rPr>
              <a:t>2,3,4</a:t>
            </a:r>
            <a:r>
              <a:rPr lang="ko-KR" altLang="en-US" dirty="0">
                <a:solidFill>
                  <a:srgbClr val="002060"/>
                </a:solidFill>
              </a:rPr>
              <a:t>학년 필수 과목</a:t>
            </a:r>
            <a:r>
              <a:rPr lang="en-US" altLang="ko-KR" dirty="0">
                <a:solidFill>
                  <a:srgbClr val="002060"/>
                </a:solidFill>
              </a:rPr>
              <a:t>, 3</a:t>
            </a:r>
            <a:r>
              <a:rPr lang="ko-KR" altLang="en-US" dirty="0">
                <a:solidFill>
                  <a:srgbClr val="002060"/>
                </a:solidFill>
              </a:rPr>
              <a:t>학년은 </a:t>
            </a:r>
            <a:r>
              <a:rPr lang="en-US" altLang="ko-KR" dirty="0">
                <a:solidFill>
                  <a:srgbClr val="002060"/>
                </a:solidFill>
              </a:rPr>
              <a:t>3,4</a:t>
            </a:r>
            <a:r>
              <a:rPr lang="ko-KR" altLang="en-US" dirty="0">
                <a:solidFill>
                  <a:srgbClr val="002060"/>
                </a:solidFill>
              </a:rPr>
              <a:t>학년 필수과목 이수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440" y="16467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5057" y="900863"/>
            <a:ext cx="6674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한눈에 보는 대학 </a:t>
            </a:r>
            <a:r>
              <a:rPr lang="en-US" altLang="ko-KR" sz="1200" dirty="0">
                <a:hlinkClick r:id="rId5"/>
              </a:rPr>
              <a:t>https://www.kw.ac.kr/ko/univ/glance.jsp</a:t>
            </a:r>
            <a:endParaRPr lang="ko-KR" alt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7376137" y="1123487"/>
            <a:ext cx="6140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위치 </a:t>
            </a:r>
            <a:r>
              <a:rPr lang="en-US" altLang="ko-KR" sz="1200" dirty="0">
                <a:hlinkClick r:id="rId6"/>
              </a:rPr>
              <a:t>https://www.kw.ac.kr/ko/tour/tour01.jsp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36992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9006" y="0"/>
            <a:ext cx="12192000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6659" y="850894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5) </a:t>
            </a:r>
            <a:r>
              <a:rPr lang="ko-KR" altLang="en-US" dirty="0" err="1">
                <a:solidFill>
                  <a:srgbClr val="002060"/>
                </a:solidFill>
              </a:rPr>
              <a:t>다전공</a:t>
            </a:r>
            <a:r>
              <a:rPr lang="ko-KR" altLang="en-US" dirty="0">
                <a:solidFill>
                  <a:srgbClr val="002060"/>
                </a:solidFill>
              </a:rPr>
              <a:t> 제도 </a:t>
            </a:r>
            <a:r>
              <a:rPr lang="en-US" altLang="ko-KR" dirty="0">
                <a:solidFill>
                  <a:srgbClr val="002060"/>
                </a:solidFill>
              </a:rPr>
              <a:t>: </a:t>
            </a:r>
            <a:r>
              <a:rPr lang="ko-KR" altLang="en-US" dirty="0">
                <a:solidFill>
                  <a:srgbClr val="002060"/>
                </a:solidFill>
              </a:rPr>
              <a:t>심화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복수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부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연계전공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1164609" y="2187455"/>
          <a:ext cx="10455304" cy="3031658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124400">
                  <a:extLst>
                    <a:ext uri="{9D8B030D-6E8A-4147-A177-3AD203B41FA5}">
                      <a16:colId xmlns:a16="http://schemas.microsoft.com/office/drawing/2014/main" val="1702955677"/>
                    </a:ext>
                  </a:extLst>
                </a:gridCol>
                <a:gridCol w="7832638">
                  <a:extLst>
                    <a:ext uri="{9D8B030D-6E8A-4147-A177-3AD203B41FA5}">
                      <a16:colId xmlns:a16="http://schemas.microsoft.com/office/drawing/2014/main" val="3834135227"/>
                    </a:ext>
                  </a:extLst>
                </a:gridCol>
                <a:gridCol w="1498266">
                  <a:extLst>
                    <a:ext uri="{9D8B030D-6E8A-4147-A177-3AD203B41FA5}">
                      <a16:colId xmlns:a16="http://schemas.microsoft.com/office/drawing/2014/main" val="319341386"/>
                    </a:ext>
                  </a:extLst>
                </a:gridCol>
              </a:tblGrid>
              <a:tr h="627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</a:rPr>
                        <a:t>구분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바탕" panose="02030600000101010101" pitchFamily="18" charset="-127"/>
                        </a:rPr>
                        <a:t>내용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</a:rPr>
                        <a:t>비 고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424909"/>
                  </a:ext>
                </a:extLst>
              </a:tr>
              <a:tr h="8968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 err="1">
                          <a:solidFill>
                            <a:srgbClr val="002060"/>
                          </a:solidFill>
                          <a:effectLst/>
                        </a:rPr>
                        <a:t>심화전공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전공을 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학점이상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이수한 후 </a:t>
                      </a:r>
                      <a:endParaRPr lang="en-US" altLang="ko-KR" sz="140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전공을 추가로 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학점이상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더 이수하는 것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총 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 이상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전정대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 공대 </a:t>
                      </a: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미운영</a:t>
                      </a:r>
                      <a:endParaRPr lang="ko-KR" altLang="en-US" sz="14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877897102"/>
                  </a:ext>
                </a:extLst>
              </a:tr>
              <a:tr h="8968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복수전공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본 전공을 이수하면서 </a:t>
                      </a: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타전공을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복수전공이수학점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(45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~60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이상 이수하는 것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2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187017085"/>
                  </a:ext>
                </a:extLst>
              </a:tr>
              <a:tr h="6105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바탕" panose="02030600000101010101" pitchFamily="18" charset="-127"/>
                        </a:rPr>
                        <a:t>부전공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본 전공을 이수하면서 타 전공을 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ko-KR" altLang="en-US" sz="140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 이상 이수하는 것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69788378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38734" y="1257915"/>
            <a:ext cx="8171866" cy="869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(1) </a:t>
            </a:r>
            <a:r>
              <a:rPr lang="ko-KR" altLang="en-US" dirty="0">
                <a:solidFill>
                  <a:srgbClr val="002060"/>
                </a:solidFill>
              </a:rPr>
              <a:t>신청기간 </a:t>
            </a:r>
            <a:r>
              <a:rPr lang="en-US" altLang="ko-KR" dirty="0">
                <a:solidFill>
                  <a:srgbClr val="002060"/>
                </a:solidFill>
              </a:rPr>
              <a:t>: </a:t>
            </a:r>
            <a:r>
              <a:rPr lang="ko-KR" altLang="en-US" dirty="0">
                <a:solidFill>
                  <a:srgbClr val="002060"/>
                </a:solidFill>
              </a:rPr>
              <a:t>매년 </a:t>
            </a:r>
            <a:r>
              <a:rPr lang="en-US" altLang="ko-KR" dirty="0">
                <a:solidFill>
                  <a:srgbClr val="002060"/>
                </a:solidFill>
              </a:rPr>
              <a:t>4</a:t>
            </a:r>
            <a:r>
              <a:rPr lang="ko-KR" altLang="en-US" dirty="0">
                <a:solidFill>
                  <a:srgbClr val="002060"/>
                </a:solidFill>
              </a:rPr>
              <a:t>월</a:t>
            </a:r>
            <a:r>
              <a:rPr lang="en-US" altLang="ko-KR" dirty="0">
                <a:solidFill>
                  <a:srgbClr val="002060"/>
                </a:solidFill>
              </a:rPr>
              <a:t>, 10</a:t>
            </a:r>
            <a:r>
              <a:rPr lang="ko-KR" altLang="en-US" dirty="0">
                <a:solidFill>
                  <a:srgbClr val="002060"/>
                </a:solidFill>
              </a:rPr>
              <a:t>월중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(2) </a:t>
            </a:r>
            <a:r>
              <a:rPr lang="ko-KR" altLang="en-US" dirty="0" err="1">
                <a:solidFill>
                  <a:srgbClr val="002060"/>
                </a:solidFill>
              </a:rPr>
              <a:t>다전공</a:t>
            </a:r>
            <a:r>
              <a:rPr lang="ko-KR" altLang="en-US" dirty="0">
                <a:solidFill>
                  <a:srgbClr val="002060"/>
                </a:solidFill>
              </a:rPr>
              <a:t> 종류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63328" y="5393193"/>
            <a:ext cx="8171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(3) </a:t>
            </a:r>
            <a:r>
              <a:rPr lang="ko-KR" altLang="en-US" dirty="0">
                <a:solidFill>
                  <a:srgbClr val="002060"/>
                </a:solidFill>
              </a:rPr>
              <a:t>유의사항 </a:t>
            </a:r>
            <a:r>
              <a:rPr lang="en-US" altLang="ko-KR" dirty="0">
                <a:solidFill>
                  <a:srgbClr val="002060"/>
                </a:solidFill>
              </a:rPr>
              <a:t>: </a:t>
            </a:r>
            <a:r>
              <a:rPr lang="ko-KR" altLang="en-US" dirty="0" err="1">
                <a:solidFill>
                  <a:srgbClr val="002060"/>
                </a:solidFill>
              </a:rPr>
              <a:t>중도포기시</a:t>
            </a:r>
            <a:r>
              <a:rPr lang="ko-KR" altLang="en-US" dirty="0">
                <a:solidFill>
                  <a:srgbClr val="002060"/>
                </a:solidFill>
              </a:rPr>
              <a:t> 일반선택학점으로 인정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9440" y="16467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096000" y="1431240"/>
            <a:ext cx="5622788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/>
              <a:t>[</a:t>
            </a:r>
            <a:r>
              <a:rPr lang="ko-KR" altLang="en-US" sz="1400" b="1" dirty="0"/>
              <a:t>학사</a:t>
            </a:r>
            <a:r>
              <a:rPr lang="en-US" altLang="ko-KR" sz="1400" b="1" dirty="0"/>
              <a:t>] </a:t>
            </a:r>
            <a:r>
              <a:rPr lang="en-US" altLang="ko-KR" sz="1400" dirty="0"/>
              <a:t>2021</a:t>
            </a:r>
            <a:r>
              <a:rPr lang="ko-KR" altLang="en-US" sz="1400" dirty="0"/>
              <a:t>학년도 </a:t>
            </a:r>
            <a:r>
              <a:rPr lang="en-US" altLang="ko-KR" sz="1400" dirty="0"/>
              <a:t>1</a:t>
            </a:r>
            <a:r>
              <a:rPr lang="ko-KR" altLang="en-US" sz="1400" dirty="0"/>
              <a:t>학기 </a:t>
            </a:r>
            <a:r>
              <a:rPr lang="ko-KR" altLang="en-US" sz="1400" dirty="0" err="1"/>
              <a:t>다전공</a:t>
            </a:r>
            <a:r>
              <a:rPr lang="ko-KR" altLang="en-US" sz="1400" dirty="0"/>
              <a:t> 이수신청 안내</a:t>
            </a:r>
            <a:endParaRPr lang="en-US" altLang="ko-KR" sz="1400" dirty="0"/>
          </a:p>
          <a:p>
            <a:r>
              <a:rPr lang="en-US" altLang="ko-KR" sz="1400" dirty="0">
                <a:hlinkClick r:id="rId5"/>
              </a:rPr>
              <a:t>www.kw.ac.kr/ko/life/notice.jsp?BoardMode=view&amp;DUID=35118</a:t>
            </a:r>
            <a:endParaRPr lang="en-US" altLang="ko-KR" sz="1400" dirty="0"/>
          </a:p>
          <a:p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87963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64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13092" y="755205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6) </a:t>
            </a:r>
            <a:r>
              <a:rPr lang="ko-KR" altLang="en-US" dirty="0">
                <a:solidFill>
                  <a:srgbClr val="002060"/>
                </a:solidFill>
              </a:rPr>
              <a:t>수업시간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1499204" y="2484542"/>
          <a:ext cx="8739445" cy="3331097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525370">
                  <a:extLst>
                    <a:ext uri="{9D8B030D-6E8A-4147-A177-3AD203B41FA5}">
                      <a16:colId xmlns:a16="http://schemas.microsoft.com/office/drawing/2014/main" val="1702955677"/>
                    </a:ext>
                  </a:extLst>
                </a:gridCol>
                <a:gridCol w="6214075">
                  <a:extLst>
                    <a:ext uri="{9D8B030D-6E8A-4147-A177-3AD203B41FA5}">
                      <a16:colId xmlns:a16="http://schemas.microsoft.com/office/drawing/2014/main" val="3834135227"/>
                    </a:ext>
                  </a:extLst>
                </a:gridCol>
              </a:tblGrid>
              <a:tr h="4343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바탕" panose="02030600000101010101" pitchFamily="18" charset="-127"/>
                        </a:rPr>
                        <a:t>교시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바탕" panose="02030600000101010101" pitchFamily="18" charset="-127"/>
                        </a:rPr>
                        <a:t>시간</a:t>
                      </a: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424909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09:00 ~ 10:15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04933980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10:30 ~ 11:45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187017085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12:00 ~ 13:15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59640877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13:30 ~ 14:45</a:t>
                      </a:r>
                      <a:endParaRPr lang="ko-KR" altLang="en-US" sz="1400" kern="120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697883787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400" kern="0" spc="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15:00 ~ 16:15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879197485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16:30 ~ 17:45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13930657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kern="0" spc="-20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교시연강</a:t>
                      </a:r>
                      <a:endParaRPr lang="ko-KR" altLang="en-US" sz="1400" kern="0" spc="-2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16:30 ~ 19:15 (3</a:t>
                      </a:r>
                      <a:r>
                        <a:rPr lang="ko-KR" altLang="en-US" sz="1400" kern="1200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시간과목</a:t>
                      </a:r>
                      <a:r>
                        <a:rPr lang="en-US" altLang="ko-KR" sz="1400" kern="120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02721721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38734" y="1115023"/>
            <a:ext cx="817186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(1)</a:t>
            </a:r>
            <a:r>
              <a:rPr lang="ko-KR" altLang="en-US" dirty="0">
                <a:solidFill>
                  <a:srgbClr val="002060"/>
                </a:solidFill>
              </a:rPr>
              <a:t> 학점</a:t>
            </a:r>
            <a:r>
              <a:rPr lang="en-US" altLang="ko-KR" dirty="0">
                <a:solidFill>
                  <a:srgbClr val="002060"/>
                </a:solidFill>
              </a:rPr>
              <a:t>(</a:t>
            </a:r>
            <a:r>
              <a:rPr lang="en-US" altLang="ko-KR" dirty="0" err="1">
                <a:solidFill>
                  <a:srgbClr val="002060"/>
                </a:solidFill>
              </a:rPr>
              <a:t>Creadit</a:t>
            </a:r>
            <a:r>
              <a:rPr lang="en-US" altLang="ko-KR" dirty="0">
                <a:solidFill>
                  <a:srgbClr val="002060"/>
                </a:solidFill>
              </a:rPr>
              <a:t> hour) </a:t>
            </a:r>
            <a:endParaRPr lang="ko-KR" altLang="en-US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- 1</a:t>
            </a:r>
            <a:r>
              <a:rPr lang="ko-KR" altLang="en-US" dirty="0">
                <a:solidFill>
                  <a:srgbClr val="002060"/>
                </a:solidFill>
              </a:rPr>
              <a:t>주당 </a:t>
            </a:r>
            <a:r>
              <a:rPr lang="en-US" altLang="ko-KR" dirty="0">
                <a:solidFill>
                  <a:srgbClr val="002060"/>
                </a:solidFill>
              </a:rPr>
              <a:t>1</a:t>
            </a:r>
            <a:r>
              <a:rPr lang="ko-KR" altLang="en-US" dirty="0">
                <a:solidFill>
                  <a:srgbClr val="002060"/>
                </a:solidFill>
              </a:rPr>
              <a:t>시간 * </a:t>
            </a:r>
            <a:r>
              <a:rPr lang="en-US" altLang="ko-KR" dirty="0">
                <a:solidFill>
                  <a:srgbClr val="002060"/>
                </a:solidFill>
              </a:rPr>
              <a:t>15</a:t>
            </a:r>
            <a:r>
              <a:rPr lang="ko-KR" altLang="en-US" dirty="0">
                <a:solidFill>
                  <a:srgbClr val="002060"/>
                </a:solidFill>
              </a:rPr>
              <a:t>주 </a:t>
            </a:r>
            <a:r>
              <a:rPr lang="en-US" altLang="ko-KR" dirty="0">
                <a:solidFill>
                  <a:srgbClr val="002060"/>
                </a:solidFill>
              </a:rPr>
              <a:t>= 1</a:t>
            </a:r>
            <a:r>
              <a:rPr lang="ko-KR" altLang="en-US" dirty="0">
                <a:solidFill>
                  <a:srgbClr val="002060"/>
                </a:solidFill>
              </a:rPr>
              <a:t>학점 </a:t>
            </a:r>
            <a:r>
              <a:rPr lang="en-US" altLang="ko-KR" dirty="0">
                <a:solidFill>
                  <a:srgbClr val="002060"/>
                </a:solidFill>
              </a:rPr>
              <a:t>/ 1</a:t>
            </a:r>
            <a:r>
              <a:rPr lang="ko-KR" altLang="en-US" dirty="0">
                <a:solidFill>
                  <a:srgbClr val="002060"/>
                </a:solidFill>
              </a:rPr>
              <a:t>과목</a:t>
            </a:r>
            <a:r>
              <a:rPr lang="en-US" altLang="ko-KR" dirty="0">
                <a:solidFill>
                  <a:srgbClr val="002060"/>
                </a:solidFill>
              </a:rPr>
              <a:t>=3</a:t>
            </a:r>
            <a:r>
              <a:rPr lang="ko-KR" altLang="en-US" dirty="0">
                <a:solidFill>
                  <a:srgbClr val="002060"/>
                </a:solidFill>
              </a:rPr>
              <a:t>학점 </a:t>
            </a:r>
            <a:r>
              <a:rPr lang="en-US" altLang="ko-KR" dirty="0">
                <a:solidFill>
                  <a:srgbClr val="002060"/>
                </a:solidFill>
              </a:rPr>
              <a:t>3</a:t>
            </a:r>
            <a:r>
              <a:rPr lang="ko-KR" altLang="en-US" dirty="0">
                <a:solidFill>
                  <a:srgbClr val="002060"/>
                </a:solidFill>
              </a:rPr>
              <a:t>시간제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(2) </a:t>
            </a:r>
            <a:r>
              <a:rPr lang="ko-KR" altLang="en-US" dirty="0">
                <a:solidFill>
                  <a:srgbClr val="002060"/>
                </a:solidFill>
              </a:rPr>
              <a:t>수업시간 </a:t>
            </a:r>
            <a:r>
              <a:rPr lang="en-US" altLang="ko-KR" dirty="0">
                <a:solidFill>
                  <a:srgbClr val="002060"/>
                </a:solidFill>
              </a:rPr>
              <a:t>: 1</a:t>
            </a:r>
            <a:r>
              <a:rPr lang="ko-KR" altLang="en-US" dirty="0">
                <a:solidFill>
                  <a:srgbClr val="002060"/>
                </a:solidFill>
              </a:rPr>
              <a:t>교시 </a:t>
            </a:r>
            <a:r>
              <a:rPr lang="en-US" altLang="ko-KR" dirty="0">
                <a:solidFill>
                  <a:srgbClr val="002060"/>
                </a:solidFill>
              </a:rPr>
              <a:t>75</a:t>
            </a:r>
            <a:r>
              <a:rPr lang="ko-KR" altLang="en-US" dirty="0">
                <a:solidFill>
                  <a:srgbClr val="002060"/>
                </a:solidFill>
              </a:rPr>
              <a:t>분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42305" y="18824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</p:spTree>
    <p:extLst>
      <p:ext uri="{BB962C8B-B14F-4D97-AF65-F5344CB8AC3E}">
        <p14:creationId xmlns:p14="http://schemas.microsoft.com/office/powerpoint/2010/main" val="319296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24426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704454" y="2394604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solidFill>
                  <a:srgbClr val="002060"/>
                </a:solidFill>
              </a:rPr>
              <a:t>수업제도</a:t>
            </a:r>
            <a:r>
              <a:rPr lang="ko-KR" altLang="en-US" sz="2800" dirty="0">
                <a:solidFill>
                  <a:srgbClr val="002060"/>
                </a:solidFill>
              </a:rPr>
              <a:t>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804070" y="1150268"/>
          <a:ext cx="6943392" cy="414909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556584">
                  <a:extLst>
                    <a:ext uri="{9D8B030D-6E8A-4147-A177-3AD203B41FA5}">
                      <a16:colId xmlns:a16="http://schemas.microsoft.com/office/drawing/2014/main" val="1702955677"/>
                    </a:ext>
                  </a:extLst>
                </a:gridCol>
                <a:gridCol w="3001114">
                  <a:extLst>
                    <a:ext uri="{9D8B030D-6E8A-4147-A177-3AD203B41FA5}">
                      <a16:colId xmlns:a16="http://schemas.microsoft.com/office/drawing/2014/main" val="2050599416"/>
                    </a:ext>
                  </a:extLst>
                </a:gridCol>
                <a:gridCol w="2385694">
                  <a:extLst>
                    <a:ext uri="{9D8B030D-6E8A-4147-A177-3AD203B41FA5}">
                      <a16:colId xmlns:a16="http://schemas.microsoft.com/office/drawing/2014/main" val="3834135227"/>
                    </a:ext>
                  </a:extLst>
                </a:gridCol>
              </a:tblGrid>
              <a:tr h="34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20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성적등급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20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취득점수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2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평점</a:t>
                      </a:r>
                      <a:endParaRPr lang="ko-KR" altLang="en-US" sz="1400" kern="0" spc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424909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A+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95 - 100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4.5</a:t>
                      </a:r>
                      <a:endParaRPr lang="en-US" sz="1400" kern="0" spc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245934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A0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90 - 94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4.0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662329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B+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85 - 89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3.5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897102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B0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80 - 84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3.0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33980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C+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75 - 79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2.5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017085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C0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70 - 74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2.0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40877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D+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65 - 69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1.5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883787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D0</a:t>
                      </a:r>
                      <a:endParaRPr lang="en-US" sz="1400" kern="0" spc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60 - 64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1.0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197485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7620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endParaRPr lang="en-US" sz="1400" kern="0" spc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60 </a:t>
                      </a: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30657"/>
                  </a:ext>
                </a:extLst>
              </a:tr>
              <a:tr h="34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P / NP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합격 </a:t>
                      </a:r>
                      <a:r>
                        <a:rPr lang="en-US" altLang="ko-KR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불합격</a:t>
                      </a:r>
                      <a:endParaRPr lang="ko-KR" alt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en-US" sz="1400" kern="0" spc="0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21721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10032" y="565493"/>
            <a:ext cx="8171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altLang="ko-KR" sz="1400" dirty="0">
              <a:solidFill>
                <a:srgbClr val="002060"/>
              </a:solidFill>
            </a:endParaRPr>
          </a:p>
          <a:p>
            <a:pPr fontAlgn="base"/>
            <a:r>
              <a:rPr lang="en-US" altLang="ko-KR" dirty="0">
                <a:solidFill>
                  <a:srgbClr val="002060"/>
                </a:solidFill>
              </a:rPr>
              <a:t>7) </a:t>
            </a:r>
            <a:r>
              <a:rPr lang="ko-KR" altLang="en-US" dirty="0">
                <a:solidFill>
                  <a:srgbClr val="002060"/>
                </a:solidFill>
              </a:rPr>
              <a:t>성적평가기준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779268" y="5221407"/>
            <a:ext cx="5513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* </a:t>
            </a:r>
            <a:r>
              <a:rPr lang="ko-KR" altLang="en-US" sz="1400" b="1" dirty="0">
                <a:solidFill>
                  <a:srgbClr val="002060"/>
                </a:solidFill>
              </a:rPr>
              <a:t>전필과목에서 </a:t>
            </a:r>
            <a:r>
              <a:rPr lang="en-US" altLang="ko-KR" sz="1400" b="1" dirty="0">
                <a:solidFill>
                  <a:srgbClr val="002060"/>
                </a:solidFill>
              </a:rPr>
              <a:t>F</a:t>
            </a:r>
            <a:r>
              <a:rPr lang="ko-KR" altLang="en-US" sz="1400" b="1" dirty="0">
                <a:solidFill>
                  <a:srgbClr val="002060"/>
                </a:solidFill>
              </a:rPr>
              <a:t>학점</a:t>
            </a:r>
            <a:r>
              <a:rPr lang="ko-KR" altLang="en-US" sz="1400" dirty="0">
                <a:solidFill>
                  <a:srgbClr val="002060"/>
                </a:solidFill>
              </a:rPr>
              <a:t>을 받았을 경우에는 </a:t>
            </a:r>
            <a:r>
              <a:rPr lang="ko-KR" altLang="en-US" sz="1400" b="1" dirty="0">
                <a:solidFill>
                  <a:srgbClr val="002060"/>
                </a:solidFill>
              </a:rPr>
              <a:t>반드시 재수강</a:t>
            </a:r>
            <a:r>
              <a:rPr lang="ko-KR" altLang="en-US" sz="1400" dirty="0">
                <a:solidFill>
                  <a:srgbClr val="002060"/>
                </a:solidFill>
              </a:rPr>
              <a:t>해야 함</a:t>
            </a:r>
            <a:endParaRPr lang="en-US" altLang="ko-KR" sz="14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*</a:t>
            </a:r>
            <a:r>
              <a:rPr lang="ko-KR" altLang="en-US" sz="1400" b="1" dirty="0">
                <a:solidFill>
                  <a:srgbClr val="002060"/>
                </a:solidFill>
              </a:rPr>
              <a:t> </a:t>
            </a:r>
            <a:r>
              <a:rPr lang="en-US" altLang="ko-KR" sz="1400" b="1" dirty="0">
                <a:solidFill>
                  <a:srgbClr val="002060"/>
                </a:solidFill>
              </a:rPr>
              <a:t>3/4</a:t>
            </a:r>
            <a:r>
              <a:rPr lang="ko-KR" altLang="en-US" sz="1400" b="1" dirty="0">
                <a:solidFill>
                  <a:srgbClr val="002060"/>
                </a:solidFill>
              </a:rPr>
              <a:t>이상 출석 </a:t>
            </a:r>
            <a:r>
              <a:rPr lang="ko-KR" altLang="en-US" sz="1400" dirty="0">
                <a:solidFill>
                  <a:srgbClr val="002060"/>
                </a:solidFill>
              </a:rPr>
              <a:t>시에만 성적 부여 </a:t>
            </a:r>
            <a:r>
              <a:rPr lang="en-US" altLang="ko-KR" sz="1400" b="1" u="sng" dirty="0">
                <a:solidFill>
                  <a:srgbClr val="002060"/>
                </a:solidFill>
              </a:rPr>
              <a:t>(1/4</a:t>
            </a:r>
            <a:r>
              <a:rPr lang="ko-KR" altLang="en-US" sz="1400" b="1" u="sng" dirty="0">
                <a:solidFill>
                  <a:srgbClr val="002060"/>
                </a:solidFill>
              </a:rPr>
              <a:t>이상 결석 시 </a:t>
            </a:r>
            <a:r>
              <a:rPr lang="en-US" altLang="ko-KR" sz="1400" b="1" u="sng" dirty="0">
                <a:solidFill>
                  <a:srgbClr val="002060"/>
                </a:solidFill>
              </a:rPr>
              <a:t>F</a:t>
            </a:r>
            <a:r>
              <a:rPr lang="ko-KR" altLang="en-US" sz="1400" b="1" u="sng" dirty="0">
                <a:solidFill>
                  <a:srgbClr val="002060"/>
                </a:solidFill>
              </a:rPr>
              <a:t>학점</a:t>
            </a:r>
            <a:r>
              <a:rPr lang="en-US" altLang="ko-KR" sz="1400" b="1" u="sng" dirty="0">
                <a:solidFill>
                  <a:srgbClr val="002060"/>
                </a:solidFill>
              </a:rPr>
              <a:t>)</a:t>
            </a:r>
            <a:endParaRPr lang="ko-KR" altLang="en-US" sz="14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6591" y="18929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강의 및 학사제도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41500" y="2670815"/>
            <a:ext cx="3256384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/>
              <a:t>* </a:t>
            </a:r>
            <a:r>
              <a:rPr lang="ko-KR" altLang="en-US" dirty="0"/>
              <a:t>과제 제출 날짜 </a:t>
            </a:r>
            <a:r>
              <a:rPr lang="ko-KR" altLang="en-US" sz="2000" b="1" dirty="0"/>
              <a:t>꼭</a:t>
            </a:r>
            <a:r>
              <a:rPr lang="ko-KR" altLang="en-US" dirty="0"/>
              <a:t> 지켜야함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41500" y="3551214"/>
            <a:ext cx="3256384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/>
              <a:t>* </a:t>
            </a:r>
            <a:r>
              <a:rPr lang="ko-KR" altLang="en-US" dirty="0"/>
              <a:t>졸업할 때 토픽 </a:t>
            </a:r>
            <a:r>
              <a:rPr lang="en-US" altLang="ko-KR" b="1" dirty="0"/>
              <a:t>4</a:t>
            </a:r>
            <a:r>
              <a:rPr lang="ko-KR" altLang="en-US" dirty="0"/>
              <a:t>급 </a:t>
            </a:r>
            <a:r>
              <a:rPr lang="ko-KR" altLang="en-US" b="1" dirty="0"/>
              <a:t>필수</a:t>
            </a:r>
          </a:p>
        </p:txBody>
      </p:sp>
    </p:spTree>
    <p:extLst>
      <p:ext uri="{BB962C8B-B14F-4D97-AF65-F5344CB8AC3E}">
        <p14:creationId xmlns:p14="http://schemas.microsoft.com/office/powerpoint/2010/main" val="231987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19063"/>
            <a:ext cx="12192000" cy="69770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29883" y="684032"/>
            <a:ext cx="7580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   1)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한국어 교과목 현황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16</a:t>
            </a:fld>
            <a:endParaRPr lang="ko-KR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전용 교육과정 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311225"/>
              </p:ext>
            </p:extLst>
          </p:nvPr>
        </p:nvGraphicFramePr>
        <p:xfrm>
          <a:off x="129883" y="1140616"/>
          <a:ext cx="11903099" cy="400298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99899">
                  <a:extLst>
                    <a:ext uri="{9D8B030D-6E8A-4147-A177-3AD203B41FA5}">
                      <a16:colId xmlns:a16="http://schemas.microsoft.com/office/drawing/2014/main" val="121955815"/>
                    </a:ext>
                  </a:extLst>
                </a:gridCol>
                <a:gridCol w="4299899">
                  <a:extLst>
                    <a:ext uri="{9D8B030D-6E8A-4147-A177-3AD203B41FA5}">
                      <a16:colId xmlns:a16="http://schemas.microsoft.com/office/drawing/2014/main" val="2783144199"/>
                    </a:ext>
                  </a:extLst>
                </a:gridCol>
                <a:gridCol w="3303301">
                  <a:extLst>
                    <a:ext uri="{9D8B030D-6E8A-4147-A177-3AD203B41FA5}">
                      <a16:colId xmlns:a16="http://schemas.microsoft.com/office/drawing/2014/main" val="3187246318"/>
                    </a:ext>
                  </a:extLst>
                </a:gridCol>
              </a:tblGrid>
              <a:tr h="55829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교육 영역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교과목명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9485170"/>
                  </a:ext>
                </a:extLst>
              </a:tr>
              <a:tr h="795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과정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A-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중급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200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</a:t>
                      </a:r>
                      <a:endParaRPr lang="ko-KR" altLang="en-US" sz="1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과정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B-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고급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b="1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19689"/>
                  </a:ext>
                </a:extLst>
              </a:tr>
              <a:tr h="8830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의사소통 능력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한국어 문법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학점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한국어 발표와 토론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학점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8826001"/>
                  </a:ext>
                </a:extLst>
              </a:tr>
              <a:tr h="8830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쓰기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글쓰기 연습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학점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논리적 글쓰기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학점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6295235"/>
                  </a:ext>
                </a:extLst>
              </a:tr>
              <a:tr h="8830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읽기</a:t>
                      </a:r>
                      <a:endParaRPr lang="ko-KR" altLang="en-US" sz="1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한국어 텍스트 읽기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학점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2996878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297423" y="5246198"/>
            <a:ext cx="10901265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indent="-349250"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* </a:t>
            </a:r>
            <a:r>
              <a:rPr lang="ko-KR" altLang="en-US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수강 대상 </a:t>
            </a:r>
            <a:r>
              <a:rPr lang="en-US" altLang="ko-KR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: </a:t>
            </a:r>
            <a:r>
              <a:rPr lang="ko-KR" altLang="en-US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학부 외국인 신</a:t>
            </a:r>
            <a:r>
              <a:rPr lang="en-US" altLang="ko-KR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(</a:t>
            </a:r>
            <a:r>
              <a:rPr lang="ko-KR" altLang="en-US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편</a:t>
            </a:r>
            <a:r>
              <a:rPr lang="en-US" altLang="ko-KR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)</a:t>
            </a:r>
            <a:r>
              <a:rPr lang="ko-KR" altLang="en-US" sz="1600" b="1" kern="0" dirty="0" err="1">
                <a:solidFill>
                  <a:srgbClr val="002060"/>
                </a:solidFill>
                <a:latin typeface="휴먼명조"/>
                <a:ea typeface="휴먼명조"/>
              </a:rPr>
              <a:t>입생</a:t>
            </a:r>
            <a:r>
              <a:rPr lang="ko-KR" altLang="en-US" sz="1600" b="1" kern="0" dirty="0">
                <a:solidFill>
                  <a:srgbClr val="002060"/>
                </a:solidFill>
                <a:latin typeface="휴먼명조"/>
                <a:ea typeface="휴먼명조"/>
              </a:rPr>
              <a:t> 전체</a:t>
            </a:r>
            <a:endParaRPr lang="en-US" altLang="ko-KR" sz="1600" b="1" kern="0" dirty="0">
              <a:solidFill>
                <a:srgbClr val="002060"/>
              </a:solidFill>
              <a:latin typeface="함초롬바탕" panose="02030604000101010101" pitchFamily="18" charset="-127"/>
            </a:endParaRPr>
          </a:p>
          <a:p>
            <a:pPr marL="349250" indent="-349250"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※ 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수강 면제 </a:t>
            </a: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: TOPIK 4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급 이상 취득자</a:t>
            </a: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, ‘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외국인 전형 입학시험</a:t>
            </a: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(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한국어 시험</a:t>
            </a: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)’ 4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급 수준 이상 해당자는 </a:t>
            </a:r>
            <a:endParaRPr lang="en-US" altLang="ko-KR" kern="0" dirty="0">
              <a:solidFill>
                <a:srgbClr val="002060"/>
              </a:solidFill>
              <a:latin typeface="휴먼명조"/>
              <a:ea typeface="휴먼명조"/>
            </a:endParaRPr>
          </a:p>
          <a:p>
            <a:pPr marL="349250" indent="-349250"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2060"/>
                </a:solidFill>
                <a:latin typeface="휴먼명조"/>
                <a:ea typeface="휴먼명조"/>
              </a:rPr>
              <a:t>   </a:t>
            </a:r>
            <a:r>
              <a:rPr lang="ko-KR" altLang="en-US" kern="0" dirty="0">
                <a:solidFill>
                  <a:srgbClr val="002060"/>
                </a:solidFill>
                <a:latin typeface="휴먼명조"/>
                <a:ea typeface="휴먼명조"/>
              </a:rPr>
              <a:t>한국어 교과목 의무 수강 면제</a:t>
            </a:r>
            <a:endParaRPr lang="ko-KR" altLang="en-US" kern="0" dirty="0">
              <a:solidFill>
                <a:srgbClr val="00206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00354" y="546882"/>
            <a:ext cx="382768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/>
              <a:t>*</a:t>
            </a:r>
            <a:r>
              <a:rPr lang="ko-KR" altLang="en-US" dirty="0"/>
              <a:t>토픽</a:t>
            </a:r>
            <a:r>
              <a:rPr lang="en-US" altLang="ko-KR" dirty="0"/>
              <a:t>4</a:t>
            </a:r>
            <a:r>
              <a:rPr lang="ko-KR" altLang="en-US" dirty="0"/>
              <a:t>급 이하 학생들은 수강 필수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46462" y="5411053"/>
            <a:ext cx="7832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hlinkClick r:id="rId4"/>
              </a:rPr>
              <a:t>https://www.kw.ac.kr/ko/life/notice.jsp?BoardMode=view&amp;DUID=35205</a:t>
            </a:r>
            <a:endParaRPr lang="en-US" altLang="ko-KR" sz="1600" dirty="0"/>
          </a:p>
          <a:p>
            <a:endParaRPr lang="ko-KR" altLang="en-US" sz="1600" dirty="0"/>
          </a:p>
          <a:p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5562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전용 교육과정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67840" y="1328939"/>
            <a:ext cx="11248736" cy="428578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 전형 입학시험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한국어 시험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결과 또는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TOPIK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성적에 따라 한국어능력별로 수강 교과목 지정 및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반배정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의무 수강 한국어 교과목은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국제교육원에서 수강신청을 진행하며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개별적으로 온라인 수강신청 불가</a:t>
            </a:r>
          </a:p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3)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의무 수강 한국어 교과목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수강신청 내역 확인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   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hlinkClick r:id="rId5"/>
              </a:rPr>
              <a:t>https://www.kw.ac.kr/ko/life/notice.jsp?BoardMode=view&amp;DUID=35205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  위 링크 클릭하여 파일 다운로드 후 본인 강의 시간표 확인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*KLAS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에서는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2/23(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화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부터 확인가능</a:t>
            </a:r>
          </a:p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4)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본인의 한국어 수강과목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수업시간을 정확하게 확인한 후 타 교과목 수강 신청을 하여 주시기 바랍니다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※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한국어 과목 이수학점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수업시간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1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과목당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3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/3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시간</a:t>
            </a:r>
          </a:p>
          <a:p>
            <a:pPr fontAlgn="base">
              <a:lnSpc>
                <a:spcPct val="20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5)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TOPIK 4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급 취득으로 한국어 교과목 수강 취소를 원할 경우 국제교육원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교학팀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문화관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117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호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으로 방문</a:t>
            </a:r>
            <a:endParaRPr lang="ko-KR" altLang="en-US" b="1" dirty="0"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ko-KR" altLang="en-US" sz="1100" kern="0" spc="0" dirty="0">
              <a:solidFill>
                <a:srgbClr val="002060"/>
              </a:solidFill>
              <a:effectLst/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9883" y="684032"/>
            <a:ext cx="7580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   2)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수강신청 방법</a:t>
            </a:r>
          </a:p>
        </p:txBody>
      </p:sp>
    </p:spTree>
    <p:extLst>
      <p:ext uri="{BB962C8B-B14F-4D97-AF65-F5344CB8AC3E}">
        <p14:creationId xmlns:p14="http://schemas.microsoft.com/office/powerpoint/2010/main" val="87738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700" y="-15931"/>
            <a:ext cx="12192001" cy="6264755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18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48790" y="671130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3)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교양과목</a:t>
            </a:r>
            <a:endParaRPr lang="ko-KR" altLang="en-US" sz="1400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96266" y="3244334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kern="0" dirty="0">
                <a:solidFill>
                  <a:srgbClr val="002060"/>
                </a:solidFill>
              </a:rPr>
              <a:t> ·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전용 교육과정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416137" y="1197200"/>
          <a:ext cx="11539156" cy="450936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937957">
                  <a:extLst>
                    <a:ext uri="{9D8B030D-6E8A-4147-A177-3AD203B41FA5}">
                      <a16:colId xmlns:a16="http://schemas.microsoft.com/office/drawing/2014/main" val="3644826843"/>
                    </a:ext>
                  </a:extLst>
                </a:gridCol>
                <a:gridCol w="1439693">
                  <a:extLst>
                    <a:ext uri="{9D8B030D-6E8A-4147-A177-3AD203B41FA5}">
                      <a16:colId xmlns:a16="http://schemas.microsoft.com/office/drawing/2014/main" val="3980060177"/>
                    </a:ext>
                  </a:extLst>
                </a:gridCol>
                <a:gridCol w="1682885">
                  <a:extLst>
                    <a:ext uri="{9D8B030D-6E8A-4147-A177-3AD203B41FA5}">
                      <a16:colId xmlns:a16="http://schemas.microsoft.com/office/drawing/2014/main" val="2096894287"/>
                    </a:ext>
                  </a:extLst>
                </a:gridCol>
                <a:gridCol w="612843">
                  <a:extLst>
                    <a:ext uri="{9D8B030D-6E8A-4147-A177-3AD203B41FA5}">
                      <a16:colId xmlns:a16="http://schemas.microsoft.com/office/drawing/2014/main" val="2055127160"/>
                    </a:ext>
                  </a:extLst>
                </a:gridCol>
                <a:gridCol w="573932">
                  <a:extLst>
                    <a:ext uri="{9D8B030D-6E8A-4147-A177-3AD203B41FA5}">
                      <a16:colId xmlns:a16="http://schemas.microsoft.com/office/drawing/2014/main" val="1911892105"/>
                    </a:ext>
                  </a:extLst>
                </a:gridCol>
                <a:gridCol w="554476">
                  <a:extLst>
                    <a:ext uri="{9D8B030D-6E8A-4147-A177-3AD203B41FA5}">
                      <a16:colId xmlns:a16="http://schemas.microsoft.com/office/drawing/2014/main" val="252786930"/>
                    </a:ext>
                  </a:extLst>
                </a:gridCol>
                <a:gridCol w="1284051">
                  <a:extLst>
                    <a:ext uri="{9D8B030D-6E8A-4147-A177-3AD203B41FA5}">
                      <a16:colId xmlns:a16="http://schemas.microsoft.com/office/drawing/2014/main" val="1375362807"/>
                    </a:ext>
                  </a:extLst>
                </a:gridCol>
                <a:gridCol w="1303507">
                  <a:extLst>
                    <a:ext uri="{9D8B030D-6E8A-4147-A177-3AD203B41FA5}">
                      <a16:colId xmlns:a16="http://schemas.microsoft.com/office/drawing/2014/main" val="3253692368"/>
                    </a:ext>
                  </a:extLst>
                </a:gridCol>
                <a:gridCol w="1011676">
                  <a:extLst>
                    <a:ext uri="{9D8B030D-6E8A-4147-A177-3AD203B41FA5}">
                      <a16:colId xmlns:a16="http://schemas.microsoft.com/office/drawing/2014/main" val="3989169998"/>
                    </a:ext>
                  </a:extLst>
                </a:gridCol>
                <a:gridCol w="1138136">
                  <a:extLst>
                    <a:ext uri="{9D8B030D-6E8A-4147-A177-3AD203B41FA5}">
                      <a16:colId xmlns:a16="http://schemas.microsoft.com/office/drawing/2014/main" val="2562099066"/>
                    </a:ext>
                  </a:extLst>
                </a:gridCol>
              </a:tblGrid>
              <a:tr h="58184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학정번호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과목명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담당교수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2021-1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대면수업시간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971242"/>
                  </a:ext>
                </a:extLst>
              </a:tr>
              <a:tr h="45225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융합적사고와글쓰기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0000-1-3095-01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융합적사고와글쓰기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정상원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5993146"/>
                  </a:ext>
                </a:extLst>
              </a:tr>
              <a:tr h="39079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과학과기술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0000-1-3669-01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기초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프로그래밍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미정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71174986"/>
                  </a:ext>
                </a:extLst>
              </a:tr>
              <a:tr h="390794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0000-1-3293-04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컴퓨터활용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미정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88929022"/>
                  </a:ext>
                </a:extLst>
              </a:tr>
              <a:tr h="39079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인간과철학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0000-2-5663-02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인물로본한국사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윤성재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10093310"/>
                  </a:ext>
                </a:extLst>
              </a:tr>
              <a:tr h="4716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사회와경제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0000-1-1797-01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한국사회의이해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박수경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3920823"/>
                  </a:ext>
                </a:extLst>
              </a:tr>
              <a:tr h="429208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0000-1-1797-02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한국사회의이해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박수경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4347128"/>
                  </a:ext>
                </a:extLst>
              </a:tr>
              <a:tr h="4358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글로벌문화와제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외국어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0000-1-3593-12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초급일본어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다와라기하루미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38779612"/>
                  </a:ext>
                </a:extLst>
              </a:tr>
              <a:tr h="483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예술과체육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0000-2-2968-02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한국의문화유산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김형근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6444939"/>
                  </a:ext>
                </a:extLst>
              </a:tr>
              <a:tr h="48298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실용영어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0000-1-3671-01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기초영문법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이일재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72917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2581" y="702026"/>
            <a:ext cx="447378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1,2 </a:t>
            </a:r>
            <a:r>
              <a:rPr lang="ko-KR" altLang="en-US" sz="1400" dirty="0"/>
              <a:t>학년 학생들은 난이도 </a:t>
            </a:r>
            <a:r>
              <a:rPr lang="en-US" altLang="ko-KR" sz="1400" dirty="0"/>
              <a:t>1,2 </a:t>
            </a:r>
            <a:r>
              <a:rPr lang="ko-KR" altLang="en-US" sz="1400" dirty="0"/>
              <a:t>에서 </a:t>
            </a:r>
            <a:r>
              <a:rPr lang="ko-KR" altLang="en-US" sz="1400" dirty="0" err="1"/>
              <a:t>선택하는것을</a:t>
            </a:r>
            <a:r>
              <a:rPr lang="ko-KR" altLang="en-US" sz="1400" dirty="0"/>
              <a:t> 추천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82454" y="5804165"/>
            <a:ext cx="9387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hlinkClick r:id="rId5"/>
              </a:rPr>
              <a:t>2021-1</a:t>
            </a:r>
            <a:r>
              <a:rPr lang="ko-KR" altLang="en-US" sz="1400" dirty="0">
                <a:hlinkClick r:id="rId5"/>
              </a:rPr>
              <a:t>학기 외국인 전용과목 현황 https://www.kw.ac.kr/ko/life/notice.jsp?BoardMode=view&amp;DUID=35178</a:t>
            </a:r>
            <a:endParaRPr lang="en-US" altLang="ko-KR" sz="14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489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700" y="-15931"/>
            <a:ext cx="12192001" cy="6150325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19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25235" y="669465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</a:rPr>
              <a:t>3)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교양과목</a:t>
            </a:r>
            <a:endParaRPr lang="ko-KR" altLang="en-US" sz="1400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96266" y="3244334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kern="0" dirty="0">
                <a:solidFill>
                  <a:srgbClr val="002060"/>
                </a:solidFill>
              </a:rPr>
              <a:t> ·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전용 교육과정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496126" y="1195497"/>
          <a:ext cx="11303524" cy="449518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320642">
                  <a:extLst>
                    <a:ext uri="{9D8B030D-6E8A-4147-A177-3AD203B41FA5}">
                      <a16:colId xmlns:a16="http://schemas.microsoft.com/office/drawing/2014/main" val="3644826843"/>
                    </a:ext>
                  </a:extLst>
                </a:gridCol>
                <a:gridCol w="1359569">
                  <a:extLst>
                    <a:ext uri="{9D8B030D-6E8A-4147-A177-3AD203B41FA5}">
                      <a16:colId xmlns:a16="http://schemas.microsoft.com/office/drawing/2014/main" val="2103813113"/>
                    </a:ext>
                  </a:extLst>
                </a:gridCol>
                <a:gridCol w="2650531">
                  <a:extLst>
                    <a:ext uri="{9D8B030D-6E8A-4147-A177-3AD203B41FA5}">
                      <a16:colId xmlns:a16="http://schemas.microsoft.com/office/drawing/2014/main" val="2096894287"/>
                    </a:ext>
                  </a:extLst>
                </a:gridCol>
                <a:gridCol w="671209">
                  <a:extLst>
                    <a:ext uri="{9D8B030D-6E8A-4147-A177-3AD203B41FA5}">
                      <a16:colId xmlns:a16="http://schemas.microsoft.com/office/drawing/2014/main" val="2055127160"/>
                    </a:ext>
                  </a:extLst>
                </a:gridCol>
                <a:gridCol w="544749">
                  <a:extLst>
                    <a:ext uri="{9D8B030D-6E8A-4147-A177-3AD203B41FA5}">
                      <a16:colId xmlns:a16="http://schemas.microsoft.com/office/drawing/2014/main" val="1911892105"/>
                    </a:ext>
                  </a:extLst>
                </a:gridCol>
                <a:gridCol w="612842">
                  <a:extLst>
                    <a:ext uri="{9D8B030D-6E8A-4147-A177-3AD203B41FA5}">
                      <a16:colId xmlns:a16="http://schemas.microsoft.com/office/drawing/2014/main" val="252786930"/>
                    </a:ext>
                  </a:extLst>
                </a:gridCol>
                <a:gridCol w="787313">
                  <a:extLst>
                    <a:ext uri="{9D8B030D-6E8A-4147-A177-3AD203B41FA5}">
                      <a16:colId xmlns:a16="http://schemas.microsoft.com/office/drawing/2014/main" val="1375362807"/>
                    </a:ext>
                  </a:extLst>
                </a:gridCol>
                <a:gridCol w="1336813">
                  <a:extLst>
                    <a:ext uri="{9D8B030D-6E8A-4147-A177-3AD203B41FA5}">
                      <a16:colId xmlns:a16="http://schemas.microsoft.com/office/drawing/2014/main" val="3253692368"/>
                    </a:ext>
                  </a:extLst>
                </a:gridCol>
                <a:gridCol w="901176">
                  <a:extLst>
                    <a:ext uri="{9D8B030D-6E8A-4147-A177-3AD203B41FA5}">
                      <a16:colId xmlns:a16="http://schemas.microsoft.com/office/drawing/2014/main" val="3989169998"/>
                    </a:ext>
                  </a:extLst>
                </a:gridCol>
                <a:gridCol w="1118680">
                  <a:extLst>
                    <a:ext uri="{9D8B030D-6E8A-4147-A177-3AD203B41FA5}">
                      <a16:colId xmlns:a16="http://schemas.microsoft.com/office/drawing/2014/main" val="2562099066"/>
                    </a:ext>
                  </a:extLst>
                </a:gridCol>
              </a:tblGrid>
              <a:tr h="65895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학정번호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과목명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담당교수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2021-1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대면수업시간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971242"/>
                  </a:ext>
                </a:extLst>
              </a:tr>
              <a:tr h="51218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실용영어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0000-1-3362-01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대학영어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김지희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5993146"/>
                  </a:ext>
                </a:extLst>
              </a:tr>
              <a:tr h="44258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외국어로서의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한국어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0000-1-6021-01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한국어표현연습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유혜선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71174986"/>
                  </a:ext>
                </a:extLst>
              </a:tr>
              <a:tr h="442580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0000-1-6021-02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한국어표현연습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김도영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88929022"/>
                  </a:ext>
                </a:extLst>
              </a:tr>
              <a:tr h="442580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0000-1-7132-01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시사한국어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정영호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10093310"/>
                  </a:ext>
                </a:extLst>
              </a:tr>
              <a:tr h="53418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기초수학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0000-1-3675-01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외국인학생을위한기초수학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최종성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3920823"/>
                  </a:ext>
                </a:extLst>
              </a:tr>
              <a:tr h="48608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K-MOOC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0000-1-3094-02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플라즈마와건강그리고생활문화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최은하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4347128"/>
                  </a:ext>
                </a:extLst>
              </a:tr>
              <a:tr h="49665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0000-1-3672-02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현재와과거를잇는한국문화사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김인호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38779612"/>
                  </a:ext>
                </a:extLst>
              </a:tr>
              <a:tr h="479389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0000-1-9735-02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수학사개론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허민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644493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2581" y="702026"/>
            <a:ext cx="447378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1,2 </a:t>
            </a:r>
            <a:r>
              <a:rPr lang="ko-KR" altLang="en-US" sz="1400" dirty="0"/>
              <a:t>학년 학생들은 난이도 </a:t>
            </a:r>
            <a:r>
              <a:rPr lang="en-US" altLang="ko-KR" sz="1400" dirty="0"/>
              <a:t>1,2 </a:t>
            </a:r>
            <a:r>
              <a:rPr lang="ko-KR" altLang="en-US" sz="1400" dirty="0"/>
              <a:t>에서 </a:t>
            </a:r>
            <a:r>
              <a:rPr lang="ko-KR" altLang="en-US" sz="1400" dirty="0" err="1"/>
              <a:t>선택하는것을</a:t>
            </a:r>
            <a:r>
              <a:rPr lang="ko-KR" altLang="en-US" sz="1400" dirty="0"/>
              <a:t> 추천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73232" y="5778962"/>
            <a:ext cx="9387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hlinkClick r:id="rId5"/>
              </a:rPr>
              <a:t>2021-1</a:t>
            </a:r>
            <a:r>
              <a:rPr lang="ko-KR" altLang="en-US" sz="1400" dirty="0">
                <a:hlinkClick r:id="rId5"/>
              </a:rPr>
              <a:t>학기 외국인 전용과목 현황 https://www.kw.ac.kr/ko/life/notice.jsp?BoardMode=view&amp;DUID=35178</a:t>
            </a:r>
            <a:endParaRPr lang="en-US" altLang="ko-KR" sz="14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965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700" y="-15931"/>
            <a:ext cx="12192001" cy="6220684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20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48790" y="778587"/>
            <a:ext cx="7580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4)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전공과목</a:t>
            </a:r>
            <a:endParaRPr lang="ko-KR" altLang="en-US" sz="1400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96266" y="3244334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kern="0" dirty="0">
                <a:solidFill>
                  <a:srgbClr val="002060"/>
                </a:solidFill>
              </a:rPr>
              <a:t> ·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</a:t>
            </a:r>
            <a:r>
              <a:rPr lang="ko-KR" altLang="en-US" sz="2800" dirty="0" err="1">
                <a:solidFill>
                  <a:srgbClr val="002060"/>
                </a:solidFill>
              </a:rPr>
              <a:t>전용과정</a:t>
            </a:r>
            <a:r>
              <a:rPr lang="ko-KR" altLang="en-US" sz="2800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270588" y="1177329"/>
          <a:ext cx="11587428" cy="458379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032918">
                  <a:extLst>
                    <a:ext uri="{9D8B030D-6E8A-4147-A177-3AD203B41FA5}">
                      <a16:colId xmlns:a16="http://schemas.microsoft.com/office/drawing/2014/main" val="1290022441"/>
                    </a:ext>
                  </a:extLst>
                </a:gridCol>
                <a:gridCol w="1410511">
                  <a:extLst>
                    <a:ext uri="{9D8B030D-6E8A-4147-A177-3AD203B41FA5}">
                      <a16:colId xmlns:a16="http://schemas.microsoft.com/office/drawing/2014/main" val="1234595235"/>
                    </a:ext>
                  </a:extLst>
                </a:gridCol>
                <a:gridCol w="2408489">
                  <a:extLst>
                    <a:ext uri="{9D8B030D-6E8A-4147-A177-3AD203B41FA5}">
                      <a16:colId xmlns:a16="http://schemas.microsoft.com/office/drawing/2014/main" val="2807249250"/>
                    </a:ext>
                  </a:extLst>
                </a:gridCol>
                <a:gridCol w="578498">
                  <a:extLst>
                    <a:ext uri="{9D8B030D-6E8A-4147-A177-3AD203B41FA5}">
                      <a16:colId xmlns:a16="http://schemas.microsoft.com/office/drawing/2014/main" val="3477863323"/>
                    </a:ext>
                  </a:extLst>
                </a:gridCol>
                <a:gridCol w="541176">
                  <a:extLst>
                    <a:ext uri="{9D8B030D-6E8A-4147-A177-3AD203B41FA5}">
                      <a16:colId xmlns:a16="http://schemas.microsoft.com/office/drawing/2014/main" val="1850903933"/>
                    </a:ext>
                  </a:extLst>
                </a:gridCol>
                <a:gridCol w="531844">
                  <a:extLst>
                    <a:ext uri="{9D8B030D-6E8A-4147-A177-3AD203B41FA5}">
                      <a16:colId xmlns:a16="http://schemas.microsoft.com/office/drawing/2014/main" val="1340149877"/>
                    </a:ext>
                  </a:extLst>
                </a:gridCol>
                <a:gridCol w="737119">
                  <a:extLst>
                    <a:ext uri="{9D8B030D-6E8A-4147-A177-3AD203B41FA5}">
                      <a16:colId xmlns:a16="http://schemas.microsoft.com/office/drawing/2014/main" val="3580175094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947039583"/>
                    </a:ext>
                  </a:extLst>
                </a:gridCol>
                <a:gridCol w="1017036">
                  <a:extLst>
                    <a:ext uri="{9D8B030D-6E8A-4147-A177-3AD203B41FA5}">
                      <a16:colId xmlns:a16="http://schemas.microsoft.com/office/drawing/2014/main" val="3637948932"/>
                    </a:ext>
                  </a:extLst>
                </a:gridCol>
                <a:gridCol w="1104795">
                  <a:extLst>
                    <a:ext uri="{9D8B030D-6E8A-4147-A177-3AD203B41FA5}">
                      <a16:colId xmlns:a16="http://schemas.microsoft.com/office/drawing/2014/main" val="1699461188"/>
                    </a:ext>
                  </a:extLst>
                </a:gridCol>
                <a:gridCol w="918756">
                  <a:extLst>
                    <a:ext uri="{9D8B030D-6E8A-4147-A177-3AD203B41FA5}">
                      <a16:colId xmlns:a16="http://schemas.microsoft.com/office/drawing/2014/main" val="2879883781"/>
                    </a:ext>
                  </a:extLst>
                </a:gridCol>
              </a:tblGrid>
              <a:tr h="64848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학정번호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과목명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담당교수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2021-1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대면수업시간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8327640"/>
                  </a:ext>
                </a:extLst>
              </a:tr>
              <a:tr h="41790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전정대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7000-3-3766-01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신소재의원리와응용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손희상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79790043"/>
                  </a:ext>
                </a:extLst>
              </a:tr>
              <a:tr h="44239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공대</a:t>
                      </a: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1000-3-3766-01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신소재의원리와응용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손희상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영어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100%,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외국인전용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9266163"/>
                  </a:ext>
                </a:extLst>
              </a:tr>
              <a:tr h="41790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국어국문</a:t>
                      </a: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3040-1-9704-01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한국고전문학전공기초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여기현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2531477"/>
                  </a:ext>
                </a:extLst>
              </a:tr>
              <a:tr h="42114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3040-1-9706-01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한국어학의기초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김소영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9391675"/>
                  </a:ext>
                </a:extLst>
              </a:tr>
              <a:tr h="41790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3040-2-1867-02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현대문학사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채상우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1996684"/>
                  </a:ext>
                </a:extLst>
              </a:tr>
              <a:tr h="3991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3040-2-2786-02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국어학의이해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김소영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54795422"/>
                  </a:ext>
                </a:extLst>
              </a:tr>
              <a:tr h="39646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미디어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커뮤니케이션</a:t>
                      </a: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3230-1-3743-01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광운대미디어</a:t>
                      </a:r>
                      <a:b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커뮤니케이션학부의모든것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김현주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8857745"/>
                  </a:ext>
                </a:extLst>
              </a:tr>
              <a:tr h="32756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3230-1-9603-01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미디어커뮤니케이션의이해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김현주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TBL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0932602"/>
                  </a:ext>
                </a:extLst>
              </a:tr>
              <a:tr h="32756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3230-2-3746-01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글로벌디지털트랜스포메이션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정동훈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79307912"/>
                  </a:ext>
                </a:extLst>
              </a:tr>
              <a:tr h="32756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3230-2-8541-02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빅데이터와커뮤니케이션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임소영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8342657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90969" y="535493"/>
            <a:ext cx="447378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1,2 </a:t>
            </a:r>
            <a:r>
              <a:rPr lang="ko-KR" altLang="en-US" sz="1400" dirty="0"/>
              <a:t>학년 학생들은 난이도 </a:t>
            </a:r>
            <a:r>
              <a:rPr lang="en-US" altLang="ko-KR" sz="1400" dirty="0"/>
              <a:t>1,2 </a:t>
            </a:r>
            <a:r>
              <a:rPr lang="ko-KR" altLang="en-US" sz="1400" dirty="0"/>
              <a:t>에서 </a:t>
            </a:r>
            <a:r>
              <a:rPr lang="ko-KR" altLang="en-US" sz="1400" dirty="0" err="1"/>
              <a:t>선택하는것을</a:t>
            </a:r>
            <a:r>
              <a:rPr lang="ko-KR" altLang="en-US" sz="1400" dirty="0"/>
              <a:t> 추천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64227" y="5835606"/>
            <a:ext cx="9387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hlinkClick r:id="rId5"/>
              </a:rPr>
              <a:t>2021-1</a:t>
            </a:r>
            <a:r>
              <a:rPr lang="ko-KR" altLang="en-US" sz="1400" dirty="0">
                <a:hlinkClick r:id="rId5"/>
              </a:rPr>
              <a:t>학기 외국인 전용과목 현황 https://www.kw.ac.kr/ko/life/notice.jsp?BoardMode=view&amp;DUID=35178</a:t>
            </a:r>
            <a:endParaRPr lang="en-US" altLang="ko-KR" sz="14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674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698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21</a:t>
            </a:fld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896266" y="3244334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kern="0" dirty="0">
                <a:solidFill>
                  <a:srgbClr val="002060"/>
                </a:solidFill>
              </a:rPr>
              <a:t> ·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</a:t>
            </a:r>
            <a:r>
              <a:rPr lang="ko-KR" altLang="en-US" sz="2800" dirty="0" err="1">
                <a:solidFill>
                  <a:srgbClr val="002060"/>
                </a:solidFill>
              </a:rPr>
              <a:t>전용과정</a:t>
            </a:r>
            <a:r>
              <a:rPr lang="ko-KR" altLang="en-US" sz="2800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714464"/>
              </p:ext>
            </p:extLst>
          </p:nvPr>
        </p:nvGraphicFramePr>
        <p:xfrm>
          <a:off x="342603" y="1229658"/>
          <a:ext cx="11322193" cy="427330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53429">
                  <a:extLst>
                    <a:ext uri="{9D8B030D-6E8A-4147-A177-3AD203B41FA5}">
                      <a16:colId xmlns:a16="http://schemas.microsoft.com/office/drawing/2014/main" val="1290022441"/>
                    </a:ext>
                  </a:extLst>
                </a:gridCol>
                <a:gridCol w="1446266">
                  <a:extLst>
                    <a:ext uri="{9D8B030D-6E8A-4147-A177-3AD203B41FA5}">
                      <a16:colId xmlns:a16="http://schemas.microsoft.com/office/drawing/2014/main" val="1234595235"/>
                    </a:ext>
                  </a:extLst>
                </a:gridCol>
                <a:gridCol w="1706074">
                  <a:extLst>
                    <a:ext uri="{9D8B030D-6E8A-4147-A177-3AD203B41FA5}">
                      <a16:colId xmlns:a16="http://schemas.microsoft.com/office/drawing/2014/main" val="748325207"/>
                    </a:ext>
                  </a:extLst>
                </a:gridCol>
                <a:gridCol w="787183">
                  <a:extLst>
                    <a:ext uri="{9D8B030D-6E8A-4147-A177-3AD203B41FA5}">
                      <a16:colId xmlns:a16="http://schemas.microsoft.com/office/drawing/2014/main" val="3477863323"/>
                    </a:ext>
                  </a:extLst>
                </a:gridCol>
                <a:gridCol w="671498">
                  <a:extLst>
                    <a:ext uri="{9D8B030D-6E8A-4147-A177-3AD203B41FA5}">
                      <a16:colId xmlns:a16="http://schemas.microsoft.com/office/drawing/2014/main" val="1850903933"/>
                    </a:ext>
                  </a:extLst>
                </a:gridCol>
                <a:gridCol w="613369">
                  <a:extLst>
                    <a:ext uri="{9D8B030D-6E8A-4147-A177-3AD203B41FA5}">
                      <a16:colId xmlns:a16="http://schemas.microsoft.com/office/drawing/2014/main" val="1340149877"/>
                    </a:ext>
                  </a:extLst>
                </a:gridCol>
                <a:gridCol w="872947">
                  <a:extLst>
                    <a:ext uri="{9D8B030D-6E8A-4147-A177-3AD203B41FA5}">
                      <a16:colId xmlns:a16="http://schemas.microsoft.com/office/drawing/2014/main" val="3580175094"/>
                    </a:ext>
                  </a:extLst>
                </a:gridCol>
                <a:gridCol w="1315776">
                  <a:extLst>
                    <a:ext uri="{9D8B030D-6E8A-4147-A177-3AD203B41FA5}">
                      <a16:colId xmlns:a16="http://schemas.microsoft.com/office/drawing/2014/main" val="3947039583"/>
                    </a:ext>
                  </a:extLst>
                </a:gridCol>
                <a:gridCol w="852201">
                  <a:extLst>
                    <a:ext uri="{9D8B030D-6E8A-4147-A177-3AD203B41FA5}">
                      <a16:colId xmlns:a16="http://schemas.microsoft.com/office/drawing/2014/main" val="3637948932"/>
                    </a:ext>
                  </a:extLst>
                </a:gridCol>
                <a:gridCol w="1132242">
                  <a:extLst>
                    <a:ext uri="{9D8B030D-6E8A-4147-A177-3AD203B41FA5}">
                      <a16:colId xmlns:a16="http://schemas.microsoft.com/office/drawing/2014/main" val="1699461188"/>
                    </a:ext>
                  </a:extLst>
                </a:gridCol>
                <a:gridCol w="671208">
                  <a:extLst>
                    <a:ext uri="{9D8B030D-6E8A-4147-A177-3AD203B41FA5}">
                      <a16:colId xmlns:a16="http://schemas.microsoft.com/office/drawing/2014/main" val="2879883781"/>
                    </a:ext>
                  </a:extLst>
                </a:gridCol>
              </a:tblGrid>
              <a:tr h="4635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학정번호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과목명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담당교수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2021-1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대면수업시간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8327640"/>
                  </a:ext>
                </a:extLst>
              </a:tr>
              <a:tr h="448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정법대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F000-2-3771-01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한국법입문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김진곤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673251"/>
                  </a:ext>
                </a:extLst>
              </a:tr>
              <a:tr h="419877"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경영학부</a:t>
                      </a:r>
                    </a:p>
                    <a:p>
                      <a:pPr algn="ctr" latinLnBrk="1"/>
                      <a:endParaRPr lang="ko-KR" altLang="en-US" sz="1400" b="0" dirty="0">
                        <a:solidFill>
                          <a:srgbClr val="002060"/>
                        </a:solidFill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5080-1-9751-01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비즈니스매니지먼트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박설연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503116"/>
                  </a:ext>
                </a:extLst>
              </a:tr>
              <a:tr h="471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5080-1-9751-02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비즈니스매니지먼트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임유신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6808498"/>
                  </a:ext>
                </a:extLst>
              </a:tr>
              <a:tr h="400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5080-1-9752-01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비즈니스오피스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미정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8660270"/>
                  </a:ext>
                </a:extLst>
              </a:tr>
              <a:tr h="43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5080-2-0092-03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경영과학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김지현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14988"/>
                  </a:ext>
                </a:extLst>
              </a:tr>
              <a:tr h="43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5080-2-1277-04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재무관리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한재현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29357274"/>
                  </a:ext>
                </a:extLst>
              </a:tr>
              <a:tr h="396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5080-2-1277-05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재무관리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유전무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4509367"/>
                  </a:ext>
                </a:extLst>
              </a:tr>
              <a:tr h="401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5080-2-4900-03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생산운영관리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정석재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4483110"/>
                  </a:ext>
                </a:extLst>
              </a:tr>
              <a:tr h="394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5080-2-4900-04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생산운영관리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심정은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861082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90969" y="318983"/>
            <a:ext cx="447378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1,2 </a:t>
            </a:r>
            <a:r>
              <a:rPr lang="ko-KR" altLang="en-US" sz="1400" dirty="0"/>
              <a:t>학년 학생들은 난이도 </a:t>
            </a:r>
            <a:r>
              <a:rPr lang="en-US" altLang="ko-KR" sz="1400" dirty="0"/>
              <a:t>1,2 </a:t>
            </a:r>
            <a:r>
              <a:rPr lang="ko-KR" altLang="en-US" sz="1400" dirty="0"/>
              <a:t>에서 </a:t>
            </a:r>
            <a:r>
              <a:rPr lang="ko-KR" altLang="en-US" sz="1400" dirty="0" err="1"/>
              <a:t>선택하는것을</a:t>
            </a:r>
            <a:r>
              <a:rPr lang="ko-KR" altLang="en-US" sz="1400" dirty="0"/>
              <a:t> 추천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48789" y="5626131"/>
            <a:ext cx="9387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hlinkClick r:id="rId5"/>
              </a:rPr>
              <a:t>2021-1</a:t>
            </a:r>
            <a:r>
              <a:rPr lang="ko-KR" altLang="en-US" sz="1400" dirty="0">
                <a:hlinkClick r:id="rId5"/>
              </a:rPr>
              <a:t>학기 외국인 전용과목 현황 https://www.kw.ac.kr/ko/life/notice.jsp?BoardMode=view&amp;DUID=35178</a:t>
            </a:r>
            <a:endParaRPr lang="en-US" altLang="ko-KR" sz="1400" dirty="0"/>
          </a:p>
          <a:p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48789" y="797693"/>
            <a:ext cx="7580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4)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</a:rPr>
              <a:t>전공과목</a:t>
            </a:r>
            <a:endParaRPr lang="ko-KR" altLang="en-US" sz="1400" b="1" dirty="0">
              <a:solidFill>
                <a:schemeClr val="accent6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51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3700" y="-15931"/>
            <a:ext cx="12192001" cy="6220684"/>
          </a:xfrm>
          <a:prstGeom prst="rect">
            <a:avLst/>
          </a:prstGeom>
          <a:solidFill>
            <a:schemeClr val="accent2">
              <a:lumMod val="20000"/>
              <a:lumOff val="80000"/>
              <a:alpha val="74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61631" y="6259244"/>
            <a:ext cx="2743200" cy="365125"/>
          </a:xfrm>
        </p:spPr>
        <p:txBody>
          <a:bodyPr/>
          <a:lstStyle/>
          <a:p>
            <a:fld id="{99B297C0-D5F6-4D8A-AF7E-30A8AF963A65}" type="slidenum">
              <a:rPr lang="ko-KR" altLang="en-US" smtClean="0"/>
              <a:t>22</a:t>
            </a:fld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896266" y="3244334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kern="0" dirty="0">
                <a:solidFill>
                  <a:srgbClr val="002060"/>
                </a:solidFill>
              </a:rPr>
              <a:t> ·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>
                <a:solidFill>
                  <a:srgbClr val="002060"/>
                </a:solidFill>
              </a:rPr>
              <a:t>외국인 </a:t>
            </a:r>
            <a:r>
              <a:rPr lang="ko-KR" altLang="en-US" sz="2800" dirty="0" err="1">
                <a:solidFill>
                  <a:srgbClr val="002060"/>
                </a:solidFill>
              </a:rPr>
              <a:t>전용과정</a:t>
            </a:r>
            <a:r>
              <a:rPr lang="ko-KR" altLang="en-US" sz="2800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482601" y="1269452"/>
          <a:ext cx="11336505" cy="452485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55014">
                  <a:extLst>
                    <a:ext uri="{9D8B030D-6E8A-4147-A177-3AD203B41FA5}">
                      <a16:colId xmlns:a16="http://schemas.microsoft.com/office/drawing/2014/main" val="1290022441"/>
                    </a:ext>
                  </a:extLst>
                </a:gridCol>
                <a:gridCol w="1448094">
                  <a:extLst>
                    <a:ext uri="{9D8B030D-6E8A-4147-A177-3AD203B41FA5}">
                      <a16:colId xmlns:a16="http://schemas.microsoft.com/office/drawing/2014/main" val="1234595235"/>
                    </a:ext>
                  </a:extLst>
                </a:gridCol>
                <a:gridCol w="1658665">
                  <a:extLst>
                    <a:ext uri="{9D8B030D-6E8A-4147-A177-3AD203B41FA5}">
                      <a16:colId xmlns:a16="http://schemas.microsoft.com/office/drawing/2014/main" val="748325207"/>
                    </a:ext>
                  </a:extLst>
                </a:gridCol>
                <a:gridCol w="768486">
                  <a:extLst>
                    <a:ext uri="{9D8B030D-6E8A-4147-A177-3AD203B41FA5}">
                      <a16:colId xmlns:a16="http://schemas.microsoft.com/office/drawing/2014/main" val="3477863323"/>
                    </a:ext>
                  </a:extLst>
                </a:gridCol>
                <a:gridCol w="654586">
                  <a:extLst>
                    <a:ext uri="{9D8B030D-6E8A-4147-A177-3AD203B41FA5}">
                      <a16:colId xmlns:a16="http://schemas.microsoft.com/office/drawing/2014/main" val="1850903933"/>
                    </a:ext>
                  </a:extLst>
                </a:gridCol>
                <a:gridCol w="681952">
                  <a:extLst>
                    <a:ext uri="{9D8B030D-6E8A-4147-A177-3AD203B41FA5}">
                      <a16:colId xmlns:a16="http://schemas.microsoft.com/office/drawing/2014/main" val="1340149877"/>
                    </a:ext>
                  </a:extLst>
                </a:gridCol>
                <a:gridCol w="627036">
                  <a:extLst>
                    <a:ext uri="{9D8B030D-6E8A-4147-A177-3AD203B41FA5}">
                      <a16:colId xmlns:a16="http://schemas.microsoft.com/office/drawing/2014/main" val="3580175094"/>
                    </a:ext>
                  </a:extLst>
                </a:gridCol>
                <a:gridCol w="1322768">
                  <a:extLst>
                    <a:ext uri="{9D8B030D-6E8A-4147-A177-3AD203B41FA5}">
                      <a16:colId xmlns:a16="http://schemas.microsoft.com/office/drawing/2014/main" val="3947039583"/>
                    </a:ext>
                  </a:extLst>
                </a:gridCol>
                <a:gridCol w="1018125">
                  <a:extLst>
                    <a:ext uri="{9D8B030D-6E8A-4147-A177-3AD203B41FA5}">
                      <a16:colId xmlns:a16="http://schemas.microsoft.com/office/drawing/2014/main" val="3637948932"/>
                    </a:ext>
                  </a:extLst>
                </a:gridCol>
                <a:gridCol w="1123779">
                  <a:extLst>
                    <a:ext uri="{9D8B030D-6E8A-4147-A177-3AD203B41FA5}">
                      <a16:colId xmlns:a16="http://schemas.microsoft.com/office/drawing/2014/main" val="1699461188"/>
                    </a:ext>
                  </a:extLst>
                </a:gridCol>
                <a:gridCol w="778000">
                  <a:extLst>
                    <a:ext uri="{9D8B030D-6E8A-4147-A177-3AD203B41FA5}">
                      <a16:colId xmlns:a16="http://schemas.microsoft.com/office/drawing/2014/main" val="2879883781"/>
                    </a:ext>
                  </a:extLst>
                </a:gridCol>
              </a:tblGrid>
              <a:tr h="54937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학정번호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과목명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시수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담당교수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2021-1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대면수업시간</a:t>
                      </a:r>
                      <a:b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요일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교시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8327640"/>
                  </a:ext>
                </a:extLst>
              </a:tr>
              <a:tr h="445564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경영학부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5080-2-8554-03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조직행동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박설연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673251"/>
                  </a:ext>
                </a:extLst>
              </a:tr>
              <a:tr h="427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5080-2-8554-04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조직행동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임유신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503116"/>
                  </a:ext>
                </a:extLst>
              </a:tr>
              <a:tr h="4607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5080-2-8555-03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MIS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개론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서상구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6808498"/>
                  </a:ext>
                </a:extLst>
              </a:tr>
              <a:tr h="445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5080-3-0225-03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관리회계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이현경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8660270"/>
                  </a:ext>
                </a:extLst>
              </a:tr>
              <a:tr h="445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5080-3-3762-01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서비스경영관리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변숙은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14988"/>
                  </a:ext>
                </a:extLst>
              </a:tr>
              <a:tr h="44556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rgbClr val="002060"/>
                          </a:solidFill>
                          <a:latin typeface="+mn-ea"/>
                          <a:ea typeface="+mn-ea"/>
                        </a:rPr>
                        <a:t>국제통상학부</a:t>
                      </a:r>
                    </a:p>
                  </a:txBody>
                  <a:tcPr marL="8962" marR="8962" marT="89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5100-1-9707-01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국제통상개론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심상렬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6,</a:t>
                      </a:r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29357274"/>
                  </a:ext>
                </a:extLst>
              </a:tr>
              <a:tr h="445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5100-1-9926-01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생활속의글로벌경제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심상렬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전체비대면수업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7,8,9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4509367"/>
                  </a:ext>
                </a:extLst>
              </a:tr>
              <a:tr h="445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5100-2-0048-03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거시경제학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권태한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PBL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4483110"/>
                  </a:ext>
                </a:extLst>
              </a:tr>
              <a:tr h="4137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5100-2-5576-03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무역상무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홍의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4,</a:t>
                      </a:r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861082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90969" y="318983"/>
            <a:ext cx="447378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1,2 </a:t>
            </a:r>
            <a:r>
              <a:rPr lang="ko-KR" altLang="en-US" sz="1400" dirty="0"/>
              <a:t>학년 학생들은 난이도 </a:t>
            </a:r>
            <a:r>
              <a:rPr lang="en-US" altLang="ko-KR" sz="1400" dirty="0"/>
              <a:t>1,2 </a:t>
            </a:r>
            <a:r>
              <a:rPr lang="ko-KR" altLang="en-US" sz="1400" dirty="0"/>
              <a:t>에서 </a:t>
            </a:r>
            <a:r>
              <a:rPr lang="ko-KR" altLang="en-US" sz="1400" dirty="0" err="1"/>
              <a:t>선택하는것을</a:t>
            </a:r>
            <a:r>
              <a:rPr lang="ko-KR" altLang="en-US" sz="1400" dirty="0"/>
              <a:t> 추천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73232" y="5857031"/>
            <a:ext cx="9387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hlinkClick r:id="rId5"/>
              </a:rPr>
              <a:t>2021-1</a:t>
            </a:r>
            <a:r>
              <a:rPr lang="ko-KR" altLang="en-US" sz="1400" dirty="0">
                <a:hlinkClick r:id="rId5"/>
              </a:rPr>
              <a:t>학기 외국인 전용과목 현황 https://www.kw.ac.kr/ko/life/notice.jsp?BoardMode=view&amp;DUID=35178</a:t>
            </a:r>
            <a:endParaRPr lang="en-US" altLang="ko-KR" sz="14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950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591723" y="2430386"/>
            <a:ext cx="10976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III.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홈페이지 및 </a:t>
            </a:r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KLAS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이용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23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30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8C4CF98-86D3-48D0-A694-A7B2EA9F3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4" y="3399905"/>
            <a:ext cx="11029950" cy="1189038"/>
          </a:xfrm>
        </p:spPr>
        <p:txBody>
          <a:bodyPr>
            <a:normAutofit/>
          </a:bodyPr>
          <a:lstStyle/>
          <a:p>
            <a:pPr algn="ctr"/>
            <a:r>
              <a:rPr lang="ko-KR" altLang="en-US" sz="3200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  <a:endParaRPr lang="en-US" sz="3200" dirty="0"/>
          </a:p>
        </p:txBody>
      </p:sp>
      <p:sp>
        <p:nvSpPr>
          <p:cNvPr id="6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501481" y="1829469"/>
            <a:ext cx="1189037" cy="1189037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18204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43"/>
          <p:cNvSpPr/>
          <p:nvPr/>
        </p:nvSpPr>
        <p:spPr>
          <a:xfrm>
            <a:off x="-1" y="-31634"/>
            <a:ext cx="12616249" cy="72974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7402" y="3292540"/>
            <a:ext cx="6201941" cy="29123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1 –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검색창에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광운대학교 또는 </a:t>
            </a:r>
            <a:r>
              <a:rPr lang="en-US" altLang="ko-KR" sz="1400" dirty="0">
                <a:solidFill>
                  <a:schemeClr val="tx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  <a:hlinkClick r:id="rId4"/>
              </a:rPr>
              <a:t>https://www.kw.ac.kr</a:t>
            </a:r>
            <a:r>
              <a:rPr lang="ko-KR" altLang="en-US" sz="1400" dirty="0">
                <a:solidFill>
                  <a:schemeClr val="tx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를 입력</a:t>
            </a:r>
            <a:endParaRPr lang="en-US" sz="1400" dirty="0">
              <a:solidFill>
                <a:schemeClr val="tx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745" y="1779035"/>
            <a:ext cx="5057775" cy="2505075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54745" y="1779035"/>
            <a:ext cx="5057775" cy="25050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407402" y="3292539"/>
            <a:ext cx="6203404" cy="291231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397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43"/>
          <p:cNvSpPr/>
          <p:nvPr/>
        </p:nvSpPr>
        <p:spPr>
          <a:xfrm>
            <a:off x="0" y="-31634"/>
            <a:ext cx="12505038" cy="811295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801" y="1344993"/>
            <a:ext cx="1829826" cy="366425"/>
          </a:xfrm>
        </p:spPr>
        <p:txBody>
          <a:bodyPr anchor="t">
            <a:normAutofit/>
          </a:bodyPr>
          <a:lstStyle/>
          <a:p>
            <a:r>
              <a:rPr lang="ko-KR" altLang="en-US" sz="1400" spc="-30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상단 메뉴</a:t>
            </a:r>
            <a:r>
              <a:rPr lang="en-US" altLang="ko-KR" sz="1400" spc="-300" dirty="0">
                <a:solidFill>
                  <a:schemeClr val="tx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</a:t>
            </a:r>
            <a:r>
              <a:rPr lang="ko-KR" altLang="en-US" sz="1400" spc="-300" dirty="0">
                <a:solidFill>
                  <a:schemeClr val="tx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안내</a:t>
            </a:r>
            <a:endParaRPr lang="en-US" altLang="ko-KR" sz="1400" spc="-3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773" y="1462107"/>
            <a:ext cx="8930466" cy="521657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350884" y="1462107"/>
            <a:ext cx="808945" cy="48799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641759" y="5159829"/>
            <a:ext cx="851836" cy="1436914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809061" y="5201976"/>
            <a:ext cx="672207" cy="21911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2145165" y="4124078"/>
            <a:ext cx="196819" cy="107789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596079" y="3816301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교내 캠퍼스 안내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cxnSp>
        <p:nvCxnSpPr>
          <p:cNvPr id="18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1" idx="0"/>
          </p:cNvCxnSpPr>
          <p:nvPr/>
        </p:nvCxnSpPr>
        <p:spPr>
          <a:xfrm flipV="1">
            <a:off x="4067677" y="4427365"/>
            <a:ext cx="425918" cy="732464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710368" y="4044887"/>
            <a:ext cx="1566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교내 기관 안내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819067" y="5607805"/>
            <a:ext cx="672207" cy="21449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24" idx="1"/>
            <a:endCxn id="32" idx="2"/>
          </p:cNvCxnSpPr>
          <p:nvPr/>
        </p:nvCxnSpPr>
        <p:spPr>
          <a:xfrm flipH="1" flipV="1">
            <a:off x="857520" y="4976086"/>
            <a:ext cx="961547" cy="73896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95319" y="4668309"/>
            <a:ext cx="1324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교내 전화번호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61379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43"/>
          <p:cNvSpPr/>
          <p:nvPr/>
        </p:nvSpPr>
        <p:spPr>
          <a:xfrm>
            <a:off x="0" y="-31634"/>
            <a:ext cx="12603892" cy="76928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6886"/>
            <a:ext cx="12014791" cy="48809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069359" y="1441512"/>
            <a:ext cx="808945" cy="48799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2146" y="2406434"/>
            <a:ext cx="1896763" cy="382137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1938910" y="4149979"/>
            <a:ext cx="1492898" cy="727853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2971800" y="5057931"/>
            <a:ext cx="13244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소속 단과대학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및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학과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20979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143"/>
          <p:cNvSpPr/>
          <p:nvPr/>
        </p:nvSpPr>
        <p:spPr>
          <a:xfrm>
            <a:off x="0" y="-26275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grpSp>
        <p:nvGrpSpPr>
          <p:cNvPr id="38" name="그룹 37"/>
          <p:cNvGrpSpPr/>
          <p:nvPr/>
        </p:nvGrpSpPr>
        <p:grpSpPr>
          <a:xfrm>
            <a:off x="2006165" y="1231280"/>
            <a:ext cx="8888123" cy="5626720"/>
            <a:chOff x="789514" y="1212812"/>
            <a:chExt cx="7858138" cy="5668921"/>
          </a:xfrm>
        </p:grpSpPr>
        <p:grpSp>
          <p:nvGrpSpPr>
            <p:cNvPr id="36" name="그룹 35"/>
            <p:cNvGrpSpPr/>
            <p:nvPr/>
          </p:nvGrpSpPr>
          <p:grpSpPr>
            <a:xfrm>
              <a:off x="789514" y="1246397"/>
              <a:ext cx="5948364" cy="5447811"/>
              <a:chOff x="4996444" y="673997"/>
              <a:chExt cx="6571442" cy="5949470"/>
            </a:xfrm>
          </p:grpSpPr>
          <p:pic>
            <p:nvPicPr>
              <p:cNvPr id="5" name="그림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996444" y="673997"/>
                <a:ext cx="6562524" cy="5947974"/>
              </a:xfrm>
              <a:prstGeom prst="rect">
                <a:avLst/>
              </a:prstGeom>
            </p:spPr>
          </p:pic>
          <p:cxnSp>
            <p:nvCxnSpPr>
              <p:cNvPr id="10" name="Straight Connector 6">
                <a:extLst>
                  <a:ext uri="{FF2B5EF4-FFF2-40B4-BE49-F238E27FC236}">
                    <a16:creationId xmlns:a16="http://schemas.microsoft.com/office/drawing/2014/main" id="{32F816DE-0DAA-4A66-A03D-01B4BDA8D629}"/>
                  </a:ext>
                </a:extLst>
              </p:cNvPr>
              <p:cNvCxnSpPr>
                <a:cxnSpLocks/>
                <a:stCxn id="26" idx="0"/>
              </p:cNvCxnSpPr>
              <p:nvPr/>
            </p:nvCxnSpPr>
            <p:spPr>
              <a:xfrm flipH="1" flipV="1">
                <a:off x="8338461" y="5625385"/>
                <a:ext cx="1652970" cy="563816"/>
              </a:xfrm>
              <a:prstGeom prst="line">
                <a:avLst/>
              </a:prstGeom>
              <a:ln>
                <a:solidFill>
                  <a:srgbClr val="FF0000"/>
                </a:solidFill>
                <a:prstDash val="sysDash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D743BFD-AAC9-4887-884E-645680280E39}"/>
                  </a:ext>
                </a:extLst>
              </p:cNvPr>
              <p:cNvSpPr txBox="1"/>
              <p:nvPr/>
            </p:nvSpPr>
            <p:spPr>
              <a:xfrm>
                <a:off x="7643372" y="5340932"/>
                <a:ext cx="132440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400" dirty="0">
                    <a:latin typeface="나눔스퀘어 Bold" panose="020B0600000101010101" pitchFamily="34" charset="-127"/>
                    <a:ea typeface="나눔스퀘어 Bold" panose="020B0600000101010101" pitchFamily="34" charset="-127"/>
                  </a:rPr>
                  <a:t>학과 홈페이지</a:t>
                </a:r>
                <a:endParaRPr lang="en-US" altLang="ko-KR" sz="1400" dirty="0">
                  <a:latin typeface="나눔스퀘어 Bold" panose="020B0600000101010101" pitchFamily="34" charset="-127"/>
                  <a:ea typeface="나눔스퀘어 Bold" panose="020B0600000101010101" pitchFamily="34" charset="-127"/>
                </a:endParaRPr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5131837" y="3502683"/>
                <a:ext cx="1156996" cy="361686"/>
              </a:xfrm>
              <a:prstGeom prst="rect">
                <a:avLst/>
              </a:prstGeom>
              <a:noFill/>
              <a:ln w="762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7837714" y="3502683"/>
                <a:ext cx="1101013" cy="406844"/>
              </a:xfrm>
              <a:prstGeom prst="rect">
                <a:avLst/>
              </a:prstGeom>
              <a:noFill/>
              <a:ln w="762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직사각형 13"/>
              <p:cNvSpPr/>
              <p:nvPr/>
            </p:nvSpPr>
            <p:spPr>
              <a:xfrm>
                <a:off x="10066281" y="3476757"/>
                <a:ext cx="1041199" cy="432770"/>
              </a:xfrm>
              <a:prstGeom prst="rect">
                <a:avLst/>
              </a:prstGeom>
              <a:noFill/>
              <a:ln w="762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5" name="Straight Connector 6">
                <a:extLst>
                  <a:ext uri="{FF2B5EF4-FFF2-40B4-BE49-F238E27FC236}">
                    <a16:creationId xmlns:a16="http://schemas.microsoft.com/office/drawing/2014/main" id="{32F816DE-0DAA-4A66-A03D-01B4BDA8D629}"/>
                  </a:ext>
                </a:extLst>
              </p:cNvPr>
              <p:cNvCxnSpPr>
                <a:cxnSpLocks/>
                <a:endCxn id="16" idx="0"/>
              </p:cNvCxnSpPr>
              <p:nvPr/>
            </p:nvCxnSpPr>
            <p:spPr>
              <a:xfrm>
                <a:off x="5719975" y="3864369"/>
                <a:ext cx="1261196" cy="361686"/>
              </a:xfrm>
              <a:prstGeom prst="line">
                <a:avLst/>
              </a:prstGeom>
              <a:ln>
                <a:solidFill>
                  <a:srgbClr val="FF0000"/>
                </a:solidFill>
                <a:prstDash val="sysDash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D743BFD-AAC9-4887-884E-645680280E39}"/>
                  </a:ext>
                </a:extLst>
              </p:cNvPr>
              <p:cNvSpPr txBox="1"/>
              <p:nvPr/>
            </p:nvSpPr>
            <p:spPr>
              <a:xfrm>
                <a:off x="6318970" y="4226055"/>
                <a:ext cx="132440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400">
                    <a:latin typeface="나눔스퀘어 Bold" panose="020B0600000101010101" pitchFamily="34" charset="-127"/>
                    <a:ea typeface="나눔스퀘어 Bold" panose="020B0600000101010101" pitchFamily="34" charset="-127"/>
                  </a:rPr>
                  <a:t>단과대학 위치</a:t>
                </a:r>
                <a:endParaRPr lang="en-US" altLang="ko-KR" sz="1400" dirty="0">
                  <a:latin typeface="나눔스퀘어 Bold" panose="020B0600000101010101" pitchFamily="34" charset="-127"/>
                  <a:ea typeface="나눔스퀘어 Bold" panose="020B0600000101010101" pitchFamily="34" charset="-127"/>
                </a:endParaRPr>
              </a:p>
            </p:txBody>
          </p:sp>
          <p:cxnSp>
            <p:nvCxnSpPr>
              <p:cNvPr id="18" name="Straight Connector 6">
                <a:extLst>
                  <a:ext uri="{FF2B5EF4-FFF2-40B4-BE49-F238E27FC236}">
                    <a16:creationId xmlns:a16="http://schemas.microsoft.com/office/drawing/2014/main" id="{32F816DE-0DAA-4A66-A03D-01B4BDA8D629}"/>
                  </a:ext>
                </a:extLst>
              </p:cNvPr>
              <p:cNvCxnSpPr>
                <a:cxnSpLocks/>
                <a:stCxn id="13" idx="2"/>
                <a:endCxn id="19" idx="0"/>
              </p:cNvCxnSpPr>
              <p:nvPr/>
            </p:nvCxnSpPr>
            <p:spPr>
              <a:xfrm>
                <a:off x="8388221" y="3909527"/>
                <a:ext cx="219647" cy="171160"/>
              </a:xfrm>
              <a:prstGeom prst="line">
                <a:avLst/>
              </a:prstGeom>
              <a:ln>
                <a:solidFill>
                  <a:srgbClr val="FF0000"/>
                </a:solidFill>
                <a:prstDash val="sysDash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D743BFD-AAC9-4887-884E-645680280E39}"/>
                  </a:ext>
                </a:extLst>
              </p:cNvPr>
              <p:cNvSpPr txBox="1"/>
              <p:nvPr/>
            </p:nvSpPr>
            <p:spPr>
              <a:xfrm>
                <a:off x="7945667" y="4080687"/>
                <a:ext cx="13244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dirty="0">
                    <a:latin typeface="나눔스퀘어 Bold" panose="020B0600000101010101" pitchFamily="34" charset="-127"/>
                    <a:ea typeface="나눔스퀘어 Bold" panose="020B0600000101010101" pitchFamily="34" charset="-127"/>
                  </a:rPr>
                  <a:t>단과대학 전화번호</a:t>
                </a:r>
                <a:endParaRPr lang="en-US" altLang="ko-KR" sz="1400" dirty="0">
                  <a:latin typeface="나눔스퀘어 Bold" panose="020B0600000101010101" pitchFamily="34" charset="-127"/>
                  <a:ea typeface="나눔스퀘어 Bold" panose="020B0600000101010101" pitchFamily="34" charset="-127"/>
                </a:endParaRPr>
              </a:p>
            </p:txBody>
          </p:sp>
          <p:cxnSp>
            <p:nvCxnSpPr>
              <p:cNvPr id="23" name="Straight Connector 6">
                <a:extLst>
                  <a:ext uri="{FF2B5EF4-FFF2-40B4-BE49-F238E27FC236}">
                    <a16:creationId xmlns:a16="http://schemas.microsoft.com/office/drawing/2014/main" id="{32F816DE-0DAA-4A66-A03D-01B4BDA8D629}"/>
                  </a:ext>
                </a:extLst>
              </p:cNvPr>
              <p:cNvCxnSpPr>
                <a:cxnSpLocks/>
                <a:endCxn id="24" idx="0"/>
              </p:cNvCxnSpPr>
              <p:nvPr/>
            </p:nvCxnSpPr>
            <p:spPr>
              <a:xfrm>
                <a:off x="10578696" y="3909527"/>
                <a:ext cx="219647" cy="171160"/>
              </a:xfrm>
              <a:prstGeom prst="line">
                <a:avLst/>
              </a:prstGeom>
              <a:ln>
                <a:solidFill>
                  <a:srgbClr val="FF0000"/>
                </a:solidFill>
                <a:prstDash val="sysDash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D743BFD-AAC9-4887-884E-645680280E39}"/>
                  </a:ext>
                </a:extLst>
              </p:cNvPr>
              <p:cNvSpPr txBox="1"/>
              <p:nvPr/>
            </p:nvSpPr>
            <p:spPr>
              <a:xfrm>
                <a:off x="10136142" y="4080687"/>
                <a:ext cx="13244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dirty="0">
                    <a:latin typeface="나눔스퀘어 Bold" panose="020B0600000101010101" pitchFamily="34" charset="-127"/>
                    <a:ea typeface="나눔스퀘어 Bold" panose="020B0600000101010101" pitchFamily="34" charset="-127"/>
                  </a:rPr>
                  <a:t>단과대학 홈페이지</a:t>
                </a:r>
                <a:endParaRPr lang="en-US" altLang="ko-KR" sz="1400" dirty="0">
                  <a:latin typeface="나눔스퀘어 Bold" panose="020B0600000101010101" pitchFamily="34" charset="-127"/>
                  <a:ea typeface="나눔스퀘어 Bold" panose="020B0600000101010101" pitchFamily="34" charset="-127"/>
                </a:endParaRPr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5235311" y="6190697"/>
                <a:ext cx="3152910" cy="432770"/>
              </a:xfrm>
              <a:prstGeom prst="rect">
                <a:avLst/>
              </a:prstGeom>
              <a:noFill/>
              <a:ln w="762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8414976" y="6189201"/>
                <a:ext cx="3152910" cy="432770"/>
              </a:xfrm>
              <a:prstGeom prst="rect">
                <a:avLst/>
              </a:prstGeom>
              <a:noFill/>
              <a:ln w="762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Straight Connector 6">
                <a:extLst>
                  <a:ext uri="{FF2B5EF4-FFF2-40B4-BE49-F238E27FC236}">
                    <a16:creationId xmlns:a16="http://schemas.microsoft.com/office/drawing/2014/main" id="{32F816DE-0DAA-4A66-A03D-01B4BDA8D629}"/>
                  </a:ext>
                </a:extLst>
              </p:cNvPr>
              <p:cNvCxnSpPr>
                <a:cxnSpLocks/>
                <a:stCxn id="25" idx="0"/>
                <a:endCxn id="11" idx="2"/>
              </p:cNvCxnSpPr>
              <p:nvPr/>
            </p:nvCxnSpPr>
            <p:spPr>
              <a:xfrm flipV="1">
                <a:off x="6811766" y="5648709"/>
                <a:ext cx="1493807" cy="541988"/>
              </a:xfrm>
              <a:prstGeom prst="line">
                <a:avLst/>
              </a:prstGeom>
              <a:ln>
                <a:solidFill>
                  <a:srgbClr val="FF0000"/>
                </a:solidFill>
                <a:prstDash val="sysDash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82394" y="1212812"/>
              <a:ext cx="1865258" cy="56689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87679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981" y="1354299"/>
            <a:ext cx="10934700" cy="4895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439317" y="2248991"/>
            <a:ext cx="1210161" cy="211773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39610" y="2164702"/>
            <a:ext cx="1443753" cy="129695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1461486" y="3461658"/>
            <a:ext cx="367314" cy="340566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166599" y="3825550"/>
            <a:ext cx="1324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학사일정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006868" y="2250234"/>
            <a:ext cx="1425173" cy="114610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3707404" y="3396343"/>
            <a:ext cx="367314" cy="340566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118367" y="3760235"/>
            <a:ext cx="1912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증명서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성적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,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재학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및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학생증 발급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cxnSp>
        <p:nvCxnSpPr>
          <p:cNvPr id="1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8671289" y="4316112"/>
            <a:ext cx="712548" cy="352471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479584" y="4668583"/>
            <a:ext cx="1808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학생 자치 활동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동아리 등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9679055" y="2217388"/>
            <a:ext cx="1293745" cy="191593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10345177" y="4133327"/>
            <a:ext cx="346269" cy="737086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9462573" y="5278215"/>
            <a:ext cx="21114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학생 편의시설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보건실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학생식당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장소대여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풋살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,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농구장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209300" y="4492347"/>
            <a:ext cx="864929" cy="36890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endCxn id="24" idx="0"/>
          </p:cNvCxnSpPr>
          <p:nvPr/>
        </p:nvCxnSpPr>
        <p:spPr>
          <a:xfrm flipH="1">
            <a:off x="5654354" y="4870413"/>
            <a:ext cx="6" cy="361636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4960895" y="5232049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교내 활동 및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생활 관련 문의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7406112" y="4524661"/>
            <a:ext cx="864929" cy="36890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203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43"/>
          <p:cNvSpPr/>
          <p:nvPr/>
        </p:nvSpPr>
        <p:spPr>
          <a:xfrm>
            <a:off x="0" y="-1969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0677" y="1712234"/>
            <a:ext cx="5743575" cy="378142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14" y="2558860"/>
            <a:ext cx="5810250" cy="38862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850" y="209532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294991" y="192739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1184942" y="2835775"/>
            <a:ext cx="270587" cy="345233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22" idx="0"/>
            <a:endCxn id="24" idx="1"/>
          </p:cNvCxnSpPr>
          <p:nvPr/>
        </p:nvCxnSpPr>
        <p:spPr>
          <a:xfrm flipV="1">
            <a:off x="1320236" y="1649812"/>
            <a:ext cx="790329" cy="1185963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2110565" y="1495923"/>
            <a:ext cx="1324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전체 공지사항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814" y="2175643"/>
            <a:ext cx="1368907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공지사항</a:t>
            </a:r>
            <a:endParaRPr lang="en-US" sz="1400" dirty="0">
              <a:solidFill>
                <a:schemeClr val="tx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037686" y="2777078"/>
            <a:ext cx="615820" cy="345233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31" idx="0"/>
            <a:endCxn id="33" idx="2"/>
          </p:cNvCxnSpPr>
          <p:nvPr/>
        </p:nvCxnSpPr>
        <p:spPr>
          <a:xfrm flipV="1">
            <a:off x="5345596" y="1700361"/>
            <a:ext cx="515862" cy="1076717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5199257" y="1177141"/>
            <a:ext cx="1324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유학생 전용 공지사항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01798" y="1803700"/>
            <a:ext cx="5642454" cy="356140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0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 flipV="1">
            <a:off x="6450227" y="1304278"/>
            <a:ext cx="4626727" cy="630392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886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홈페이지 이용 안내</a:t>
            </a:r>
          </a:p>
        </p:txBody>
      </p:sp>
      <p:sp>
        <p:nvSpPr>
          <p:cNvPr id="9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92" y="1747253"/>
            <a:ext cx="11163300" cy="1590675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391454" y="2045730"/>
            <a:ext cx="864929" cy="9773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27" idx="2"/>
          </p:cNvCxnSpPr>
          <p:nvPr/>
        </p:nvCxnSpPr>
        <p:spPr>
          <a:xfrm flipH="1">
            <a:off x="2823918" y="3023118"/>
            <a:ext cx="1" cy="472215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2251486" y="3593967"/>
            <a:ext cx="1144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KW-MOOC</a:t>
            </a: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온라인 강의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847931" y="2045730"/>
            <a:ext cx="1050640" cy="9773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>
            <a:off x="4373251" y="3023118"/>
            <a:ext cx="9332" cy="149289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323718" y="4620335"/>
            <a:ext cx="200484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증명서 발급 관련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각종 증명서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</a:t>
            </a: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온라인 발급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-FAX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발급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창구 발급 등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499450" y="2045730"/>
            <a:ext cx="864929" cy="9773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36" idx="2"/>
          </p:cNvCxnSpPr>
          <p:nvPr/>
        </p:nvCxnSpPr>
        <p:spPr>
          <a:xfrm flipH="1">
            <a:off x="5931914" y="3023118"/>
            <a:ext cx="1" cy="472215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5228038" y="3593967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교내 </a:t>
            </a:r>
            <a:r>
              <a:rPr lang="en-US" altLang="ko-KR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WiFi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7096107" y="2045730"/>
            <a:ext cx="817603" cy="9773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6851419" y="4620335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학사 일정 안내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cxnSp>
        <p:nvCxnSpPr>
          <p:cNvPr id="44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>
            <a:off x="7535546" y="3023118"/>
            <a:ext cx="9332" cy="149289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>
          <a:xfrm>
            <a:off x="8652412" y="2049247"/>
            <a:ext cx="864929" cy="9773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0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49" idx="2"/>
          </p:cNvCxnSpPr>
          <p:nvPr/>
        </p:nvCxnSpPr>
        <p:spPr>
          <a:xfrm flipH="1">
            <a:off x="9084876" y="3026635"/>
            <a:ext cx="1" cy="472215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422680" y="3597484"/>
            <a:ext cx="13244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학교 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UI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소개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및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다운로드 관련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66595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8C4CF98-86D3-48D0-A694-A7B2EA9F3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513" y="3263576"/>
            <a:ext cx="9245377" cy="118903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200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KLAS </a:t>
            </a:r>
            <a:r>
              <a:rPr lang="ko-KR" altLang="en-US" sz="3200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이용 안내</a:t>
            </a:r>
          </a:p>
        </p:txBody>
      </p:sp>
      <p:sp>
        <p:nvSpPr>
          <p:cNvPr id="5" name="직사각형 4" descr="Internet"/>
          <p:cNvSpPr/>
          <p:nvPr/>
        </p:nvSpPr>
        <p:spPr>
          <a:xfrm>
            <a:off x="5410202" y="1254073"/>
            <a:ext cx="1638000" cy="1638000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59672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학번 찾기 방법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1 – KLAS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에서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(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  <a:hlinkClick r:id="rId2"/>
              </a:rPr>
              <a:t>https://klas.kw.ac.kr/usr/cmn/login/LoginForm.do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 ‘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개인번호조회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’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 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9DC16-8939-406E-A478-3A09EFD0FF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581168" y="1804023"/>
            <a:ext cx="9029663" cy="476424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>
            <a:off x="3909358" y="4359344"/>
            <a:ext cx="1157164" cy="0"/>
          </a:xfrm>
          <a:prstGeom prst="line">
            <a:avLst/>
          </a:prstGeom>
          <a:ln>
            <a:solidFill>
              <a:schemeClr val="bg1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325544" y="4217437"/>
            <a:ext cx="543739" cy="30777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sz="1400" dirty="0">
              <a:solidFill>
                <a:schemeClr val="bg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1" name="Rectangle 10" descr="Magnifying glass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D4BC16-B051-4E28-95F1-53CEF1D35F35}"/>
              </a:ext>
            </a:extLst>
          </p:cNvPr>
          <p:cNvSpPr/>
          <p:nvPr/>
        </p:nvSpPr>
        <p:spPr>
          <a:xfrm>
            <a:off x="5066522" y="4217437"/>
            <a:ext cx="1029478" cy="2985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1127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학번 찾기 방법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2 –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이름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400" b="1" dirty="0" err="1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입학할때</a:t>
            </a:r>
            <a:r>
              <a:rPr lang="ko-KR" altLang="en-US" sz="1400" b="1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등록한 한글이름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및 생년월일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en-US" altLang="ko-KR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yy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/mm/dd)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을 입력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9DC16-8939-406E-A478-3A09EFD0FF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13018" y="1804023"/>
            <a:ext cx="8565962" cy="476424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>
            <a:off x="3060273" y="3392086"/>
            <a:ext cx="1157164" cy="0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713499" y="5498088"/>
            <a:ext cx="26126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한글 이름 입력</a:t>
            </a:r>
            <a:endParaRPr lang="en-US" sz="1400" dirty="0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D4BC16-B051-4E28-95F1-53CEF1D35F35}"/>
              </a:ext>
            </a:extLst>
          </p:cNvPr>
          <p:cNvSpPr/>
          <p:nvPr/>
        </p:nvSpPr>
        <p:spPr>
          <a:xfrm>
            <a:off x="4217437" y="3261048"/>
            <a:ext cx="774440" cy="2659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Badge 1">
            <a:extLst>
              <a:ext uri="{FF2B5EF4-FFF2-40B4-BE49-F238E27FC236}">
                <a16:creationId xmlns:a16="http://schemas.microsoft.com/office/drawing/2014/main" id="{493F7191-606D-4A50-9B57-7B5DCB628701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2834617" y="3247869"/>
            <a:ext cx="288434" cy="288434"/>
          </a:xfrm>
          <a:prstGeom prst="rect">
            <a:avLst/>
          </a:prstGeom>
        </p:spPr>
      </p:pic>
      <p:pic>
        <p:nvPicPr>
          <p:cNvPr id="10" name="Graphic 9" descr="Badge">
            <a:extLst>
              <a:ext uri="{FF2B5EF4-FFF2-40B4-BE49-F238E27FC236}">
                <a16:creationId xmlns:a16="http://schemas.microsoft.com/office/drawing/2014/main" id="{79A20C31-4DEE-422A-B990-35B67978F045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5697046" y="4541225"/>
            <a:ext cx="288434" cy="28843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6220849-E125-48B3-B9B4-9AD5DB87BD2B}"/>
              </a:ext>
            </a:extLst>
          </p:cNvPr>
          <p:cNvSpPr/>
          <p:nvPr/>
        </p:nvSpPr>
        <p:spPr>
          <a:xfrm>
            <a:off x="5549202" y="3251720"/>
            <a:ext cx="584122" cy="2659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D291549-F5B6-496B-B5E3-01B80B1311E5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5841263" y="3517643"/>
            <a:ext cx="0" cy="107301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3E49C0E-4C33-4EE7-95A3-598B41B08212}"/>
              </a:ext>
            </a:extLst>
          </p:cNvPr>
          <p:cNvSpPr txBox="1"/>
          <p:nvPr/>
        </p:nvSpPr>
        <p:spPr>
          <a:xfrm>
            <a:off x="3713500" y="5805865"/>
            <a:ext cx="2916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생년월일</a:t>
            </a:r>
            <a:r>
              <a:rPr lang="en-US" altLang="ko-KR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en-US" altLang="ko-KR" sz="1400" dirty="0" err="1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yy</a:t>
            </a:r>
            <a:r>
              <a:rPr lang="en-US" altLang="ko-KR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/mm/dd) </a:t>
            </a:r>
            <a:r>
              <a:rPr lang="ko-KR" alt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형식으로 입력</a:t>
            </a:r>
          </a:p>
        </p:txBody>
      </p:sp>
      <p:pic>
        <p:nvPicPr>
          <p:cNvPr id="18" name="Graphic 17" descr="Badge 1">
            <a:extLst>
              <a:ext uri="{FF2B5EF4-FFF2-40B4-BE49-F238E27FC236}">
                <a16:creationId xmlns:a16="http://schemas.microsoft.com/office/drawing/2014/main" id="{262C715B-DA60-4A44-AE46-76DC80AD1B18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3425064" y="5495757"/>
            <a:ext cx="288434" cy="288434"/>
          </a:xfrm>
          <a:prstGeom prst="rect">
            <a:avLst/>
          </a:prstGeom>
        </p:spPr>
      </p:pic>
      <p:pic>
        <p:nvPicPr>
          <p:cNvPr id="19" name="Graphic 18" descr="Badge">
            <a:extLst>
              <a:ext uri="{FF2B5EF4-FFF2-40B4-BE49-F238E27FC236}">
                <a16:creationId xmlns:a16="http://schemas.microsoft.com/office/drawing/2014/main" id="{E9B6B4B4-94DB-40CB-9501-33625A31C8AC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3425064" y="5818889"/>
            <a:ext cx="288434" cy="288434"/>
          </a:xfrm>
          <a:prstGeom prst="rect">
            <a:avLst/>
          </a:prstGeom>
        </p:spPr>
      </p:pic>
      <p:pic>
        <p:nvPicPr>
          <p:cNvPr id="20" name="Graphic 19" descr="Badge 3">
            <a:extLst>
              <a:ext uri="{FF2B5EF4-FFF2-40B4-BE49-F238E27FC236}">
                <a16:creationId xmlns:a16="http://schemas.microsoft.com/office/drawing/2014/main" id="{93E7E138-8531-4E05-915F-7CA6A1D351BD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rcRect/>
          <a:stretch/>
        </p:blipFill>
        <p:spPr>
          <a:xfrm>
            <a:off x="3425064" y="6136225"/>
            <a:ext cx="288434" cy="288434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4BECE1E-6175-495A-AB21-B244D4DC2EBC}"/>
              </a:ext>
            </a:extLst>
          </p:cNvPr>
          <p:cNvSpPr/>
          <p:nvPr/>
        </p:nvSpPr>
        <p:spPr>
          <a:xfrm>
            <a:off x="6194234" y="3251720"/>
            <a:ext cx="231151" cy="2659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8E13453-E946-4B18-B447-ADF546AEFB4C}"/>
              </a:ext>
            </a:extLst>
          </p:cNvPr>
          <p:cNvCxnSpPr>
            <a:cxnSpLocks/>
          </p:cNvCxnSpPr>
          <p:nvPr/>
        </p:nvCxnSpPr>
        <p:spPr>
          <a:xfrm flipV="1">
            <a:off x="6425385" y="3261048"/>
            <a:ext cx="1972166" cy="1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Graphic 25" descr="Badge 3">
            <a:extLst>
              <a:ext uri="{FF2B5EF4-FFF2-40B4-BE49-F238E27FC236}">
                <a16:creationId xmlns:a16="http://schemas.microsoft.com/office/drawing/2014/main" id="{595CF016-27D7-4105-8B62-F2F4DBDA9ADD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rcRect/>
          <a:stretch/>
        </p:blipFill>
        <p:spPr>
          <a:xfrm>
            <a:off x="8353382" y="3116831"/>
            <a:ext cx="288434" cy="28843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4120116B-BDA9-43E7-A3FA-557CCE13FF9C}"/>
              </a:ext>
            </a:extLst>
          </p:cNvPr>
          <p:cNvSpPr txBox="1"/>
          <p:nvPr/>
        </p:nvSpPr>
        <p:spPr>
          <a:xfrm>
            <a:off x="3713498" y="6128660"/>
            <a:ext cx="11176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‘</a:t>
            </a:r>
            <a:r>
              <a:rPr lang="ko-KR" alt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검색</a:t>
            </a:r>
            <a:r>
              <a:rPr lang="en-US" altLang="ko-KR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‘ </a:t>
            </a:r>
            <a:r>
              <a:rPr lang="ko-KR" altLang="en-US" sz="1400" dirty="0">
                <a:solidFill>
                  <a:srgbClr val="FF0000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누르기</a:t>
            </a:r>
            <a:endParaRPr lang="en-US" sz="1400" dirty="0">
              <a:solidFill>
                <a:srgbClr val="FF0000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31" name="Rectangle 30" descr="Magnifying glass">
            <a:extLst>
              <a:ext uri="{FF2B5EF4-FFF2-40B4-BE49-F238E27FC236}">
                <a16:creationId xmlns:a16="http://schemas.microsoft.com/office/drawing/2014/main" id="{DCE67494-13BC-4371-B2FB-7242B54B429B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443180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학번 찾기 방법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3 –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본인의 학번 확인 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9DC16-8939-406E-A478-3A09EFD0FF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13018" y="1822588"/>
            <a:ext cx="8565962" cy="472711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>
            <a:off x="8042987" y="4026842"/>
            <a:ext cx="606491" cy="0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649478" y="387295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학번</a:t>
            </a:r>
            <a:endParaRPr lang="en-US" sz="1400" dirty="0">
              <a:solidFill>
                <a:schemeClr val="bg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D4BC16-B051-4E28-95F1-53CEF1D35F35}"/>
              </a:ext>
            </a:extLst>
          </p:cNvPr>
          <p:cNvSpPr/>
          <p:nvPr/>
        </p:nvSpPr>
        <p:spPr>
          <a:xfrm>
            <a:off x="7072604" y="3920224"/>
            <a:ext cx="970383" cy="213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 descr="Magnifying glass">
            <a:extLst>
              <a:ext uri="{FF2B5EF4-FFF2-40B4-BE49-F238E27FC236}">
                <a16:creationId xmlns:a16="http://schemas.microsoft.com/office/drawing/2014/main" id="{6833EB6F-811E-4BD2-9E3D-871245461B8E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85093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1 – KLAS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에서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(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  <a:hlinkClick r:id="rId2"/>
              </a:rPr>
              <a:t>https://klas.kw.ac.kr/usr/cmn/login/LoginForm.do</a:t>
            </a:r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 ‘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비밀번호 최초 등록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’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9DC16-8939-406E-A478-3A09EFD0FF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581168" y="1804023"/>
            <a:ext cx="9029663" cy="476424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4" idx="3"/>
          </p:cNvCxnSpPr>
          <p:nvPr/>
        </p:nvCxnSpPr>
        <p:spPr>
          <a:xfrm flipV="1">
            <a:off x="7105261" y="4359343"/>
            <a:ext cx="788437" cy="4599"/>
          </a:xfrm>
          <a:prstGeom prst="line">
            <a:avLst/>
          </a:prstGeom>
          <a:ln>
            <a:solidFill>
              <a:schemeClr val="bg1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7893698" y="419218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sz="1400" dirty="0">
              <a:solidFill>
                <a:schemeClr val="bg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1" name="Rectangle 10" descr="Lock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D4BC16-B051-4E28-95F1-53CEF1D35F35}"/>
              </a:ext>
            </a:extLst>
          </p:cNvPr>
          <p:cNvSpPr/>
          <p:nvPr/>
        </p:nvSpPr>
        <p:spPr>
          <a:xfrm>
            <a:off x="6075783" y="4214652"/>
            <a:ext cx="1029478" cy="2985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5035D1A-EE37-4F40-B95F-7BA0D10C095F}"/>
              </a:ext>
            </a:extLst>
          </p:cNvPr>
          <p:cNvSpPr txBox="1">
            <a:spLocks/>
          </p:cNvSpPr>
          <p:nvPr/>
        </p:nvSpPr>
        <p:spPr>
          <a:xfrm>
            <a:off x="1075714" y="673997"/>
            <a:ext cx="11029616" cy="5388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비밀번호 최초 등록 방법 </a:t>
            </a:r>
            <a:endParaRPr lang="en-US" dirty="0">
              <a:latin typeface="NanumSquare ExtraBold" panose="020B0600000101010101" pitchFamily="34" charset="-127"/>
              <a:ea typeface="NanumSquare Extra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78080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CB6E603-DA1F-4421-921A-837FF0FF0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890" y="1815547"/>
            <a:ext cx="10674220" cy="47303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비밀번호 최초 등록 방법 </a:t>
            </a:r>
            <a:endParaRPr lang="en-US" dirty="0">
              <a:latin typeface="NanumSquare ExtraBold" panose="020B0600000101010101" pitchFamily="34" charset="-127"/>
              <a:ea typeface="NanumSquare ExtraBold" panose="020B0600000101010101" pitchFamily="34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466860"/>
          </a:xfrm>
        </p:spPr>
        <p:txBody>
          <a:bodyPr anchor="t">
            <a:normAutofit/>
          </a:bodyPr>
          <a:lstStyle/>
          <a:p>
            <a:r>
              <a:rPr 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STEP 2 –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세부 정보를 입력하고 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”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다음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”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을 클릭하면 임시암호생성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-&gt;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임시암호로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로그인후 반드시 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새암호로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변경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 flipV="1">
            <a:off x="3928188" y="3648269"/>
            <a:ext cx="1537044" cy="4692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82917" y="3527577"/>
            <a:ext cx="27535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임시 암호를 받는 방법 선택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D4BC16-B051-4E28-95F1-53CEF1D35F35}"/>
              </a:ext>
            </a:extLst>
          </p:cNvPr>
          <p:cNvSpPr/>
          <p:nvPr/>
        </p:nvSpPr>
        <p:spPr>
          <a:xfrm>
            <a:off x="5458408" y="3648269"/>
            <a:ext cx="970383" cy="2246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810916E-1010-4E5C-9543-4343EECBD6A6}"/>
              </a:ext>
            </a:extLst>
          </p:cNvPr>
          <p:cNvSpPr/>
          <p:nvPr/>
        </p:nvSpPr>
        <p:spPr>
          <a:xfrm>
            <a:off x="4693299" y="4096913"/>
            <a:ext cx="2463282" cy="10069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8018221-EB36-4144-82FB-197F11E26CD0}"/>
              </a:ext>
            </a:extLst>
          </p:cNvPr>
          <p:cNvCxnSpPr>
            <a:cxnSpLocks/>
          </p:cNvCxnSpPr>
          <p:nvPr/>
        </p:nvCxnSpPr>
        <p:spPr>
          <a:xfrm flipH="1">
            <a:off x="3928188" y="4600368"/>
            <a:ext cx="765112" cy="0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EAE3F78-BA54-4ACB-AB2E-6BF9C5A8ED9B}"/>
              </a:ext>
            </a:extLst>
          </p:cNvPr>
          <p:cNvSpPr txBox="1"/>
          <p:nvPr/>
        </p:nvSpPr>
        <p:spPr>
          <a:xfrm>
            <a:off x="950708" y="4239280"/>
            <a:ext cx="2753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학번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이름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한국어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), 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생년월일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(yyyy/mm/dd) 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및 휴대폰 번호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또는 이메일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)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를 입력</a:t>
            </a:r>
            <a:endParaRPr lang="en-US" altLang="ko-KR" sz="1200" dirty="0">
              <a:solidFill>
                <a:schemeClr val="bg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24" name="Graphic 23" descr="Badge 1">
            <a:extLst>
              <a:ext uri="{FF2B5EF4-FFF2-40B4-BE49-F238E27FC236}">
                <a16:creationId xmlns:a16="http://schemas.microsoft.com/office/drawing/2014/main" id="{CE66DCA9-B4BC-4062-9DEA-F397716CBCC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3704222" y="3516677"/>
            <a:ext cx="288434" cy="288434"/>
          </a:xfrm>
          <a:prstGeom prst="rect">
            <a:avLst/>
          </a:prstGeom>
        </p:spPr>
      </p:pic>
      <p:pic>
        <p:nvPicPr>
          <p:cNvPr id="26" name="Graphic 25" descr="Badge">
            <a:extLst>
              <a:ext uri="{FF2B5EF4-FFF2-40B4-BE49-F238E27FC236}">
                <a16:creationId xmlns:a16="http://schemas.microsoft.com/office/drawing/2014/main" id="{0A0EBA46-6424-4BC4-89EE-FA18DAF1A33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3704222" y="4456151"/>
            <a:ext cx="288434" cy="288434"/>
          </a:xfrm>
          <a:prstGeom prst="rect">
            <a:avLst/>
          </a:prstGeom>
        </p:spPr>
      </p:pic>
      <p:pic>
        <p:nvPicPr>
          <p:cNvPr id="28" name="Graphic 27" descr="Badge 3">
            <a:extLst>
              <a:ext uri="{FF2B5EF4-FFF2-40B4-BE49-F238E27FC236}">
                <a16:creationId xmlns:a16="http://schemas.microsoft.com/office/drawing/2014/main" id="{6BD470FE-AA72-4996-BB1C-045BB651AB89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rcRect/>
          <a:stretch/>
        </p:blipFill>
        <p:spPr>
          <a:xfrm>
            <a:off x="3704222" y="5173921"/>
            <a:ext cx="288434" cy="288434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939FD1B-5F46-4DE7-B09B-5E6CEACFF9A4}"/>
              </a:ext>
            </a:extLst>
          </p:cNvPr>
          <p:cNvCxnSpPr>
            <a:cxnSpLocks/>
          </p:cNvCxnSpPr>
          <p:nvPr/>
        </p:nvCxnSpPr>
        <p:spPr>
          <a:xfrm flipH="1">
            <a:off x="3928189" y="5290522"/>
            <a:ext cx="765110" cy="0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 descr="Lock">
            <a:extLst>
              <a:ext uri="{FF2B5EF4-FFF2-40B4-BE49-F238E27FC236}">
                <a16:creationId xmlns:a16="http://schemas.microsoft.com/office/drawing/2014/main" id="{40C836C2-BC23-47D6-A105-4738B38F0412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DE0DCB-EE9E-457A-9F2E-9AEC868D506B}"/>
              </a:ext>
            </a:extLst>
          </p:cNvPr>
          <p:cNvSpPr txBox="1"/>
          <p:nvPr/>
        </p:nvSpPr>
        <p:spPr>
          <a:xfrm>
            <a:off x="1424281" y="5980603"/>
            <a:ext cx="93434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임시 암호를 받은 후 임시 암호로 로그인하면 새 암호를 등록하라는 메시지가 표시됩니다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D561661-BD0E-4136-B742-C2BFCFD73425}"/>
              </a:ext>
            </a:extLst>
          </p:cNvPr>
          <p:cNvSpPr txBox="1"/>
          <p:nvPr/>
        </p:nvSpPr>
        <p:spPr>
          <a:xfrm>
            <a:off x="882917" y="5185356"/>
            <a:ext cx="27535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‘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다음</a:t>
            </a:r>
            <a:r>
              <a:rPr lang="en-US" altLang="ko-KR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’ </a:t>
            </a:r>
            <a:r>
              <a:rPr lang="ko-KR" altLang="en-US" sz="1200" dirty="0">
                <a:solidFill>
                  <a:schemeClr val="bg1"/>
                </a:solidFill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sz="1200" dirty="0">
              <a:solidFill>
                <a:schemeClr val="bg1"/>
              </a:solidFill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0718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공지사항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grpSp>
        <p:nvGrpSpPr>
          <p:cNvPr id="14" name="그룹 13"/>
          <p:cNvGrpSpPr/>
          <p:nvPr/>
        </p:nvGrpSpPr>
        <p:grpSpPr>
          <a:xfrm>
            <a:off x="1315843" y="1679136"/>
            <a:ext cx="9858555" cy="4975489"/>
            <a:chOff x="1315843" y="1679136"/>
            <a:chExt cx="9858555" cy="4975489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15843" y="1679136"/>
              <a:ext cx="9858555" cy="497548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45139" y="1762243"/>
              <a:ext cx="1562100" cy="1920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15" name="직사각형 14"/>
          <p:cNvSpPr/>
          <p:nvPr/>
        </p:nvSpPr>
        <p:spPr>
          <a:xfrm>
            <a:off x="4829855" y="2662517"/>
            <a:ext cx="701370" cy="161365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2967318" y="2743200"/>
            <a:ext cx="1862537" cy="35858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732685" y="3101788"/>
            <a:ext cx="1324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공지사항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54366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55" y="2174255"/>
            <a:ext cx="10100289" cy="40369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공지사항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6751318" y="2662517"/>
            <a:ext cx="3791176" cy="60063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H="1" flipV="1">
            <a:off x="6221507" y="1854511"/>
            <a:ext cx="2425399" cy="808006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4922439" y="1378667"/>
            <a:ext cx="23471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해당 과목을 선택하여 확인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98662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1" name="내용 개체 틀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077" y="1825625"/>
            <a:ext cx="8621846" cy="43513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계획서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3547900" y="2770093"/>
            <a:ext cx="746193" cy="20618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1516010" y="2873188"/>
            <a:ext cx="2031890" cy="103094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51697" y="2401515"/>
            <a:ext cx="15039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강의계획서 조회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64963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331" y="1762243"/>
            <a:ext cx="10039124" cy="456177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계획서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708638" y="4340868"/>
            <a:ext cx="5861621" cy="500073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0" idx="0"/>
          </p:cNvCxnSpPr>
          <p:nvPr/>
        </p:nvCxnSpPr>
        <p:spPr>
          <a:xfrm flipV="1">
            <a:off x="4884703" y="2052918"/>
            <a:ext cx="1439040" cy="1275569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4670085" y="1278221"/>
            <a:ext cx="3307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해당 정보를 입력하여 강의계획서 확인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866582" y="3328487"/>
            <a:ext cx="4036242" cy="35089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106888" y="3328487"/>
            <a:ext cx="3579041" cy="35089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3" idx="0"/>
          </p:cNvCxnSpPr>
          <p:nvPr/>
        </p:nvCxnSpPr>
        <p:spPr>
          <a:xfrm flipH="1" flipV="1">
            <a:off x="6323744" y="2052919"/>
            <a:ext cx="2572665" cy="1275568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V="1">
            <a:off x="5639449" y="2052918"/>
            <a:ext cx="684294" cy="2287950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8405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296" y="1679136"/>
            <a:ext cx="9974765" cy="50341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자료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802959" y="2924735"/>
            <a:ext cx="746194" cy="194983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2805953" y="2924735"/>
            <a:ext cx="1997006" cy="97492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436678" y="2663125"/>
            <a:ext cx="1144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자료실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01814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909065"/>
            <a:ext cx="11125200" cy="44672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강의 자료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6590522" y="2358597"/>
            <a:ext cx="4740866" cy="96730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H="1" flipV="1">
            <a:off x="6759389" y="1564852"/>
            <a:ext cx="2201566" cy="793745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5416963" y="1158904"/>
            <a:ext cx="23471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해당 과목을 선택하여 확인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4713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5635" y="1679136"/>
            <a:ext cx="9132807" cy="46092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수강생 자료실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838819" y="2947147"/>
            <a:ext cx="728264" cy="15464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2823882" y="3024467"/>
            <a:ext cx="2014937" cy="1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655635" y="2685537"/>
            <a:ext cx="1324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수강생 자료실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22041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504" y="2309948"/>
            <a:ext cx="10443826" cy="40849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수강생 자료실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6061602" y="2819462"/>
            <a:ext cx="5108422" cy="68573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H="1" flipV="1">
            <a:off x="5583054" y="2055191"/>
            <a:ext cx="3032759" cy="764271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3415698" y="1646546"/>
            <a:ext cx="41617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해당 과목 선택 후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,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탑재된 수강생 자료 확인 가능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0603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3054" y="943404"/>
            <a:ext cx="6065760" cy="192546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수강생 자료실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11028049" y="1587705"/>
            <a:ext cx="582757" cy="28591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2"/>
            <a:endCxn id="17" idx="0"/>
          </p:cNvCxnSpPr>
          <p:nvPr/>
        </p:nvCxnSpPr>
        <p:spPr>
          <a:xfrm flipH="1">
            <a:off x="9687595" y="1873624"/>
            <a:ext cx="1631833" cy="2009063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904368" y="3882687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글쓰기 버튼 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315" y="3075580"/>
            <a:ext cx="6811886" cy="3782419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3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7073153" y="4714841"/>
            <a:ext cx="1542781" cy="503847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676849" y="4036576"/>
            <a:ext cx="6396304" cy="2364224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Graphic 23" descr="Badge 1">
            <a:extLst>
              <a:ext uri="{FF2B5EF4-FFF2-40B4-BE49-F238E27FC236}">
                <a16:creationId xmlns:a16="http://schemas.microsoft.com/office/drawing/2014/main" id="{CE66DCA9-B4BC-4062-9DEA-F397716CBCC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8615934" y="3892359"/>
            <a:ext cx="288434" cy="288434"/>
          </a:xfrm>
          <a:prstGeom prst="rect">
            <a:avLst/>
          </a:prstGeom>
        </p:spPr>
      </p:pic>
      <p:pic>
        <p:nvPicPr>
          <p:cNvPr id="21" name="Graphic 25" descr="Badge">
            <a:extLst>
              <a:ext uri="{FF2B5EF4-FFF2-40B4-BE49-F238E27FC236}">
                <a16:creationId xmlns:a16="http://schemas.microsoft.com/office/drawing/2014/main" id="{0A0EBA46-6424-4BC4-89EE-FA18DAF1A33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8660844" y="4585037"/>
            <a:ext cx="288434" cy="28843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8920585" y="4585037"/>
            <a:ext cx="2347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자신의 자료 자료실에 탑재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170346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625" y="1495923"/>
            <a:ext cx="8274205" cy="429726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강의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성적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2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03314" y="657204"/>
            <a:ext cx="572400" cy="572400"/>
          </a:xfrm>
          <a:prstGeom prst="rect">
            <a:avLst/>
          </a:prstGeom>
          <a:blipFill>
            <a:blip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err="1"/>
              <a:t>ㅔ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3467219" y="3845858"/>
            <a:ext cx="862734" cy="18826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2429435" y="3379534"/>
            <a:ext cx="1037784" cy="560454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235251" y="2913210"/>
            <a:ext cx="14061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수강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/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성적 조회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63066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9" name="내용 개체 틀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381" y="2107913"/>
            <a:ext cx="7664909" cy="43513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등록금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 고지서 출력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342958" y="2556148"/>
            <a:ext cx="862734" cy="18826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H="1" flipV="1">
            <a:off x="7324360" y="1837765"/>
            <a:ext cx="1449965" cy="718383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6451863" y="1314545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 </a:t>
            </a:r>
            <a:r>
              <a:rPr lang="ko-KR" altLang="en-US" sz="1400" dirty="0" err="1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고지서출력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25" name="직사각형 24" descr="Document"/>
          <p:cNvSpPr/>
          <p:nvPr/>
        </p:nvSpPr>
        <p:spPr>
          <a:xfrm>
            <a:off x="503314" y="673997"/>
            <a:ext cx="572400" cy="572400"/>
          </a:xfrm>
          <a:prstGeom prst="rect">
            <a:avLst/>
          </a:prstGeom>
          <a:blipFill>
            <a:blip>
              <a:extLst/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755399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" y="1912434"/>
            <a:ext cx="10829925" cy="4572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등록금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 고지서 출력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9822134" y="2367888"/>
            <a:ext cx="1347890" cy="608394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</p:cNvCxnSpPr>
          <p:nvPr/>
        </p:nvCxnSpPr>
        <p:spPr>
          <a:xfrm flipH="1" flipV="1">
            <a:off x="7799294" y="2361966"/>
            <a:ext cx="2022841" cy="359192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5694233" y="1986898"/>
            <a:ext cx="25266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등록금고지서 출력 버튼 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22" name="직사각형 21" descr="Document"/>
          <p:cNvSpPr/>
          <p:nvPr/>
        </p:nvSpPr>
        <p:spPr>
          <a:xfrm>
            <a:off x="503314" y="673997"/>
            <a:ext cx="572400" cy="572400"/>
          </a:xfrm>
          <a:prstGeom prst="rect">
            <a:avLst/>
          </a:prstGeom>
          <a:blipFill>
            <a:blip>
              <a:extLst/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447481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43"/>
          <p:cNvSpPr/>
          <p:nvPr/>
        </p:nvSpPr>
        <p:spPr>
          <a:xfrm>
            <a:off x="0" y="-31634"/>
            <a:ext cx="12900454" cy="7828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3" name="직사각형 22" descr="Document"/>
          <p:cNvSpPr/>
          <p:nvPr/>
        </p:nvSpPr>
        <p:spPr>
          <a:xfrm>
            <a:off x="503314" y="673997"/>
            <a:ext cx="572400" cy="572400"/>
          </a:xfrm>
          <a:prstGeom prst="rect">
            <a:avLst/>
          </a:prstGeom>
          <a:blipFill>
            <a:blip>
              <a:extLst/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714" y="5235824"/>
            <a:ext cx="4219575" cy="10668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275" y="803182"/>
            <a:ext cx="7607223" cy="46246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F3391A-50CB-4E70-9F7A-C926A3FC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등록금 관련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1312711"/>
            <a:ext cx="11029615" cy="366425"/>
          </a:xfrm>
        </p:spPr>
        <p:txBody>
          <a:bodyPr anchor="t">
            <a:normAutofit/>
          </a:bodyPr>
          <a:lstStyle/>
          <a:p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 납부 확인</a:t>
            </a:r>
            <a:endParaRPr lang="en-US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162228" y="5764508"/>
            <a:ext cx="4064196" cy="43906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endCxn id="17" idx="3"/>
          </p:cNvCxnSpPr>
          <p:nvPr/>
        </p:nvCxnSpPr>
        <p:spPr>
          <a:xfrm flipH="1">
            <a:off x="4166710" y="1808321"/>
            <a:ext cx="6077019" cy="354853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2221947" y="1901564"/>
            <a:ext cx="194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</a:t>
            </a:r>
            <a:r>
              <a:rPr lang="en-US" altLang="ko-KR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/</a:t>
            </a:r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교육비 증명서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214558" y="1694902"/>
            <a:ext cx="955466" cy="20666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Straight Connector 6">
            <a:extLst>
              <a:ext uri="{FF2B5EF4-FFF2-40B4-BE49-F238E27FC236}">
                <a16:creationId xmlns:a16="http://schemas.microsoft.com/office/drawing/2014/main" id="{32F816DE-0DAA-4A66-A03D-01B4BDA8D629}"/>
              </a:ext>
            </a:extLst>
          </p:cNvPr>
          <p:cNvCxnSpPr>
            <a:cxnSpLocks/>
            <a:stCxn id="15" idx="0"/>
          </p:cNvCxnSpPr>
          <p:nvPr/>
        </p:nvCxnSpPr>
        <p:spPr>
          <a:xfrm flipH="1" flipV="1">
            <a:off x="2678076" y="4490176"/>
            <a:ext cx="516250" cy="1274332"/>
          </a:xfrm>
          <a:prstGeom prst="line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8D743BFD-AAC9-4887-884E-645680280E39}"/>
              </a:ext>
            </a:extLst>
          </p:cNvPr>
          <p:cNvSpPr txBox="1"/>
          <p:nvPr/>
        </p:nvSpPr>
        <p:spPr>
          <a:xfrm>
            <a:off x="1472122" y="4083351"/>
            <a:ext cx="21675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등록금 납부 확인서 클릭</a:t>
            </a:r>
            <a:endParaRPr lang="en-US" altLang="ko-KR" sz="1400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pic>
        <p:nvPicPr>
          <p:cNvPr id="21" name="Graphic 23" descr="Badge 1">
            <a:extLst>
              <a:ext uri="{FF2B5EF4-FFF2-40B4-BE49-F238E27FC236}">
                <a16:creationId xmlns:a16="http://schemas.microsoft.com/office/drawing/2014/main" id="{CE66DCA9-B4BC-4062-9DEA-F397716CBCC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1996898" y="2015835"/>
            <a:ext cx="288434" cy="288434"/>
          </a:xfrm>
          <a:prstGeom prst="rect">
            <a:avLst/>
          </a:prstGeom>
        </p:spPr>
      </p:pic>
      <p:pic>
        <p:nvPicPr>
          <p:cNvPr id="22" name="Graphic 25" descr="Badge">
            <a:extLst>
              <a:ext uri="{FF2B5EF4-FFF2-40B4-BE49-F238E27FC236}">
                <a16:creationId xmlns:a16="http://schemas.microsoft.com/office/drawing/2014/main" id="{0A0EBA46-6424-4BC4-89EE-FA18DAF1A332}"/>
              </a:ext>
            </a:extLst>
          </p:cNvPr>
          <p:cNvPicPr>
            <a:picLocks noChangeAspect="1"/>
          </p:cNvPicPr>
          <p:nvPr/>
        </p:nvPicPr>
        <p:blipFill>
          <a:blip>
            <a:extLst/>
          </a:blip>
          <a:stretch>
            <a:fillRect/>
          </a:stretch>
        </p:blipFill>
        <p:spPr>
          <a:xfrm>
            <a:off x="1247073" y="4093022"/>
            <a:ext cx="288434" cy="2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6568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528437" y="2172404"/>
            <a:ext cx="10976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IV.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수강신청 안내 </a:t>
            </a:r>
            <a:endParaRPr lang="en-US" altLang="ko-KR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385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30628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682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12021" y="3495283"/>
            <a:ext cx="11183292" cy="4140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2.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광운대학교 홈페이지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en-US" altLang="ko-KR" sz="1600" dirty="0">
                <a:solidFill>
                  <a:srgbClr val="002060"/>
                </a:solidFill>
                <a:latin typeface="+mn-ea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www.kw.ac.kr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의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KLAS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종합정보서비스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https://klas.kw.ac.kr/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클릭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0392" y="714635"/>
            <a:ext cx="11184921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1.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일정 확인 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*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매일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10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~4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신청가능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신입생 수강신청일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2/23(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화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한과목도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수강신청하지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못한 학생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2/24(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)-3/5(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금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기간 중 하루만 가능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토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일요일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공휴일 제외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3)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 정정기간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3/9(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화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)-10(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   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4) 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베트남 유학생회 주최 수강신청 온라인 설명회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추후 안내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  </a:t>
            </a:r>
            <a:endParaRPr lang="en-US" altLang="ko-KR" sz="1600" b="1" dirty="0">
              <a:solidFill>
                <a:srgbClr val="FF000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   5)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수강신청 매뉴얼 확인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hlinkClick r:id="rId7"/>
              </a:rPr>
              <a:t>www.kw.ac.kr/ko/life/notice.jsp?BoardMode=view&amp;DUID=35178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94190" y="4089784"/>
            <a:ext cx="5726801" cy="2774593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8730216" y="4488445"/>
            <a:ext cx="805656" cy="3901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20525" y="4115378"/>
            <a:ext cx="549244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002060"/>
                </a:solidFill>
              </a:rPr>
              <a:t> 2021-1</a:t>
            </a:r>
            <a:r>
              <a:rPr lang="ko-KR" altLang="en-US" sz="1600" dirty="0">
                <a:solidFill>
                  <a:srgbClr val="002060"/>
                </a:solidFill>
              </a:rPr>
              <a:t>학기 수강신청 </a:t>
            </a:r>
            <a:r>
              <a:rPr lang="ko-KR" altLang="en-US" sz="1600" b="1" dirty="0">
                <a:solidFill>
                  <a:srgbClr val="002060"/>
                </a:solidFill>
              </a:rPr>
              <a:t>자료집</a:t>
            </a:r>
            <a:r>
              <a:rPr lang="en-US" altLang="ko-KR" sz="1200" dirty="0">
                <a:solidFill>
                  <a:srgbClr val="002060"/>
                </a:solidFill>
                <a:hlinkClick r:id="rId9"/>
              </a:rPr>
              <a:t>www.kw.ac.kr/ko/life/notice.jsp?BoardMode=view&amp;DUID=35176</a:t>
            </a:r>
            <a:endParaRPr lang="en-US" altLang="ko-KR" sz="1200" dirty="0">
              <a:solidFill>
                <a:srgbClr val="002060"/>
              </a:solidFill>
            </a:endParaRPr>
          </a:p>
          <a:p>
            <a:endParaRPr lang="en-US" altLang="ko-KR" sz="12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0525" y="5044136"/>
            <a:ext cx="5492446" cy="73866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2021-1</a:t>
            </a:r>
            <a:r>
              <a:rPr lang="ko-KR" altLang="en-US" sz="1600" dirty="0">
                <a:solidFill>
                  <a:srgbClr val="002060"/>
                </a:solidFill>
              </a:rPr>
              <a:t>학기 수강신청 </a:t>
            </a:r>
            <a:r>
              <a:rPr lang="ko-KR" altLang="en-US" sz="1600" b="1" dirty="0">
                <a:solidFill>
                  <a:srgbClr val="002060"/>
                </a:solidFill>
              </a:rPr>
              <a:t>매뉴얼 </a:t>
            </a:r>
            <a:r>
              <a:rPr lang="en-US" altLang="ko-KR" sz="1600" b="1" dirty="0">
                <a:solidFill>
                  <a:srgbClr val="002060"/>
                </a:solidFill>
              </a:rPr>
              <a:t>(</a:t>
            </a:r>
            <a:r>
              <a:rPr lang="ko-KR" altLang="en-US" sz="1600" b="1" dirty="0">
                <a:solidFill>
                  <a:srgbClr val="002060"/>
                </a:solidFill>
              </a:rPr>
              <a:t>영상포함</a:t>
            </a:r>
            <a:r>
              <a:rPr lang="en-US" altLang="ko-KR" sz="1600" b="1" dirty="0">
                <a:solidFill>
                  <a:srgbClr val="002060"/>
                </a:solidFill>
              </a:rPr>
              <a:t>)</a:t>
            </a:r>
            <a:r>
              <a:rPr lang="ko-KR" altLang="en-US" sz="1600" dirty="0">
                <a:solidFill>
                  <a:srgbClr val="002060"/>
                </a:solidFill>
              </a:rPr>
              <a:t> </a:t>
            </a:r>
            <a:r>
              <a:rPr lang="en-US" altLang="ko-KR" sz="1200" b="1" dirty="0">
                <a:solidFill>
                  <a:srgbClr val="002060"/>
                </a:solidFill>
                <a:latin typeface="+mn-ea"/>
                <a:hlinkClick r:id="rId7"/>
              </a:rPr>
              <a:t>www.kw.ac.kr/ko/life/notice.jsp?BoardMode=view&amp;DUID=35178</a:t>
            </a:r>
            <a:endParaRPr lang="en-US" altLang="ko-KR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9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69227" y="981314"/>
            <a:ext cx="11309747" cy="8913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4.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KLAS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종합정보서비스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로그인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marL="342900" indent="-342900" fontAlgn="base">
              <a:lnSpc>
                <a:spcPct val="150000"/>
              </a:lnSpc>
              <a:buAutoNum type="arabicParenR"/>
            </a:pP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학번 조회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개인번호조회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이름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입학시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등록한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한글명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및 생년월일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(6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자리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예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)980502)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로 개인번호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학번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조회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marL="342900" indent="-342900" fontAlgn="base">
              <a:lnSpc>
                <a:spcPct val="150000"/>
              </a:lnSpc>
              <a:buAutoNum type="arabicParenR"/>
            </a:pPr>
            <a:endParaRPr lang="en-US" altLang="ko-KR" sz="3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B450577-6BAE-45AD-9604-66B3634679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44" y="2155371"/>
            <a:ext cx="4719583" cy="271541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B5936B0-35A3-40B1-80DC-ECFCB39BD0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189" y="2107588"/>
            <a:ext cx="6071970" cy="2800277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C46D5AF5-7172-49EE-AC0B-F67E204D8FAC}"/>
              </a:ext>
            </a:extLst>
          </p:cNvPr>
          <p:cNvSpPr/>
          <p:nvPr/>
        </p:nvSpPr>
        <p:spPr>
          <a:xfrm>
            <a:off x="5064400" y="3246870"/>
            <a:ext cx="401547" cy="52322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56057" y="5170887"/>
            <a:ext cx="450332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002060"/>
                </a:solidFill>
              </a:rPr>
              <a:t>* </a:t>
            </a:r>
            <a:r>
              <a:rPr lang="ko-KR" altLang="en-US" b="1" dirty="0">
                <a:solidFill>
                  <a:srgbClr val="002060"/>
                </a:solidFill>
              </a:rPr>
              <a:t>로그인 방법은 </a:t>
            </a:r>
            <a:r>
              <a:rPr lang="en-US" altLang="ko-KR" b="1" dirty="0">
                <a:solidFill>
                  <a:srgbClr val="002060"/>
                </a:solidFill>
              </a:rPr>
              <a:t>KLAS </a:t>
            </a:r>
            <a:r>
              <a:rPr lang="ko-KR" altLang="en-US" b="1" dirty="0">
                <a:solidFill>
                  <a:srgbClr val="002060"/>
                </a:solidFill>
              </a:rPr>
              <a:t>이용안내 확인 </a:t>
            </a:r>
            <a:r>
              <a:rPr lang="en-US" altLang="ko-KR" b="1" dirty="0">
                <a:solidFill>
                  <a:srgbClr val="002060"/>
                </a:solidFill>
              </a:rPr>
              <a:t>p35 </a:t>
            </a:r>
            <a:r>
              <a:rPr lang="ko-KR" altLang="en-US" b="1" dirty="0">
                <a:solidFill>
                  <a:srgbClr val="002060"/>
                </a:solidFill>
              </a:rPr>
              <a:t> </a:t>
            </a:r>
            <a:r>
              <a:rPr lang="en-US" altLang="ko-KR" b="1" dirty="0">
                <a:solidFill>
                  <a:srgbClr val="002060"/>
                </a:solidFill>
              </a:rPr>
              <a:t> </a:t>
            </a:r>
            <a:endParaRPr lang="ko-KR" alt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9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69227" y="981314"/>
            <a:ext cx="11309747" cy="26300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처음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로그인할때는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비밀번호 최초 등록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절차가 필요함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필수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(1)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입학시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입력한 휴대폰이나 이메일로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      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임시비밀번호 수신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임시번호로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로그인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임시비밀번호를 새비밀번호로 변경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*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비밀번호는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숫자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알파벳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특수문자를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모두 포함하여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총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9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자 혹은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자로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만들어야 함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(2)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입학시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알려준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휴대폰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이메일이 바뀐 경우 국제교류팀으로 연락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하여 번호 변경하여 문자인증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3)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비밀번호 잊어버린 경우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비밀번호 찾기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휴대폰 인증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임시비밀번호발급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비밀번호 변경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8743" y="4031695"/>
            <a:ext cx="6328831" cy="2809968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8352835" y="5762475"/>
            <a:ext cx="1000678" cy="28041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5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69167" y="2250308"/>
            <a:ext cx="606490" cy="13999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3" name="Shape 143"/>
          <p:cNvSpPr/>
          <p:nvPr/>
        </p:nvSpPr>
        <p:spPr>
          <a:xfrm>
            <a:off x="0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55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69228" y="743073"/>
            <a:ext cx="11761142" cy="5309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5. KLAS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에서 수강신청 프로그램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다운로드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solidFill>
                <a:srgbClr val="00206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447032" y="2250308"/>
            <a:ext cx="885444" cy="13999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9097" y="1629711"/>
            <a:ext cx="6041273" cy="3874208"/>
          </a:xfrm>
          <a:prstGeom prst="rect">
            <a:avLst/>
          </a:prstGeom>
        </p:spPr>
      </p:pic>
      <p:sp>
        <p:nvSpPr>
          <p:cNvPr id="19" name="타원 18"/>
          <p:cNvSpPr/>
          <p:nvPr/>
        </p:nvSpPr>
        <p:spPr>
          <a:xfrm>
            <a:off x="8531860" y="2698477"/>
            <a:ext cx="614315" cy="13387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직사각형 14"/>
          <p:cNvSpPr/>
          <p:nvPr/>
        </p:nvSpPr>
        <p:spPr>
          <a:xfrm>
            <a:off x="569167" y="2250308"/>
            <a:ext cx="606490" cy="1399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708" y="1629711"/>
            <a:ext cx="5606758" cy="3874209"/>
          </a:xfrm>
          <a:prstGeom prst="rect">
            <a:avLst/>
          </a:prstGeom>
        </p:spPr>
      </p:pic>
      <p:sp>
        <p:nvSpPr>
          <p:cNvPr id="18" name="오른쪽 화살표 17"/>
          <p:cNvSpPr/>
          <p:nvPr/>
        </p:nvSpPr>
        <p:spPr>
          <a:xfrm>
            <a:off x="280162" y="2798892"/>
            <a:ext cx="262122" cy="29589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직선 연결선 20"/>
          <p:cNvCxnSpPr/>
          <p:nvPr/>
        </p:nvCxnSpPr>
        <p:spPr>
          <a:xfrm>
            <a:off x="653143" y="3089204"/>
            <a:ext cx="52251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줄무늬가 있는 오른쪽 화살표 27"/>
          <p:cNvSpPr/>
          <p:nvPr/>
        </p:nvSpPr>
        <p:spPr>
          <a:xfrm>
            <a:off x="5562185" y="2263741"/>
            <a:ext cx="699796" cy="920121"/>
          </a:xfrm>
          <a:prstGeom prst="strip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41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209307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56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69228" y="-2590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328992872" descr="DRW00004d1828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005" y="2784794"/>
            <a:ext cx="4694913" cy="296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3F7338C-F11D-48EF-845D-742362819672}"/>
              </a:ext>
            </a:extLst>
          </p:cNvPr>
          <p:cNvSpPr txBox="1"/>
          <p:nvPr/>
        </p:nvSpPr>
        <p:spPr>
          <a:xfrm>
            <a:off x="269228" y="934377"/>
            <a:ext cx="11222046" cy="18913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6.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 프로그램을 이용하여 수강신청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 프로그램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아이콘을 클릭하여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시작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수강신청프로그램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로그인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인증번호 입력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표시된 번호를 똑같이 입력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학번 및 비밀번호 입력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(KLAS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와 동일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</a:t>
            </a:r>
          </a:p>
        </p:txBody>
      </p:sp>
      <p:pic>
        <p:nvPicPr>
          <p:cNvPr id="18" name="_x328994168" descr="EMB00004d182839">
            <a:extLst>
              <a:ext uri="{FF2B5EF4-FFF2-40B4-BE49-F238E27FC236}">
                <a16:creationId xmlns:a16="http://schemas.microsoft.com/office/drawing/2014/main" id="{F021DE88-2EF3-4DBD-9DFB-442103BF1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664" y="3663982"/>
            <a:ext cx="1093788" cy="114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왼쪽으로 구부러진 화살표 6"/>
          <p:cNvSpPr/>
          <p:nvPr/>
        </p:nvSpPr>
        <p:spPr>
          <a:xfrm>
            <a:off x="7399640" y="4304007"/>
            <a:ext cx="190519" cy="26125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화살표: 오른쪽 11">
            <a:extLst>
              <a:ext uri="{FF2B5EF4-FFF2-40B4-BE49-F238E27FC236}">
                <a16:creationId xmlns:a16="http://schemas.microsoft.com/office/drawing/2014/main" id="{5BA0CC96-5F7F-4D43-9A58-AE7CE3680559}"/>
              </a:ext>
            </a:extLst>
          </p:cNvPr>
          <p:cNvSpPr/>
          <p:nvPr/>
        </p:nvSpPr>
        <p:spPr>
          <a:xfrm>
            <a:off x="4163771" y="3928414"/>
            <a:ext cx="942680" cy="6154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621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37989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57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66591" y="677254"/>
            <a:ext cx="10754372" cy="50783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7.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수강 과목 검색 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1)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수강신청 프로그램 이용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- 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수강신청일 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0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시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자정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부터 과목 검색 가능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수강하려는 과목을 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즐겨찾기 추가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가능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즐겨찾기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번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-&gt;2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번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-&gt; 3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번 등 순서로 등록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)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  <a:latin typeface="+mn-ea"/>
              </a:rPr>
              <a:t>     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즐겨찾기 등록방법 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     : 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과목검색 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-&gt; 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과목 선택 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-&gt; </a:t>
            </a:r>
            <a:r>
              <a:rPr lang="ko-KR" altLang="en-US" b="1" dirty="0" err="1">
                <a:solidFill>
                  <a:srgbClr val="002060"/>
                </a:solidFill>
                <a:latin typeface="+mn-ea"/>
              </a:rPr>
              <a:t>즐겨찾기번호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 선택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-&gt;”</a:t>
            </a:r>
            <a:r>
              <a:rPr lang="ko-KR" altLang="en-US" b="1" dirty="0" err="1">
                <a:solidFill>
                  <a:srgbClr val="002060"/>
                </a:solidFill>
                <a:latin typeface="+mn-ea"/>
              </a:rPr>
              <a:t>즐겨찾기추가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”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 클릭</a:t>
            </a:r>
            <a:endParaRPr lang="en-US" altLang="ko-KR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2)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광운대학교 홈페이지 이용 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광운대학교 홈페이지 공지사항에서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“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수강신청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”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으로 검색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 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올해 공지사항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en-US" altLang="ko-KR" dirty="0">
                <a:solidFill>
                  <a:srgbClr val="002060"/>
                </a:solidFill>
                <a:latin typeface="+mn-ea"/>
                <a:hlinkClick r:id="rId5"/>
              </a:rPr>
              <a:t>www.kw.ac.kr/ko/life/notice.jsp?BoardMode=view&amp;DUID=35176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- 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“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수강신청자료집</a:t>
            </a:r>
            <a:r>
              <a:rPr lang="en-US" altLang="ko-KR" b="1" dirty="0">
                <a:solidFill>
                  <a:srgbClr val="002060"/>
                </a:solidFill>
                <a:latin typeface="+mn-ea"/>
              </a:rPr>
              <a:t>” </a:t>
            </a:r>
            <a:r>
              <a:rPr lang="ko-KR" altLang="en-US" b="1" dirty="0">
                <a:solidFill>
                  <a:srgbClr val="002060"/>
                </a:solidFill>
                <a:latin typeface="+mn-ea"/>
              </a:rPr>
              <a:t>다운로드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-&gt;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이번 학기 개설된 전체 과목 리스트 확인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       *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강의시간 변경이 있나 공지사항 확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인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69228" y="-2590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261445" y="2480381"/>
            <a:ext cx="357350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2060"/>
                </a:solidFill>
              </a:rPr>
              <a:t>오전 </a:t>
            </a:r>
            <a:r>
              <a:rPr lang="en-US" altLang="ko-KR" dirty="0">
                <a:solidFill>
                  <a:srgbClr val="002060"/>
                </a:solidFill>
              </a:rPr>
              <a:t>10</a:t>
            </a:r>
            <a:r>
              <a:rPr lang="ko-KR" altLang="en-US" dirty="0">
                <a:solidFill>
                  <a:srgbClr val="002060"/>
                </a:solidFill>
              </a:rPr>
              <a:t>시 전 수강과목 </a:t>
            </a:r>
            <a:r>
              <a:rPr lang="ko-KR" altLang="en-US" dirty="0" err="1">
                <a:solidFill>
                  <a:srgbClr val="002060"/>
                </a:solidFill>
              </a:rPr>
              <a:t>즐겨찾기</a:t>
            </a:r>
            <a:r>
              <a:rPr lang="ko-KR" altLang="en-US" dirty="0">
                <a:solidFill>
                  <a:srgbClr val="002060"/>
                </a:solidFill>
              </a:rPr>
              <a:t> 추가 </a:t>
            </a:r>
            <a:endParaRPr lang="en-US" altLang="ko-KR" dirty="0">
              <a:solidFill>
                <a:srgbClr val="002060"/>
              </a:solidFill>
            </a:endParaRPr>
          </a:p>
          <a:p>
            <a:r>
              <a:rPr lang="en-US" altLang="ko-KR" dirty="0">
                <a:solidFill>
                  <a:srgbClr val="002060"/>
                </a:solidFill>
              </a:rPr>
              <a:t>-&gt;</a:t>
            </a:r>
            <a:r>
              <a:rPr lang="ko-KR" altLang="en-US" dirty="0">
                <a:solidFill>
                  <a:srgbClr val="002060"/>
                </a:solidFill>
              </a:rPr>
              <a:t> </a:t>
            </a:r>
            <a:r>
              <a:rPr lang="en-US" altLang="ko-KR" dirty="0">
                <a:solidFill>
                  <a:srgbClr val="002060"/>
                </a:solidFill>
              </a:rPr>
              <a:t>10~4</a:t>
            </a:r>
            <a:r>
              <a:rPr lang="ko-KR" altLang="en-US" dirty="0">
                <a:solidFill>
                  <a:srgbClr val="002060"/>
                </a:solidFill>
              </a:rPr>
              <a:t>시 수강신청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E480D3-8C8D-49C4-9B39-992A83E99525}"/>
              </a:ext>
            </a:extLst>
          </p:cNvPr>
          <p:cNvSpPr txBox="1"/>
          <p:nvPr/>
        </p:nvSpPr>
        <p:spPr>
          <a:xfrm>
            <a:off x="7102640" y="5818854"/>
            <a:ext cx="486646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002060"/>
                </a:solidFill>
              </a:rPr>
              <a:t> 2021-1</a:t>
            </a:r>
            <a:r>
              <a:rPr lang="ko-KR" altLang="en-US" sz="1600" dirty="0">
                <a:solidFill>
                  <a:srgbClr val="002060"/>
                </a:solidFill>
              </a:rPr>
              <a:t>학기 수강신청 자료집</a:t>
            </a:r>
            <a:r>
              <a:rPr lang="en-US" altLang="ko-KR" sz="1200" dirty="0">
                <a:solidFill>
                  <a:srgbClr val="002060"/>
                </a:solidFill>
              </a:rPr>
              <a:t>www.kw.ac.kr/ko/life/notice.jsp?BoardMode=view&amp;DUID=35176</a:t>
            </a:r>
            <a:endParaRPr lang="ko-KR" altLang="en-US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0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37989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58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66591" y="775851"/>
            <a:ext cx="10754372" cy="34163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8.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수강신청시 확인할 내용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 전용강의 내역 확인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외국인만 수강신청 가능한 강의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hlinkClick r:id="rId5"/>
              </a:rPr>
              <a:t>www.kw.ac.kr/ko/life/notice.jsp?BoardMode=view&amp;DUID=35178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 학부생 대상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한국어과목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확인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토픽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4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급이하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입학시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토픽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4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급을 제출하지 않은 학생은 의무적으로 한국어 과목을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2-3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과목 수강해야 함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반편성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내역 확인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: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hlinkClick r:id="rId6"/>
              </a:rPr>
              <a:t>www.kw.ac.kr/ko/life/notice.jsp?BoardMode=view&amp;DUID=35205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한국어 과목은 국제교육원에서 일괄 신청 예정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학생이 수강신청 불가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-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한국어 과목 이외의 과목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신청시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,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한국어 과목과 겹치지 않는 과목만 신청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69228" y="-2590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824271" y="4490670"/>
            <a:ext cx="7769451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002060"/>
                </a:solidFill>
              </a:rPr>
              <a:t>국제교육원에서 신청해준 수업은 </a:t>
            </a:r>
            <a:r>
              <a:rPr lang="en-US" altLang="ko-KR" b="1" dirty="0">
                <a:solidFill>
                  <a:srgbClr val="002060"/>
                </a:solidFill>
              </a:rPr>
              <a:t>2/23(</a:t>
            </a:r>
            <a:r>
              <a:rPr lang="ko-KR" altLang="en-US" b="1" dirty="0">
                <a:solidFill>
                  <a:srgbClr val="002060"/>
                </a:solidFill>
              </a:rPr>
              <a:t>화</a:t>
            </a:r>
            <a:r>
              <a:rPr lang="en-US" altLang="ko-KR" b="1" dirty="0">
                <a:solidFill>
                  <a:srgbClr val="002060"/>
                </a:solidFill>
              </a:rPr>
              <a:t>) 17</a:t>
            </a:r>
            <a:r>
              <a:rPr lang="ko-KR" altLang="en-US" b="1" dirty="0">
                <a:solidFill>
                  <a:srgbClr val="002060"/>
                </a:solidFill>
              </a:rPr>
              <a:t>시부터 </a:t>
            </a:r>
            <a:r>
              <a:rPr lang="en-US" altLang="ko-KR" b="1" dirty="0">
                <a:solidFill>
                  <a:srgbClr val="002060"/>
                </a:solidFill>
              </a:rPr>
              <a:t>KLAS</a:t>
            </a:r>
            <a:r>
              <a:rPr lang="ko-KR" altLang="en-US" b="1" dirty="0">
                <a:solidFill>
                  <a:srgbClr val="002060"/>
                </a:solidFill>
              </a:rPr>
              <a:t>에서 확인가능 수강신청시에는 </a:t>
            </a:r>
            <a:r>
              <a:rPr lang="ko-KR" altLang="en-US" b="1" dirty="0" err="1">
                <a:solidFill>
                  <a:srgbClr val="002060"/>
                </a:solidFill>
              </a:rPr>
              <a:t>입력안됨</a:t>
            </a:r>
            <a:endParaRPr lang="ko-KR" alt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82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59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37594" y="882096"/>
            <a:ext cx="10754372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9.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즐겨찾기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과목 수강신청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1) “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과목조회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”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클릭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-&gt; “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수강신청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”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클릭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       -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여석이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없을 경우 수강신청 불가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: 3/9(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화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)-10(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수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수강신청 정정기간에 시도가능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과목당 각각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“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조회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”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클릭하여 수강신청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465134" y="43185"/>
            <a:ext cx="4536836" cy="73866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수강신청 날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10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시 전에 즐겨 찾기 해놓고 </a:t>
            </a:r>
            <a:endParaRPr lang="en-US" altLang="ko-KR" sz="1400" dirty="0">
              <a:solidFill>
                <a:srgbClr val="002060"/>
              </a:solidFill>
              <a:latin typeface="+mj-lt"/>
            </a:endParaRPr>
          </a:p>
          <a:p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수강신청을 하면 쉽지만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당일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10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시에서 </a:t>
            </a:r>
            <a:r>
              <a:rPr lang="en-US" altLang="ko-KR" sz="1400" dirty="0">
                <a:solidFill>
                  <a:srgbClr val="002060"/>
                </a:solidFill>
                <a:latin typeface="+mj-lt"/>
              </a:rPr>
              <a:t>4</a:t>
            </a:r>
            <a:r>
              <a:rPr lang="ko-KR" altLang="en-US" sz="1400" dirty="0">
                <a:solidFill>
                  <a:srgbClr val="002060"/>
                </a:solidFill>
                <a:latin typeface="+mj-lt"/>
              </a:rPr>
              <a:t>시 사이에 수강신청하게되면 신청이 어려울수있음 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632D1D65-38BD-43A5-A72B-30B57F4B6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286" y="2404116"/>
            <a:ext cx="7830531" cy="354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5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55536"/>
            <a:ext cx="12192000" cy="5621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6659" y="834963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10. </a:t>
            </a:r>
            <a:r>
              <a:rPr lang="ko-KR" altLang="en-US" dirty="0">
                <a:solidFill>
                  <a:srgbClr val="002060"/>
                </a:solidFill>
              </a:rPr>
              <a:t>수강신청 </a:t>
            </a:r>
            <a:r>
              <a:rPr lang="ko-KR" altLang="en-US" dirty="0" err="1">
                <a:solidFill>
                  <a:srgbClr val="002060"/>
                </a:solidFill>
              </a:rPr>
              <a:t>꿀팁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60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007706" y="2247990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2) </a:t>
            </a:r>
            <a:r>
              <a:rPr lang="en-US" altLang="ko-KR" b="1" dirty="0">
                <a:solidFill>
                  <a:srgbClr val="002060"/>
                </a:solidFill>
              </a:rPr>
              <a:t>TOPIK</a:t>
            </a:r>
            <a:r>
              <a:rPr lang="ko-KR" altLang="en-US" b="1" dirty="0">
                <a:solidFill>
                  <a:srgbClr val="002060"/>
                </a:solidFill>
              </a:rPr>
              <a:t> </a:t>
            </a:r>
            <a:r>
              <a:rPr lang="en-US" altLang="ko-KR" b="1" dirty="0">
                <a:solidFill>
                  <a:srgbClr val="002060"/>
                </a:solidFill>
              </a:rPr>
              <a:t>4</a:t>
            </a:r>
            <a:r>
              <a:rPr lang="ko-KR" altLang="en-US" b="1" dirty="0">
                <a:solidFill>
                  <a:srgbClr val="002060"/>
                </a:solidFill>
              </a:rPr>
              <a:t>급 이상 신입생</a:t>
            </a:r>
            <a:endParaRPr lang="en-US" altLang="ko-KR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 : </a:t>
            </a:r>
            <a:r>
              <a:rPr lang="ko-KR" altLang="en-US" dirty="0">
                <a:solidFill>
                  <a:srgbClr val="002060"/>
                </a:solidFill>
              </a:rPr>
              <a:t>외국인 전용 교양 </a:t>
            </a:r>
            <a:r>
              <a:rPr lang="en-US" altLang="ko-KR" dirty="0">
                <a:solidFill>
                  <a:srgbClr val="002060"/>
                </a:solidFill>
              </a:rPr>
              <a:t>2~3</a:t>
            </a:r>
            <a:r>
              <a:rPr lang="ko-KR" altLang="en-US" dirty="0">
                <a:solidFill>
                  <a:srgbClr val="002060"/>
                </a:solidFill>
              </a:rPr>
              <a:t>개 </a:t>
            </a:r>
            <a:r>
              <a:rPr lang="en-US" altLang="ko-KR" dirty="0">
                <a:solidFill>
                  <a:srgbClr val="002060"/>
                </a:solidFill>
              </a:rPr>
              <a:t>+ </a:t>
            </a:r>
            <a:r>
              <a:rPr lang="ko-KR" altLang="en-US" dirty="0">
                <a:solidFill>
                  <a:srgbClr val="002060"/>
                </a:solidFill>
              </a:rPr>
              <a:t>외국인 전용 전공 </a:t>
            </a:r>
            <a:r>
              <a:rPr lang="en-US" altLang="ko-KR" dirty="0">
                <a:solidFill>
                  <a:srgbClr val="002060"/>
                </a:solidFill>
              </a:rPr>
              <a:t>2~3</a:t>
            </a:r>
            <a:r>
              <a:rPr lang="ko-KR" altLang="en-US" dirty="0">
                <a:solidFill>
                  <a:srgbClr val="002060"/>
                </a:solidFill>
              </a:rPr>
              <a:t>개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17133" y="3840471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4) </a:t>
            </a:r>
            <a:r>
              <a:rPr lang="ko-KR" altLang="en-US" dirty="0">
                <a:solidFill>
                  <a:srgbClr val="002060"/>
                </a:solidFill>
              </a:rPr>
              <a:t>소속 전공에 외국인전용 전공수업이 있는 경우 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: 1~2</a:t>
            </a:r>
            <a:r>
              <a:rPr lang="ko-KR" altLang="en-US" dirty="0">
                <a:solidFill>
                  <a:srgbClr val="002060"/>
                </a:solidFill>
              </a:rPr>
              <a:t>학년은 외국인 전용수업 수강</a:t>
            </a:r>
            <a:r>
              <a:rPr lang="en-US" altLang="ko-KR" dirty="0">
                <a:solidFill>
                  <a:srgbClr val="002060"/>
                </a:solidFill>
              </a:rPr>
              <a:t>, 3</a:t>
            </a:r>
            <a:r>
              <a:rPr lang="ko-KR" altLang="en-US" dirty="0">
                <a:solidFill>
                  <a:srgbClr val="002060"/>
                </a:solidFill>
              </a:rPr>
              <a:t>학년 부터 일반수업 수강 추천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07707" y="1252643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1) </a:t>
            </a:r>
            <a:r>
              <a:rPr lang="en-US" altLang="ko-KR" b="1" dirty="0">
                <a:solidFill>
                  <a:srgbClr val="002060"/>
                </a:solidFill>
              </a:rPr>
              <a:t>TOPIK</a:t>
            </a:r>
            <a:r>
              <a:rPr lang="ko-KR" altLang="en-US" b="1" dirty="0">
                <a:solidFill>
                  <a:srgbClr val="002060"/>
                </a:solidFill>
              </a:rPr>
              <a:t> </a:t>
            </a:r>
            <a:r>
              <a:rPr lang="en-US" altLang="ko-KR" b="1" dirty="0">
                <a:solidFill>
                  <a:srgbClr val="002060"/>
                </a:solidFill>
              </a:rPr>
              <a:t>4</a:t>
            </a:r>
            <a:r>
              <a:rPr lang="ko-KR" altLang="en-US" b="1" dirty="0">
                <a:solidFill>
                  <a:srgbClr val="002060"/>
                </a:solidFill>
              </a:rPr>
              <a:t>급 미만 신입생</a:t>
            </a:r>
            <a:endParaRPr lang="en-US" altLang="ko-KR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 : </a:t>
            </a:r>
            <a:r>
              <a:rPr lang="ko-KR" altLang="en-US" dirty="0">
                <a:solidFill>
                  <a:srgbClr val="002060"/>
                </a:solidFill>
              </a:rPr>
              <a:t>한국어 수업 </a:t>
            </a:r>
            <a:r>
              <a:rPr lang="en-US" altLang="ko-KR" dirty="0">
                <a:solidFill>
                  <a:srgbClr val="002060"/>
                </a:solidFill>
              </a:rPr>
              <a:t>2~3</a:t>
            </a:r>
            <a:r>
              <a:rPr lang="ko-KR" altLang="en-US" dirty="0">
                <a:solidFill>
                  <a:srgbClr val="002060"/>
                </a:solidFill>
              </a:rPr>
              <a:t>개 </a:t>
            </a:r>
            <a:r>
              <a:rPr lang="en-US" altLang="ko-KR" dirty="0">
                <a:solidFill>
                  <a:srgbClr val="002060"/>
                </a:solidFill>
              </a:rPr>
              <a:t>+ </a:t>
            </a:r>
            <a:r>
              <a:rPr lang="ko-KR" altLang="en-US" dirty="0">
                <a:solidFill>
                  <a:srgbClr val="002060"/>
                </a:solidFill>
              </a:rPr>
              <a:t>외국인 전용 교양 </a:t>
            </a:r>
            <a:r>
              <a:rPr lang="en-US" altLang="ko-KR" dirty="0">
                <a:solidFill>
                  <a:srgbClr val="002060"/>
                </a:solidFill>
              </a:rPr>
              <a:t>2~3</a:t>
            </a:r>
            <a:r>
              <a:rPr lang="ko-KR" altLang="en-US" dirty="0">
                <a:solidFill>
                  <a:srgbClr val="002060"/>
                </a:solidFill>
              </a:rPr>
              <a:t>개 </a:t>
            </a:r>
            <a:r>
              <a:rPr lang="en-US" altLang="ko-KR" dirty="0">
                <a:solidFill>
                  <a:srgbClr val="002060"/>
                </a:solidFill>
              </a:rPr>
              <a:t>+ </a:t>
            </a:r>
            <a:r>
              <a:rPr lang="ko-KR" altLang="en-US" dirty="0">
                <a:solidFill>
                  <a:srgbClr val="002060"/>
                </a:solidFill>
              </a:rPr>
              <a:t>외국인 전용 전공 </a:t>
            </a:r>
            <a:r>
              <a:rPr lang="en-US" altLang="ko-KR" dirty="0">
                <a:solidFill>
                  <a:srgbClr val="002060"/>
                </a:solidFill>
              </a:rPr>
              <a:t>1</a:t>
            </a:r>
            <a:r>
              <a:rPr lang="ko-KR" altLang="en-US" dirty="0">
                <a:solidFill>
                  <a:srgbClr val="002060"/>
                </a:solidFill>
              </a:rPr>
              <a:t>개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7133" y="3238395"/>
            <a:ext cx="10026952" cy="454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3) </a:t>
            </a:r>
            <a:r>
              <a:rPr lang="ko-KR" altLang="en-US" dirty="0">
                <a:solidFill>
                  <a:srgbClr val="002060"/>
                </a:solidFill>
              </a:rPr>
              <a:t>외국인 전용 교양 및 전공은 외국인 학생만 수강가능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한국인 수강 불가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440" y="16467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수강신청 안내</a:t>
            </a:r>
          </a:p>
        </p:txBody>
      </p:sp>
      <p:sp>
        <p:nvSpPr>
          <p:cNvPr id="10" name="말풍선: 모서리가 둥근 사각형 9">
            <a:extLst>
              <a:ext uri="{FF2B5EF4-FFF2-40B4-BE49-F238E27FC236}">
                <a16:creationId xmlns:a16="http://schemas.microsoft.com/office/drawing/2014/main" id="{28AD4876-AD53-45CA-8B4D-FF46620FAF2B}"/>
              </a:ext>
            </a:extLst>
          </p:cNvPr>
          <p:cNvSpPr/>
          <p:nvPr/>
        </p:nvSpPr>
        <p:spPr>
          <a:xfrm>
            <a:off x="9313682" y="541937"/>
            <a:ext cx="2581659" cy="1198786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rgbClr val="002060"/>
                </a:solidFill>
              </a:rPr>
              <a:t>입학부터 전공을 너무 많이 신청하면 따라가기가 어려워서 좋은 성적을 못 받을 수 있어요</a:t>
            </a:r>
            <a:r>
              <a:rPr lang="en-US" altLang="ko-KR" sz="1400" dirty="0">
                <a:solidFill>
                  <a:srgbClr val="002060"/>
                </a:solidFill>
              </a:rPr>
              <a:t>.</a:t>
            </a:r>
            <a:endParaRPr lang="ko-KR" altLang="en-US" sz="1400" dirty="0">
              <a:solidFill>
                <a:srgbClr val="00206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34B198-B6B5-47A8-AF1C-7EAF9DE859B5}"/>
              </a:ext>
            </a:extLst>
          </p:cNvPr>
          <p:cNvSpPr txBox="1"/>
          <p:nvPr/>
        </p:nvSpPr>
        <p:spPr>
          <a:xfrm>
            <a:off x="1044816" y="4848626"/>
            <a:ext cx="10026952" cy="454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5) </a:t>
            </a:r>
            <a:r>
              <a:rPr lang="en-US" altLang="ko-KR" dirty="0">
                <a:solidFill>
                  <a:srgbClr val="002060"/>
                </a:solidFill>
                <a:hlinkClick r:id="rId5"/>
              </a:rPr>
              <a:t>https://everytime.kr/</a:t>
            </a:r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ko-KR" altLang="en-US" dirty="0">
                <a:solidFill>
                  <a:srgbClr val="002060"/>
                </a:solidFill>
              </a:rPr>
              <a:t>앱 다운로드하면 듣고 싶은 수업에 대한 학생들 평가 확인가능</a:t>
            </a:r>
            <a:endParaRPr lang="en-US" altLang="ko-K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00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55036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090300" y="6399426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682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온라인 강의 수강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66591" y="703166"/>
            <a:ext cx="107543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buAutoNum type="arabicPeriod"/>
            </a:pP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유학생을 위한 온라인 강의 수강매뉴얼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  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  <a:hlinkClick r:id="rId5"/>
              </a:rPr>
              <a:t>www.kw.ac.kr/ko/life/notice.jsp?BoardMode=view&amp;DUID=35192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2.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수업 운영방식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   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C53C21F2-7F93-4F20-9B0F-9F2D8784E1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8240" y="2180654"/>
          <a:ext cx="10584804" cy="3378200"/>
        </p:xfrm>
        <a:graphic>
          <a:graphicData uri="http://schemas.openxmlformats.org/drawingml/2006/table">
            <a:tbl>
              <a:tblPr>
                <a:solidFill>
                  <a:srgbClr val="FB9B9B"/>
                </a:solidFill>
                <a:tableStyleId>{5C22544A-7EE6-4342-B048-85BDC9FD1C3A}</a:tableStyleId>
              </a:tblPr>
              <a:tblGrid>
                <a:gridCol w="2405907">
                  <a:extLst>
                    <a:ext uri="{9D8B030D-6E8A-4147-A177-3AD203B41FA5}">
                      <a16:colId xmlns:a16="http://schemas.microsoft.com/office/drawing/2014/main" val="1634397403"/>
                    </a:ext>
                  </a:extLst>
                </a:gridCol>
                <a:gridCol w="3284621">
                  <a:extLst>
                    <a:ext uri="{9D8B030D-6E8A-4147-A177-3AD203B41FA5}">
                      <a16:colId xmlns:a16="http://schemas.microsoft.com/office/drawing/2014/main" val="1312079234"/>
                    </a:ext>
                  </a:extLst>
                </a:gridCol>
                <a:gridCol w="2646948">
                  <a:extLst>
                    <a:ext uri="{9D8B030D-6E8A-4147-A177-3AD203B41FA5}">
                      <a16:colId xmlns:a16="http://schemas.microsoft.com/office/drawing/2014/main" val="2498885675"/>
                    </a:ext>
                  </a:extLst>
                </a:gridCol>
                <a:gridCol w="2247328">
                  <a:extLst>
                    <a:ext uri="{9D8B030D-6E8A-4147-A177-3AD203B41FA5}">
                      <a16:colId xmlns:a16="http://schemas.microsoft.com/office/drawing/2014/main" val="588992668"/>
                    </a:ext>
                  </a:extLst>
                </a:gridCol>
              </a:tblGrid>
              <a:tr h="675640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강의유형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수업 운영 원칙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가능한</a:t>
                      </a: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강의운영방식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461359"/>
                  </a:ext>
                </a:extLst>
              </a:tr>
              <a:tr h="675640">
                <a:tc row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실험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실습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실기</a:t>
                      </a: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설계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프로젝트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과목</a:t>
                      </a: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전체대면 수업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T1 (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전체대면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rgbClr val="FFAFE4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수강신청 자료집에</a:t>
                      </a:r>
                      <a:endParaRPr lang="en-US" altLang="ko-KR" sz="180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강의 유형 및 운영방식공지 </a:t>
                      </a: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4568"/>
                  </a:ext>
                </a:extLst>
              </a:tr>
              <a:tr h="6756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B1</a:t>
                      </a: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이론비대면</a:t>
                      </a:r>
                      <a:r>
                        <a:rPr lang="en-US" altLang="ko-K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실험대면</a:t>
                      </a:r>
                      <a:r>
                        <a:rPr lang="en-US" altLang="ko-K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8135894"/>
                  </a:ext>
                </a:extLst>
              </a:tr>
              <a:tr h="675640">
                <a:tc row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일반 이론 과목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 err="1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endParaRPr lang="en-US" altLang="ko-KR" sz="180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회 대면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회 비대면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endParaRPr lang="ko-KR" alt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T2, B1 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혼합수업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과목별 대면강의주차 </a:t>
                      </a:r>
                      <a:endParaRPr lang="en-US" altLang="ko-KR" sz="140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수강신청 자료집에 공지 예정</a:t>
                      </a:r>
                      <a:endParaRPr lang="en-US" altLang="ko-KR" sz="140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64770" marR="64770" marT="17780" marB="17780" anchor="ctr"/>
                </a:tc>
                <a:extLst>
                  <a:ext uri="{0D108BD9-81ED-4DB2-BD59-A6C34878D82A}">
                    <a16:rowId xmlns:a16="http://schemas.microsoft.com/office/drawing/2014/main" val="3871904050"/>
                  </a:ext>
                </a:extLst>
              </a:tr>
              <a:tr h="675640">
                <a:tc vMerge="1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 비대면 수업</a:t>
                      </a:r>
                    </a:p>
                  </a:txBody>
                  <a:tcPr marL="64770" marR="64770" marT="17780" marB="1778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T3, B2, R 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전체비대면</a:t>
                      </a:r>
                      <a:r>
                        <a:rPr lang="en-US" altLang="ko-KR" sz="1800" u="none" strike="noStrike" dirty="0"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780" marB="17780" anchor="ctr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수강신청 완료 후 확정 가능</a:t>
                      </a:r>
                      <a:endParaRPr lang="ko-KR" altLang="en-US" sz="14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64770" marR="64770" marT="17780" marB="17780" anchor="ctr"/>
                </a:tc>
                <a:extLst>
                  <a:ext uri="{0D108BD9-81ED-4DB2-BD59-A6C34878D82A}">
                    <a16:rowId xmlns:a16="http://schemas.microsoft.com/office/drawing/2014/main" val="1778058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77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55036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090300" y="6399426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682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온라인 강의 수강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64337" y="673451"/>
            <a:ext cx="10754372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3.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강의 운영형태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   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C0EB3C92-D3F2-4260-A32A-43178B635C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0190" y="1228162"/>
          <a:ext cx="10950282" cy="4647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87379">
                  <a:extLst>
                    <a:ext uri="{9D8B030D-6E8A-4147-A177-3AD203B41FA5}">
                      <a16:colId xmlns:a16="http://schemas.microsoft.com/office/drawing/2014/main" val="3349079876"/>
                    </a:ext>
                  </a:extLst>
                </a:gridCol>
                <a:gridCol w="1887379">
                  <a:extLst>
                    <a:ext uri="{9D8B030D-6E8A-4147-A177-3AD203B41FA5}">
                      <a16:colId xmlns:a16="http://schemas.microsoft.com/office/drawing/2014/main" val="3964257565"/>
                    </a:ext>
                  </a:extLst>
                </a:gridCol>
                <a:gridCol w="1887379">
                  <a:extLst>
                    <a:ext uri="{9D8B030D-6E8A-4147-A177-3AD203B41FA5}">
                      <a16:colId xmlns:a16="http://schemas.microsoft.com/office/drawing/2014/main" val="1857188703"/>
                    </a:ext>
                  </a:extLst>
                </a:gridCol>
                <a:gridCol w="1887379">
                  <a:extLst>
                    <a:ext uri="{9D8B030D-6E8A-4147-A177-3AD203B41FA5}">
                      <a16:colId xmlns:a16="http://schemas.microsoft.com/office/drawing/2014/main" val="1955700667"/>
                    </a:ext>
                  </a:extLst>
                </a:gridCol>
                <a:gridCol w="3400766">
                  <a:extLst>
                    <a:ext uri="{9D8B030D-6E8A-4147-A177-3AD203B41FA5}">
                      <a16:colId xmlns:a16="http://schemas.microsoft.com/office/drawing/2014/main" val="1847623481"/>
                    </a:ext>
                  </a:extLst>
                </a:gridCol>
              </a:tblGrid>
              <a:tr h="528954">
                <a:tc row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강의유형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대면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비대면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비고</a:t>
                      </a:r>
                    </a:p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(</a:t>
                      </a: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용어정의</a:t>
                      </a:r>
                      <a:r>
                        <a:rPr lang="en-US" altLang="ko-KR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)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209266"/>
                  </a:ext>
                </a:extLst>
              </a:tr>
              <a:tr h="5289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등교 대면 수업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실시간 화상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u="none" strike="noStrike" dirty="0">
                          <a:effectLst/>
                          <a:latin typeface="NanumSquare Bold" panose="020B0600000101010101" pitchFamily="34" charset="-127"/>
                          <a:ea typeface="NanumSquare Bold" panose="020B0600000101010101" pitchFamily="34" charset="-127"/>
                        </a:rPr>
                        <a:t>녹화 동영상</a:t>
                      </a:r>
                      <a:endParaRPr lang="ko-KR" altLang="en-US" sz="2000" b="1" i="0" u="none" strike="noStrike" dirty="0">
                        <a:effectLst/>
                        <a:latin typeface="NanumSquare Bold" panose="020B0600000101010101" pitchFamily="34" charset="-127"/>
                        <a:ea typeface="NanumSquare Bold" panose="020B0600000101010101" pitchFamily="34" charset="-127"/>
                      </a:endParaRPr>
                    </a:p>
                  </a:txBody>
                  <a:tcPr marL="55117" marR="55117" marT="15130" marB="1513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599711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T1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AF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100%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AF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T : Two-way communication class</a:t>
                      </a:r>
                    </a:p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   (</a:t>
                      </a:r>
                      <a:r>
                        <a:rPr lang="ko-KR" alt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쌍방향 소통 강의</a:t>
                      </a: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)</a:t>
                      </a:r>
                      <a:endParaRPr lang="ko-KR" alt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8356756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T2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520852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T3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100%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197857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B1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B : Blended learning</a:t>
                      </a:r>
                      <a:endParaRPr lang="ko-KR" altLang="en-US" sz="200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  </a:t>
                      </a: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(</a:t>
                      </a:r>
                      <a:r>
                        <a:rPr lang="ko-KR" alt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쌍방향</a:t>
                      </a: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/</a:t>
                      </a:r>
                      <a:r>
                        <a:rPr lang="ko-KR" alt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단방향 소통 병행 강의</a:t>
                      </a: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)</a:t>
                      </a:r>
                      <a:endParaRPr lang="ko-KR" alt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9039750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B2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50%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7537890"/>
                  </a:ext>
                </a:extLst>
              </a:tr>
              <a:tr h="528954"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R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100%</a:t>
                      </a:r>
                      <a:endParaRPr 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R : Recorded video Learning</a:t>
                      </a:r>
                    </a:p>
                    <a:p>
                      <a:pPr algn="l" fontAlgn="ctr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   (</a:t>
                      </a:r>
                      <a:r>
                        <a:rPr lang="ko-KR" altLang="en-US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녹화 동영상 단방향 강의</a:t>
                      </a:r>
                      <a:r>
                        <a:rPr lang="en-US" altLang="ko-KR" sz="2000" u="none" strike="noStrike" dirty="0">
                          <a:effectLst/>
                          <a:latin typeface="NanumSquare" panose="020B0600000101010101" pitchFamily="34" charset="-127"/>
                          <a:ea typeface="NanumSquare" panose="020B0600000101010101" pitchFamily="34" charset="-127"/>
                        </a:rPr>
                        <a:t>)</a:t>
                      </a:r>
                      <a:endParaRPr lang="ko-KR" altLang="en-US" sz="2000" b="0" i="0" u="none" strike="noStrike" dirty="0">
                        <a:effectLst/>
                        <a:latin typeface="NanumSquare" panose="020B0600000101010101" pitchFamily="34" charset="-127"/>
                        <a:ea typeface="NanumSquare" panose="020B0600000101010101" pitchFamily="34" charset="-127"/>
                      </a:endParaRPr>
                    </a:p>
                  </a:txBody>
                  <a:tcPr marL="55117" marR="55117" marT="15130" marB="15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6026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30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55036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090300" y="6399426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682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온라인 강의 수강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64337" y="673451"/>
            <a:ext cx="10754372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4.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온라인 강의 유형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   </a:t>
            </a:r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D63AF58A-554D-419E-8666-915192E3174C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340039" y="1384196"/>
          <a:ext cx="9754059" cy="4074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4375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6133"/>
            <a:ext cx="12192000" cy="5621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6659" y="834963"/>
            <a:ext cx="7580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5. </a:t>
            </a:r>
            <a:r>
              <a:rPr lang="ko-KR" altLang="en-US" dirty="0">
                <a:solidFill>
                  <a:srgbClr val="002060"/>
                </a:solidFill>
              </a:rPr>
              <a:t>온라인강의 </a:t>
            </a:r>
            <a:r>
              <a:rPr lang="en-US" altLang="ko-KR" dirty="0">
                <a:solidFill>
                  <a:srgbClr val="002060"/>
                </a:solidFill>
              </a:rPr>
              <a:t>FAQ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92924" y="2436530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2) </a:t>
            </a:r>
            <a:r>
              <a:rPr lang="ko-KR" altLang="en-US" dirty="0">
                <a:solidFill>
                  <a:srgbClr val="002060"/>
                </a:solidFill>
              </a:rPr>
              <a:t>마이크 소리가 안 나와서 출석인정이 안되었어요</a:t>
            </a:r>
            <a:r>
              <a:rPr lang="en-US" altLang="ko-KR" dirty="0">
                <a:solidFill>
                  <a:srgbClr val="00206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 : Zoom/</a:t>
            </a:r>
            <a:r>
              <a:rPr lang="en-US" altLang="ko-KR" dirty="0" err="1">
                <a:solidFill>
                  <a:srgbClr val="002060"/>
                </a:solidFill>
              </a:rPr>
              <a:t>Webex</a:t>
            </a:r>
            <a:r>
              <a:rPr lang="en-US" altLang="ko-KR" dirty="0">
                <a:solidFill>
                  <a:srgbClr val="002060"/>
                </a:solidFill>
              </a:rPr>
              <a:t> </a:t>
            </a:r>
            <a:r>
              <a:rPr lang="ko-KR" altLang="en-US" dirty="0">
                <a:solidFill>
                  <a:srgbClr val="002060"/>
                </a:solidFill>
              </a:rPr>
              <a:t>수업 </a:t>
            </a:r>
            <a:r>
              <a:rPr lang="ko-KR" altLang="en-US" dirty="0" err="1">
                <a:solidFill>
                  <a:srgbClr val="002060"/>
                </a:solidFill>
              </a:rPr>
              <a:t>입장전</a:t>
            </a:r>
            <a:r>
              <a:rPr lang="ko-KR" altLang="en-US" dirty="0">
                <a:solidFill>
                  <a:srgbClr val="002060"/>
                </a:solidFill>
              </a:rPr>
              <a:t> 꼭 마이크테스트를 하고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이어폰 착용 후 강의 수강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2924" y="4567610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4) </a:t>
            </a:r>
            <a:r>
              <a:rPr lang="ko-KR" altLang="en-US" dirty="0">
                <a:solidFill>
                  <a:srgbClr val="002060"/>
                </a:solidFill>
              </a:rPr>
              <a:t>분명 수업을 다 들었는데 왜 결석처리가 된 거죠</a:t>
            </a:r>
            <a:r>
              <a:rPr lang="en-US" altLang="ko-KR" dirty="0">
                <a:solidFill>
                  <a:srgbClr val="002060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: </a:t>
            </a:r>
            <a:r>
              <a:rPr lang="ko-KR" altLang="en-US" dirty="0" err="1">
                <a:solidFill>
                  <a:srgbClr val="002060"/>
                </a:solidFill>
              </a:rPr>
              <a:t>학습률이</a:t>
            </a:r>
            <a:r>
              <a:rPr lang="ko-KR" altLang="en-US" dirty="0">
                <a:solidFill>
                  <a:srgbClr val="002060"/>
                </a:solidFill>
              </a:rPr>
              <a:t> </a:t>
            </a:r>
            <a:r>
              <a:rPr lang="en-US" altLang="ko-KR" dirty="0">
                <a:solidFill>
                  <a:srgbClr val="002060"/>
                </a:solidFill>
              </a:rPr>
              <a:t>100%</a:t>
            </a:r>
            <a:r>
              <a:rPr lang="ko-KR" altLang="en-US" dirty="0">
                <a:solidFill>
                  <a:srgbClr val="002060"/>
                </a:solidFill>
              </a:rPr>
              <a:t>가 되어야 출석인정</a:t>
            </a:r>
            <a:r>
              <a:rPr lang="en-US" altLang="ko-KR" dirty="0">
                <a:solidFill>
                  <a:srgbClr val="002060"/>
                </a:solidFill>
              </a:rPr>
              <a:t>, KLAS</a:t>
            </a:r>
            <a:r>
              <a:rPr lang="ko-KR" altLang="en-US" dirty="0">
                <a:solidFill>
                  <a:srgbClr val="002060"/>
                </a:solidFill>
              </a:rPr>
              <a:t>에서 강의 </a:t>
            </a:r>
            <a:r>
              <a:rPr lang="ko-KR" altLang="en-US" dirty="0" err="1">
                <a:solidFill>
                  <a:srgbClr val="002060"/>
                </a:solidFill>
              </a:rPr>
              <a:t>학습률</a:t>
            </a:r>
            <a:r>
              <a:rPr lang="ko-KR" altLang="en-US" dirty="0">
                <a:solidFill>
                  <a:srgbClr val="002060"/>
                </a:solidFill>
              </a:rPr>
              <a:t> 반드시 확인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2925" y="1356340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1) </a:t>
            </a:r>
            <a:r>
              <a:rPr lang="ko-KR" altLang="en-US" dirty="0">
                <a:solidFill>
                  <a:srgbClr val="002060"/>
                </a:solidFill>
              </a:rPr>
              <a:t>핸드폰으로 인터넷 강의를 듣는데 자꾸 끊기고 갑자기 꺼져요</a:t>
            </a:r>
            <a:r>
              <a:rPr lang="en-US" altLang="ko-KR" dirty="0">
                <a:solidFill>
                  <a:srgbClr val="002060"/>
                </a:solidFill>
              </a:rPr>
              <a:t>.</a:t>
            </a:r>
            <a:endParaRPr lang="en-US" altLang="ko-KR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 : </a:t>
            </a:r>
            <a:r>
              <a:rPr lang="ko-KR" altLang="en-US" dirty="0">
                <a:solidFill>
                  <a:srgbClr val="002060"/>
                </a:solidFill>
              </a:rPr>
              <a:t>아이폰 </a:t>
            </a:r>
            <a:r>
              <a:rPr lang="en-US" altLang="ko-KR" dirty="0">
                <a:solidFill>
                  <a:srgbClr val="002060"/>
                </a:solidFill>
              </a:rPr>
              <a:t>Safari</a:t>
            </a:r>
            <a:r>
              <a:rPr lang="ko-KR" altLang="en-US" dirty="0">
                <a:solidFill>
                  <a:srgbClr val="002060"/>
                </a:solidFill>
              </a:rPr>
              <a:t>앱 말고 </a:t>
            </a:r>
            <a:r>
              <a:rPr lang="ko-KR" altLang="en-US" dirty="0" err="1">
                <a:solidFill>
                  <a:srgbClr val="002060"/>
                </a:solidFill>
              </a:rPr>
              <a:t>네이버앱을</a:t>
            </a:r>
            <a:r>
              <a:rPr lang="ko-KR" altLang="en-US" dirty="0">
                <a:solidFill>
                  <a:srgbClr val="002060"/>
                </a:solidFill>
              </a:rPr>
              <a:t> 이용해서 수강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2924" y="3502593"/>
            <a:ext cx="10026952" cy="8697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3) </a:t>
            </a:r>
            <a:r>
              <a:rPr lang="ko-KR" altLang="en-US" dirty="0">
                <a:solidFill>
                  <a:srgbClr val="002060"/>
                </a:solidFill>
              </a:rPr>
              <a:t>몸이 안 좋아서 결석했는데 어떻게 출석인정을 받죠</a:t>
            </a:r>
            <a:r>
              <a:rPr lang="en-US" altLang="ko-KR" dirty="0">
                <a:solidFill>
                  <a:srgbClr val="002060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 : </a:t>
            </a:r>
            <a:r>
              <a:rPr lang="ko-KR" altLang="en-US" dirty="0">
                <a:solidFill>
                  <a:srgbClr val="002060"/>
                </a:solidFill>
              </a:rPr>
              <a:t>진단서와 같은 증빙서류를 지참해 교수님께 연락</a:t>
            </a:r>
            <a:endParaRPr lang="en-US" altLang="ko-KR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440" y="16467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온라인 강의 수강 안내</a:t>
            </a:r>
          </a:p>
        </p:txBody>
      </p:sp>
    </p:spTree>
    <p:extLst>
      <p:ext uri="{BB962C8B-B14F-4D97-AF65-F5344CB8AC3E}">
        <p14:creationId xmlns:p14="http://schemas.microsoft.com/office/powerpoint/2010/main" val="363834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607946" y="2172404"/>
            <a:ext cx="10976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V.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등록 및</a:t>
            </a:r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장학제도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65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68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43"/>
          <p:cNvSpPr/>
          <p:nvPr/>
        </p:nvSpPr>
        <p:spPr>
          <a:xfrm>
            <a:off x="0" y="-31634"/>
            <a:ext cx="12192000" cy="68896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8C4CF98-86D3-48D0-A694-A7B2EA9F3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4" y="3399905"/>
            <a:ext cx="11029950" cy="1189038"/>
          </a:xfrm>
        </p:spPr>
        <p:txBody>
          <a:bodyPr>
            <a:normAutofit/>
          </a:bodyPr>
          <a:lstStyle/>
          <a:p>
            <a:pPr algn="ctr"/>
            <a:r>
              <a:rPr lang="ko-KR" altLang="en-US" sz="3200" dirty="0">
                <a:ea typeface="NanumSquare ExtraBold" panose="020B0600000101010101" pitchFamily="34" charset="-127"/>
              </a:rPr>
              <a:t>재학생 등록 안내</a:t>
            </a:r>
            <a:endParaRPr lang="en-US" sz="3200" dirty="0"/>
          </a:p>
        </p:txBody>
      </p:sp>
      <p:sp>
        <p:nvSpPr>
          <p:cNvPr id="6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501481" y="1829469"/>
            <a:ext cx="1189037" cy="1189037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195150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43"/>
          <p:cNvSpPr/>
          <p:nvPr/>
        </p:nvSpPr>
        <p:spPr>
          <a:xfrm>
            <a:off x="0" y="-31634"/>
            <a:ext cx="12192000" cy="68896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11" name="Rectangle 10" descr="Classroom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435702" y="663142"/>
            <a:ext cx="570492" cy="570492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17FC45A-E51D-478C-B310-B12FA98D3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673997"/>
            <a:ext cx="11029616" cy="538815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NanumSquare ExtraBold" panose="020B0600000101010101" pitchFamily="34" charset="-127"/>
                <a:ea typeface="NanumSquare ExtraBold" panose="020B0600000101010101" pitchFamily="34" charset="-127"/>
              </a:rPr>
              <a:t>등록금 납부</a:t>
            </a:r>
            <a:endParaRPr lang="en-US" dirty="0">
              <a:latin typeface="NanumSquare ExtraBold" panose="020B0600000101010101" pitchFamily="34" charset="-127"/>
              <a:ea typeface="NanumSquare ExtraBold" panose="020B0600000101010101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8DACD9-D0BD-496F-A017-DE0AAEB240C2}"/>
              </a:ext>
            </a:extLst>
          </p:cNvPr>
          <p:cNvSpPr txBox="1"/>
          <p:nvPr/>
        </p:nvSpPr>
        <p:spPr>
          <a:xfrm>
            <a:off x="1006194" y="1884608"/>
            <a:ext cx="105480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2410" indent="-127000" latinLnBrk="0">
              <a:lnSpc>
                <a:spcPct val="150000"/>
              </a:lnSpc>
            </a:pPr>
            <a:r>
              <a:rPr lang="en-US" altLang="ko-KR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1</a:t>
            </a:r>
            <a:r>
              <a:rPr lang="ko-KR" altLang="en-US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학기 </a:t>
            </a:r>
            <a:r>
              <a:rPr lang="en-US" altLang="ko-KR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(3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월</a:t>
            </a:r>
            <a:r>
              <a:rPr lang="en-US" altLang="ko-KR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) :  2</a:t>
            </a:r>
            <a:r>
              <a:rPr lang="ko-KR" altLang="en-US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월 말 </a:t>
            </a:r>
            <a:r>
              <a:rPr lang="en-US" altLang="ko-KR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~3</a:t>
            </a:r>
            <a:r>
              <a:rPr lang="ko-KR" altLang="en-US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월 초</a:t>
            </a:r>
            <a:endParaRPr lang="ko-KR" altLang="en-US" sz="3200" b="0" i="0" u="none" strike="noStrike" dirty="0">
              <a:effectLst/>
              <a:latin typeface="NanumSquare" panose="020B0600000101010101" pitchFamily="34" charset="-127"/>
              <a:ea typeface="NanumSquare" panose="020B0600000101010101" pitchFamily="34" charset="-127"/>
            </a:endParaRPr>
          </a:p>
          <a:p>
            <a:pPr marL="232410" indent="-127000" latinLnBrk="0">
              <a:lnSpc>
                <a:spcPct val="150000"/>
              </a:lnSpc>
            </a:pP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2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학기 </a:t>
            </a: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(9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월</a:t>
            </a: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) :  8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월 말</a:t>
            </a: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~9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월 초</a:t>
            </a:r>
            <a:endParaRPr lang="ko-KR" altLang="en-US" sz="3200" dirty="0">
              <a:latin typeface="NanumSquare" panose="020B0600000101010101" pitchFamily="34" charset="-127"/>
              <a:ea typeface="NanumSquare" panose="020B0600000101010101" pitchFamily="34" charset="-127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62" y="1465520"/>
            <a:ext cx="11029615" cy="366425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ko-KR" altLang="en-US" b="1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 납부기간</a:t>
            </a:r>
            <a:endParaRPr lang="en-US" altLang="ko-KR" b="1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8DACD9-D0BD-496F-A017-DE0AAEB240C2}"/>
              </a:ext>
            </a:extLst>
          </p:cNvPr>
          <p:cNvSpPr txBox="1"/>
          <p:nvPr/>
        </p:nvSpPr>
        <p:spPr>
          <a:xfrm>
            <a:off x="1006193" y="3871801"/>
            <a:ext cx="105480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2410" indent="-127000" latinLnBrk="0">
              <a:lnSpc>
                <a:spcPct val="150000"/>
              </a:lnSpc>
            </a:pP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-</a:t>
            </a:r>
            <a:r>
              <a:rPr lang="ko-KR" altLang="en-US" sz="3200" b="1" i="0" u="none" strike="noStrike" dirty="0">
                <a:effectLst/>
                <a:latin typeface="NanumSquare" panose="020B0600000101010101" pitchFamily="34" charset="-127"/>
                <a:ea typeface="NanumSquare" panose="020B0600000101010101" pitchFamily="34" charset="-127"/>
              </a:rPr>
              <a:t> 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 홈페이지 공지사항 및 </a:t>
            </a:r>
            <a:r>
              <a:rPr lang="en-US" altLang="ko-KR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SNS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채널로 </a:t>
            </a:r>
            <a:r>
              <a:rPr lang="ko-KR" altLang="en-US" sz="3200" b="1" dirty="0">
                <a:solidFill>
                  <a:srgbClr val="FF0000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등록금 납부기간</a:t>
            </a:r>
            <a:r>
              <a:rPr lang="ko-KR" altLang="en-US" sz="3200" b="1" dirty="0">
                <a:latin typeface="NanumSquare" panose="020B0600000101010101" pitchFamily="34" charset="-127"/>
                <a:ea typeface="NanumSquare" panose="020B0600000101010101" pitchFamily="34" charset="-127"/>
              </a:rPr>
              <a:t> 반드시 확인 </a:t>
            </a:r>
            <a:r>
              <a:rPr lang="en-US" altLang="ko-KR" sz="3200" b="1" dirty="0">
                <a:solidFill>
                  <a:srgbClr val="FF0000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(*</a:t>
            </a:r>
            <a:r>
              <a:rPr lang="ko-KR" altLang="en-US" sz="3200" b="1" dirty="0">
                <a:solidFill>
                  <a:srgbClr val="FF0000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등록기간 준수</a:t>
            </a:r>
            <a:r>
              <a:rPr lang="en-US" altLang="ko-KR" sz="3200" b="1" dirty="0">
                <a:solidFill>
                  <a:srgbClr val="FF0000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*)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9B3EC79-44FA-4638-9787-EF429AF4402D}"/>
              </a:ext>
            </a:extLst>
          </p:cNvPr>
          <p:cNvSpPr txBox="1">
            <a:spLocks/>
          </p:cNvSpPr>
          <p:nvPr/>
        </p:nvSpPr>
        <p:spPr>
          <a:xfrm>
            <a:off x="609962" y="3563449"/>
            <a:ext cx="11029615" cy="3664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>
                <a:latin typeface="나눔스퀘어 Bold" panose="020B0600000101010101" pitchFamily="34" charset="-127"/>
                <a:ea typeface="나눔스퀘어 Bold" panose="020B0600000101010101" pitchFamily="34" charset="-127"/>
              </a:rPr>
              <a:t>주의사항</a:t>
            </a:r>
            <a:endParaRPr lang="en-US" altLang="ko-KR" sz="2000" b="1" dirty="0">
              <a:latin typeface="나눔스퀘어 Bold" panose="020B0600000101010101" pitchFamily="34" charset="-127"/>
              <a:ea typeface="나눔스퀘어 Bold" panose="020B0600000101010101" pitchFamily="34" charset="-127"/>
            </a:endParaRPr>
          </a:p>
        </p:txBody>
      </p:sp>
      <p:sp>
        <p:nvSpPr>
          <p:cNvPr id="9" name="Rectangle 10" descr="Magnifying glass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236224" y="1418935"/>
            <a:ext cx="570492" cy="570492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직사각형 1"/>
          <p:cNvSpPr/>
          <p:nvPr/>
        </p:nvSpPr>
        <p:spPr>
          <a:xfrm>
            <a:off x="236224" y="5603855"/>
            <a:ext cx="117554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7"/>
              </a:rPr>
              <a:t>https://www.kw.ac.kr/ko/life/notice.jsp?BoardMode=view&amp;DUID=35236&amp;tpage=1&amp;searchKey=1&amp;searchVal=%EB%93%B1%EB%A1%9D&amp;srCategoryId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209464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43"/>
          <p:cNvSpPr/>
          <p:nvPr/>
        </p:nvSpPr>
        <p:spPr>
          <a:xfrm>
            <a:off x="0" y="-31634"/>
            <a:ext cx="12192000" cy="68896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DF6ED3D-5EFC-4464-94EF-FF171919D77F}"/>
              </a:ext>
            </a:extLst>
          </p:cNvPr>
          <p:cNvSpPr txBox="1"/>
          <p:nvPr/>
        </p:nvSpPr>
        <p:spPr>
          <a:xfrm>
            <a:off x="800644" y="2168933"/>
            <a:ext cx="11149060" cy="1708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lvl="0">
              <a:spcBef>
                <a:spcPts val="1000"/>
              </a:spcBef>
            </a:pP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재학생 등록금 납부기간</a:t>
            </a:r>
            <a:endParaRPr lang="en-US" altLang="ko-KR" sz="2000" dirty="0">
              <a:solidFill>
                <a:srgbClr val="002060"/>
              </a:solidFill>
              <a:latin typeface="맑은 고딕" panose="020B0503020000020004" pitchFamily="50" charset="-127"/>
            </a:endParaRPr>
          </a:p>
          <a:p>
            <a:pPr marL="232410" lvl="0" indent="-127000" latinLnBrk="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1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학기 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(3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) :  2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 말 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~3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 초</a:t>
            </a:r>
          </a:p>
          <a:p>
            <a:pPr marL="232410" lvl="0" indent="-127000" latinLnBrk="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2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학기 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(9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) :  8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 말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~9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월 초</a:t>
            </a:r>
            <a:endParaRPr lang="en-US" altLang="ko-KR" sz="2000" dirty="0">
              <a:solidFill>
                <a:srgbClr val="002060"/>
              </a:solidFill>
              <a:latin typeface="맑은 고딕" panose="020B0503020000020004" pitchFamily="50" charset="-127"/>
            </a:endParaRPr>
          </a:p>
          <a:p>
            <a:pPr marL="232410" lvl="0" indent="-127000" latinLnBrk="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홈페이지 공지사항 및 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SNS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채널로 </a:t>
            </a:r>
            <a:r>
              <a:rPr lang="ko-KR" altLang="en-US" sz="2000" b="1" dirty="0">
                <a:solidFill>
                  <a:srgbClr val="002060"/>
                </a:solidFill>
                <a:latin typeface="맑은 고딕" panose="020B0503020000020004" pitchFamily="50" charset="-127"/>
              </a:rPr>
              <a:t>등록금 납부기간 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반드시 확인 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(*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등록기간 준수</a:t>
            </a: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*)</a:t>
            </a:r>
          </a:p>
        </p:txBody>
      </p:sp>
      <p:sp>
        <p:nvSpPr>
          <p:cNvPr id="11" name="Rectangle 10" descr="Classroom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435702" y="252592"/>
            <a:ext cx="570492" cy="570492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17FC45A-E51D-478C-B310-B12FA98D3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14" y="282105"/>
            <a:ext cx="11029616" cy="538815"/>
          </a:xfrm>
        </p:spPr>
        <p:txBody>
          <a:bodyPr>
            <a:norm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  <a:latin typeface="맑은 고딕" panose="020F0502020204030204"/>
                <a:cs typeface="+mn-cs"/>
              </a:rPr>
              <a:t>등록금 납부 안내</a:t>
            </a:r>
            <a:endParaRPr lang="en-US" dirty="0">
              <a:latin typeface="NanumSquare ExtraBold" panose="020B0600000101010101" pitchFamily="34" charset="-127"/>
              <a:ea typeface="NanumSquare ExtraBold" panose="020B0600000101010101" pitchFamily="34" charset="-127"/>
            </a:endParaRPr>
          </a:p>
        </p:txBody>
      </p:sp>
      <p:sp>
        <p:nvSpPr>
          <p:cNvPr id="9" name="Rectangle 10" descr="Magnifying glass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236224" y="2118742"/>
            <a:ext cx="570492" cy="570492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직사각형 1"/>
          <p:cNvSpPr/>
          <p:nvPr/>
        </p:nvSpPr>
        <p:spPr>
          <a:xfrm>
            <a:off x="844040" y="988177"/>
            <a:ext cx="111490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2021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학년도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1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학기 납부 안내</a:t>
            </a:r>
            <a:r>
              <a:rPr lang="en-US" altLang="ko-KR" sz="2000" dirty="0">
                <a:solidFill>
                  <a:srgbClr val="002060"/>
                </a:solidFill>
                <a:latin typeface="+mn-ea"/>
                <a:hlinkClick r:id="rId7"/>
              </a:rPr>
              <a:t>https://www.kw.ac.kr/ko/life/notice.jsp?BoardMode=view&amp;DUID=35236&amp;tpage=1&amp;searchKey=1&amp;searchVal=%EB%93%B1%EB%A1%9D&amp;srCategoryId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0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6" name="Rectangle 10" descr="Magnifying glass">
            <a:extLst>
              <a:ext uri="{FF2B5EF4-FFF2-40B4-BE49-F238E27FC236}">
                <a16:creationId xmlns:a16="http://schemas.microsoft.com/office/drawing/2014/main" id="{6513F260-1CB2-42A2-8354-5916246EA6B7}"/>
              </a:ext>
            </a:extLst>
          </p:cNvPr>
          <p:cNvSpPr/>
          <p:nvPr/>
        </p:nvSpPr>
        <p:spPr>
          <a:xfrm>
            <a:off x="236224" y="4327393"/>
            <a:ext cx="570492" cy="570492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F99035A-A860-42AA-A1E8-A9A4C3499286}"/>
              </a:ext>
            </a:extLst>
          </p:cNvPr>
          <p:cNvSpPr txBox="1">
            <a:spLocks/>
          </p:cNvSpPr>
          <p:nvPr/>
        </p:nvSpPr>
        <p:spPr>
          <a:xfrm>
            <a:off x="758272" y="4356998"/>
            <a:ext cx="10930450" cy="20050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 등록금 납부방법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marL="232410" indent="-127000" latinLnBrk="0">
              <a:lnSpc>
                <a:spcPct val="1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STEP 1 – KLAS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접속</a:t>
            </a:r>
          </a:p>
        </p:txBody>
      </p:sp>
      <p:pic>
        <p:nvPicPr>
          <p:cNvPr id="22" name="Picture 4">
            <a:extLst>
              <a:ext uri="{FF2B5EF4-FFF2-40B4-BE49-F238E27FC236}">
                <a16:creationId xmlns:a16="http://schemas.microsoft.com/office/drawing/2014/main" id="{8912FEDE-2551-4A0B-B5D3-E55D9F944C6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1032" t="3554" r="21929" b="20865"/>
          <a:stretch/>
        </p:blipFill>
        <p:spPr>
          <a:xfrm>
            <a:off x="3750744" y="4113218"/>
            <a:ext cx="3925934" cy="274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57142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43"/>
          <p:cNvSpPr/>
          <p:nvPr/>
        </p:nvSpPr>
        <p:spPr>
          <a:xfrm>
            <a:off x="0" y="-31634"/>
            <a:ext cx="12192000" cy="68896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11" name="Rectangle 10" descr="Magnifying glass">
            <a:extLst>
              <a:ext uri="{FF2B5EF4-FFF2-40B4-BE49-F238E27FC236}">
                <a16:creationId xmlns:a16="http://schemas.microsoft.com/office/drawing/2014/main" id="{F2204100-C891-48DD-9D1B-780D3D350F2C}"/>
              </a:ext>
            </a:extLst>
          </p:cNvPr>
          <p:cNvSpPr/>
          <p:nvPr/>
        </p:nvSpPr>
        <p:spPr>
          <a:xfrm>
            <a:off x="267746" y="168621"/>
            <a:ext cx="570492" cy="570492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rcRect b="49147"/>
          <a:stretch/>
        </p:blipFill>
        <p:spPr>
          <a:xfrm>
            <a:off x="1242002" y="1081021"/>
            <a:ext cx="9413556" cy="243662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359C218-78CD-4E97-A05E-5DA6327E4E67}"/>
              </a:ext>
            </a:extLst>
          </p:cNvPr>
          <p:cNvSpPr txBox="1">
            <a:spLocks/>
          </p:cNvSpPr>
          <p:nvPr/>
        </p:nvSpPr>
        <p:spPr>
          <a:xfrm>
            <a:off x="838238" y="228424"/>
            <a:ext cx="10930450" cy="896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 등록금 납부방법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marL="232410" indent="-127000" latinLnBrk="0">
              <a:lnSpc>
                <a:spcPct val="1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STEP 2 –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학사서비스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-&gt;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등록금 고지서 출력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095D57F-3B6F-4672-AD2D-4439930BBCDD}"/>
              </a:ext>
            </a:extLst>
          </p:cNvPr>
          <p:cNvSpPr txBox="1">
            <a:spLocks/>
          </p:cNvSpPr>
          <p:nvPr/>
        </p:nvSpPr>
        <p:spPr>
          <a:xfrm>
            <a:off x="841343" y="3646539"/>
            <a:ext cx="10930450" cy="896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 분할납부 방법</a:t>
            </a:r>
            <a:endParaRPr lang="en-US" altLang="ko-KR" sz="2000" dirty="0">
              <a:solidFill>
                <a:srgbClr val="002060"/>
              </a:solidFill>
              <a:latin typeface="+mn-ea"/>
            </a:endParaRPr>
          </a:p>
          <a:p>
            <a:pPr marL="232410" indent="-127000" latinLnBrk="0">
              <a:lnSpc>
                <a:spcPct val="10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분할 납부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학기 중에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4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번 나눠서 등록금 납부 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2000" dirty="0">
                <a:solidFill>
                  <a:srgbClr val="002060"/>
                </a:solidFill>
                <a:latin typeface="+mn-ea"/>
              </a:rPr>
              <a:t>신청자만 가능</a:t>
            </a:r>
            <a:r>
              <a:rPr lang="en-US" altLang="ko-KR" sz="2000" dirty="0">
                <a:solidFill>
                  <a:srgbClr val="002060"/>
                </a:solidFill>
                <a:latin typeface="+mn-ea"/>
              </a:rPr>
              <a:t>)</a:t>
            </a:r>
          </a:p>
        </p:txBody>
      </p:sp>
      <p:sp>
        <p:nvSpPr>
          <p:cNvPr id="13" name="Rectangle 10" descr="Magnifying glass">
            <a:extLst>
              <a:ext uri="{FF2B5EF4-FFF2-40B4-BE49-F238E27FC236}">
                <a16:creationId xmlns:a16="http://schemas.microsoft.com/office/drawing/2014/main" id="{089B019C-517E-4774-849D-E8EAA8804964}"/>
              </a:ext>
            </a:extLst>
          </p:cNvPr>
          <p:cNvSpPr/>
          <p:nvPr/>
        </p:nvSpPr>
        <p:spPr>
          <a:xfrm>
            <a:off x="289516" y="3549414"/>
            <a:ext cx="570492" cy="570492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022EEE0-9F5D-49E3-8425-31531EB65B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3896"/>
          <a:stretch/>
        </p:blipFill>
        <p:spPr>
          <a:xfrm>
            <a:off x="1242002" y="4561462"/>
            <a:ext cx="9413556" cy="219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6209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U-Campus </a:t>
            </a:r>
            <a:r>
              <a:rPr lang="ko-KR" altLang="en-US" sz="2800" dirty="0"/>
              <a:t>이용안내 </a:t>
            </a:r>
            <a:r>
              <a:rPr lang="en-US" altLang="ko-KR" sz="2800" dirty="0"/>
              <a:t>: </a:t>
            </a:r>
            <a:r>
              <a:rPr lang="ko-KR" altLang="en-US" sz="2800" dirty="0"/>
              <a:t>개인정보 입력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70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66591" y="1233684"/>
            <a:ext cx="61814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dirty="0"/>
              <a:t>3) </a:t>
            </a:r>
            <a:r>
              <a:rPr lang="ko-KR" altLang="en-US" dirty="0"/>
              <a:t>로그인 후 왼쪽 </a:t>
            </a:r>
            <a:r>
              <a:rPr lang="ko-KR" altLang="en-US" dirty="0" err="1"/>
              <a:t>상단의‘개인정보수정’클릭</a:t>
            </a:r>
            <a:endParaRPr lang="ko-KR" altLang="en-US" dirty="0"/>
          </a:p>
          <a:p>
            <a:pPr fontAlgn="base"/>
            <a:r>
              <a:rPr lang="en-US" altLang="ko-KR" dirty="0"/>
              <a:t>4) </a:t>
            </a:r>
            <a:r>
              <a:rPr lang="ko-KR" altLang="en-US" dirty="0"/>
              <a:t>개인정보입력 </a:t>
            </a:r>
            <a:r>
              <a:rPr lang="en-US" altLang="ko-KR" dirty="0"/>
              <a:t>: </a:t>
            </a:r>
            <a:r>
              <a:rPr lang="ko-KR" altLang="en-US" dirty="0"/>
              <a:t>전화번호</a:t>
            </a:r>
            <a:r>
              <a:rPr lang="en-US" altLang="ko-KR" dirty="0"/>
              <a:t>, </a:t>
            </a:r>
            <a:r>
              <a:rPr lang="ko-KR" altLang="en-US" dirty="0"/>
              <a:t>휴대폰</a:t>
            </a:r>
            <a:r>
              <a:rPr lang="en-US" altLang="ko-KR" dirty="0"/>
              <a:t>, e-mail, </a:t>
            </a:r>
            <a:r>
              <a:rPr lang="ko-KR" altLang="en-US" dirty="0"/>
              <a:t>주소 등 명확히 기재 후 저장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* 위 개인정보는 정확하게 입력하여야 학교에서 제공하는 학사 및 기타 정보를 받아볼 수 있으며</a:t>
            </a:r>
            <a:r>
              <a:rPr lang="en-US" altLang="ko-KR" dirty="0"/>
              <a:t>, </a:t>
            </a:r>
            <a:r>
              <a:rPr lang="ko-KR" altLang="en-US" dirty="0"/>
              <a:t>재학 중 신상에 변동사항이 있을 경우 본인이 직접 수정하여 저장하여 사용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655975" y="165734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615404" y="1417081"/>
            <a:ext cx="10499894" cy="409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5" name="_x388783192" descr="EMB000034604da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426" y="1258782"/>
            <a:ext cx="4839230" cy="376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Shape 143"/>
          <p:cNvSpPr/>
          <p:nvPr/>
        </p:nvSpPr>
        <p:spPr>
          <a:xfrm>
            <a:off x="-14563" y="23365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0" name="TextBox 19"/>
          <p:cNvSpPr txBox="1"/>
          <p:nvPr/>
        </p:nvSpPr>
        <p:spPr>
          <a:xfrm>
            <a:off x="178053" y="144320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2060"/>
                </a:solidFill>
              </a:rPr>
              <a:t> </a:t>
            </a:r>
            <a:r>
              <a:rPr lang="ko-KR" altLang="en-US" sz="2800" dirty="0" err="1">
                <a:solidFill>
                  <a:srgbClr val="002060"/>
                </a:solidFill>
              </a:rPr>
              <a:t>학적제도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40920" y="650086"/>
            <a:ext cx="11248736" cy="12464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1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.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휴학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개인 사정 및 질병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기타 부득이한 사유로 인하여 수학할 수 없는 경우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(1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년단위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휴학원서작성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학생서비스센터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▶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확인 ▶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휴학원서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제출 및 허가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학생서비스센터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외국인학생은 휴학 시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비자연장과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재입국을 할 수 없으며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  <a:latin typeface="+mn-ea"/>
              </a:rPr>
              <a:t>휴학한 날로부터 한 달 이내에 출국해야 함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0920" y="4111251"/>
            <a:ext cx="1124873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3.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유계 결석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본인 경조사 또는 건강상의 이유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로 결석하는 경우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유계결석사유서를 제출하여 해당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결석기간을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출석한 것으로 인정받는 제도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국제교류팀에 미리 확인▶ 기말고사 시작 일주일전 학과 사무실 신청 ▶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결석기간을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출석한 것으로 인정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4770" y="2017571"/>
            <a:ext cx="11248736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2.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복학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1)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일반복학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복학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예정학기에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정상적으로 복학하는 경우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2)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월반복학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복학 예정학기보다 한 학기 일찍 복학을 희망하는 경우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3)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절차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학교 홈페이지 종합정보서비스 로그인 ▶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학적관리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▶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휴복학신청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▶ 입력 ▶ 완료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(</a:t>
            </a:r>
            <a:r>
              <a:rPr lang="ko-KR" altLang="en-US" sz="1600" b="1" u="sng" dirty="0">
                <a:solidFill>
                  <a:srgbClr val="002060"/>
                </a:solidFill>
                <a:latin typeface="+mn-ea"/>
              </a:rPr>
              <a:t>외국인 유학생은 반드시 국제교류팀에 먼저 연락하여 복학가능여부를 확인해야함</a:t>
            </a:r>
            <a:r>
              <a:rPr lang="en-US" altLang="ko-KR" sz="1600" b="1" u="sng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03334" y="5521646"/>
            <a:ext cx="635320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* </a:t>
            </a:r>
            <a:r>
              <a:rPr lang="ko-KR" altLang="en-US" b="1" dirty="0"/>
              <a:t>휴학</a:t>
            </a:r>
            <a:r>
              <a:rPr lang="en-US" altLang="ko-KR" b="1" dirty="0"/>
              <a:t>, </a:t>
            </a:r>
            <a:r>
              <a:rPr lang="ko-KR" altLang="en-US" b="1" dirty="0"/>
              <a:t>복학</a:t>
            </a:r>
            <a:r>
              <a:rPr lang="en-US" altLang="ko-KR" b="1" dirty="0"/>
              <a:t>, </a:t>
            </a:r>
            <a:r>
              <a:rPr lang="ko-KR" altLang="en-US" b="1" dirty="0"/>
              <a:t>유계 결석 </a:t>
            </a:r>
            <a:r>
              <a:rPr lang="ko-KR" altLang="en-US" dirty="0"/>
              <a:t>관련 </a:t>
            </a:r>
            <a:r>
              <a:rPr lang="ko-KR" altLang="en-US" b="1" dirty="0"/>
              <a:t>국제교류팀</a:t>
            </a:r>
            <a:r>
              <a:rPr lang="ko-KR" altLang="en-US" dirty="0"/>
              <a:t>과 미리 </a:t>
            </a:r>
            <a:r>
              <a:rPr lang="ko-KR" altLang="en-US" b="1" dirty="0"/>
              <a:t>상담</a:t>
            </a:r>
            <a:r>
              <a:rPr lang="ko-KR" altLang="en-US" dirty="0"/>
              <a:t>하세요</a:t>
            </a:r>
          </a:p>
        </p:txBody>
      </p:sp>
    </p:spTree>
    <p:extLst>
      <p:ext uri="{BB962C8B-B14F-4D97-AF65-F5344CB8AC3E}">
        <p14:creationId xmlns:p14="http://schemas.microsoft.com/office/powerpoint/2010/main" val="87176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U-Campus </a:t>
            </a:r>
            <a:r>
              <a:rPr lang="ko-KR" altLang="en-US" sz="2800" dirty="0"/>
              <a:t>이용안내 </a:t>
            </a:r>
            <a:r>
              <a:rPr lang="en-US" altLang="ko-KR" sz="2800" dirty="0"/>
              <a:t>: </a:t>
            </a:r>
            <a:r>
              <a:rPr lang="ko-KR" altLang="en-US" sz="2800" dirty="0"/>
              <a:t>개인정보 입력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71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66591" y="1233684"/>
            <a:ext cx="61814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dirty="0"/>
              <a:t>3) </a:t>
            </a:r>
            <a:r>
              <a:rPr lang="ko-KR" altLang="en-US" dirty="0"/>
              <a:t>로그인 후 왼쪽 </a:t>
            </a:r>
            <a:r>
              <a:rPr lang="ko-KR" altLang="en-US" dirty="0" err="1"/>
              <a:t>상단의‘개인정보수정’클릭</a:t>
            </a:r>
            <a:endParaRPr lang="ko-KR" altLang="en-US" dirty="0"/>
          </a:p>
          <a:p>
            <a:pPr fontAlgn="base"/>
            <a:r>
              <a:rPr lang="en-US" altLang="ko-KR" dirty="0"/>
              <a:t>4) </a:t>
            </a:r>
            <a:r>
              <a:rPr lang="ko-KR" altLang="en-US" dirty="0"/>
              <a:t>개인정보입력 </a:t>
            </a:r>
            <a:r>
              <a:rPr lang="en-US" altLang="ko-KR" dirty="0"/>
              <a:t>: </a:t>
            </a:r>
            <a:r>
              <a:rPr lang="ko-KR" altLang="en-US" dirty="0"/>
              <a:t>전화번호</a:t>
            </a:r>
            <a:r>
              <a:rPr lang="en-US" altLang="ko-KR" dirty="0"/>
              <a:t>, </a:t>
            </a:r>
            <a:r>
              <a:rPr lang="ko-KR" altLang="en-US" dirty="0"/>
              <a:t>휴대폰</a:t>
            </a:r>
            <a:r>
              <a:rPr lang="en-US" altLang="ko-KR" dirty="0"/>
              <a:t>, e-mail, </a:t>
            </a:r>
            <a:r>
              <a:rPr lang="ko-KR" altLang="en-US" dirty="0"/>
              <a:t>주소 등 명확히 기재 후 저장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* 위 개인정보는 정확하게 입력하여야 학교에서 제공하는 학사 및 기타 정보를 받아볼 수 있으며</a:t>
            </a:r>
            <a:r>
              <a:rPr lang="en-US" altLang="ko-KR" dirty="0"/>
              <a:t>, </a:t>
            </a:r>
            <a:r>
              <a:rPr lang="ko-KR" altLang="en-US" dirty="0"/>
              <a:t>재학 중 신상에 변동사항이 있을 경우 본인이 직접 수정하여 저장하여 사용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655975" y="165734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615404" y="1417081"/>
            <a:ext cx="10499894" cy="409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5" name="_x388783192" descr="EMB000034604da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426" y="1258782"/>
            <a:ext cx="4839230" cy="376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Shape 143"/>
          <p:cNvSpPr/>
          <p:nvPr/>
        </p:nvSpPr>
        <p:spPr>
          <a:xfrm>
            <a:off x="0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5" name="TextBox 24"/>
          <p:cNvSpPr txBox="1"/>
          <p:nvPr/>
        </p:nvSpPr>
        <p:spPr>
          <a:xfrm>
            <a:off x="147642" y="732846"/>
            <a:ext cx="1111038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ko-KR" altLang="en-US" dirty="0"/>
          </a:p>
          <a:p>
            <a:pPr marL="342900" indent="-342900" fontAlgn="base">
              <a:buAutoNum type="arabicParenR" startAt="3"/>
            </a:pPr>
            <a:endParaRPr lang="ko-KR" altLang="en-US" sz="1400" dirty="0"/>
          </a:p>
          <a:p>
            <a:pPr fontAlgn="base"/>
            <a:endParaRPr lang="en-US" altLang="ko-KR" sz="140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40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40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40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400" dirty="0">
              <a:latin typeface="+mn-ea"/>
            </a:endParaRPr>
          </a:p>
          <a:p>
            <a:pPr fontAlgn="base">
              <a:lnSpc>
                <a:spcPct val="200000"/>
              </a:lnSpc>
            </a:pPr>
            <a:endParaRPr lang="ko-KR" alt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157261" y="168221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solidFill>
                  <a:srgbClr val="002060"/>
                </a:solidFill>
              </a:rPr>
              <a:t>학적제도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76610" y="1143708"/>
            <a:ext cx="11248736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j-lt"/>
              </a:rPr>
              <a:t>4. </a:t>
            </a:r>
            <a:r>
              <a:rPr lang="ko-KR" altLang="en-US" sz="1600" b="1" dirty="0">
                <a:solidFill>
                  <a:srgbClr val="002060"/>
                </a:solidFill>
                <a:latin typeface="+mj-lt"/>
              </a:rPr>
              <a:t>제적의 종류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1) </a:t>
            </a:r>
            <a:r>
              <a:rPr lang="ko-KR" altLang="en-US" sz="1400" b="1" dirty="0">
                <a:solidFill>
                  <a:srgbClr val="002060"/>
                </a:solidFill>
              </a:rPr>
              <a:t>미등록 제적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r>
              <a:rPr lang="en-US" altLang="ko-KR" sz="1400" dirty="0">
                <a:solidFill>
                  <a:srgbClr val="002060"/>
                </a:solidFill>
              </a:rPr>
              <a:t>: </a:t>
            </a:r>
            <a:r>
              <a:rPr lang="ko-KR" altLang="en-US" sz="1400" dirty="0">
                <a:solidFill>
                  <a:srgbClr val="002060"/>
                </a:solidFill>
              </a:rPr>
              <a:t>소정기간내에 등록</a:t>
            </a:r>
            <a:r>
              <a:rPr lang="en-US" altLang="ko-KR" sz="1400" dirty="0">
                <a:solidFill>
                  <a:srgbClr val="002060"/>
                </a:solidFill>
              </a:rPr>
              <a:t>(</a:t>
            </a:r>
            <a:r>
              <a:rPr lang="ko-KR" altLang="en-US" sz="1400" dirty="0">
                <a:solidFill>
                  <a:srgbClr val="002060"/>
                </a:solidFill>
              </a:rPr>
              <a:t>등록금 납부와 수강신청</a:t>
            </a:r>
            <a:r>
              <a:rPr lang="en-US" altLang="ko-KR" sz="1400" dirty="0">
                <a:solidFill>
                  <a:srgbClr val="002060"/>
                </a:solidFill>
              </a:rPr>
              <a:t>)</a:t>
            </a:r>
            <a:r>
              <a:rPr lang="ko-KR" altLang="en-US" sz="1400" dirty="0">
                <a:solidFill>
                  <a:srgbClr val="002060"/>
                </a:solidFill>
              </a:rPr>
              <a:t>을 하지 않은 경우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2) </a:t>
            </a:r>
            <a:r>
              <a:rPr lang="ko-KR" altLang="en-US" sz="1400" dirty="0" err="1">
                <a:solidFill>
                  <a:srgbClr val="002060"/>
                </a:solidFill>
              </a:rPr>
              <a:t>휴학만료</a:t>
            </a:r>
            <a:r>
              <a:rPr lang="ko-KR" altLang="en-US" sz="1400" dirty="0">
                <a:solidFill>
                  <a:srgbClr val="002060"/>
                </a:solidFill>
              </a:rPr>
              <a:t> 제적 </a:t>
            </a:r>
            <a:r>
              <a:rPr lang="en-US" altLang="ko-KR" sz="1400" dirty="0">
                <a:solidFill>
                  <a:srgbClr val="002060"/>
                </a:solidFill>
              </a:rPr>
              <a:t>: </a:t>
            </a:r>
            <a:r>
              <a:rPr lang="ko-KR" altLang="en-US" sz="1400" dirty="0">
                <a:solidFill>
                  <a:srgbClr val="002060"/>
                </a:solidFill>
              </a:rPr>
              <a:t>복학을 하지 않은 경우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3) </a:t>
            </a:r>
            <a:r>
              <a:rPr lang="ko-KR" altLang="en-US" sz="1400" b="1" dirty="0" err="1">
                <a:solidFill>
                  <a:srgbClr val="002060"/>
                </a:solidFill>
              </a:rPr>
              <a:t>성적불량</a:t>
            </a:r>
            <a:r>
              <a:rPr lang="ko-KR" altLang="en-US" sz="1400" b="1" dirty="0">
                <a:solidFill>
                  <a:srgbClr val="002060"/>
                </a:solidFill>
              </a:rPr>
              <a:t> 제적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r>
              <a:rPr lang="en-US" altLang="ko-KR" sz="1400" dirty="0">
                <a:solidFill>
                  <a:srgbClr val="002060"/>
                </a:solidFill>
              </a:rPr>
              <a:t>: </a:t>
            </a:r>
            <a:r>
              <a:rPr lang="ko-KR" altLang="en-US" sz="1400" dirty="0" err="1">
                <a:solidFill>
                  <a:srgbClr val="002060"/>
                </a:solidFill>
              </a:rPr>
              <a:t>학사경고</a:t>
            </a:r>
            <a:r>
              <a:rPr lang="en-US" altLang="ko-KR" sz="1400" dirty="0">
                <a:solidFill>
                  <a:srgbClr val="002060"/>
                </a:solidFill>
              </a:rPr>
              <a:t>(1.50</a:t>
            </a:r>
            <a:r>
              <a:rPr lang="ko-KR" altLang="en-US" sz="1400" dirty="0">
                <a:solidFill>
                  <a:srgbClr val="002060"/>
                </a:solidFill>
              </a:rPr>
              <a:t>미만</a:t>
            </a:r>
            <a:r>
              <a:rPr lang="en-US" altLang="ko-KR" sz="1400" dirty="0">
                <a:solidFill>
                  <a:srgbClr val="002060"/>
                </a:solidFill>
              </a:rPr>
              <a:t>)</a:t>
            </a:r>
            <a:r>
              <a:rPr lang="ko-KR" altLang="en-US" sz="1400" dirty="0">
                <a:solidFill>
                  <a:srgbClr val="002060"/>
                </a:solidFill>
              </a:rPr>
              <a:t>를 연속 </a:t>
            </a:r>
            <a:r>
              <a:rPr lang="en-US" altLang="ko-KR" sz="1400" dirty="0">
                <a:solidFill>
                  <a:srgbClr val="002060"/>
                </a:solidFill>
              </a:rPr>
              <a:t>2</a:t>
            </a:r>
            <a:r>
              <a:rPr lang="ko-KR" altLang="en-US" sz="1400" dirty="0">
                <a:solidFill>
                  <a:srgbClr val="002060"/>
                </a:solidFill>
              </a:rPr>
              <a:t>회 받은 다음학기 평점이 </a:t>
            </a:r>
            <a:r>
              <a:rPr lang="en-US" altLang="ko-KR" sz="1400" dirty="0">
                <a:solidFill>
                  <a:srgbClr val="002060"/>
                </a:solidFill>
              </a:rPr>
              <a:t>1.25 </a:t>
            </a:r>
            <a:r>
              <a:rPr lang="ko-KR" altLang="en-US" sz="1400" dirty="0">
                <a:solidFill>
                  <a:srgbClr val="002060"/>
                </a:solidFill>
              </a:rPr>
              <a:t>미만이거나</a:t>
            </a:r>
            <a:r>
              <a:rPr lang="en-US" altLang="ko-KR" sz="1400" dirty="0">
                <a:solidFill>
                  <a:srgbClr val="002060"/>
                </a:solidFill>
              </a:rPr>
              <a:t>, </a:t>
            </a:r>
            <a:r>
              <a:rPr lang="ko-KR" altLang="en-US" sz="1400" dirty="0" err="1">
                <a:solidFill>
                  <a:srgbClr val="002060"/>
                </a:solidFill>
              </a:rPr>
              <a:t>학사경고가</a:t>
            </a:r>
            <a:r>
              <a:rPr lang="ko-KR" altLang="en-US" sz="1400" dirty="0">
                <a:solidFill>
                  <a:srgbClr val="002060"/>
                </a:solidFill>
              </a:rPr>
              <a:t> 통산 </a:t>
            </a:r>
            <a:r>
              <a:rPr lang="en-US" altLang="ko-KR" sz="1400" dirty="0">
                <a:solidFill>
                  <a:srgbClr val="002060"/>
                </a:solidFill>
              </a:rPr>
              <a:t>4</a:t>
            </a:r>
            <a:r>
              <a:rPr lang="ko-KR" altLang="en-US" sz="1400" dirty="0">
                <a:solidFill>
                  <a:srgbClr val="002060"/>
                </a:solidFill>
              </a:rPr>
              <a:t>회인 경우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4) </a:t>
            </a:r>
            <a:r>
              <a:rPr lang="ko-KR" altLang="en-US" sz="1400" dirty="0">
                <a:solidFill>
                  <a:srgbClr val="002060"/>
                </a:solidFill>
              </a:rPr>
              <a:t>자퇴 </a:t>
            </a:r>
            <a:r>
              <a:rPr lang="en-US" altLang="ko-KR" sz="1400" dirty="0">
                <a:solidFill>
                  <a:srgbClr val="002060"/>
                </a:solidFill>
              </a:rPr>
              <a:t>: </a:t>
            </a:r>
            <a:r>
              <a:rPr lang="ko-KR" altLang="en-US" sz="1400" dirty="0">
                <a:solidFill>
                  <a:srgbClr val="002060"/>
                </a:solidFill>
              </a:rPr>
              <a:t>본인이 스스로 퇴학을 신청하는 경우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0460" y="3077986"/>
            <a:ext cx="11248736" cy="784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j-lt"/>
              </a:rPr>
              <a:t>5. </a:t>
            </a:r>
            <a:r>
              <a:rPr lang="ko-KR" altLang="en-US" sz="1600" b="1" dirty="0">
                <a:solidFill>
                  <a:srgbClr val="002060"/>
                </a:solidFill>
                <a:latin typeface="+mj-lt"/>
              </a:rPr>
              <a:t>자퇴 절차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자퇴원서작성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학생서비스센터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▶ </a:t>
            </a:r>
            <a:r>
              <a:rPr lang="ko-KR" altLang="en-US" sz="1400" b="1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 확인▶ </a:t>
            </a:r>
            <a:r>
              <a:rPr lang="ko-KR" altLang="en-US" sz="1400" b="1" dirty="0" err="1">
                <a:solidFill>
                  <a:srgbClr val="002060"/>
                </a:solidFill>
                <a:latin typeface="+mn-ea"/>
              </a:rPr>
              <a:t>자퇴원서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 제출 및 허가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학생서비스센터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</a:rPr>
              <a:t>)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7698" y="4096966"/>
            <a:ext cx="11248736" cy="143116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j-lt"/>
              </a:rPr>
              <a:t>6. </a:t>
            </a:r>
            <a:r>
              <a:rPr lang="ko-KR" altLang="en-US" sz="1600" b="1" dirty="0" err="1">
                <a:solidFill>
                  <a:srgbClr val="002060"/>
                </a:solidFill>
                <a:latin typeface="+mj-lt"/>
              </a:rPr>
              <a:t>학사경고</a:t>
            </a:r>
            <a:endParaRPr lang="en-US" altLang="ko-KR" sz="1600" b="1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>
                <a:solidFill>
                  <a:srgbClr val="002060"/>
                </a:solidFill>
              </a:rPr>
              <a:t>  1) </a:t>
            </a:r>
            <a:r>
              <a:rPr lang="ko-KR" altLang="en-US" sz="1400" b="1" dirty="0">
                <a:solidFill>
                  <a:srgbClr val="002060"/>
                </a:solidFill>
              </a:rPr>
              <a:t>평점 </a:t>
            </a:r>
            <a:r>
              <a:rPr lang="en-US" altLang="ko-KR" sz="1400" b="1" dirty="0">
                <a:solidFill>
                  <a:srgbClr val="002060"/>
                </a:solidFill>
              </a:rPr>
              <a:t>1.50 </a:t>
            </a:r>
            <a:r>
              <a:rPr lang="ko-KR" altLang="en-US" sz="1400" b="1" dirty="0">
                <a:solidFill>
                  <a:srgbClr val="002060"/>
                </a:solidFill>
              </a:rPr>
              <a:t>미만</a:t>
            </a:r>
            <a:r>
              <a:rPr lang="ko-KR" altLang="en-US" sz="1400" dirty="0">
                <a:solidFill>
                  <a:srgbClr val="002060"/>
                </a:solidFill>
              </a:rPr>
              <a:t>인 자는 학사경고를 받음</a:t>
            </a:r>
            <a:endParaRPr lang="en-US" altLang="ko-KR" sz="14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2) </a:t>
            </a:r>
            <a:r>
              <a:rPr lang="ko-KR" altLang="en-US" sz="1400" b="1" dirty="0">
                <a:solidFill>
                  <a:srgbClr val="002060"/>
                </a:solidFill>
              </a:rPr>
              <a:t>학사경고자는 비자연장 불가</a:t>
            </a:r>
            <a:r>
              <a:rPr lang="ko-KR" altLang="en-US" sz="1400" dirty="0">
                <a:solidFill>
                  <a:srgbClr val="002060"/>
                </a:solidFill>
              </a:rPr>
              <a:t>할 수 있음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solidFill>
                  <a:srgbClr val="002060"/>
                </a:solidFill>
              </a:rPr>
              <a:t>  3) </a:t>
            </a:r>
            <a:r>
              <a:rPr lang="ko-KR" altLang="en-US" sz="1400" dirty="0">
                <a:solidFill>
                  <a:srgbClr val="002060"/>
                </a:solidFill>
              </a:rPr>
              <a:t>연속 </a:t>
            </a:r>
            <a:r>
              <a:rPr lang="en-US" altLang="ko-KR" sz="1400" dirty="0">
                <a:solidFill>
                  <a:srgbClr val="002060"/>
                </a:solidFill>
              </a:rPr>
              <a:t>2</a:t>
            </a:r>
            <a:r>
              <a:rPr lang="ko-KR" altLang="en-US" sz="1400" dirty="0">
                <a:solidFill>
                  <a:srgbClr val="002060"/>
                </a:solidFill>
              </a:rPr>
              <a:t>회의 학사경고를 받고 다음 학기에 </a:t>
            </a:r>
            <a:r>
              <a:rPr lang="ko-KR" altLang="en-US" sz="1400" dirty="0" err="1">
                <a:solidFill>
                  <a:srgbClr val="002060"/>
                </a:solidFill>
              </a:rPr>
              <a:t>평량평균</a:t>
            </a:r>
            <a:r>
              <a:rPr lang="ko-KR" altLang="en-US" sz="1400" dirty="0">
                <a:solidFill>
                  <a:srgbClr val="002060"/>
                </a:solidFill>
              </a:rPr>
              <a:t> </a:t>
            </a:r>
            <a:r>
              <a:rPr lang="en-US" altLang="ko-KR" sz="1400" dirty="0">
                <a:solidFill>
                  <a:srgbClr val="002060"/>
                </a:solidFill>
              </a:rPr>
              <a:t>1.25 </a:t>
            </a:r>
            <a:r>
              <a:rPr lang="ko-KR" altLang="en-US" sz="1400" dirty="0">
                <a:solidFill>
                  <a:srgbClr val="002060"/>
                </a:solidFill>
              </a:rPr>
              <a:t>미만인 자와 통산 </a:t>
            </a:r>
            <a:r>
              <a:rPr lang="en-US" altLang="ko-KR" sz="1400" dirty="0">
                <a:solidFill>
                  <a:srgbClr val="002060"/>
                </a:solidFill>
              </a:rPr>
              <a:t>4</a:t>
            </a:r>
            <a:r>
              <a:rPr lang="ko-KR" altLang="en-US" sz="1400" dirty="0">
                <a:solidFill>
                  <a:srgbClr val="002060"/>
                </a:solidFill>
              </a:rPr>
              <a:t>회 이상 학사경고를 받은 자는 제적됨</a:t>
            </a:r>
          </a:p>
        </p:txBody>
      </p:sp>
    </p:spTree>
    <p:extLst>
      <p:ext uri="{BB962C8B-B14F-4D97-AF65-F5344CB8AC3E}">
        <p14:creationId xmlns:p14="http://schemas.microsoft.com/office/powerpoint/2010/main" val="123515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43"/>
          <p:cNvSpPr/>
          <p:nvPr/>
        </p:nvSpPr>
        <p:spPr>
          <a:xfrm>
            <a:off x="0" y="-31634"/>
            <a:ext cx="12192000" cy="68896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8C4CF98-86D3-48D0-A694-A7B2EA9F3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4" y="3399905"/>
            <a:ext cx="11029950" cy="1189038"/>
          </a:xfrm>
        </p:spPr>
        <p:txBody>
          <a:bodyPr>
            <a:normAutofit/>
          </a:bodyPr>
          <a:lstStyle/>
          <a:p>
            <a:pPr algn="ctr"/>
            <a:r>
              <a:rPr lang="ko-KR" altLang="en-US" sz="3200" dirty="0">
                <a:ea typeface="NanumSquare ExtraBold" panose="020B0600000101010101" pitchFamily="34" charset="-127"/>
              </a:rPr>
              <a:t>재학생 장학제도 안내</a:t>
            </a:r>
            <a:endParaRPr lang="en-US" sz="3200" dirty="0"/>
          </a:p>
        </p:txBody>
      </p:sp>
      <p:sp>
        <p:nvSpPr>
          <p:cNvPr id="6" name="Rectangle 5" descr="Classroom">
            <a:extLst>
              <a:ext uri="{FF2B5EF4-FFF2-40B4-BE49-F238E27FC236}">
                <a16:creationId xmlns:a16="http://schemas.microsoft.com/office/drawing/2014/main" id="{77C67856-75A2-4CB2-A066-6E9430503346}"/>
              </a:ext>
            </a:extLst>
          </p:cNvPr>
          <p:cNvSpPr/>
          <p:nvPr/>
        </p:nvSpPr>
        <p:spPr>
          <a:xfrm>
            <a:off x="5501481" y="1829469"/>
            <a:ext cx="1189037" cy="1189037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19720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43"/>
          <p:cNvSpPr/>
          <p:nvPr/>
        </p:nvSpPr>
        <p:spPr>
          <a:xfrm>
            <a:off x="0" y="-15931"/>
            <a:ext cx="12353731" cy="72938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294410"/>
            <a:ext cx="10515600" cy="1270660"/>
          </a:xfrm>
        </p:spPr>
        <p:txBody>
          <a:bodyPr/>
          <a:lstStyle/>
          <a:p>
            <a:pPr algn="ctr"/>
            <a:r>
              <a:rPr lang="ko-KR" altLang="en-US" dirty="0">
                <a:solidFill>
                  <a:srgbClr val="002060"/>
                </a:solidFill>
              </a:rPr>
              <a:t>학부 외국인 장학 제도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2707573"/>
            <a:ext cx="10515600" cy="3469389"/>
          </a:xfrm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교내 장학금 제도</a:t>
            </a:r>
            <a:endParaRPr lang="en-US" altLang="ko-KR" dirty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성적 장학금 </a:t>
            </a:r>
            <a:endParaRPr lang="en-US" altLang="ko-KR" dirty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토픽 장려금 </a:t>
            </a:r>
            <a:endParaRPr lang="en-US" altLang="ko-KR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</a:rPr>
              <a:t>교외 장학금 제도</a:t>
            </a:r>
            <a:endParaRPr lang="en-US" altLang="ko-KR" dirty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GKS </a:t>
            </a:r>
            <a:r>
              <a:rPr lang="ko-KR" altLang="en-US" dirty="0">
                <a:solidFill>
                  <a:srgbClr val="002060"/>
                </a:solidFill>
              </a:rPr>
              <a:t>장학금 </a:t>
            </a:r>
          </a:p>
        </p:txBody>
      </p:sp>
    </p:spTree>
    <p:extLst>
      <p:ext uri="{BB962C8B-B14F-4D97-AF65-F5344CB8AC3E}">
        <p14:creationId xmlns:p14="http://schemas.microsoft.com/office/powerpoint/2010/main" val="410115620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43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56602" y="1515763"/>
            <a:ext cx="3788227" cy="575074"/>
          </a:xfrm>
        </p:spPr>
        <p:txBody>
          <a:bodyPr>
            <a:normAutofit/>
          </a:bodyPr>
          <a:lstStyle/>
          <a:p>
            <a:r>
              <a:rPr lang="ko-KR" altLang="en-US" sz="2800" b="1" dirty="0"/>
              <a:t>교내 성적 장학금</a:t>
            </a:r>
            <a:endParaRPr lang="ko-KR" altLang="en-US" sz="2800" dirty="0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  <p:extLst/>
          </p:nvPr>
        </p:nvGraphicFramePr>
        <p:xfrm>
          <a:off x="6224127" y="1120940"/>
          <a:ext cx="5628904" cy="4486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16">
                  <a:extLst>
                    <a:ext uri="{9D8B030D-6E8A-4147-A177-3AD203B41FA5}">
                      <a16:colId xmlns:a16="http://schemas.microsoft.com/office/drawing/2014/main" val="516406236"/>
                    </a:ext>
                  </a:extLst>
                </a:gridCol>
                <a:gridCol w="1804794">
                  <a:extLst>
                    <a:ext uri="{9D8B030D-6E8A-4147-A177-3AD203B41FA5}">
                      <a16:colId xmlns:a16="http://schemas.microsoft.com/office/drawing/2014/main" val="2129471758"/>
                    </a:ext>
                  </a:extLst>
                </a:gridCol>
                <a:gridCol w="1804794">
                  <a:extLst>
                    <a:ext uri="{9D8B030D-6E8A-4147-A177-3AD203B41FA5}">
                      <a16:colId xmlns:a16="http://schemas.microsoft.com/office/drawing/2014/main" val="2183609721"/>
                    </a:ext>
                  </a:extLst>
                </a:gridCol>
              </a:tblGrid>
              <a:tr h="56305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성적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(GPA)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장학금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7322350"/>
                  </a:ext>
                </a:extLst>
              </a:tr>
              <a:tr h="52631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TOPIK 3</a:t>
                      </a:r>
                      <a:r>
                        <a:rPr lang="ko-KR" alt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급 이하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TOPIK 4</a:t>
                      </a:r>
                      <a:r>
                        <a:rPr lang="ko-KR" alt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급 이상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123555"/>
                  </a:ext>
                </a:extLst>
              </a:tr>
              <a:tr h="980537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100%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2966335"/>
                  </a:ext>
                </a:extLst>
              </a:tr>
              <a:tr h="6042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이상∼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950560"/>
                  </a:ext>
                </a:extLst>
              </a:tr>
              <a:tr h="6042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이상∼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40%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519517"/>
                  </a:ext>
                </a:extLst>
              </a:tr>
              <a:tr h="6042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이상∼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4993318"/>
                  </a:ext>
                </a:extLst>
              </a:tr>
              <a:tr h="6042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이상∼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등록금의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20%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753541"/>
                  </a:ext>
                </a:extLst>
              </a:tr>
            </a:tbl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16275" y="2774997"/>
            <a:ext cx="4868883" cy="2263131"/>
          </a:xfrm>
        </p:spPr>
        <p:txBody>
          <a:bodyPr>
            <a:normAutofit fontScale="92500" lnSpcReduction="20000"/>
          </a:bodyPr>
          <a:lstStyle/>
          <a:p>
            <a:pPr marL="285750" indent="-285750" algn="l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/>
              <a:t>표에 표시되어 있는 </a:t>
            </a:r>
            <a:r>
              <a:rPr lang="en-US" altLang="ko-KR" sz="1800" b="1" dirty="0">
                <a:latin typeface="+mj-lt"/>
              </a:rPr>
              <a:t>"</a:t>
            </a:r>
            <a:r>
              <a:rPr lang="ko-KR" altLang="en-US" sz="1800" b="1" dirty="0">
                <a:latin typeface="+mj-lt"/>
              </a:rPr>
              <a:t>이상</a:t>
            </a:r>
            <a:r>
              <a:rPr lang="en-US" altLang="ko-KR" sz="1800" b="1" dirty="0">
                <a:latin typeface="+mj-lt"/>
              </a:rPr>
              <a:t>＂</a:t>
            </a:r>
            <a:r>
              <a:rPr lang="ko-KR" altLang="en-US" sz="1800" dirty="0"/>
              <a:t>및</a:t>
            </a:r>
            <a:r>
              <a:rPr lang="en-US" altLang="ko-KR" sz="1800" b="1" dirty="0">
                <a:latin typeface="+mj-lt"/>
              </a:rPr>
              <a:t>＂</a:t>
            </a:r>
            <a:r>
              <a:rPr lang="ko-KR" altLang="en-US" sz="1800" b="1" dirty="0">
                <a:latin typeface="+mj-lt"/>
              </a:rPr>
              <a:t>이하</a:t>
            </a:r>
            <a:r>
              <a:rPr lang="en-US" altLang="ko-KR" sz="1800" b="1" dirty="0">
                <a:latin typeface="+mj-lt"/>
              </a:rPr>
              <a:t>”</a:t>
            </a:r>
            <a:r>
              <a:rPr lang="ko-KR" altLang="en-US" sz="1800" b="1" dirty="0"/>
              <a:t>는  미포함</a:t>
            </a:r>
            <a:r>
              <a:rPr lang="en-US" altLang="ko-KR" sz="1800" b="1" dirty="0"/>
              <a:t>, "</a:t>
            </a:r>
            <a:r>
              <a:rPr lang="ko-KR" altLang="en-US" sz="1800" b="1" dirty="0"/>
              <a:t>성적</a:t>
            </a:r>
            <a:r>
              <a:rPr lang="en-US" altLang="ko-KR" sz="1800" b="1" dirty="0"/>
              <a:t>"</a:t>
            </a:r>
            <a:r>
              <a:rPr lang="ko-KR" altLang="en-US" sz="1800" b="1" dirty="0"/>
              <a:t>은  직전학기 </a:t>
            </a:r>
            <a:r>
              <a:rPr lang="ko-KR" altLang="en-US" sz="1800" dirty="0"/>
              <a:t>성적</a:t>
            </a:r>
            <a:r>
              <a:rPr lang="en-US" altLang="ko-KR" sz="1800" dirty="0"/>
              <a:t>.</a:t>
            </a:r>
            <a:endParaRPr lang="ko-KR" altLang="en-US" sz="1800" dirty="0"/>
          </a:p>
          <a:p>
            <a:pPr marL="285750" indent="-285750" algn="l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 dirty="0"/>
              <a:t>계절 학기 성적은</a:t>
            </a:r>
            <a:r>
              <a:rPr lang="ko-KR" altLang="en-US" sz="1800" dirty="0"/>
              <a:t> 장학금으로 계산 안함</a:t>
            </a:r>
            <a:r>
              <a:rPr lang="en-US" altLang="ko-KR" sz="1800" dirty="0"/>
              <a:t>.</a:t>
            </a:r>
            <a:endParaRPr lang="ko-KR" altLang="en-US" sz="1800" dirty="0"/>
          </a:p>
          <a:p>
            <a:pPr marL="285750" indent="-285750" algn="l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800" dirty="0"/>
              <a:t> </a:t>
            </a:r>
            <a:r>
              <a:rPr lang="ko-KR" altLang="en-US" sz="1800" dirty="0"/>
              <a:t>성적 장학금은 학생 본인 자발적으로 </a:t>
            </a:r>
            <a:endParaRPr lang="en-US" altLang="ko-KR" sz="1800" dirty="0"/>
          </a:p>
          <a:p>
            <a:pPr algn="l" fontAlgn="base">
              <a:lnSpc>
                <a:spcPct val="150000"/>
              </a:lnSpc>
            </a:pPr>
            <a:r>
              <a:rPr lang="ko-KR" altLang="en-US" sz="1800" dirty="0"/>
              <a:t>      신청하지 않고 </a:t>
            </a:r>
            <a:r>
              <a:rPr lang="ko-KR" altLang="en-US" sz="1800" b="1" dirty="0"/>
              <a:t>자동으로 산출</a:t>
            </a:r>
            <a:r>
              <a:rPr lang="en-US" altLang="ko-KR" sz="1800" b="1" dirty="0"/>
              <a:t>. </a:t>
            </a:r>
            <a:endParaRPr lang="ko-KR" altLang="en-US" sz="1800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ko-KR" altLang="en-US" sz="1800" dirty="0"/>
          </a:p>
        </p:txBody>
      </p:sp>
      <p:sp>
        <p:nvSpPr>
          <p:cNvPr id="7" name="오른쪽 화살표 6"/>
          <p:cNvSpPr/>
          <p:nvPr/>
        </p:nvSpPr>
        <p:spPr>
          <a:xfrm>
            <a:off x="4644446" y="1560984"/>
            <a:ext cx="76002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91316" y="5909707"/>
            <a:ext cx="9809367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2060"/>
                </a:solidFill>
              </a:rPr>
              <a:t>장학금은 따로 제출할 서류없이 다음학기 학비에서 산출되지만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토픽 자료는 제출해야 함</a:t>
            </a:r>
            <a:endParaRPr lang="en-US" altLang="ko-KR" dirty="0">
              <a:solidFill>
                <a:srgbClr val="002060"/>
              </a:solidFill>
            </a:endParaRPr>
          </a:p>
          <a:p>
            <a:r>
              <a:rPr lang="ko-KR" altLang="en-US" dirty="0">
                <a:solidFill>
                  <a:srgbClr val="002060"/>
                </a:solidFill>
              </a:rPr>
              <a:t>토픽 자료 제출 기간 및 방법은 추후 공지 할 예정임</a:t>
            </a:r>
          </a:p>
        </p:txBody>
      </p:sp>
    </p:spTree>
    <p:extLst>
      <p:ext uri="{BB962C8B-B14F-4D97-AF65-F5344CB8AC3E}">
        <p14:creationId xmlns:p14="http://schemas.microsoft.com/office/powerpoint/2010/main" val="245980637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43"/>
          <p:cNvSpPr/>
          <p:nvPr/>
        </p:nvSpPr>
        <p:spPr>
          <a:xfrm>
            <a:off x="0" y="-15931"/>
            <a:ext cx="12381722" cy="72191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94495" y="4777831"/>
            <a:ext cx="9592732" cy="1881155"/>
          </a:xfrm>
        </p:spPr>
        <p:txBody>
          <a:bodyPr anchor="t">
            <a:normAutofit fontScale="62500" lnSpcReduction="20000"/>
          </a:bodyPr>
          <a:lstStyle/>
          <a:p>
            <a:pPr marL="342900" indent="-342900" algn="l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900" dirty="0">
                <a:latin typeface="+mj-ea"/>
                <a:ea typeface="+mj-ea"/>
              </a:rPr>
              <a:t>이전에 장려금을 받은 학생은 기존보다 향상된 성적표 제출 시 </a:t>
            </a:r>
            <a:r>
              <a:rPr lang="en-US" altLang="ko-KR" sz="2900" b="1" dirty="0">
                <a:latin typeface="+mj-ea"/>
                <a:ea typeface="+mj-ea"/>
              </a:rPr>
              <a:t>10</a:t>
            </a:r>
            <a:r>
              <a:rPr lang="ko-KR" altLang="en-US" sz="2900" b="1" dirty="0">
                <a:latin typeface="+mj-ea"/>
                <a:ea typeface="+mj-ea"/>
              </a:rPr>
              <a:t>만원</a:t>
            </a:r>
            <a:r>
              <a:rPr lang="ko-KR" altLang="en-US" sz="2900" dirty="0">
                <a:latin typeface="+mj-ea"/>
                <a:ea typeface="+mj-ea"/>
              </a:rPr>
              <a:t> 지급</a:t>
            </a:r>
            <a:r>
              <a:rPr lang="en-US" altLang="ko-KR" sz="2900" dirty="0">
                <a:latin typeface="+mj-ea"/>
                <a:ea typeface="+mj-ea"/>
              </a:rPr>
              <a:t>.</a:t>
            </a:r>
          </a:p>
          <a:p>
            <a:pPr marL="342900" indent="-342900" algn="l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900" dirty="0">
                <a:latin typeface="+mj-ea"/>
                <a:ea typeface="+mj-ea"/>
              </a:rPr>
              <a:t>토픽 장려금 지원은 한 학기에 </a:t>
            </a:r>
            <a:r>
              <a:rPr lang="en-US" altLang="ko-KR" sz="2900" dirty="0">
                <a:latin typeface="+mj-ea"/>
                <a:ea typeface="+mj-ea"/>
              </a:rPr>
              <a:t>2</a:t>
            </a:r>
            <a:r>
              <a:rPr lang="ko-KR" altLang="en-US" sz="2900" dirty="0">
                <a:latin typeface="+mj-ea"/>
                <a:ea typeface="+mj-ea"/>
              </a:rPr>
              <a:t>번 시행 예정</a:t>
            </a:r>
            <a:r>
              <a:rPr lang="en-US" altLang="ko-KR" sz="2900" dirty="0">
                <a:latin typeface="+mj-ea"/>
                <a:ea typeface="+mj-ea"/>
              </a:rPr>
              <a:t>. (</a:t>
            </a:r>
            <a:r>
              <a:rPr lang="ko-KR" altLang="en-US" sz="2900" dirty="0">
                <a:latin typeface="+mj-ea"/>
                <a:ea typeface="+mj-ea"/>
              </a:rPr>
              <a:t>단</a:t>
            </a:r>
            <a:r>
              <a:rPr lang="en-US" altLang="ko-KR" sz="2900" dirty="0">
                <a:latin typeface="+mj-ea"/>
                <a:ea typeface="+mj-ea"/>
              </a:rPr>
              <a:t>, </a:t>
            </a:r>
            <a:r>
              <a:rPr lang="ko-KR" altLang="en-US" sz="2900" dirty="0">
                <a:latin typeface="+mj-ea"/>
                <a:ea typeface="+mj-ea"/>
              </a:rPr>
              <a:t>시험 시행 여부에 따라 변경될 수 있음</a:t>
            </a:r>
            <a:r>
              <a:rPr lang="en-US" altLang="ko-KR" sz="2900" dirty="0">
                <a:latin typeface="+mj-ea"/>
                <a:ea typeface="+mj-ea"/>
              </a:rPr>
              <a:t>)</a:t>
            </a:r>
          </a:p>
          <a:p>
            <a:pPr marL="342900" indent="-342900" algn="l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900" dirty="0">
                <a:latin typeface="+mj-ea"/>
                <a:ea typeface="+mj-ea"/>
              </a:rPr>
              <a:t>신청 기간 및 장소</a:t>
            </a:r>
            <a:r>
              <a:rPr lang="en-US" altLang="ko-KR" sz="2900" dirty="0">
                <a:latin typeface="+mj-ea"/>
                <a:ea typeface="+mj-ea"/>
              </a:rPr>
              <a:t>, </a:t>
            </a:r>
            <a:r>
              <a:rPr lang="ko-KR" altLang="en-US" sz="2900" dirty="0">
                <a:latin typeface="+mj-ea"/>
                <a:ea typeface="+mj-ea"/>
              </a:rPr>
              <a:t>제출 서류는 학교 홈페이지 공지 사항에서 안내</a:t>
            </a:r>
            <a:r>
              <a:rPr lang="en-US" altLang="ko-KR" sz="2900" dirty="0">
                <a:latin typeface="+mj-ea"/>
                <a:ea typeface="+mj-ea"/>
              </a:rPr>
              <a:t>.</a:t>
            </a:r>
          </a:p>
          <a:p>
            <a:pPr marL="342900" indent="-342900" algn="l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900" dirty="0">
                <a:latin typeface="+mj-ea"/>
                <a:ea typeface="+mj-ea"/>
              </a:rPr>
              <a:t>2021</a:t>
            </a:r>
            <a:r>
              <a:rPr lang="ko-KR" altLang="en-US" sz="2900" dirty="0">
                <a:latin typeface="+mj-ea"/>
                <a:ea typeface="+mj-ea"/>
              </a:rPr>
              <a:t>학년도 </a:t>
            </a:r>
            <a:r>
              <a:rPr lang="en-US" altLang="ko-KR" sz="2900" dirty="0">
                <a:latin typeface="+mj-ea"/>
                <a:ea typeface="+mj-ea"/>
              </a:rPr>
              <a:t>1</a:t>
            </a:r>
            <a:r>
              <a:rPr lang="ko-KR" altLang="en-US" sz="2900" dirty="0">
                <a:latin typeface="+mj-ea"/>
                <a:ea typeface="+mj-ea"/>
              </a:rPr>
              <a:t>학기 토픽 장려금 지원 안내 추후 안내 예정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1303868" y="1126509"/>
          <a:ext cx="9592734" cy="3251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178">
                  <a:extLst>
                    <a:ext uri="{9D8B030D-6E8A-4147-A177-3AD203B41FA5}">
                      <a16:colId xmlns:a16="http://schemas.microsoft.com/office/drawing/2014/main" val="800684826"/>
                    </a:ext>
                  </a:extLst>
                </a:gridCol>
                <a:gridCol w="8010556">
                  <a:extLst>
                    <a:ext uri="{9D8B030D-6E8A-4147-A177-3AD203B41FA5}">
                      <a16:colId xmlns:a16="http://schemas.microsoft.com/office/drawing/2014/main" val="1725013019"/>
                    </a:ext>
                  </a:extLst>
                </a:gridCol>
              </a:tblGrid>
              <a:tr h="4511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구 분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내 용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023256"/>
                  </a:ext>
                </a:extLst>
              </a:tr>
              <a:tr h="704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지급 기준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한국어능력시험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(TOPIK) 4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 이상 취득 또는 기존 보유한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 이상 성적보다 향상 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875814"/>
                  </a:ext>
                </a:extLst>
              </a:tr>
              <a:tr h="39743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지급 횟수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재학기간 중 최대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회 지급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397694"/>
                  </a:ext>
                </a:extLst>
              </a:tr>
              <a:tr h="82935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지급액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·1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30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만원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 이상 성적표 제출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급에서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 올라가도 지급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·2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10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만원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 보다 상위 성적표 제출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653666"/>
                  </a:ext>
                </a:extLst>
              </a:tr>
              <a:tr h="4475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기타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본교 입학 후 취득한 성적에 한함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319232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92724" y="255409"/>
            <a:ext cx="3517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교내 토픽 장려금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02629" y="318148"/>
            <a:ext cx="611777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/>
              <a:t> </a:t>
            </a:r>
            <a:r>
              <a:rPr lang="ko-KR" altLang="en-US" b="1" dirty="0"/>
              <a:t>학생이 재학 중 받을 수 있는 최대 토픽 장려금은 </a:t>
            </a:r>
            <a:r>
              <a:rPr lang="en-US" altLang="ko-KR" b="1" dirty="0"/>
              <a:t>40</a:t>
            </a:r>
            <a:r>
              <a:rPr lang="ko-KR" altLang="en-US" b="1" dirty="0"/>
              <a:t>만원</a:t>
            </a:r>
          </a:p>
        </p:txBody>
      </p:sp>
    </p:spTree>
    <p:extLst>
      <p:ext uri="{BB962C8B-B14F-4D97-AF65-F5344CB8AC3E}">
        <p14:creationId xmlns:p14="http://schemas.microsoft.com/office/powerpoint/2010/main" val="272623030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43"/>
          <p:cNvSpPr/>
          <p:nvPr/>
        </p:nvSpPr>
        <p:spPr>
          <a:xfrm>
            <a:off x="-281354" y="-15931"/>
            <a:ext cx="12803036" cy="56289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67599" y="1140030"/>
            <a:ext cx="9601196" cy="866899"/>
          </a:xfrm>
        </p:spPr>
        <p:txBody>
          <a:bodyPr>
            <a:normAutofit/>
          </a:bodyPr>
          <a:lstStyle/>
          <a:p>
            <a:r>
              <a:rPr lang="ko-KR" altLang="en-US" sz="2800" b="1" dirty="0"/>
              <a:t>교외 </a:t>
            </a:r>
            <a:r>
              <a:rPr lang="en-US" altLang="ko-KR" sz="2800" b="1" dirty="0"/>
              <a:t>GKS (Global Korea Scholarship)  </a:t>
            </a:r>
            <a:r>
              <a:rPr lang="ko-KR" altLang="en-US" sz="2800" b="1" dirty="0"/>
              <a:t>장학금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95401" y="2446318"/>
            <a:ext cx="9601196" cy="351509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dirty="0"/>
              <a:t>주관 기관 </a:t>
            </a:r>
            <a:r>
              <a:rPr lang="en-US" altLang="ko-KR" sz="2000" dirty="0"/>
              <a:t>: </a:t>
            </a:r>
            <a:r>
              <a:rPr lang="ko-KR" altLang="en-US" sz="2000" dirty="0"/>
              <a:t>교육부 국립국제교육원</a:t>
            </a:r>
            <a:endParaRPr lang="en-US" altLang="ko-KR" sz="20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dirty="0"/>
              <a:t>지원 자격 </a:t>
            </a:r>
            <a:r>
              <a:rPr lang="en-US" altLang="ko-KR" sz="2000" dirty="0"/>
              <a:t>: 2021</a:t>
            </a:r>
            <a:r>
              <a:rPr lang="ko-KR" altLang="en-US" sz="2000" dirty="0"/>
              <a:t>학년도 </a:t>
            </a:r>
            <a:r>
              <a:rPr lang="en-US" altLang="ko-KR" sz="2000" dirty="0"/>
              <a:t>1</a:t>
            </a:r>
            <a:r>
              <a:rPr lang="ko-KR" altLang="en-US" sz="2000" dirty="0"/>
              <a:t>학기 </a:t>
            </a:r>
            <a:r>
              <a:rPr lang="en-US" altLang="ko-KR" sz="2000" dirty="0"/>
              <a:t>GKS </a:t>
            </a:r>
            <a:r>
              <a:rPr lang="ko-KR" altLang="en-US" sz="2000" dirty="0"/>
              <a:t>장학생 모집 공고 참고 바람</a:t>
            </a:r>
            <a:r>
              <a:rPr lang="en-US" altLang="ko-KR" sz="2000" dirty="0"/>
              <a:t>(</a:t>
            </a:r>
            <a:r>
              <a:rPr lang="ko-KR" altLang="en-US" sz="2000" dirty="0"/>
              <a:t>링크 첨부</a:t>
            </a:r>
            <a:r>
              <a:rPr lang="en-US" altLang="ko-KR" sz="2000" dirty="0"/>
              <a:t>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dirty="0"/>
              <a:t>지원 내용</a:t>
            </a:r>
            <a:r>
              <a:rPr lang="en-US" altLang="ko-KR" sz="2000" dirty="0"/>
              <a:t> : 500</a:t>
            </a:r>
            <a:r>
              <a:rPr lang="ko-KR" altLang="en-US" sz="2000" dirty="0"/>
              <a:t>만원</a:t>
            </a:r>
            <a:r>
              <a:rPr lang="en-US" altLang="ko-KR" sz="2000" dirty="0"/>
              <a:t>(</a:t>
            </a:r>
            <a:r>
              <a:rPr lang="ko-KR" altLang="en-US" sz="2000" dirty="0"/>
              <a:t>월 </a:t>
            </a:r>
            <a:r>
              <a:rPr lang="en-US" altLang="ko-KR" sz="2000" dirty="0"/>
              <a:t>50</a:t>
            </a:r>
            <a:r>
              <a:rPr lang="ko-KR" altLang="en-US" sz="2000" dirty="0"/>
              <a:t>만원</a:t>
            </a:r>
            <a:r>
              <a:rPr lang="en-US" altLang="ko-KR" sz="2000" dirty="0"/>
              <a:t>/10</a:t>
            </a:r>
            <a:r>
              <a:rPr lang="ko-KR" altLang="en-US" sz="2000" dirty="0"/>
              <a:t>개월</a:t>
            </a:r>
            <a:r>
              <a:rPr lang="en-US" altLang="ko-KR" sz="2000" dirty="0"/>
              <a:t>) </a:t>
            </a:r>
            <a:r>
              <a:rPr lang="ko-KR" altLang="en-US" sz="2000" dirty="0"/>
              <a:t>지급</a:t>
            </a:r>
            <a:endParaRPr lang="en-US" altLang="ko-KR" sz="200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/>
              <a:t>링크 </a:t>
            </a:r>
            <a:r>
              <a:rPr lang="en-US" altLang="ko-KR" sz="2000" dirty="0"/>
              <a:t>: </a:t>
            </a:r>
            <a:r>
              <a:rPr lang="en-US" altLang="ko-KR" sz="2000" dirty="0">
                <a:hlinkClick r:id="rId2"/>
              </a:rPr>
              <a:t>http://www.studyinkorea.go.kr/ko/sub/gks/selectBoardArticle.do</a:t>
            </a:r>
            <a:r>
              <a:rPr lang="en-US" altLang="ko-KR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/>
              <a:t>   </a:t>
            </a:r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/>
              <a:t>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92882488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197092" y="2430386"/>
            <a:ext cx="7580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VI.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유학생 보험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77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646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088644" y="629988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>
                <a:solidFill>
                  <a:srgbClr val="002060"/>
                </a:solidFill>
              </a:rPr>
              <a:t>1. </a:t>
            </a:r>
            <a:r>
              <a:rPr lang="ko-KR" altLang="en-US" sz="2800" dirty="0">
                <a:solidFill>
                  <a:srgbClr val="002060"/>
                </a:solidFill>
              </a:rPr>
              <a:t>외국인 유학생 건강보험 </a:t>
            </a:r>
            <a:r>
              <a:rPr lang="ko-KR" altLang="en-US" sz="2800" dirty="0" err="1">
                <a:solidFill>
                  <a:srgbClr val="002060"/>
                </a:solidFill>
              </a:rPr>
              <a:t>당연적용</a:t>
            </a:r>
            <a:r>
              <a:rPr lang="ko-KR" altLang="en-US" sz="2800" dirty="0">
                <a:solidFill>
                  <a:srgbClr val="002060"/>
                </a:solidFill>
              </a:rPr>
              <a:t> 시행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78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47698" y="877703"/>
            <a:ext cx="11248736" cy="48936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(1)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시행일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: 2021.03.01      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(2)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건강보험 가입시기  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재외국민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재외동포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(F-4)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의 경우 재학증명서를 제출해야 함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(3) </a:t>
            </a:r>
            <a:r>
              <a:rPr lang="ko-KR" altLang="en-US" sz="1600" dirty="0">
                <a:solidFill>
                  <a:srgbClr val="002060"/>
                </a:solidFill>
              </a:rPr>
              <a:t>건강보험 신규가입자</a:t>
            </a:r>
            <a:r>
              <a:rPr lang="en-US" altLang="ko-KR" sz="1600" dirty="0">
                <a:solidFill>
                  <a:srgbClr val="002060"/>
                </a:solidFill>
              </a:rPr>
              <a:t>(21.3.1) </a:t>
            </a:r>
            <a:r>
              <a:rPr lang="ko-KR" altLang="en-US" sz="1600" dirty="0">
                <a:solidFill>
                  <a:srgbClr val="002060"/>
                </a:solidFill>
              </a:rPr>
              <a:t>보험료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매달 납부 보험료는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39,540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원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.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단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첫번째 보험료는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3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월 보험료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분할금액이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추가되어서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43,490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원 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(4) </a:t>
            </a:r>
            <a:r>
              <a:rPr lang="ko-KR" altLang="en-US" sz="1600" dirty="0" err="1">
                <a:solidFill>
                  <a:srgbClr val="002060"/>
                </a:solidFill>
              </a:rPr>
              <a:t>납부방식</a:t>
            </a:r>
            <a:r>
              <a:rPr lang="ko-KR" altLang="en-US" sz="1600" dirty="0">
                <a:solidFill>
                  <a:srgbClr val="002060"/>
                </a:solidFill>
              </a:rPr>
              <a:t> </a:t>
            </a:r>
            <a:r>
              <a:rPr lang="en-US" altLang="ko-KR" sz="1600" dirty="0">
                <a:solidFill>
                  <a:srgbClr val="002060"/>
                </a:solidFill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</a:rPr>
              <a:t>등록주소지에 고지서를 보내주면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입금을 하는 방식</a:t>
            </a:r>
            <a:r>
              <a:rPr lang="en-US" altLang="ko-KR" sz="1600" dirty="0">
                <a:solidFill>
                  <a:srgbClr val="002060"/>
                </a:solidFill>
              </a:rPr>
              <a:t>          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659" y="2089880"/>
            <a:ext cx="7944941" cy="135670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659" y="3877062"/>
            <a:ext cx="6320036" cy="102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7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203648" y="2430386"/>
            <a:ext cx="9288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VII.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출입국 및 체류자격 안내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79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19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15931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8657" y="168685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1. </a:t>
            </a:r>
            <a:r>
              <a:rPr lang="ko-KR" altLang="en-US" sz="2800" dirty="0">
                <a:solidFill>
                  <a:srgbClr val="002060"/>
                </a:solidFill>
              </a:rPr>
              <a:t>외국인 등록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80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27698" y="892669"/>
            <a:ext cx="11248736" cy="48460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u="sng" dirty="0">
                <a:solidFill>
                  <a:srgbClr val="002060"/>
                </a:solidFill>
              </a:rPr>
              <a:t>1) </a:t>
            </a:r>
            <a:r>
              <a:rPr lang="ko-KR" altLang="en-US" sz="1600" b="1" u="sng" dirty="0">
                <a:solidFill>
                  <a:srgbClr val="002060"/>
                </a:solidFill>
              </a:rPr>
              <a:t>입국 후 </a:t>
            </a:r>
            <a:r>
              <a:rPr lang="en-US" altLang="ko-KR" sz="1600" b="1" u="sng" dirty="0">
                <a:solidFill>
                  <a:srgbClr val="002060"/>
                </a:solidFill>
              </a:rPr>
              <a:t>90</a:t>
            </a:r>
            <a:r>
              <a:rPr lang="ko-KR" altLang="en-US" sz="1600" b="1" u="sng" dirty="0">
                <a:solidFill>
                  <a:srgbClr val="002060"/>
                </a:solidFill>
              </a:rPr>
              <a:t>일 이내 </a:t>
            </a:r>
            <a:r>
              <a:rPr lang="ko-KR" altLang="en-US" sz="1600" u="sng" dirty="0">
                <a:solidFill>
                  <a:srgbClr val="002060"/>
                </a:solidFill>
              </a:rPr>
              <a:t>세종로 출입국사무소에서 외국인 등록을 하여야 함</a:t>
            </a:r>
            <a:endParaRPr lang="en-US" altLang="ko-KR" sz="1600" u="sng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2) </a:t>
            </a:r>
            <a:r>
              <a:rPr lang="ko-KR" altLang="en-US" sz="1600" dirty="0">
                <a:solidFill>
                  <a:srgbClr val="002060"/>
                </a:solidFill>
              </a:rPr>
              <a:t>세종로 출입국 사무소 </a:t>
            </a:r>
            <a:r>
              <a:rPr lang="en-US" altLang="ko-KR" sz="1600" dirty="0">
                <a:solidFill>
                  <a:srgbClr val="002060"/>
                </a:solidFill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</a:rPr>
              <a:t>지하철 </a:t>
            </a:r>
            <a:r>
              <a:rPr lang="en-US" altLang="ko-KR" sz="1600" dirty="0">
                <a:solidFill>
                  <a:srgbClr val="002060"/>
                </a:solidFill>
              </a:rPr>
              <a:t>1</a:t>
            </a:r>
            <a:r>
              <a:rPr lang="ko-KR" altLang="en-US" sz="1600" dirty="0">
                <a:solidFill>
                  <a:srgbClr val="002060"/>
                </a:solidFill>
              </a:rPr>
              <a:t>호선 </a:t>
            </a:r>
            <a:r>
              <a:rPr lang="ko-KR" altLang="en-US" sz="1600" dirty="0" err="1">
                <a:solidFill>
                  <a:srgbClr val="002060"/>
                </a:solidFill>
              </a:rPr>
              <a:t>종각역</a:t>
            </a:r>
            <a:r>
              <a:rPr lang="ko-KR" altLang="en-US" sz="1600" dirty="0">
                <a:solidFill>
                  <a:srgbClr val="002060"/>
                </a:solidFill>
              </a:rPr>
              <a:t> </a:t>
            </a:r>
            <a:r>
              <a:rPr lang="en-US" altLang="ko-KR" sz="1600" dirty="0">
                <a:solidFill>
                  <a:srgbClr val="002060"/>
                </a:solidFill>
              </a:rPr>
              <a:t>6</a:t>
            </a:r>
            <a:r>
              <a:rPr lang="ko-KR" altLang="en-US" sz="1600" dirty="0">
                <a:solidFill>
                  <a:srgbClr val="002060"/>
                </a:solidFill>
              </a:rPr>
              <a:t>번 출구 서울 글로벌센터 </a:t>
            </a:r>
            <a:r>
              <a:rPr lang="en-US" altLang="ko-KR" sz="1600" dirty="0">
                <a:solidFill>
                  <a:srgbClr val="002060"/>
                </a:solidFill>
              </a:rPr>
              <a:t>2</a:t>
            </a:r>
            <a:r>
              <a:rPr lang="ko-KR" altLang="en-US" sz="1600" dirty="0">
                <a:solidFill>
                  <a:srgbClr val="002060"/>
                </a:solidFill>
              </a:rPr>
              <a:t>층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3) </a:t>
            </a:r>
            <a:r>
              <a:rPr lang="ko-KR" altLang="en-US" sz="1600" b="1" dirty="0">
                <a:solidFill>
                  <a:srgbClr val="002060"/>
                </a:solidFill>
              </a:rPr>
              <a:t>신청서류</a:t>
            </a:r>
            <a:r>
              <a:rPr lang="ko-KR" altLang="en-US" sz="1600" dirty="0">
                <a:solidFill>
                  <a:srgbClr val="002060"/>
                </a:solidFill>
              </a:rPr>
              <a:t> </a:t>
            </a:r>
            <a:r>
              <a:rPr lang="en-US" altLang="ko-KR" sz="1600" dirty="0">
                <a:solidFill>
                  <a:srgbClr val="002060"/>
                </a:solidFill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</a:rPr>
              <a:t>여권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신청서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사진 </a:t>
            </a:r>
            <a:r>
              <a:rPr lang="en-US" altLang="ko-KR" sz="1600" dirty="0">
                <a:solidFill>
                  <a:srgbClr val="002060"/>
                </a:solidFill>
              </a:rPr>
              <a:t>1</a:t>
            </a:r>
            <a:r>
              <a:rPr lang="ko-KR" altLang="en-US" sz="1600" dirty="0">
                <a:solidFill>
                  <a:srgbClr val="002060"/>
                </a:solidFill>
              </a:rPr>
              <a:t>장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재학증명서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 err="1">
                <a:solidFill>
                  <a:srgbClr val="002060"/>
                </a:solidFill>
              </a:rPr>
              <a:t>체류지</a:t>
            </a:r>
            <a:r>
              <a:rPr lang="ko-KR" altLang="en-US" sz="1600" dirty="0">
                <a:solidFill>
                  <a:srgbClr val="002060"/>
                </a:solidFill>
              </a:rPr>
              <a:t> 입증서류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수수료 </a:t>
            </a:r>
            <a:r>
              <a:rPr lang="en-US" altLang="ko-KR" sz="1600" dirty="0">
                <a:solidFill>
                  <a:srgbClr val="002060"/>
                </a:solidFill>
              </a:rPr>
              <a:t>3</a:t>
            </a:r>
            <a:r>
              <a:rPr lang="ko-KR" altLang="en-US" sz="1600" dirty="0">
                <a:solidFill>
                  <a:srgbClr val="002060"/>
                </a:solidFill>
              </a:rPr>
              <a:t>만원</a:t>
            </a:r>
            <a:r>
              <a:rPr lang="en-US" altLang="ko-KR" sz="1600" dirty="0">
                <a:solidFill>
                  <a:srgbClr val="002060"/>
                </a:solidFill>
              </a:rPr>
              <a:t>,</a:t>
            </a:r>
            <a:r>
              <a:rPr lang="ko-KR" altLang="en-US" sz="1600" dirty="0">
                <a:solidFill>
                  <a:srgbClr val="002060"/>
                </a:solidFill>
              </a:rPr>
              <a:t>결핵검진확인서</a:t>
            </a:r>
            <a:r>
              <a:rPr lang="en-US" altLang="ko-KR" sz="1600" dirty="0">
                <a:solidFill>
                  <a:srgbClr val="002060"/>
                </a:solidFill>
              </a:rPr>
              <a:t>(</a:t>
            </a:r>
            <a:r>
              <a:rPr lang="ko-KR" altLang="en-US" sz="1600" dirty="0">
                <a:solidFill>
                  <a:srgbClr val="002060"/>
                </a:solidFill>
              </a:rPr>
              <a:t>대사관에 제출시 면제</a:t>
            </a:r>
            <a:r>
              <a:rPr lang="en-US" altLang="ko-KR" sz="1600" dirty="0">
                <a:solidFill>
                  <a:srgbClr val="002060"/>
                </a:solidFill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4) </a:t>
            </a:r>
            <a:r>
              <a:rPr lang="ko-KR" altLang="en-US" sz="1600" b="1" dirty="0">
                <a:solidFill>
                  <a:srgbClr val="002060"/>
                </a:solidFill>
              </a:rPr>
              <a:t>신청방법</a:t>
            </a:r>
            <a:r>
              <a:rPr lang="ko-KR" altLang="en-US" sz="1600" dirty="0">
                <a:solidFill>
                  <a:srgbClr val="002060"/>
                </a:solidFill>
              </a:rPr>
              <a:t>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</a:t>
            </a:r>
            <a:r>
              <a:rPr lang="ko-KR" altLang="en-US" sz="1600" dirty="0">
                <a:solidFill>
                  <a:srgbClr val="002060"/>
                </a:solidFill>
              </a:rPr>
              <a:t>가</a:t>
            </a:r>
            <a:r>
              <a:rPr lang="en-US" altLang="ko-KR" sz="1600" dirty="0">
                <a:solidFill>
                  <a:srgbClr val="002060"/>
                </a:solidFill>
              </a:rPr>
              <a:t>.</a:t>
            </a:r>
            <a:r>
              <a:rPr lang="en-US" altLang="ko-KR" sz="1600" u="sng" dirty="0">
                <a:solidFill>
                  <a:srgbClr val="002060"/>
                </a:solidFill>
                <a:hlinkClick r:id="rId5"/>
              </a:rPr>
              <a:t> www.hikorea.go.kr</a:t>
            </a:r>
            <a:r>
              <a:rPr lang="ko-KR" altLang="en-US" sz="1600" dirty="0">
                <a:solidFill>
                  <a:srgbClr val="002060"/>
                </a:solidFill>
              </a:rPr>
              <a:t> 에서 방문예약 후 서류 준비하여 출입국 사무소에 직접 방문하여 신청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</a:t>
            </a:r>
            <a:r>
              <a:rPr lang="ko-KR" altLang="en-US" sz="1600" dirty="0">
                <a:solidFill>
                  <a:srgbClr val="002060"/>
                </a:solidFill>
              </a:rPr>
              <a:t>나</a:t>
            </a:r>
            <a:r>
              <a:rPr lang="en-US" altLang="ko-KR" sz="1600" dirty="0">
                <a:solidFill>
                  <a:srgbClr val="002060"/>
                </a:solidFill>
              </a:rPr>
              <a:t>. </a:t>
            </a:r>
            <a:r>
              <a:rPr lang="ko-KR" altLang="en-US" sz="1600" dirty="0">
                <a:solidFill>
                  <a:srgbClr val="002060"/>
                </a:solidFill>
              </a:rPr>
              <a:t>광운대학교 교내 단체접수를 통해 신청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    - 2021.1</a:t>
            </a:r>
            <a:r>
              <a:rPr lang="ko-KR" altLang="en-US" sz="1600" dirty="0">
                <a:solidFill>
                  <a:srgbClr val="002060"/>
                </a:solidFill>
              </a:rPr>
              <a:t>학기 접수일정 및 장소 추후 공지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5) </a:t>
            </a:r>
            <a:r>
              <a:rPr lang="ko-KR" altLang="en-US" sz="1600" b="1" dirty="0">
                <a:solidFill>
                  <a:srgbClr val="002060"/>
                </a:solidFill>
              </a:rPr>
              <a:t>외국인등록사항 변경신고 </a:t>
            </a:r>
            <a:r>
              <a:rPr lang="en-US" altLang="ko-KR" sz="1600" dirty="0">
                <a:solidFill>
                  <a:srgbClr val="002060"/>
                </a:solidFill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</a:rPr>
              <a:t>외국인 등록을 한 후 아래 사유가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</a:t>
            </a:r>
            <a:r>
              <a:rPr lang="ko-KR" altLang="en-US" sz="1600" dirty="0">
                <a:solidFill>
                  <a:srgbClr val="002060"/>
                </a:solidFill>
              </a:rPr>
              <a:t>발생한 때에는 사유 발생한 날로부터 </a:t>
            </a:r>
            <a:r>
              <a:rPr lang="en-US" altLang="ko-KR" sz="1600" b="1" u="sng" dirty="0">
                <a:solidFill>
                  <a:srgbClr val="002060"/>
                </a:solidFill>
              </a:rPr>
              <a:t>15</a:t>
            </a:r>
            <a:r>
              <a:rPr lang="ko-KR" altLang="en-US" sz="1600" b="1" u="sng" dirty="0">
                <a:solidFill>
                  <a:srgbClr val="002060"/>
                </a:solidFill>
              </a:rPr>
              <a:t>일 이내 </a:t>
            </a:r>
            <a:r>
              <a:rPr lang="ko-KR" altLang="en-US" sz="1600" dirty="0">
                <a:solidFill>
                  <a:srgbClr val="002060"/>
                </a:solidFill>
              </a:rPr>
              <a:t>관할 출입국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</a:t>
            </a:r>
            <a:r>
              <a:rPr lang="ko-KR" altLang="en-US" sz="1600" dirty="0">
                <a:solidFill>
                  <a:srgbClr val="002060"/>
                </a:solidFill>
              </a:rPr>
              <a:t>사무소에 변경신고를 해야 함 </a:t>
            </a:r>
            <a:r>
              <a:rPr lang="en-US" altLang="ko-KR" sz="1600" dirty="0">
                <a:solidFill>
                  <a:srgbClr val="002060"/>
                </a:solidFill>
              </a:rPr>
              <a:t>(</a:t>
            </a:r>
            <a:r>
              <a:rPr lang="ko-KR" altLang="en-US" sz="1600" dirty="0">
                <a:solidFill>
                  <a:srgbClr val="002060"/>
                </a:solidFill>
              </a:rPr>
              <a:t>미신고 시 과태료 부과</a:t>
            </a:r>
            <a:r>
              <a:rPr lang="en-US" altLang="ko-KR" sz="1600" dirty="0">
                <a:solidFill>
                  <a:srgbClr val="002060"/>
                </a:solidFill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- </a:t>
            </a:r>
            <a:r>
              <a:rPr lang="ko-KR" altLang="en-US" sz="1600" u="sng" dirty="0">
                <a:solidFill>
                  <a:srgbClr val="002060"/>
                </a:solidFill>
              </a:rPr>
              <a:t>성명</a:t>
            </a:r>
            <a:r>
              <a:rPr lang="en-US" altLang="ko-KR" sz="1600" u="sng" dirty="0">
                <a:solidFill>
                  <a:srgbClr val="002060"/>
                </a:solidFill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</a:rPr>
              <a:t>성별</a:t>
            </a:r>
            <a:r>
              <a:rPr lang="en-US" altLang="ko-KR" sz="1600" u="sng" dirty="0">
                <a:solidFill>
                  <a:srgbClr val="002060"/>
                </a:solidFill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</a:rPr>
              <a:t>생년월일</a:t>
            </a:r>
            <a:r>
              <a:rPr lang="en-US" altLang="ko-KR" sz="1600" u="sng" dirty="0">
                <a:solidFill>
                  <a:srgbClr val="002060"/>
                </a:solidFill>
              </a:rPr>
              <a:t>,</a:t>
            </a:r>
            <a:r>
              <a:rPr lang="ko-KR" altLang="en-US" sz="1600" u="sng" dirty="0">
                <a:solidFill>
                  <a:srgbClr val="002060"/>
                </a:solidFill>
              </a:rPr>
              <a:t>국적</a:t>
            </a:r>
            <a:r>
              <a:rPr lang="en-US" altLang="ko-KR" sz="1600" u="sng" dirty="0">
                <a:solidFill>
                  <a:srgbClr val="002060"/>
                </a:solidFill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</a:rPr>
              <a:t>여권번호</a:t>
            </a:r>
            <a:r>
              <a:rPr lang="en-US" altLang="ko-KR" sz="1600" u="sng" dirty="0">
                <a:solidFill>
                  <a:srgbClr val="002060"/>
                </a:solidFill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</a:rPr>
              <a:t>학교변경</a:t>
            </a:r>
            <a:r>
              <a:rPr lang="en-US" altLang="ko-KR" sz="1600" u="sng" dirty="0">
                <a:solidFill>
                  <a:srgbClr val="002060"/>
                </a:solidFill>
              </a:rPr>
              <a:t>, </a:t>
            </a:r>
            <a:r>
              <a:rPr lang="ko-KR" altLang="en-US" sz="1600" u="sng" dirty="0">
                <a:solidFill>
                  <a:srgbClr val="002060"/>
                </a:solidFill>
              </a:rPr>
              <a:t>주소지 변경</a:t>
            </a:r>
            <a:endParaRPr lang="en-US" altLang="ko-KR" sz="1600" u="sng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6) </a:t>
            </a:r>
            <a:r>
              <a:rPr lang="ko-KR" altLang="en-US" sz="1600" dirty="0">
                <a:solidFill>
                  <a:srgbClr val="002060"/>
                </a:solidFill>
              </a:rPr>
              <a:t>비자 관련 문의사항은 외국인종합안내센터</a:t>
            </a:r>
            <a:r>
              <a:rPr lang="en-US" altLang="ko-KR" sz="1600" dirty="0">
                <a:solidFill>
                  <a:srgbClr val="002060"/>
                </a:solidFill>
              </a:rPr>
              <a:t>(</a:t>
            </a:r>
            <a:r>
              <a:rPr lang="en-US" altLang="ko-KR" sz="1600" b="1" dirty="0">
                <a:solidFill>
                  <a:srgbClr val="002060"/>
                </a:solidFill>
              </a:rPr>
              <a:t>1345</a:t>
            </a:r>
            <a:r>
              <a:rPr lang="en-US" altLang="ko-KR" sz="1600" dirty="0">
                <a:solidFill>
                  <a:srgbClr val="002060"/>
                </a:solidFill>
              </a:rPr>
              <a:t>)</a:t>
            </a:r>
            <a:r>
              <a:rPr lang="ko-KR" altLang="en-US" sz="1600" dirty="0">
                <a:solidFill>
                  <a:srgbClr val="002060"/>
                </a:solidFill>
              </a:rPr>
              <a:t> 전화 문의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- </a:t>
            </a:r>
            <a:r>
              <a:rPr lang="ko-KR" altLang="en-US" sz="1600" dirty="0">
                <a:solidFill>
                  <a:srgbClr val="002060"/>
                </a:solidFill>
              </a:rPr>
              <a:t>한국어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중국어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영어 등 외국어 상담 가능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6E57041-D108-49E7-A859-58C002E2F6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070" y="2859249"/>
            <a:ext cx="5231364" cy="335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0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2. </a:t>
            </a:r>
            <a:r>
              <a:rPr lang="ko-KR" altLang="en-US" sz="2800" dirty="0">
                <a:solidFill>
                  <a:srgbClr val="002060"/>
                </a:solidFill>
              </a:rPr>
              <a:t>체류자격 변경 및 체류기간 연장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47698" y="900486"/>
            <a:ext cx="11248736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체류자격 변경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어학연수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(D-4)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에서 유학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(D-2)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체류자격 변경 시 신청서류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</a:rPr>
              <a:t>-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여권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외국인등록증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신청서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표준입학허가서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등록금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납입증명서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최종학력증명서 및 학력인증서류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체류지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입증서류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 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재정입증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서류</a:t>
            </a:r>
            <a:r>
              <a:rPr lang="en-US" altLang="ko-KR" sz="160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>
                <a:solidFill>
                  <a:srgbClr val="002060"/>
                </a:solidFill>
                <a:latin typeface="+mn-ea"/>
              </a:rPr>
              <a:t>어학원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재학증명서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출석율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확인 및 연수기간 기재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7698" y="2620241"/>
            <a:ext cx="11248736" cy="30455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>
                <a:solidFill>
                  <a:srgbClr val="002060"/>
                </a:solidFill>
              </a:rPr>
              <a:t>2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체류기간 연장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(1)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유학비자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(D-2)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체류기간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만료 전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연장신청을 해야 함</a:t>
            </a:r>
            <a:endParaRPr lang="en-US" altLang="ko-KR" sz="1600" u="sng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(2)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신청서류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통합신청서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외국인등록증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재학증명서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성적증명서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등록금 납입 증명서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 err="1">
                <a:solidFill>
                  <a:srgbClr val="002060"/>
                </a:solidFill>
                <a:latin typeface="+mn-ea"/>
              </a:rPr>
              <a:t>체류지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입증서류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수수료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6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만원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(3)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신청방법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가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온라인 전자민원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en-US" altLang="ko-KR" sz="1600" dirty="0" err="1">
                <a:solidFill>
                  <a:srgbClr val="002060"/>
                </a:solidFill>
                <a:latin typeface="+mn-ea"/>
              </a:rPr>
              <a:t>HiKorea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(www.hikorea.go.kr) &gt;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전자민원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&gt;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등록외국인의 체류기간연장허가 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   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출입국 방문예약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en-US" altLang="ko-KR" sz="1600" dirty="0" err="1">
                <a:solidFill>
                  <a:srgbClr val="002060"/>
                </a:solidFill>
                <a:latin typeface="+mn-ea"/>
              </a:rPr>
              <a:t>HiKorea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(www.hikorea.go.kr) &gt;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방문예약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&gt;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방문날짜 및 시간 예약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&gt;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출입국에 방문 신청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</a:t>
            </a:r>
            <a:r>
              <a:rPr lang="en-US" altLang="ko-KR" sz="1600" dirty="0">
                <a:solidFill>
                  <a:srgbClr val="002060"/>
                </a:solidFill>
              </a:rPr>
              <a:t> </a:t>
            </a:r>
            <a:r>
              <a:rPr lang="ko-KR" altLang="en-US" sz="1600" dirty="0">
                <a:solidFill>
                  <a:srgbClr val="002060"/>
                </a:solidFill>
              </a:rPr>
              <a:t>광운대학교 교내 단체접수를 통해 신청 </a:t>
            </a:r>
            <a:r>
              <a:rPr lang="en-US" altLang="ko-KR" sz="1600" dirty="0">
                <a:solidFill>
                  <a:srgbClr val="002060"/>
                </a:solidFill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</a:rPr>
              <a:t>접수일정 및 장소 홈페이지에 공지 예정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(4)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유의사항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매 학기 성적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C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(2.0)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미만 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추가서류를 제출 할 수 있음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사유서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은행거래내역서 등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67810" y="986780"/>
            <a:ext cx="5585990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002060"/>
                </a:solidFill>
                <a:latin typeface="+mn-ea"/>
              </a:rPr>
              <a:t>학부 신편입생들은 반드시 </a:t>
            </a:r>
            <a:r>
              <a:rPr lang="ko-KR" altLang="en-US" sz="1400" dirty="0" err="1">
                <a:solidFill>
                  <a:srgbClr val="002060"/>
                </a:solidFill>
                <a:latin typeface="+mn-ea"/>
              </a:rPr>
              <a:t>개강전에</a:t>
            </a:r>
            <a:r>
              <a:rPr lang="ko-KR" altLang="en-US" sz="14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rgbClr val="002060"/>
                </a:solidFill>
                <a:latin typeface="+mn-ea"/>
              </a:rPr>
              <a:t>D-2 </a:t>
            </a:r>
            <a:r>
              <a:rPr lang="ko-KR" altLang="en-US" sz="1400" dirty="0">
                <a:solidFill>
                  <a:srgbClr val="002060"/>
                </a:solidFill>
                <a:latin typeface="+mn-ea"/>
              </a:rPr>
              <a:t>비자로 변경해야 합니다</a:t>
            </a:r>
          </a:p>
        </p:txBody>
      </p:sp>
    </p:spTree>
    <p:extLst>
      <p:ext uri="{BB962C8B-B14F-4D97-AF65-F5344CB8AC3E}">
        <p14:creationId xmlns:p14="http://schemas.microsoft.com/office/powerpoint/2010/main" val="94130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3. </a:t>
            </a:r>
            <a:r>
              <a:rPr lang="ko-KR" altLang="en-US" sz="2800" dirty="0" err="1">
                <a:solidFill>
                  <a:srgbClr val="002060"/>
                </a:solidFill>
              </a:rPr>
              <a:t>시간제취업</a:t>
            </a:r>
            <a:r>
              <a:rPr lang="ko-KR" altLang="en-US" sz="2800" dirty="0">
                <a:solidFill>
                  <a:srgbClr val="002060"/>
                </a:solidFill>
              </a:rPr>
              <a:t> 허가 및 기타 안내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47698" y="4044913"/>
            <a:ext cx="11248736" cy="18913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학적변동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휴학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제적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자퇴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졸업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관련 비자 안내 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유학생 학적변동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휴학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제적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자퇴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졸업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등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이 되었을 때 잔여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체류기간과 상관없이 비자는 소멸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됩니다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학적변동 된 날로부터 </a:t>
            </a:r>
            <a:r>
              <a:rPr lang="en-US" altLang="ko-KR" sz="1600" b="1" u="sng" dirty="0">
                <a:solidFill>
                  <a:srgbClr val="002060"/>
                </a:solidFill>
                <a:latin typeface="+mn-ea"/>
              </a:rPr>
              <a:t>30</a:t>
            </a:r>
            <a:r>
              <a:rPr lang="ko-KR" altLang="en-US" sz="1600" b="1" u="sng" dirty="0">
                <a:solidFill>
                  <a:srgbClr val="002060"/>
                </a:solidFill>
                <a:latin typeface="+mn-ea"/>
              </a:rPr>
              <a:t>일 이내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에 본국으로 돌아가야 합니다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출국하지 않고 한국에 체류 시 불법체류자 신분이 됩니다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. 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졸업 후 유학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(D-2)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자격에서 구직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(D-10)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자격으로 변경 신청 가능합니다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자격조건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  <a:hlinkClick r:id="rId5"/>
              </a:rPr>
              <a:t>www.hikorea.go.kr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에서 확인 필요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7698" y="1164670"/>
            <a:ext cx="11248736" cy="27238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시간제취업 허가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(1) </a:t>
            </a:r>
            <a:r>
              <a:rPr lang="ko-KR" altLang="en-US" sz="1600" u="sng" dirty="0">
                <a:solidFill>
                  <a:srgbClr val="002060"/>
                </a:solidFill>
                <a:latin typeface="+mn-ea"/>
              </a:rPr>
              <a:t>교외 아르바이트를 하고자 할 경우 반드시 사전에 </a:t>
            </a:r>
            <a:r>
              <a:rPr lang="ko-KR" altLang="en-US" sz="1600" b="1" u="sng" dirty="0">
                <a:solidFill>
                  <a:srgbClr val="002060"/>
                </a:solidFill>
                <a:latin typeface="+mn-ea"/>
              </a:rPr>
              <a:t>시간제취업허가</a:t>
            </a:r>
            <a:r>
              <a:rPr lang="ko-KR" altLang="en-US" sz="1600" u="sng" dirty="0">
                <a:solidFill>
                  <a:srgbClr val="002060"/>
                </a:solidFill>
                <a:latin typeface="+mn-ea"/>
              </a:rPr>
              <a:t>를 받은 후 활동 가능</a:t>
            </a:r>
            <a:endParaRPr lang="en-US" altLang="ko-KR" sz="1600" u="sng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(2)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허용범위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학기 중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주당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25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시간 이내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단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주말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공휴일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방학은 무제한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2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개 장소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근무처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로 한정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*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제조업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건설업 근무 불가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•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체류기간의 범위 내에서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1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년간 허용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연장가능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(3)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신청방법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: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방문하여 확인 후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www.hikorea.go.kr </a:t>
            </a:r>
            <a:r>
              <a:rPr lang="ko-KR" altLang="en-US" sz="1600" dirty="0">
                <a:solidFill>
                  <a:srgbClr val="002060"/>
                </a:solidFill>
                <a:latin typeface="+mn-ea"/>
              </a:rPr>
              <a:t>에서 직접 신청</a:t>
            </a:r>
            <a:endParaRPr lang="en-US" altLang="ko-KR" sz="16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1958" y="761511"/>
            <a:ext cx="88242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/>
              <a:t>유학생 </a:t>
            </a:r>
            <a:r>
              <a:rPr lang="ko-KR" altLang="en-US" sz="1400" dirty="0" err="1"/>
              <a:t>시간제취업</a:t>
            </a:r>
            <a:r>
              <a:rPr lang="ko-KR" altLang="en-US" sz="1400" dirty="0"/>
              <a:t> 안내 </a:t>
            </a:r>
            <a:r>
              <a:rPr lang="ko-KR" altLang="en-US" sz="1400" dirty="0">
                <a:hlinkClick r:id="rId6"/>
              </a:rPr>
              <a:t>https://www.kw.ac.kr/ko/life/notice.jsp?BoardMode=view&amp;DUID=33104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58905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4. </a:t>
            </a:r>
            <a:r>
              <a:rPr lang="ko-KR" altLang="en-US" sz="2800" dirty="0">
                <a:solidFill>
                  <a:srgbClr val="002060"/>
                </a:solidFill>
              </a:rPr>
              <a:t>체류자격 관련 유의사항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47698" y="877703"/>
            <a:ext cx="11248736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불법체류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외국인 관리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(1) </a:t>
            </a:r>
            <a:r>
              <a:rPr lang="ko-KR" altLang="en-US" sz="1600" dirty="0">
                <a:solidFill>
                  <a:srgbClr val="002060"/>
                </a:solidFill>
              </a:rPr>
              <a:t>불법체류 외국인 단속 시스템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</a:rPr>
              <a:t>법무부는 일선 </a:t>
            </a:r>
            <a:r>
              <a:rPr lang="ko-KR" altLang="en-US" sz="1600" dirty="0" err="1">
                <a:solidFill>
                  <a:srgbClr val="002060"/>
                </a:solidFill>
              </a:rPr>
              <a:t>출입국･외국인</a:t>
            </a:r>
            <a:r>
              <a:rPr lang="ko-KR" altLang="en-US" sz="1600" dirty="0">
                <a:solidFill>
                  <a:srgbClr val="002060"/>
                </a:solidFill>
              </a:rPr>
              <a:t> 관서를 통해 연중 상시적으로 불법체류 외국인 단속을 실시하는 한편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효율적인 불법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   </a:t>
            </a:r>
            <a:r>
              <a:rPr lang="ko-KR" altLang="en-US" sz="1600" dirty="0">
                <a:solidFill>
                  <a:srgbClr val="002060"/>
                </a:solidFill>
              </a:rPr>
              <a:t>체류 외국인 단속을 위해 </a:t>
            </a:r>
            <a:r>
              <a:rPr lang="ko-KR" altLang="en-US" sz="1600" dirty="0" err="1">
                <a:solidFill>
                  <a:srgbClr val="002060"/>
                </a:solidFill>
              </a:rPr>
              <a:t>광역단속</a:t>
            </a:r>
            <a:r>
              <a:rPr lang="ko-KR" altLang="en-US" sz="1600" dirty="0">
                <a:solidFill>
                  <a:srgbClr val="002060"/>
                </a:solidFill>
              </a:rPr>
              <a:t> 체제로 전환</a:t>
            </a:r>
            <a:r>
              <a:rPr lang="en-US" altLang="ko-KR" sz="1600" dirty="0">
                <a:solidFill>
                  <a:srgbClr val="002060"/>
                </a:solidFill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</a:rPr>
              <a:t>확대 시행 중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</a:rPr>
              <a:t>법무부는 불법입국 및 불법취업 알선 브로커 등 불법체류 환경을 조장하는 출입국 관련 사범에 대한 조사를 전담하는       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    2</a:t>
            </a:r>
            <a:r>
              <a:rPr lang="ko-KR" altLang="en-US" sz="1600" dirty="0">
                <a:solidFill>
                  <a:srgbClr val="002060"/>
                </a:solidFill>
              </a:rPr>
              <a:t>개의 이민특수조사대를 운영 중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(2) </a:t>
            </a:r>
            <a:r>
              <a:rPr lang="ko-KR" altLang="en-US" sz="1600" dirty="0">
                <a:solidFill>
                  <a:srgbClr val="002060"/>
                </a:solidFill>
              </a:rPr>
              <a:t>불법체류 외국인에 대한 범정부적 대처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</a:rPr>
              <a:t>불법체류 외국인 </a:t>
            </a:r>
            <a:r>
              <a:rPr lang="ko-KR" altLang="en-US" sz="1600" dirty="0" err="1">
                <a:solidFill>
                  <a:srgbClr val="002060"/>
                </a:solidFill>
              </a:rPr>
              <a:t>감소정책을</a:t>
            </a:r>
            <a:r>
              <a:rPr lang="ko-KR" altLang="en-US" sz="1600" dirty="0">
                <a:solidFill>
                  <a:srgbClr val="002060"/>
                </a:solidFill>
              </a:rPr>
              <a:t> 효율적으로 추진하기 위해 경찰청 등 관계기관으로부터 </a:t>
            </a:r>
            <a:r>
              <a:rPr lang="ko-KR" altLang="en-US" sz="1600" dirty="0" err="1">
                <a:solidFill>
                  <a:srgbClr val="002060"/>
                </a:solidFill>
              </a:rPr>
              <a:t>단속인력을</a:t>
            </a:r>
            <a:r>
              <a:rPr lang="ko-KR" altLang="en-US" sz="1600" dirty="0">
                <a:solidFill>
                  <a:srgbClr val="002060"/>
                </a:solidFill>
              </a:rPr>
              <a:t> 지원받아 상시적 합  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</a:rPr>
              <a:t>      </a:t>
            </a:r>
            <a:r>
              <a:rPr lang="ko-KR" altLang="en-US" sz="1600" dirty="0" err="1">
                <a:solidFill>
                  <a:srgbClr val="002060"/>
                </a:solidFill>
              </a:rPr>
              <a:t>동단속을</a:t>
            </a:r>
            <a:r>
              <a:rPr lang="ko-KR" altLang="en-US" sz="1600" dirty="0">
                <a:solidFill>
                  <a:srgbClr val="002060"/>
                </a:solidFill>
              </a:rPr>
              <a:t> 실시 중</a:t>
            </a:r>
            <a:endParaRPr lang="en-US" altLang="ko-KR" sz="1600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n-ea"/>
              </a:rPr>
              <a:t>    - </a:t>
            </a:r>
            <a:r>
              <a:rPr lang="ko-KR" altLang="en-US" sz="1600" dirty="0">
                <a:solidFill>
                  <a:srgbClr val="002060"/>
                </a:solidFill>
              </a:rPr>
              <a:t>불법행위 발생 환경을 지속적으로 파악하고 경찰 등 유관기관과 합동 순찰 등을 실시하는 등 외국인 </a:t>
            </a:r>
            <a:r>
              <a:rPr lang="ko-KR" altLang="en-US" sz="1600" dirty="0" err="1">
                <a:solidFill>
                  <a:srgbClr val="002060"/>
                </a:solidFill>
              </a:rPr>
              <a:t>체류질서를</a:t>
            </a:r>
            <a:r>
              <a:rPr lang="ko-KR" altLang="en-US" sz="1600" dirty="0">
                <a:solidFill>
                  <a:srgbClr val="002060"/>
                </a:solidFill>
              </a:rPr>
              <a:t> 확립</a:t>
            </a:r>
            <a:endParaRPr lang="ko-KR" altLang="en-US" sz="1600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9792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4. </a:t>
            </a:r>
            <a:r>
              <a:rPr lang="ko-KR" altLang="en-US" sz="2800" dirty="0">
                <a:solidFill>
                  <a:srgbClr val="002060"/>
                </a:solidFill>
              </a:rPr>
              <a:t>체류자격 관련 유의사항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47698" y="877703"/>
            <a:ext cx="11248736" cy="41549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(3)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불법체류 예방활동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외국인 불법고용 및 불법체류 방지를 위해 단속과 함께 불법고용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·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불법취업 방지 사전 계도를 병행하고 있으며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경찰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·      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 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지방자치단체 등 관계기관과 합동으로 불법체류 방지 캠페인을 실시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불법체류율이 높은 주요 국가의 주한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공관원을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초청하여 불법체류 중인 자국민에 대한 자진귀국 유도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신규불법체류             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 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외국인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발생방지를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위해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외국정부와도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긴밀한 협력체제를 구축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(4)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불법체류 외국인 자진출국제도 시행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  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‘불법체류 외국인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자진출국제도’를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상시적으로 운영하고 있으며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자진해서 출국하는 불법체류 외국인에게 입국금지 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 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완화 혜택을 부여 중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- 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불법체류 외국인들에게 스스로 본국으로 귀환할 기회를 제공하는 한편 입국규제 유예 혜택을 확대하여 부여하는 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'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불</a:t>
            </a:r>
            <a:endParaRPr lang="en-US" altLang="ko-KR" sz="1600" dirty="0">
              <a:solidFill>
                <a:srgbClr val="002060"/>
              </a:solidFill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      </a:t>
            </a:r>
            <a:r>
              <a:rPr lang="ko-KR" altLang="en-US" sz="1600" dirty="0" err="1">
                <a:solidFill>
                  <a:srgbClr val="002060"/>
                </a:solidFill>
                <a:latin typeface="+mj-lt"/>
              </a:rPr>
              <a:t>법체류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 외국인 특별자진출국기간</a:t>
            </a:r>
            <a:r>
              <a:rPr lang="en-US" altLang="ko-KR" sz="1600" dirty="0">
                <a:solidFill>
                  <a:srgbClr val="002060"/>
                </a:solidFill>
                <a:latin typeface="+mj-lt"/>
              </a:rPr>
              <a:t>'</a:t>
            </a:r>
            <a:r>
              <a:rPr lang="ko-KR" altLang="en-US" sz="1600" dirty="0">
                <a:solidFill>
                  <a:srgbClr val="002060"/>
                </a:solidFill>
                <a:latin typeface="+mj-lt"/>
              </a:rPr>
              <a:t>을 운영 중</a:t>
            </a:r>
          </a:p>
        </p:txBody>
      </p:sp>
    </p:spTree>
    <p:extLst>
      <p:ext uri="{BB962C8B-B14F-4D97-AF65-F5344CB8AC3E}">
        <p14:creationId xmlns:p14="http://schemas.microsoft.com/office/powerpoint/2010/main" val="285285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23365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66591" y="158382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4. </a:t>
            </a:r>
            <a:r>
              <a:rPr lang="ko-KR" altLang="en-US" sz="2800" dirty="0">
                <a:solidFill>
                  <a:srgbClr val="002060"/>
                </a:solidFill>
              </a:rPr>
              <a:t>체류자격 관련 유의사항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85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81052" y="879567"/>
            <a:ext cx="11248736" cy="48936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rgbClr val="002060"/>
                </a:solidFill>
                <a:latin typeface="+mj-ea"/>
                <a:ea typeface="+mj-ea"/>
              </a:rPr>
              <a:t> (5) </a:t>
            </a:r>
            <a:r>
              <a:rPr lang="ko-KR" altLang="en-US" sz="1600" dirty="0" err="1">
                <a:solidFill>
                  <a:srgbClr val="002060"/>
                </a:solidFill>
                <a:latin typeface="+mj-ea"/>
                <a:ea typeface="+mj-ea"/>
              </a:rPr>
              <a:t>불법체류율</a:t>
            </a:r>
            <a:r>
              <a:rPr lang="ko-KR" altLang="en-US" sz="1600" dirty="0">
                <a:solidFill>
                  <a:srgbClr val="002060"/>
                </a:solidFill>
                <a:latin typeface="+mj-ea"/>
                <a:ea typeface="+mj-ea"/>
              </a:rPr>
              <a:t> 현황</a:t>
            </a: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rgbClr val="002060"/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endParaRPr lang="ko-KR" altLang="en-US" sz="16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882" y="1080061"/>
            <a:ext cx="5624368" cy="454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8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31634"/>
            <a:ext cx="12192000" cy="5961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233879" y="-640234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607946" y="2172404"/>
            <a:ext cx="10976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</a:rPr>
              <a:t>VIII. </a:t>
            </a:r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</a:rPr>
              <a:t>유학생 특별 프로그램 안내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86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03298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1661" y="-347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737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-36493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20904" y="246305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1. </a:t>
            </a:r>
            <a:r>
              <a:rPr lang="ko-KR" altLang="en-US" sz="2800" b="1" dirty="0">
                <a:solidFill>
                  <a:srgbClr val="002060"/>
                </a:solidFill>
              </a:rPr>
              <a:t>멘토링 프로그램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87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3287" y="5646101"/>
            <a:ext cx="43299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    경복궁 </a:t>
            </a:r>
            <a:r>
              <a:rPr lang="ko-KR" altLang="en-US" sz="1400" dirty="0" err="1"/>
              <a:t>한복체험</a:t>
            </a:r>
            <a:r>
              <a:rPr lang="ko-KR" altLang="en-US" sz="1400" dirty="0"/>
              <a:t> </a:t>
            </a:r>
            <a:r>
              <a:rPr lang="en-US" altLang="ko-KR" sz="1400" dirty="0"/>
              <a:t>(2020.2</a:t>
            </a:r>
            <a:r>
              <a:rPr lang="ko-KR" altLang="en-US" sz="1400" dirty="0"/>
              <a:t>학기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4277480" y="5642862"/>
            <a:ext cx="3864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인사동 </a:t>
            </a:r>
            <a:r>
              <a:rPr lang="ko-KR" altLang="en-US" sz="1400" dirty="0" err="1"/>
              <a:t>도장만들기</a:t>
            </a:r>
            <a:r>
              <a:rPr lang="ko-KR" altLang="en-US" sz="1400" dirty="0"/>
              <a:t> 체험 </a:t>
            </a:r>
            <a:r>
              <a:rPr lang="en-US" altLang="ko-KR" sz="1400" dirty="0"/>
              <a:t>(2020.2</a:t>
            </a:r>
            <a:r>
              <a:rPr lang="ko-KR" altLang="en-US" sz="1400" dirty="0"/>
              <a:t>학기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8703469" y="5660447"/>
            <a:ext cx="48374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롯데월드 </a:t>
            </a:r>
            <a:r>
              <a:rPr lang="en-US" altLang="ko-KR" sz="1400" dirty="0"/>
              <a:t>(2020.1</a:t>
            </a:r>
            <a:r>
              <a:rPr lang="ko-KR" altLang="en-US" sz="1400" dirty="0"/>
              <a:t>학기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347845" y="870448"/>
            <a:ext cx="11248736" cy="25853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활동목적</a:t>
            </a:r>
            <a:endParaRPr lang="ko-KR" altLang="en-US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유학생 담당자와 외국인 유학생간 소통 강화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운영방식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</a:rPr>
              <a:t>내</a:t>
            </a:r>
            <a:r>
              <a:rPr lang="en-US" altLang="ko-KR" dirty="0">
                <a:solidFill>
                  <a:srgbClr val="002060"/>
                </a:solidFill>
              </a:rPr>
              <a:t>·</a:t>
            </a:r>
            <a:r>
              <a:rPr lang="ko-KR" altLang="en-US" dirty="0">
                <a:solidFill>
                  <a:srgbClr val="002060"/>
                </a:solidFill>
              </a:rPr>
              <a:t>외국인 학생 또는 외국인</a:t>
            </a:r>
            <a:r>
              <a:rPr lang="en-US" altLang="ko-KR" dirty="0">
                <a:solidFill>
                  <a:srgbClr val="002060"/>
                </a:solidFill>
              </a:rPr>
              <a:t>·</a:t>
            </a:r>
            <a:r>
              <a:rPr lang="ko-KR" altLang="en-US" dirty="0">
                <a:solidFill>
                  <a:srgbClr val="002060"/>
                </a:solidFill>
              </a:rPr>
              <a:t>외국인 학생 </a:t>
            </a:r>
            <a:r>
              <a:rPr lang="en-US" altLang="ko-KR" dirty="0">
                <a:solidFill>
                  <a:srgbClr val="002060"/>
                </a:solidFill>
              </a:rPr>
              <a:t>1:1</a:t>
            </a:r>
            <a:r>
              <a:rPr lang="ko-KR" altLang="en-US" dirty="0">
                <a:solidFill>
                  <a:srgbClr val="002060"/>
                </a:solidFill>
              </a:rPr>
              <a:t>로 최소 </a:t>
            </a:r>
            <a:r>
              <a:rPr lang="en-US" altLang="ko-KR" dirty="0">
                <a:solidFill>
                  <a:srgbClr val="002060"/>
                </a:solidFill>
              </a:rPr>
              <a:t>7</a:t>
            </a:r>
            <a:r>
              <a:rPr lang="ko-KR" altLang="en-US" dirty="0">
                <a:solidFill>
                  <a:srgbClr val="002060"/>
                </a:solidFill>
              </a:rPr>
              <a:t>회 이상 활동하며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>
                <a:solidFill>
                  <a:srgbClr val="002060"/>
                </a:solidFill>
              </a:rPr>
              <a:t>멘토링 오리엔테이션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   </a:t>
            </a:r>
            <a:r>
              <a:rPr lang="ko-KR" altLang="en-US" dirty="0" err="1">
                <a:solidFill>
                  <a:srgbClr val="002060"/>
                </a:solidFill>
              </a:rPr>
              <a:t>멘토링데이</a:t>
            </a:r>
            <a:r>
              <a:rPr lang="en-US" altLang="ko-KR" dirty="0">
                <a:solidFill>
                  <a:srgbClr val="002060"/>
                </a:solidFill>
              </a:rPr>
              <a:t>, </a:t>
            </a:r>
            <a:r>
              <a:rPr lang="ko-KR" altLang="en-US" dirty="0" err="1">
                <a:solidFill>
                  <a:srgbClr val="002060"/>
                </a:solidFill>
              </a:rPr>
              <a:t>후기공모전</a:t>
            </a:r>
            <a:r>
              <a:rPr lang="ko-KR" altLang="en-US" dirty="0">
                <a:solidFill>
                  <a:srgbClr val="002060"/>
                </a:solidFill>
              </a:rPr>
              <a:t> 등의 행사를 진행함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</a:rPr>
              <a:t>3) </a:t>
            </a:r>
            <a:r>
              <a:rPr lang="ko-KR" altLang="en-US" dirty="0">
                <a:solidFill>
                  <a:srgbClr val="002060"/>
                </a:solidFill>
              </a:rPr>
              <a:t>주관 </a:t>
            </a:r>
            <a:r>
              <a:rPr lang="en-US" altLang="ko-KR" dirty="0">
                <a:solidFill>
                  <a:srgbClr val="002060"/>
                </a:solidFill>
              </a:rPr>
              <a:t>: </a:t>
            </a:r>
            <a:r>
              <a:rPr lang="ko-KR" altLang="en-US" dirty="0" err="1">
                <a:solidFill>
                  <a:srgbClr val="002060"/>
                </a:solidFill>
              </a:rPr>
              <a:t>국제교류팀</a:t>
            </a:r>
            <a:r>
              <a:rPr lang="en-US" altLang="ko-KR" dirty="0">
                <a:solidFill>
                  <a:srgbClr val="002060"/>
                </a:solidFill>
              </a:rPr>
              <a:t>(</a:t>
            </a:r>
            <a:r>
              <a:rPr lang="ko-KR" altLang="en-US" dirty="0" err="1">
                <a:solidFill>
                  <a:srgbClr val="002060"/>
                </a:solidFill>
              </a:rPr>
              <a:t>문화관</a:t>
            </a:r>
            <a:r>
              <a:rPr lang="ko-KR" altLang="en-US" dirty="0">
                <a:solidFill>
                  <a:srgbClr val="002060"/>
                </a:solidFill>
              </a:rPr>
              <a:t> </a:t>
            </a:r>
            <a:r>
              <a:rPr lang="en-US" altLang="ko-KR" dirty="0">
                <a:solidFill>
                  <a:srgbClr val="002060"/>
                </a:solidFill>
              </a:rPr>
              <a:t>111</a:t>
            </a:r>
            <a:r>
              <a:rPr lang="ko-KR" altLang="en-US" dirty="0">
                <a:solidFill>
                  <a:srgbClr val="002060"/>
                </a:solidFill>
              </a:rPr>
              <a:t>호</a:t>
            </a:r>
            <a:r>
              <a:rPr lang="en-US" altLang="ko-KR" dirty="0">
                <a:solidFill>
                  <a:srgbClr val="002060"/>
                </a:solidFill>
              </a:rPr>
              <a:t>) / 02-940-5014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283191" y="1278159"/>
            <a:ext cx="2313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02-940-5014~6 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0572811" y="111188"/>
            <a:ext cx="4277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hlinkClick r:id="rId5"/>
              </a:rPr>
              <a:t>국제교류팀</a:t>
            </a:r>
            <a:endParaRPr lang="ko-KR" altLang="en-US" dirty="0"/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-74431" y="2337104"/>
            <a:ext cx="8525269" cy="35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38193112" descr="EMB00002ad80ac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72" y="3541458"/>
            <a:ext cx="3450530" cy="208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4235855" y="2864465"/>
            <a:ext cx="20699306" cy="72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446683064" descr="EMB000009580af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58750" y="2733031"/>
            <a:ext cx="2067237" cy="367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6784251" y="27948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438262584" descr="EMB00001f080b2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818" y="3541458"/>
            <a:ext cx="2801528" cy="210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35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7614263" y="1090863"/>
            <a:ext cx="3739537" cy="19109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2. </a:t>
            </a:r>
            <a:r>
              <a:rPr lang="ko-KR" altLang="en-US" sz="2800" b="1" dirty="0" err="1">
                <a:solidFill>
                  <a:srgbClr val="002060"/>
                </a:solidFill>
              </a:rPr>
              <a:t>런치톡톡</a:t>
            </a:r>
            <a:r>
              <a:rPr lang="ko-KR" altLang="en-US" sz="2800" b="1" dirty="0">
                <a:solidFill>
                  <a:srgbClr val="002060"/>
                </a:solidFill>
              </a:rPr>
              <a:t> 프로그램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88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67014" y="861097"/>
            <a:ext cx="11248736" cy="50783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활동목적</a:t>
            </a:r>
            <a:endParaRPr lang="ko-KR" altLang="en-US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유학생 담당자와 외국인 유학생 간 소통 강화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운영방식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월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회 진행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유학생담당자와 유학생 최대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10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명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점심식사를 하며 유학생활 어려움 청취 및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도움제공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3)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담당자가 메뉴와 날짜를 편성 및 홈페이지 공지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월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회 진행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4)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일정 및 장소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홈페이지 공지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endParaRPr lang="en-US" altLang="ko-KR" dirty="0"/>
          </a:p>
          <a:p>
            <a:pPr fontAlgn="base">
              <a:lnSpc>
                <a:spcPct val="150000"/>
              </a:lnSpc>
            </a:pPr>
            <a:r>
              <a:rPr lang="ko-KR" altLang="en-US" dirty="0" err="1">
                <a:solidFill>
                  <a:schemeClr val="accent5">
                    <a:lumMod val="50000"/>
                  </a:schemeClr>
                </a:solidFill>
              </a:rPr>
              <a:t>국제교류팀</a:t>
            </a: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ko-KR" altLang="en-US" dirty="0" err="1">
                <a:solidFill>
                  <a:schemeClr val="accent5">
                    <a:lumMod val="50000"/>
                  </a:schemeClr>
                </a:solidFill>
              </a:rPr>
              <a:t>문화관</a:t>
            </a:r>
            <a:r>
              <a:rPr lang="ko-KR" alt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</a:rPr>
              <a:t>111</a:t>
            </a:r>
            <a:r>
              <a:rPr lang="ko-KR" altLang="en-US" dirty="0">
                <a:solidFill>
                  <a:schemeClr val="accent5">
                    <a:lumMod val="50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</a:rPr>
              <a:t>) / 02-940-5014</a:t>
            </a:r>
          </a:p>
          <a:p>
            <a:pPr fontAlgn="base">
              <a:lnSpc>
                <a:spcPct val="150000"/>
              </a:lnSpc>
            </a:pPr>
            <a:endParaRPr lang="en-US" altLang="ko-KR" dirty="0">
              <a:solidFill>
                <a:schemeClr val="accent5">
                  <a:lumMod val="50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endParaRPr lang="ko-KR" altLang="en-US" dirty="0">
              <a:solidFill>
                <a:schemeClr val="accent5">
                  <a:lumMod val="50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endParaRPr lang="ko-KR" altLang="en-US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93168" y="1928469"/>
            <a:ext cx="536063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2021</a:t>
            </a:r>
            <a:r>
              <a:rPr lang="ko-KR" altLang="en-US" dirty="0"/>
              <a:t>학년도 </a:t>
            </a:r>
            <a:r>
              <a:rPr lang="ko-KR" altLang="en-US" dirty="0" err="1"/>
              <a:t>런치톡톡</a:t>
            </a:r>
            <a:r>
              <a:rPr lang="ko-KR" altLang="en-US" dirty="0"/>
              <a:t> </a:t>
            </a:r>
            <a:r>
              <a:rPr lang="ko-KR" altLang="en-US" dirty="0" err="1"/>
              <a:t>스케쥴</a:t>
            </a:r>
            <a:r>
              <a:rPr lang="ko-KR" altLang="en-US" dirty="0"/>
              <a:t> 홈페이지에 </a:t>
            </a:r>
            <a:r>
              <a:rPr lang="ko-KR" altLang="en-US" dirty="0" err="1"/>
              <a:t>공지예정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9278535" y="1029376"/>
            <a:ext cx="2313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02-940-5014~6 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0572811" y="111188"/>
            <a:ext cx="4277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hlinkClick r:id="rId5"/>
              </a:rPr>
              <a:t>국제교류팀</a:t>
            </a:r>
            <a:endParaRPr lang="ko-KR" altLang="en-US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693531" y="293881"/>
            <a:ext cx="1346339" cy="100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71350448" descr="EMB00001540209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308" y="2599831"/>
            <a:ext cx="2382984" cy="316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1420803" y="1724423"/>
            <a:ext cx="3852384" cy="224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504639064" descr="EMB0000300820a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775" y="3660498"/>
            <a:ext cx="3205930" cy="214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04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3. </a:t>
            </a:r>
            <a:r>
              <a:rPr lang="ko-KR" altLang="en-US" sz="2800" b="1" dirty="0">
                <a:solidFill>
                  <a:srgbClr val="002060"/>
                </a:solidFill>
              </a:rPr>
              <a:t>유학생 상담 프로그램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89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67014" y="1102397"/>
            <a:ext cx="11248736" cy="46628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1)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활동목적</a:t>
            </a:r>
            <a:endParaRPr lang="ko-KR" altLang="en-US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다국어 유학생상담프로그램 운영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한국의 생활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문화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예절 및 대학 문화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교육과정 등에 대해 도움을 줌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운영방식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베트남출신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유학생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베트남 교수 및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직원을 통한 상담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 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중국 출신 유학생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중국어 가능 직원을 통한 상담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-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기타지역 유학생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담당자를 통한 상담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3)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상담내용에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따라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추가상담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시행</a:t>
            </a:r>
            <a:endParaRPr lang="en-US" altLang="ko-KR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4)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상담자가 학생과 연락하여 상담시간 편성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학기중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1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회이상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002060"/>
                </a:solidFill>
                <a:latin typeface="+mn-ea"/>
              </a:rPr>
              <a:t>5)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상담 기간 및 장소 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: 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학기 중 상시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주말 제외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), </a:t>
            </a:r>
            <a:r>
              <a:rPr lang="ko-KR" altLang="en-US" dirty="0" err="1">
                <a:solidFill>
                  <a:srgbClr val="002060"/>
                </a:solidFill>
                <a:latin typeface="+mn-ea"/>
              </a:rPr>
              <a:t>국제교류팀</a:t>
            </a:r>
            <a:r>
              <a:rPr lang="en-US" altLang="ko-KR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+mn-ea"/>
              </a:rPr>
              <a:t>동해문화예</a:t>
            </a:r>
            <a:r>
              <a:rPr lang="ko-KR" altLang="en-US" dirty="0">
                <a:solidFill>
                  <a:srgbClr val="002060"/>
                </a:solidFill>
              </a:rPr>
              <a:t>술관 </a:t>
            </a:r>
            <a:r>
              <a:rPr lang="en-US" altLang="ko-KR" dirty="0">
                <a:solidFill>
                  <a:srgbClr val="002060"/>
                </a:solidFill>
              </a:rPr>
              <a:t>111</a:t>
            </a:r>
            <a:r>
              <a:rPr lang="ko-KR" altLang="en-US" dirty="0">
                <a:solidFill>
                  <a:srgbClr val="002060"/>
                </a:solidFill>
              </a:rPr>
              <a:t>호</a:t>
            </a:r>
            <a:r>
              <a:rPr lang="en-US" altLang="ko-KR" dirty="0">
                <a:solidFill>
                  <a:srgbClr val="002060"/>
                </a:solidFill>
              </a:rPr>
              <a:t>)</a:t>
            </a:r>
            <a:endParaRPr lang="ko-KR" altLang="en-US" dirty="0">
              <a:solidFill>
                <a:srgbClr val="002060"/>
              </a:solidFill>
            </a:endParaRPr>
          </a:p>
          <a:p>
            <a:pPr fontAlgn="base">
              <a:lnSpc>
                <a:spcPct val="150000"/>
              </a:lnSpc>
            </a:pPr>
            <a:endParaRPr lang="ko-KR" altLang="en-US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72811" y="111188"/>
            <a:ext cx="4277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hlinkClick r:id="rId5"/>
              </a:rPr>
              <a:t>국제교류팀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9234143" y="1202422"/>
            <a:ext cx="2313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02-940-5014~6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35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4-1. </a:t>
            </a:r>
            <a:r>
              <a:rPr lang="ko-KR" altLang="en-US" sz="2800" b="1" dirty="0">
                <a:solidFill>
                  <a:srgbClr val="002060"/>
                </a:solidFill>
              </a:rPr>
              <a:t>전공 공부를 위한 </a:t>
            </a:r>
            <a:r>
              <a:rPr lang="ko-KR" altLang="en-US" sz="2800" b="1" dirty="0" err="1">
                <a:solidFill>
                  <a:srgbClr val="002060"/>
                </a:solidFill>
              </a:rPr>
              <a:t>튜터링</a:t>
            </a:r>
            <a:r>
              <a:rPr lang="ko-KR" altLang="en-US" sz="2800" b="1" dirty="0">
                <a:solidFill>
                  <a:srgbClr val="002060"/>
                </a:solidFill>
              </a:rPr>
              <a:t> 프로그램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90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26338" y="976569"/>
            <a:ext cx="11248736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dirty="0"/>
              <a:t>활동기간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학기 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/>
              <a:t>활동내용</a:t>
            </a:r>
            <a:r>
              <a:rPr lang="ko-KR" altLang="en-US" dirty="0"/>
              <a:t> </a:t>
            </a:r>
            <a:r>
              <a:rPr lang="en-US" altLang="ko-KR" dirty="0"/>
              <a:t>- 1</a:t>
            </a:r>
            <a:r>
              <a:rPr lang="ko-KR" altLang="en-US" dirty="0"/>
              <a:t>학기 전공 수강과목 학습 지원 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3. </a:t>
            </a:r>
            <a:r>
              <a:rPr lang="ko-KR" altLang="en-US" b="1" dirty="0" err="1"/>
              <a:t>튜티</a:t>
            </a:r>
            <a:r>
              <a:rPr lang="en-US" altLang="ko-KR" b="1" dirty="0"/>
              <a:t>(tutee) </a:t>
            </a:r>
            <a:r>
              <a:rPr lang="ko-KR" altLang="en-US" b="1" dirty="0"/>
              <a:t>지원자격 </a:t>
            </a:r>
          </a:p>
          <a:p>
            <a:pPr fontAlgn="base"/>
            <a:r>
              <a:rPr lang="ko-KR" altLang="en-US" dirty="0"/>
              <a:t>① 본교에 재학 중인 외국인 유학생</a:t>
            </a:r>
            <a:r>
              <a:rPr lang="en-US" altLang="ko-KR" dirty="0"/>
              <a:t>(</a:t>
            </a:r>
            <a:r>
              <a:rPr lang="ko-KR" altLang="en-US" dirty="0"/>
              <a:t>교환학생 포함</a:t>
            </a:r>
            <a:r>
              <a:rPr lang="en-US" altLang="ko-KR" dirty="0"/>
              <a:t>) </a:t>
            </a:r>
            <a:endParaRPr lang="ko-KR" altLang="en-US" dirty="0"/>
          </a:p>
          <a:p>
            <a:pPr fontAlgn="base"/>
            <a:r>
              <a:rPr lang="ko-KR" altLang="en-US" dirty="0"/>
              <a:t>➁ 전공 교과목의 학습 도움이 필요한 유학생 </a:t>
            </a:r>
          </a:p>
          <a:p>
            <a:pPr fontAlgn="base"/>
            <a:r>
              <a:rPr lang="ko-KR" altLang="en-US" dirty="0"/>
              <a:t>➂ </a:t>
            </a:r>
            <a:r>
              <a:rPr lang="ko-KR" altLang="en-US" dirty="0" err="1"/>
              <a:t>튜터와의</a:t>
            </a:r>
            <a:r>
              <a:rPr lang="ko-KR" altLang="en-US" dirty="0"/>
              <a:t> 약속을 잘 지키며 성실하게 </a:t>
            </a:r>
            <a:r>
              <a:rPr lang="ko-KR" altLang="en-US" dirty="0" err="1"/>
              <a:t>튜터링을</a:t>
            </a:r>
            <a:r>
              <a:rPr lang="ko-KR" altLang="en-US" dirty="0"/>
              <a:t> 진행할 유학생 </a:t>
            </a:r>
            <a:r>
              <a:rPr lang="en-US" altLang="ko-KR" dirty="0"/>
              <a:t>(</a:t>
            </a:r>
            <a:r>
              <a:rPr lang="ko-KR" altLang="en-US" dirty="0"/>
              <a:t>한국어 말하기</a:t>
            </a:r>
            <a:r>
              <a:rPr lang="en-US" altLang="ko-KR" dirty="0"/>
              <a:t>, </a:t>
            </a:r>
            <a:r>
              <a:rPr lang="ko-KR" altLang="en-US" dirty="0"/>
              <a:t>글쓰기 가능 자</a:t>
            </a:r>
            <a:r>
              <a:rPr lang="en-US" altLang="ko-KR" dirty="0"/>
              <a:t>)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dirty="0"/>
              <a:t>아래의 내용을 기재하여 이메일</a:t>
            </a:r>
            <a:r>
              <a:rPr lang="en-US" altLang="ko-KR" dirty="0"/>
              <a:t>(agnet@kw.ac.kr), </a:t>
            </a:r>
            <a:r>
              <a:rPr lang="ko-KR" altLang="en-US" dirty="0"/>
              <a:t>전화</a:t>
            </a:r>
            <a:r>
              <a:rPr lang="en-US" altLang="ko-KR" dirty="0"/>
              <a:t>(940-5796) </a:t>
            </a:r>
            <a:r>
              <a:rPr lang="ko-KR" altLang="en-US" dirty="0"/>
              <a:t>회신 </a:t>
            </a:r>
          </a:p>
          <a:p>
            <a:pPr fontAlgn="base"/>
            <a:r>
              <a:rPr lang="ko-KR" altLang="en-US" dirty="0"/>
              <a:t>➀ 유학생 인적사항</a:t>
            </a:r>
            <a:r>
              <a:rPr lang="en-US" altLang="ko-KR" dirty="0"/>
              <a:t>(</a:t>
            </a:r>
            <a:r>
              <a:rPr lang="ko-KR" altLang="en-US" dirty="0"/>
              <a:t>소속</a:t>
            </a:r>
            <a:r>
              <a:rPr lang="en-US" altLang="ko-KR" dirty="0"/>
              <a:t>, </a:t>
            </a:r>
            <a:r>
              <a:rPr lang="ko-KR" altLang="en-US" dirty="0"/>
              <a:t>학번</a:t>
            </a:r>
            <a:r>
              <a:rPr lang="en-US" altLang="ko-KR" dirty="0"/>
              <a:t>, </a:t>
            </a:r>
            <a:r>
              <a:rPr lang="ko-KR" altLang="en-US" dirty="0"/>
              <a:t>이름</a:t>
            </a:r>
            <a:r>
              <a:rPr lang="en-US" altLang="ko-KR" dirty="0"/>
              <a:t>, </a:t>
            </a:r>
            <a:r>
              <a:rPr lang="ko-KR" altLang="en-US" dirty="0"/>
              <a:t>한국어 능력 정도</a:t>
            </a:r>
            <a:r>
              <a:rPr lang="en-US" altLang="ko-KR" dirty="0"/>
              <a:t>) </a:t>
            </a:r>
            <a:endParaRPr lang="ko-KR" altLang="en-US" dirty="0"/>
          </a:p>
          <a:p>
            <a:pPr fontAlgn="base"/>
            <a:r>
              <a:rPr lang="ko-KR" altLang="en-US" dirty="0"/>
              <a:t>➁ </a:t>
            </a:r>
            <a:r>
              <a:rPr lang="ko-KR" altLang="en-US" dirty="0" err="1"/>
              <a:t>튜터링</a:t>
            </a:r>
            <a:r>
              <a:rPr lang="ko-KR" altLang="en-US" dirty="0"/>
              <a:t> 받고자 하는 </a:t>
            </a:r>
            <a:r>
              <a:rPr lang="ko-KR" altLang="en-US" dirty="0" err="1"/>
              <a:t>교과목명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dirty="0"/>
              <a:t>➂ 기타 유학생 요청사항</a:t>
            </a:r>
            <a:r>
              <a:rPr lang="en-US" altLang="ko-KR" dirty="0"/>
              <a:t>(</a:t>
            </a:r>
            <a:r>
              <a:rPr lang="ko-KR" altLang="en-US" dirty="0"/>
              <a:t>전공 학우 중 희망하는 </a:t>
            </a:r>
            <a:r>
              <a:rPr lang="ko-KR" altLang="en-US" dirty="0" err="1"/>
              <a:t>튜터</a:t>
            </a:r>
            <a:r>
              <a:rPr lang="ko-KR" altLang="en-US" dirty="0"/>
              <a:t> 희망자 등</a:t>
            </a:r>
            <a:r>
              <a:rPr lang="en-US" altLang="ko-KR" dirty="0"/>
              <a:t>) 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5.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교수학습센터</a:t>
            </a:r>
            <a:r>
              <a:rPr lang="en-US" altLang="ko-KR" dirty="0"/>
              <a:t>(02-940-5796)</a:t>
            </a:r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9261684" y="1100712"/>
            <a:ext cx="2024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02-940-5796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821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4-2. </a:t>
            </a:r>
            <a:r>
              <a:rPr lang="ko-KR" altLang="en-US" sz="2800" b="1" dirty="0">
                <a:solidFill>
                  <a:srgbClr val="002060"/>
                </a:solidFill>
              </a:rPr>
              <a:t>한국어 공부를 위한 </a:t>
            </a:r>
            <a:r>
              <a:rPr lang="ko-KR" altLang="en-US" sz="2800" b="1" dirty="0" err="1">
                <a:solidFill>
                  <a:srgbClr val="002060"/>
                </a:solidFill>
              </a:rPr>
              <a:t>튜터링</a:t>
            </a:r>
            <a:r>
              <a:rPr lang="ko-KR" altLang="en-US" sz="2800" b="1" dirty="0">
                <a:solidFill>
                  <a:srgbClr val="002060"/>
                </a:solidFill>
              </a:rPr>
              <a:t> 프로그램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26338" y="976569"/>
            <a:ext cx="11248736" cy="39703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dirty="0"/>
              <a:t>활동기간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학기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/>
              <a:t>활동내용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</a:p>
          <a:p>
            <a:pPr fontAlgn="base"/>
            <a:r>
              <a:rPr lang="ko-KR" altLang="en-US" b="1" dirty="0"/>
              <a:t>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ko-KR" altLang="en-US" dirty="0"/>
              <a:t>매 주 </a:t>
            </a:r>
            <a:r>
              <a:rPr lang="en-US" altLang="ko-KR" dirty="0"/>
              <a:t>1~2</a:t>
            </a:r>
            <a:r>
              <a:rPr lang="ko-KR" altLang="en-US" dirty="0"/>
              <a:t>회</a:t>
            </a:r>
            <a:r>
              <a:rPr lang="en-US" altLang="ko-KR" dirty="0"/>
              <a:t>(</a:t>
            </a:r>
            <a:r>
              <a:rPr lang="ko-KR" altLang="en-US" dirty="0"/>
              <a:t>회당 </a:t>
            </a:r>
            <a:r>
              <a:rPr lang="en-US" altLang="ko-KR" dirty="0"/>
              <a:t>1~2</a:t>
            </a:r>
            <a:r>
              <a:rPr lang="ko-KR" altLang="en-US" dirty="0"/>
              <a:t>시간</a:t>
            </a:r>
            <a:r>
              <a:rPr lang="en-US" altLang="ko-KR" dirty="0"/>
              <a:t>) </a:t>
            </a:r>
            <a:r>
              <a:rPr lang="ko-KR" altLang="en-US" dirty="0" err="1"/>
              <a:t>튜터와</a:t>
            </a:r>
            <a:r>
              <a:rPr lang="ko-KR" altLang="en-US" dirty="0"/>
              <a:t> </a:t>
            </a:r>
            <a:r>
              <a:rPr lang="ko-KR" altLang="en-US" dirty="0" err="1"/>
              <a:t>튜티가</a:t>
            </a:r>
            <a:r>
              <a:rPr lang="ko-KR" altLang="en-US" dirty="0"/>
              <a:t> 만나 함께 한국어를 학습하며</a:t>
            </a:r>
            <a:r>
              <a:rPr lang="en-US" altLang="ko-KR" dirty="0"/>
              <a:t>, </a:t>
            </a:r>
            <a:r>
              <a:rPr lang="ko-KR" altLang="en-US" dirty="0"/>
              <a:t>한국어 교과목의 교재를 활용한        </a:t>
            </a:r>
            <a:endParaRPr lang="en-US" altLang="ko-KR" dirty="0"/>
          </a:p>
          <a:p>
            <a:pPr fontAlgn="base"/>
            <a:r>
              <a:rPr lang="en-US" altLang="ko-KR" dirty="0"/>
              <a:t>   </a:t>
            </a:r>
            <a:r>
              <a:rPr lang="ko-KR" altLang="en-US" dirty="0"/>
              <a:t>예</a:t>
            </a:r>
            <a:r>
              <a:rPr lang="en-US" altLang="ko-KR" dirty="0"/>
              <a:t>,</a:t>
            </a:r>
            <a:r>
              <a:rPr lang="ko-KR" altLang="en-US" dirty="0"/>
              <a:t>복습 또는 타 교과목 학습 중 한국어 실력 부족으로 인한 어려움을 해결함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3. </a:t>
            </a:r>
            <a:r>
              <a:rPr lang="ko-KR" altLang="en-US" b="1" dirty="0" err="1"/>
              <a:t>튜티</a:t>
            </a:r>
            <a:r>
              <a:rPr lang="en-US" altLang="ko-KR" b="1" dirty="0"/>
              <a:t>(tutee) </a:t>
            </a:r>
            <a:r>
              <a:rPr lang="ko-KR" altLang="en-US" b="1" dirty="0"/>
              <a:t>대상자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ko-KR" altLang="en-US" dirty="0"/>
              <a:t>국제교육원에서 개설한 외국인 대상 한국어 과목을 수강하는 학부의 유학생 중 한국어 수업 참여 및 학      </a:t>
            </a:r>
            <a:endParaRPr lang="en-US" altLang="ko-KR" dirty="0"/>
          </a:p>
          <a:p>
            <a:pPr fontAlgn="base"/>
            <a:r>
              <a:rPr lang="en-US" altLang="ko-KR" dirty="0"/>
              <a:t>    </a:t>
            </a:r>
            <a:r>
              <a:rPr lang="ko-KR" altLang="en-US" dirty="0"/>
              <a:t>습에 어려움을 겪는 학생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</a:t>
            </a:r>
            <a:r>
              <a:rPr lang="ko-KR" altLang="en-US" b="1" dirty="0"/>
              <a:t> 대학 홈페이지 공지사항을 통해 내용 확인 후 신청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5.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국제교육원</a:t>
            </a:r>
            <a:r>
              <a:rPr lang="en-US" altLang="ko-KR" dirty="0"/>
              <a:t>(02-940-5305)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416256" y="476437"/>
            <a:ext cx="271580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월 초 공지 올라올 예정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54956" y="4112404"/>
            <a:ext cx="286449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*</a:t>
            </a:r>
            <a:r>
              <a:rPr lang="ko-KR" altLang="en-US" dirty="0"/>
              <a:t>토픽</a:t>
            </a:r>
            <a:r>
              <a:rPr lang="en-US" altLang="ko-KR" dirty="0"/>
              <a:t> 4</a:t>
            </a:r>
            <a:r>
              <a:rPr lang="ko-KR" altLang="en-US" dirty="0"/>
              <a:t>급 이하 학생 위주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34143" y="1202422"/>
            <a:ext cx="2024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02-940-5305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211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4-3. </a:t>
            </a:r>
            <a:r>
              <a:rPr lang="ko-KR" altLang="en-US" sz="2800" b="1" dirty="0">
                <a:solidFill>
                  <a:srgbClr val="002060"/>
                </a:solidFill>
              </a:rPr>
              <a:t>한국어 클리닉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26338" y="976569"/>
            <a:ext cx="11248736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dirty="0"/>
              <a:t>활동기간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학기</a:t>
            </a:r>
            <a:r>
              <a:rPr lang="en-US" altLang="ko-KR" dirty="0"/>
              <a:t> 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/>
              <a:t>활동내용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</a:p>
          <a:p>
            <a:pPr fontAlgn="base"/>
            <a:r>
              <a:rPr lang="ko-KR" altLang="en-US" b="1" dirty="0"/>
              <a:t>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인당 최대 주 </a:t>
            </a:r>
            <a:r>
              <a:rPr lang="en-US" altLang="ko-KR" dirty="0"/>
              <a:t>2</a:t>
            </a:r>
            <a:r>
              <a:rPr lang="ko-KR" altLang="en-US" dirty="0"/>
              <a:t>회</a:t>
            </a:r>
            <a:r>
              <a:rPr lang="en-US" altLang="ko-KR" dirty="0"/>
              <a:t>(1</a:t>
            </a:r>
            <a:r>
              <a:rPr lang="ko-KR" altLang="en-US" dirty="0"/>
              <a:t>회당 </a:t>
            </a:r>
            <a:r>
              <a:rPr lang="en-US" altLang="ko-KR" dirty="0"/>
              <a:t>30</a:t>
            </a:r>
            <a:r>
              <a:rPr lang="ko-KR" altLang="en-US" dirty="0"/>
              <a:t>분</a:t>
            </a:r>
            <a:r>
              <a:rPr lang="en-US" altLang="ko-KR" dirty="0"/>
              <a:t>) </a:t>
            </a:r>
            <a:r>
              <a:rPr lang="ko-KR" altLang="en-US" dirty="0"/>
              <a:t>한국어 선생님을 만나 </a:t>
            </a:r>
            <a:r>
              <a:rPr lang="en-US" altLang="ko-KR" dirty="0"/>
              <a:t>1:1</a:t>
            </a:r>
            <a:r>
              <a:rPr lang="ko-KR" altLang="en-US" dirty="0"/>
              <a:t>로 개인지도를 받음</a:t>
            </a:r>
            <a:r>
              <a:rPr lang="en-US" altLang="ko-KR" dirty="0"/>
              <a:t>, </a:t>
            </a:r>
            <a:r>
              <a:rPr lang="ko-KR" altLang="en-US" dirty="0"/>
              <a:t>지도는 유학생의 요청에 따   </a:t>
            </a:r>
            <a:endParaRPr lang="en-US" altLang="ko-KR" dirty="0"/>
          </a:p>
          <a:p>
            <a:pPr fontAlgn="base"/>
            <a:r>
              <a:rPr lang="en-US" altLang="ko-KR" dirty="0"/>
              <a:t>   </a:t>
            </a:r>
            <a:r>
              <a:rPr lang="ko-KR" altLang="en-US" dirty="0"/>
              <a:t>라 맞춤형으로 이루어지며 말하기</a:t>
            </a:r>
            <a:r>
              <a:rPr lang="en-US" altLang="ko-KR" dirty="0"/>
              <a:t>, </a:t>
            </a:r>
            <a:r>
              <a:rPr lang="ko-KR" altLang="en-US" dirty="0"/>
              <a:t>듣기</a:t>
            </a:r>
            <a:r>
              <a:rPr lang="en-US" altLang="ko-KR" dirty="0"/>
              <a:t>, </a:t>
            </a:r>
            <a:r>
              <a:rPr lang="ko-KR" altLang="en-US" dirty="0"/>
              <a:t>읽기</a:t>
            </a:r>
            <a:r>
              <a:rPr lang="en-US" altLang="ko-KR" dirty="0"/>
              <a:t>, </a:t>
            </a:r>
            <a:r>
              <a:rPr lang="ko-KR" altLang="en-US" dirty="0"/>
              <a:t>쓰기</a:t>
            </a:r>
            <a:r>
              <a:rPr lang="en-US" altLang="ko-KR" dirty="0"/>
              <a:t>, </a:t>
            </a:r>
            <a:r>
              <a:rPr lang="ko-KR" altLang="en-US" dirty="0"/>
              <a:t>발음 등 한국어 학습에 대한 모든 내용을 질문하고 배</a:t>
            </a:r>
            <a:endParaRPr lang="en-US" altLang="ko-KR" dirty="0"/>
          </a:p>
          <a:p>
            <a:pPr fontAlgn="base"/>
            <a:r>
              <a:rPr lang="en-US" altLang="ko-KR" dirty="0"/>
              <a:t>   </a:t>
            </a:r>
            <a:r>
              <a:rPr lang="ko-KR" altLang="en-US" dirty="0"/>
              <a:t>울 수 있음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b="1" dirty="0"/>
              <a:t>3. </a:t>
            </a:r>
            <a:r>
              <a:rPr lang="ko-KR" altLang="en-US" b="1" dirty="0" err="1"/>
              <a:t>튜티</a:t>
            </a:r>
            <a:r>
              <a:rPr lang="en-US" altLang="ko-KR" b="1" dirty="0"/>
              <a:t>(tutee) </a:t>
            </a:r>
            <a:r>
              <a:rPr lang="ko-KR" altLang="en-US" b="1" dirty="0"/>
              <a:t>대상자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ko-KR" altLang="en-US" dirty="0"/>
              <a:t>학부과정 외국인 학생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</a:t>
            </a:r>
            <a:r>
              <a:rPr lang="ko-KR" altLang="en-US" b="1" dirty="0"/>
              <a:t> 대학 홈페이지 공지사항을 통해 내용 확인 후 신청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r>
              <a:rPr lang="en-US" altLang="ko-KR" b="1" dirty="0"/>
              <a:t>  - </a:t>
            </a:r>
            <a:r>
              <a:rPr lang="ko-KR" altLang="en-US" dirty="0"/>
              <a:t>공지사항의 내용을 모두 읽고 이해한 후 국제교육원</a:t>
            </a:r>
            <a:r>
              <a:rPr lang="en-US" altLang="ko-KR" dirty="0"/>
              <a:t>(</a:t>
            </a:r>
            <a:r>
              <a:rPr lang="ko-KR" altLang="en-US" dirty="0" err="1"/>
              <a:t>문화관</a:t>
            </a:r>
            <a:r>
              <a:rPr lang="en-US" altLang="ko-KR" dirty="0"/>
              <a:t>117</a:t>
            </a:r>
            <a:r>
              <a:rPr lang="ko-KR" altLang="en-US" dirty="0"/>
              <a:t>호</a:t>
            </a:r>
            <a:r>
              <a:rPr lang="en-US" altLang="ko-KR" dirty="0"/>
              <a:t>) </a:t>
            </a:r>
            <a:r>
              <a:rPr lang="ko-KR" altLang="en-US" dirty="0"/>
              <a:t>사무실에 방문하여 클리닉 참가를 신    </a:t>
            </a:r>
            <a:endParaRPr lang="en-US" altLang="ko-KR" dirty="0"/>
          </a:p>
          <a:p>
            <a:pPr fontAlgn="base"/>
            <a:r>
              <a:rPr lang="en-US" altLang="ko-KR" dirty="0"/>
              <a:t>    </a:t>
            </a:r>
            <a:r>
              <a:rPr lang="ko-KR" altLang="en-US" dirty="0"/>
              <a:t>청</a:t>
            </a:r>
            <a:r>
              <a:rPr lang="en-US" altLang="ko-KR" dirty="0"/>
              <a:t>(</a:t>
            </a:r>
            <a:r>
              <a:rPr lang="ko-KR" altLang="en-US" dirty="0"/>
              <a:t>예약</a:t>
            </a:r>
            <a:r>
              <a:rPr lang="en-US" altLang="ko-KR" dirty="0"/>
              <a:t>)</a:t>
            </a:r>
            <a:r>
              <a:rPr lang="ko-KR" altLang="en-US" dirty="0"/>
              <a:t>함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5.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국제교육원</a:t>
            </a:r>
            <a:r>
              <a:rPr lang="en-US" altLang="ko-KR" dirty="0"/>
              <a:t>(02-940-5305)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416256" y="512764"/>
            <a:ext cx="271580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월 초 공지 올라올 예정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34143" y="1202422"/>
            <a:ext cx="2024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02-940-5305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176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4-4. </a:t>
            </a:r>
            <a:r>
              <a:rPr lang="ko-KR" altLang="en-US" sz="2800" b="1" dirty="0">
                <a:solidFill>
                  <a:srgbClr val="002060"/>
                </a:solidFill>
              </a:rPr>
              <a:t>유학생을 위한 </a:t>
            </a:r>
            <a:r>
              <a:rPr lang="en-US" altLang="ko-KR" sz="2800" b="1" dirty="0">
                <a:solidFill>
                  <a:srgbClr val="002060"/>
                </a:solidFill>
              </a:rPr>
              <a:t>TOPIK </a:t>
            </a:r>
            <a:r>
              <a:rPr lang="ko-KR" altLang="en-US" sz="2800" b="1" dirty="0">
                <a:solidFill>
                  <a:srgbClr val="002060"/>
                </a:solidFill>
              </a:rPr>
              <a:t>무료 </a:t>
            </a:r>
            <a:r>
              <a:rPr lang="ko-KR" altLang="en-US" sz="2800" b="1" dirty="0" err="1">
                <a:solidFill>
                  <a:srgbClr val="002060"/>
                </a:solidFill>
              </a:rPr>
              <a:t>대비반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26338" y="976569"/>
            <a:ext cx="11248736" cy="49244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dirty="0"/>
              <a:t>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학기</a:t>
            </a:r>
            <a:endParaRPr lang="ko-KR" altLang="en-US" sz="800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/>
              <a:t>활동내용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</a:p>
          <a:p>
            <a:pPr fontAlgn="base"/>
            <a:r>
              <a:rPr lang="ko-KR" altLang="en-US" b="1" dirty="0"/>
              <a:t>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en-US" altLang="ko-KR" dirty="0"/>
              <a:t>TOPIK 4</a:t>
            </a:r>
            <a:r>
              <a:rPr lang="ko-KR" altLang="en-US" dirty="0"/>
              <a:t>급 이상 취득을 목표로 하는 무료 특강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endParaRPr lang="ko-KR" altLang="en-US" dirty="0"/>
          </a:p>
          <a:p>
            <a:pPr fontAlgn="base"/>
            <a:endParaRPr lang="en-US" altLang="ko-KR" b="1" dirty="0"/>
          </a:p>
          <a:p>
            <a:pPr fontAlgn="base"/>
            <a:r>
              <a:rPr lang="en-US" altLang="ko-KR" b="1" dirty="0"/>
              <a:t>3. </a:t>
            </a:r>
            <a:r>
              <a:rPr lang="ko-KR" altLang="en-US" b="1" dirty="0"/>
              <a:t>대상자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ko-KR" altLang="en-US" dirty="0"/>
              <a:t>학부과정 외국인 학생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 </a:t>
            </a:r>
            <a:r>
              <a:rPr lang="ko-KR" altLang="en-US" b="1" dirty="0"/>
              <a:t>대학 홈페이지 공지사항을 통해 내용 확인 후 신청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5.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국제교육원</a:t>
            </a:r>
            <a:r>
              <a:rPr lang="en-US" altLang="ko-KR" dirty="0"/>
              <a:t>(02-940-5305)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707811" y="2020581"/>
          <a:ext cx="9449977" cy="1471092"/>
        </p:xfrm>
        <a:graphic>
          <a:graphicData uri="http://schemas.openxmlformats.org/drawingml/2006/table">
            <a:tbl>
              <a:tblPr/>
              <a:tblGrid>
                <a:gridCol w="2625531">
                  <a:extLst>
                    <a:ext uri="{9D8B030D-6E8A-4147-A177-3AD203B41FA5}">
                      <a16:colId xmlns:a16="http://schemas.microsoft.com/office/drawing/2014/main" val="3390869600"/>
                    </a:ext>
                  </a:extLst>
                </a:gridCol>
                <a:gridCol w="2648358">
                  <a:extLst>
                    <a:ext uri="{9D8B030D-6E8A-4147-A177-3AD203B41FA5}">
                      <a16:colId xmlns:a16="http://schemas.microsoft.com/office/drawing/2014/main" val="202038371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41201295"/>
                    </a:ext>
                  </a:extLst>
                </a:gridCol>
                <a:gridCol w="964533">
                  <a:extLst>
                    <a:ext uri="{9D8B030D-6E8A-4147-A177-3AD203B41FA5}">
                      <a16:colId xmlns:a16="http://schemas.microsoft.com/office/drawing/2014/main" val="1705979164"/>
                    </a:ext>
                  </a:extLst>
                </a:gridCol>
                <a:gridCol w="2398755">
                  <a:extLst>
                    <a:ext uri="{9D8B030D-6E8A-4147-A177-3AD203B41FA5}">
                      <a16:colId xmlns:a16="http://schemas.microsoft.com/office/drawing/2014/main" val="3984214243"/>
                    </a:ext>
                  </a:extLst>
                </a:gridCol>
              </a:tblGrid>
              <a:tr h="2242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기간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장소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정원</a:t>
                      </a:r>
                      <a:endParaRPr lang="ko-KR" altLang="en-US" sz="15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혜택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872842"/>
                  </a:ext>
                </a:extLst>
              </a:tr>
              <a:tr h="1069518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홈페이지 공지사항 안내 예정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교내</a:t>
                      </a:r>
                      <a:endParaRPr lang="ko-KR" altLang="en-US" sz="15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강의실</a:t>
                      </a:r>
                      <a:endParaRPr lang="ko-KR" altLang="en-US" sz="15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명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⦁</a:t>
                      </a:r>
                      <a:r>
                        <a:rPr lang="ko-KR" altLang="en-US" sz="1500" b="1" kern="0" spc="-60" dirty="0" err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모의토픽</a:t>
                      </a:r>
                      <a:r>
                        <a:rPr lang="ko-KR" altLang="en-US" sz="15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시험 무료 실시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⦁교육비 전액 무료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9306143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416256" y="439480"/>
            <a:ext cx="271580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월 초 공지 올라올 예정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9234143" y="1202422"/>
            <a:ext cx="2024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02-940-5305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785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5. TOPIK </a:t>
            </a:r>
            <a:r>
              <a:rPr lang="ko-KR" altLang="en-US" sz="2800" b="1" dirty="0" err="1">
                <a:solidFill>
                  <a:srgbClr val="002060"/>
                </a:solidFill>
              </a:rPr>
              <a:t>응시료</a:t>
            </a:r>
            <a:r>
              <a:rPr lang="ko-KR" altLang="en-US" sz="2800" b="1" dirty="0">
                <a:solidFill>
                  <a:srgbClr val="002060"/>
                </a:solidFill>
              </a:rPr>
              <a:t> 환급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26338" y="976569"/>
            <a:ext cx="11248736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/>
              <a:t>1. </a:t>
            </a:r>
            <a:r>
              <a:rPr lang="ko-KR" altLang="en-US" b="1" dirty="0"/>
              <a:t>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 1</a:t>
            </a:r>
            <a:r>
              <a:rPr lang="ko-KR" altLang="en-US" dirty="0"/>
              <a:t>학기 </a:t>
            </a:r>
            <a:r>
              <a:rPr lang="en-US" altLang="ko-KR" dirty="0"/>
              <a:t>~ 2</a:t>
            </a:r>
            <a:r>
              <a:rPr lang="ko-KR" altLang="en-US" dirty="0"/>
              <a:t>학기</a:t>
            </a:r>
            <a:endParaRPr lang="ko-KR" altLang="en-US" sz="800" dirty="0"/>
          </a:p>
          <a:p>
            <a:pPr fontAlgn="base"/>
            <a:endParaRPr lang="en-US" altLang="ko-KR" b="1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/>
              <a:t>환급 내용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</a:p>
          <a:p>
            <a:pPr fontAlgn="base"/>
            <a:r>
              <a:rPr lang="ko-KR" altLang="en-US" b="1" dirty="0"/>
              <a:t> </a:t>
            </a:r>
            <a:r>
              <a:rPr lang="en-US" altLang="ko-KR" b="1" dirty="0"/>
              <a:t>-</a:t>
            </a:r>
            <a:r>
              <a:rPr lang="ko-KR" altLang="en-US" b="1" dirty="0"/>
              <a:t> </a:t>
            </a:r>
            <a:r>
              <a:rPr lang="en-US" altLang="ko-KR" dirty="0"/>
              <a:t>TOPIK </a:t>
            </a:r>
            <a:r>
              <a:rPr lang="en-US" altLang="ko-KR" b="1" dirty="0"/>
              <a:t>Ⅱ</a:t>
            </a:r>
            <a:r>
              <a:rPr lang="en-US" altLang="ko-KR" dirty="0"/>
              <a:t> </a:t>
            </a:r>
            <a:r>
              <a:rPr lang="ko-KR" altLang="en-US" dirty="0"/>
              <a:t>응시자에게 </a:t>
            </a:r>
            <a:r>
              <a:rPr lang="ko-KR" altLang="en-US" dirty="0" err="1"/>
              <a:t>응시료를</a:t>
            </a:r>
            <a:r>
              <a:rPr lang="ko-KR" altLang="en-US" dirty="0"/>
              <a:t> 환급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endParaRPr lang="ko-KR" altLang="en-US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r>
              <a:rPr lang="en-US" altLang="ko-KR" b="1" dirty="0"/>
              <a:t>3</a:t>
            </a:r>
            <a:r>
              <a:rPr lang="en-US" altLang="ko-KR" dirty="0"/>
              <a:t>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 </a:t>
            </a:r>
            <a:r>
              <a:rPr lang="ko-KR" altLang="en-US" b="1" dirty="0"/>
              <a:t>대학 홈페이지 공지사항을 통해 내용 확인 후 신청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4.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국제교육원</a:t>
            </a:r>
            <a:r>
              <a:rPr lang="en-US" altLang="ko-KR" dirty="0"/>
              <a:t>(</a:t>
            </a:r>
            <a:r>
              <a:rPr lang="ko-KR" altLang="en-US" dirty="0" err="1"/>
              <a:t>문화관</a:t>
            </a:r>
            <a:r>
              <a:rPr lang="ko-KR" altLang="en-US" dirty="0"/>
              <a:t> </a:t>
            </a:r>
            <a:r>
              <a:rPr lang="en-US" altLang="ko-KR" dirty="0"/>
              <a:t>117</a:t>
            </a:r>
            <a:r>
              <a:rPr lang="ko-KR" altLang="en-US" dirty="0"/>
              <a:t>호</a:t>
            </a:r>
            <a:r>
              <a:rPr lang="en-US" altLang="ko-KR" dirty="0"/>
              <a:t>) / 02-940-5306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637472" y="2396760"/>
          <a:ext cx="10082109" cy="1607820"/>
        </p:xfrm>
        <a:graphic>
          <a:graphicData uri="http://schemas.openxmlformats.org/drawingml/2006/table">
            <a:tbl>
              <a:tblPr/>
              <a:tblGrid>
                <a:gridCol w="2625531">
                  <a:extLst>
                    <a:ext uri="{9D8B030D-6E8A-4147-A177-3AD203B41FA5}">
                      <a16:colId xmlns:a16="http://schemas.microsoft.com/office/drawing/2014/main" val="3390869600"/>
                    </a:ext>
                  </a:extLst>
                </a:gridCol>
                <a:gridCol w="1899840">
                  <a:extLst>
                    <a:ext uri="{9D8B030D-6E8A-4147-A177-3AD203B41FA5}">
                      <a16:colId xmlns:a16="http://schemas.microsoft.com/office/drawing/2014/main" val="2020383715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841201295"/>
                    </a:ext>
                  </a:extLst>
                </a:gridCol>
                <a:gridCol w="2630658">
                  <a:extLst>
                    <a:ext uri="{9D8B030D-6E8A-4147-A177-3AD203B41FA5}">
                      <a16:colId xmlns:a16="http://schemas.microsoft.com/office/drawing/2014/main" val="3984214243"/>
                    </a:ext>
                  </a:extLst>
                </a:gridCol>
              </a:tblGrid>
              <a:tr h="2242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환급 대상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신청기간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제출서류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혜택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872842"/>
                  </a:ext>
                </a:extLst>
              </a:tr>
              <a:tr h="10695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2021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년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월 이후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토픽 시험에 응시한 유학생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2021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년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6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월 중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⦁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TOPIK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응시료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환급신청서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⦁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TOPIK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성적표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6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⦁ 본인 명의의 통장 사본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응시료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</a:rPr>
                        <a:t>55,000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</a:rPr>
                        <a:t>원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환급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9306143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466500" y="381502"/>
            <a:ext cx="26020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6</a:t>
            </a:r>
            <a:r>
              <a:rPr lang="ko-KR" altLang="en-US" dirty="0"/>
              <a:t>월 초 공지 예정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328950" y="1247667"/>
            <a:ext cx="2024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02-940-5305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847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-1" y="0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41939" y="163667"/>
            <a:ext cx="7580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solidFill>
                  <a:srgbClr val="002060"/>
                </a:solidFill>
              </a:rPr>
              <a:t>6. KIF </a:t>
            </a:r>
            <a:r>
              <a:rPr lang="en-US" altLang="ko-KR" sz="2800" b="1" dirty="0" err="1">
                <a:solidFill>
                  <a:srgbClr val="002060"/>
                </a:solidFill>
              </a:rPr>
              <a:t>Kwangwoon</a:t>
            </a:r>
            <a:r>
              <a:rPr lang="en-US" altLang="ko-KR" sz="2800" b="1" dirty="0">
                <a:solidFill>
                  <a:srgbClr val="002060"/>
                </a:solidFill>
              </a:rPr>
              <a:t> International Friends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95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15404" y="254620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" y="159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26338" y="904853"/>
            <a:ext cx="11248736" cy="50783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square" rtlCol="0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dirty="0"/>
              <a:t>기간</a:t>
            </a:r>
            <a:r>
              <a:rPr lang="ko-KR" altLang="en-US" dirty="0"/>
              <a:t> </a:t>
            </a:r>
            <a:r>
              <a:rPr lang="en-US" altLang="ko-KR" dirty="0"/>
              <a:t>- 2021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학기</a:t>
            </a:r>
            <a:endParaRPr lang="ko-KR" altLang="en-US" sz="800" dirty="0"/>
          </a:p>
          <a:p>
            <a:pPr fontAlgn="base"/>
            <a:r>
              <a:rPr lang="en-US" altLang="ko-KR" b="1" dirty="0"/>
              <a:t>2. </a:t>
            </a:r>
            <a:r>
              <a:rPr lang="ko-KR" altLang="en-US" b="1" dirty="0" err="1"/>
              <a:t>활동목적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</a:p>
          <a:p>
            <a:pPr fontAlgn="base"/>
            <a:r>
              <a:rPr lang="ko-KR" altLang="en-US" b="1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유학생 관리주체의 확대를 통해 유학생 관리</a:t>
            </a:r>
            <a:r>
              <a:rPr lang="en-US" altLang="ko-KR" dirty="0"/>
              <a:t>·</a:t>
            </a:r>
            <a:r>
              <a:rPr lang="ko-KR" altLang="en-US" dirty="0"/>
              <a:t>지원 구조의 </a:t>
            </a:r>
            <a:r>
              <a:rPr lang="ko-KR" altLang="en-US" dirty="0" err="1"/>
              <a:t>중층화</a:t>
            </a:r>
            <a:r>
              <a:rPr lang="ko-KR" altLang="en-US" dirty="0"/>
              <a:t> 도모</a:t>
            </a:r>
          </a:p>
          <a:p>
            <a:pPr fontAlgn="base"/>
            <a:r>
              <a:rPr lang="en-US" altLang="ko-KR" dirty="0"/>
              <a:t> - </a:t>
            </a:r>
            <a:r>
              <a:rPr lang="ko-KR" altLang="en-US" dirty="0"/>
              <a:t>내국인</a:t>
            </a:r>
            <a:r>
              <a:rPr lang="en-US" altLang="ko-KR" dirty="0"/>
              <a:t>, </a:t>
            </a:r>
            <a:r>
              <a:rPr lang="ko-KR" altLang="en-US" dirty="0"/>
              <a:t>외국인 재학생들이 주체가 되어 유학생 행사를 기획 및 진행에 참여하여 원활하고 효율적인 </a:t>
            </a:r>
            <a:endParaRPr lang="en-US" altLang="ko-KR" dirty="0"/>
          </a:p>
          <a:p>
            <a:pPr fontAlgn="base"/>
            <a:r>
              <a:rPr lang="en-US" altLang="ko-KR" dirty="0"/>
              <a:t>   </a:t>
            </a:r>
            <a:r>
              <a:rPr lang="ko-KR" altLang="en-US" dirty="0"/>
              <a:t>행사 진행</a:t>
            </a:r>
          </a:p>
          <a:p>
            <a:pPr fontAlgn="base"/>
            <a:r>
              <a:rPr lang="en-US" altLang="ko-KR" dirty="0"/>
              <a:t> - </a:t>
            </a:r>
            <a:r>
              <a:rPr lang="ko-KR" altLang="en-US" dirty="0"/>
              <a:t>외국인 유학생의 학업 및 학교생활 적응을 도움을 주어 대내외 긍정적인 이미지 구축</a:t>
            </a:r>
          </a:p>
          <a:p>
            <a:pPr fontAlgn="base"/>
            <a:endParaRPr lang="en-US" altLang="ko-KR" b="1" dirty="0"/>
          </a:p>
          <a:p>
            <a:pPr fontAlgn="base"/>
            <a:r>
              <a:rPr lang="en-US" altLang="ko-KR" b="1" dirty="0"/>
              <a:t>3. 2019</a:t>
            </a:r>
            <a:r>
              <a:rPr lang="ko-KR" altLang="en-US" b="1" dirty="0"/>
              <a:t>학년도 활동 내역</a:t>
            </a:r>
            <a:endParaRPr lang="en-US" altLang="ko-KR" b="1" dirty="0"/>
          </a:p>
          <a:p>
            <a:pPr fontAlgn="base"/>
            <a:r>
              <a:rPr lang="en-US" altLang="ko-KR" dirty="0"/>
              <a:t> - </a:t>
            </a:r>
            <a:r>
              <a:rPr lang="ko-KR" altLang="en-US" dirty="0"/>
              <a:t>체육대회 진행</a:t>
            </a:r>
          </a:p>
          <a:p>
            <a:pPr fontAlgn="base"/>
            <a:r>
              <a:rPr lang="en-US" altLang="ko-KR" dirty="0"/>
              <a:t> - </a:t>
            </a:r>
            <a:r>
              <a:rPr lang="ko-KR" altLang="en-US" dirty="0"/>
              <a:t>중간고사 </a:t>
            </a:r>
            <a:r>
              <a:rPr lang="ko-KR" altLang="en-US" dirty="0" err="1"/>
              <a:t>간식행사</a:t>
            </a:r>
            <a:r>
              <a:rPr lang="ko-KR" altLang="en-US" dirty="0"/>
              <a:t> 진행</a:t>
            </a:r>
          </a:p>
          <a:p>
            <a:pPr lvl="0" fontAlgn="base"/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/>
              <a:t>광운 유학생 </a:t>
            </a:r>
            <a:r>
              <a:rPr lang="ko-KR" altLang="en-US" dirty="0" err="1"/>
              <a:t>친교의밤</a:t>
            </a:r>
            <a:r>
              <a:rPr lang="ko-KR" altLang="en-US" dirty="0"/>
              <a:t> 진행 </a:t>
            </a:r>
            <a:r>
              <a:rPr lang="en-US" altLang="ko-KR" dirty="0"/>
              <a:t>(2</a:t>
            </a:r>
            <a:r>
              <a:rPr lang="ko-KR" altLang="en-US" dirty="0"/>
              <a:t>회</a:t>
            </a:r>
            <a:r>
              <a:rPr lang="en-US" altLang="ko-KR" dirty="0"/>
              <a:t>)</a:t>
            </a:r>
            <a:endParaRPr lang="ko-KR" altLang="en-US" dirty="0"/>
          </a:p>
          <a:p>
            <a:pPr lvl="0" fontAlgn="base"/>
            <a:r>
              <a:rPr lang="ko-KR" altLang="en-US" dirty="0"/>
              <a:t> </a:t>
            </a:r>
            <a:r>
              <a:rPr lang="en-US" altLang="ko-KR" dirty="0"/>
              <a:t>-</a:t>
            </a:r>
            <a:r>
              <a:rPr lang="ko-KR" altLang="en-US" dirty="0"/>
              <a:t> 한강 </a:t>
            </a:r>
            <a:r>
              <a:rPr lang="ko-KR" altLang="en-US" dirty="0" err="1"/>
              <a:t>치킨파티</a:t>
            </a:r>
            <a:r>
              <a:rPr lang="ko-KR" altLang="en-US" dirty="0"/>
              <a:t> 진행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</a:t>
            </a:r>
            <a:r>
              <a:rPr lang="ko-KR" altLang="en-US" b="1" dirty="0"/>
              <a:t>신청방법</a:t>
            </a:r>
            <a:r>
              <a:rPr lang="ko-KR" altLang="en-US" dirty="0"/>
              <a:t> </a:t>
            </a:r>
          </a:p>
          <a:p>
            <a:pPr fontAlgn="base"/>
            <a:r>
              <a:rPr lang="ko-KR" altLang="en-US" b="1" dirty="0"/>
              <a:t>  </a:t>
            </a:r>
            <a:r>
              <a:rPr lang="en-US" altLang="ko-KR" b="1" dirty="0"/>
              <a:t>- </a:t>
            </a:r>
            <a:r>
              <a:rPr lang="ko-KR" altLang="en-US" b="1" dirty="0"/>
              <a:t>대학 홈페이지 공지사항을 통해 내용 확인 후 신청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b="1" dirty="0"/>
              <a:t>5. </a:t>
            </a:r>
            <a:r>
              <a:rPr lang="ko-KR" altLang="en-US" b="1" dirty="0"/>
              <a:t>주관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 err="1"/>
              <a:t>국제교류팀</a:t>
            </a:r>
            <a:r>
              <a:rPr lang="en-US" altLang="ko-KR" dirty="0"/>
              <a:t>(</a:t>
            </a:r>
            <a:r>
              <a:rPr lang="ko-KR" altLang="en-US" dirty="0" err="1"/>
              <a:t>문화관</a:t>
            </a:r>
            <a:r>
              <a:rPr lang="ko-KR" altLang="en-US" dirty="0"/>
              <a:t> </a:t>
            </a:r>
            <a:r>
              <a:rPr lang="en-US" altLang="ko-KR" dirty="0"/>
              <a:t>111</a:t>
            </a:r>
            <a:r>
              <a:rPr lang="ko-KR" altLang="en-US" dirty="0"/>
              <a:t>호</a:t>
            </a:r>
            <a:r>
              <a:rPr lang="en-US" altLang="ko-KR" dirty="0"/>
              <a:t>) / 02-940-5014</a:t>
            </a:r>
          </a:p>
          <a:p>
            <a:pPr fontAlgn="base"/>
            <a:r>
              <a:rPr lang="en-US" altLang="ko-KR" dirty="0">
                <a:latin typeface="+mn-ea"/>
              </a:rPr>
              <a:t>                                                                            KIF </a:t>
            </a:r>
            <a:r>
              <a:rPr lang="ko-KR" altLang="en-US" dirty="0">
                <a:latin typeface="+mn-ea"/>
              </a:rPr>
              <a:t>소개영상</a:t>
            </a:r>
            <a:r>
              <a:rPr lang="en-US" altLang="ko-KR" dirty="0">
                <a:latin typeface="+mn-ea"/>
              </a:rPr>
              <a:t>: </a:t>
            </a:r>
            <a:r>
              <a:rPr lang="en-US" altLang="ko-KR" dirty="0">
                <a:latin typeface="+mn-ea"/>
                <a:hlinkClick r:id="rId5"/>
              </a:rPr>
              <a:t>https://youtu.be/trWM_N0NlT4</a:t>
            </a:r>
            <a:endParaRPr lang="en-US" altLang="ko-KR" dirty="0"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0804" y="2955166"/>
            <a:ext cx="4812995" cy="2630506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9231525" y="1200868"/>
            <a:ext cx="2313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</a:rPr>
              <a:t>Tel) 02-940-5014~6 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572811" y="111188"/>
            <a:ext cx="4277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hlinkClick r:id="rId7"/>
              </a:rPr>
              <a:t>국제교류팀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320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-196701"/>
            <a:ext cx="12913895" cy="7455887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>
              <a:lnSpc>
                <a:spcPct val="300000"/>
              </a:lnSpc>
            </a:pPr>
            <a:r>
              <a:rPr lang="ko-KR" altLang="en-US" sz="1100" b="1" dirty="0">
                <a:latin typeface="+mn-ea"/>
              </a:rPr>
              <a:t>링크</a:t>
            </a:r>
            <a:r>
              <a:rPr lang="en-US" altLang="ko-KR" sz="1100" b="1" dirty="0">
                <a:latin typeface="+mn-ea"/>
              </a:rPr>
              <a:t>*</a:t>
            </a: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latin typeface="+mn-ea"/>
              </a:rPr>
              <a:t>광운대학교 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대학교 소개영상 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2"/>
              </a:rPr>
              <a:t>https://www.youtube.com/watch?v=2VUtE-u-7k4&amp;t=27s</a:t>
            </a:r>
            <a:r>
              <a:rPr lang="en-US" altLang="ko-KR" sz="11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캠퍼스 안내지도 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3"/>
              </a:rPr>
              <a:t>https://www.kw.ac.kr/ko/tour/tour01.jsp</a:t>
            </a:r>
            <a:endParaRPr lang="en-US" altLang="ko-KR" sz="11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교육이념 및 설립자훈 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4"/>
              </a:rPr>
              <a:t>https://www.kw.ac.kr/ko/life/ideology02.jsp</a:t>
            </a:r>
            <a:endParaRPr lang="en-US" altLang="ko-KR" sz="1100" dirty="0">
              <a:latin typeface="+mn-ea"/>
            </a:endParaRPr>
          </a:p>
          <a:p>
            <a:r>
              <a:rPr lang="ko-KR" altLang="en-US" sz="1100" dirty="0" err="1">
                <a:latin typeface="+mn-ea"/>
              </a:rPr>
              <a:t>국제교류팀</a:t>
            </a:r>
            <a:r>
              <a:rPr lang="ko-KR" altLang="en-US" sz="1100" dirty="0">
                <a:latin typeface="+mn-ea"/>
              </a:rPr>
              <a:t> 소개  </a:t>
            </a:r>
            <a:r>
              <a:rPr lang="en-US" altLang="ko-KR" sz="1100" dirty="0">
                <a:latin typeface="+mn-ea"/>
                <a:hlinkClick r:id="rId5"/>
              </a:rPr>
              <a:t>https://www.kw.ac.kr/ko/department/admin12.jsp</a:t>
            </a:r>
            <a:endParaRPr lang="en-US" altLang="ko-KR" sz="1100" dirty="0">
              <a:latin typeface="+mn-ea"/>
            </a:endParaRPr>
          </a:p>
          <a:p>
            <a:endParaRPr lang="en-US" altLang="ko-KR" sz="1100" b="1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학사일정 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학사일정  </a:t>
            </a:r>
            <a:r>
              <a:rPr lang="en-US" altLang="ko-KR" sz="1100" dirty="0">
                <a:latin typeface="+mn-ea"/>
                <a:hlinkClick r:id="rId6"/>
              </a:rPr>
              <a:t>https://www.kw.ac.kr/ko/life/bachelor_calendar.jsp</a:t>
            </a:r>
            <a:r>
              <a:rPr lang="en-US" altLang="ko-KR" sz="11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100" dirty="0" err="1">
                <a:latin typeface="+mn-ea"/>
              </a:rPr>
              <a:t>다전공</a:t>
            </a:r>
            <a:r>
              <a:rPr lang="ko-KR" altLang="en-US" sz="1100" dirty="0">
                <a:latin typeface="+mn-ea"/>
              </a:rPr>
              <a:t> 이수신청 안내</a:t>
            </a:r>
            <a:r>
              <a:rPr lang="en-US" altLang="ko-KR" sz="1100" dirty="0">
                <a:latin typeface="+mn-ea"/>
              </a:rPr>
              <a:t>  </a:t>
            </a:r>
            <a:r>
              <a:rPr lang="en-US" altLang="ko-KR" sz="1100" dirty="0">
                <a:latin typeface="+mn-ea"/>
                <a:hlinkClick r:id="rId7"/>
              </a:rPr>
              <a:t>www.kw.ac.kr/ko/life/notice.jsp?BoardMode=view&amp;DUID=35118</a:t>
            </a:r>
            <a:endParaRPr lang="ko-KR" altLang="en-US" sz="11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외국인 전용과정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의무 한국어 수업</a:t>
            </a:r>
            <a:r>
              <a:rPr lang="en-US" altLang="ko-KR" sz="1100" dirty="0">
                <a:latin typeface="+mn-ea"/>
              </a:rPr>
              <a:t>)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8"/>
              </a:rPr>
              <a:t>https://www.kw.ac.kr/ko/life/notice.jsp?BoardMode=view&amp;DUID=35205</a:t>
            </a:r>
            <a:endParaRPr lang="en-US" altLang="ko-KR" sz="1100" dirty="0">
              <a:latin typeface="+mn-ea"/>
            </a:endParaRPr>
          </a:p>
          <a:p>
            <a:r>
              <a:rPr lang="ko-KR" altLang="en-US" sz="1100" dirty="0">
                <a:latin typeface="+mn-ea"/>
              </a:rPr>
              <a:t>외국인 전용과목 현황 </a:t>
            </a:r>
            <a:r>
              <a:rPr lang="ko-KR" altLang="en-US" sz="1100" dirty="0">
                <a:latin typeface="+mn-ea"/>
                <a:hlinkClick r:id="rId9"/>
              </a:rPr>
              <a:t>https://www.kw.ac.kr/ko/life/notice.jsp?BoardMode=view&amp;DUID=35178</a:t>
            </a:r>
            <a:endParaRPr lang="en-US" altLang="ko-KR" sz="1100" dirty="0">
              <a:latin typeface="+mn-ea"/>
            </a:endParaRPr>
          </a:p>
          <a:p>
            <a:endParaRPr lang="en-US" altLang="ko-KR" sz="1100" b="1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홈페이지 및 </a:t>
            </a:r>
            <a:r>
              <a:rPr lang="en-US" altLang="ko-KR" sz="1100" b="1" dirty="0">
                <a:latin typeface="+mn-ea"/>
              </a:rPr>
              <a:t>KLAS </a:t>
            </a:r>
            <a:r>
              <a:rPr lang="ko-KR" altLang="en-US" sz="1100" b="1" dirty="0">
                <a:latin typeface="+mn-ea"/>
              </a:rPr>
              <a:t>이용 </a:t>
            </a:r>
            <a:endParaRPr lang="en-US" altLang="ko-KR" sz="1100" b="1" dirty="0">
              <a:latin typeface="+mn-ea"/>
            </a:endParaRPr>
          </a:p>
          <a:p>
            <a:r>
              <a:rPr lang="en-US" altLang="ko-KR" sz="1100" dirty="0">
                <a:latin typeface="+mn-ea"/>
              </a:rPr>
              <a:t>KLAS </a:t>
            </a:r>
            <a:r>
              <a:rPr lang="ko-KR" altLang="en-US" sz="1100" dirty="0">
                <a:latin typeface="+mn-ea"/>
              </a:rPr>
              <a:t>앱 안내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10"/>
              </a:rPr>
              <a:t>https://www.kw.ac.kr/ko/life/notice.jsp?BoardMode=view&amp;DUID=33603&amp;tpage=1&amp;searchKey=1&amp;searchVal=klas&amp;srCategoryId</a:t>
            </a:r>
            <a:endParaRPr lang="en-US" altLang="ko-KR" sz="1100" dirty="0">
              <a:latin typeface="+mn-ea"/>
            </a:endParaRPr>
          </a:p>
          <a:p>
            <a:endParaRPr lang="en-US" altLang="ko-KR" sz="1100" b="1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수강신청 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수강신청 자료집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solidFill>
                  <a:srgbClr val="002060"/>
                </a:solidFill>
                <a:latin typeface="+mn-ea"/>
                <a:hlinkClick r:id="rId11"/>
              </a:rPr>
              <a:t>www.kw.ac.kr/ko/life/notice.jsp?BoardMode=view&amp;DUID=35176</a:t>
            </a:r>
            <a:endParaRPr lang="en-US" altLang="ko-KR" sz="1100" dirty="0">
              <a:solidFill>
                <a:srgbClr val="002060"/>
              </a:solidFill>
              <a:latin typeface="+mn-ea"/>
            </a:endParaRPr>
          </a:p>
          <a:p>
            <a:r>
              <a:rPr lang="ko-KR" altLang="en-US" sz="1100" dirty="0">
                <a:latin typeface="+mn-ea"/>
              </a:rPr>
              <a:t>수강신청 매뉴얼 </a:t>
            </a:r>
            <a:r>
              <a:rPr lang="en-US" altLang="ko-KR" sz="1100" dirty="0">
                <a:solidFill>
                  <a:srgbClr val="002060"/>
                </a:solidFill>
                <a:latin typeface="+mn-ea"/>
                <a:hlinkClick r:id="rId12"/>
              </a:rPr>
              <a:t>www.kw.ac.kr/ko/life/notice.jsp?BoardMode=view&amp;DUID=35178</a:t>
            </a:r>
            <a:endParaRPr lang="en-US" altLang="ko-KR" sz="1100" dirty="0">
              <a:solidFill>
                <a:srgbClr val="002060"/>
              </a:solidFill>
              <a:latin typeface="+mn-ea"/>
            </a:endParaRPr>
          </a:p>
          <a:p>
            <a:endParaRPr lang="en-US" altLang="ko-KR" sz="1100" b="1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등록 및 장학제도 </a:t>
            </a:r>
            <a:endParaRPr lang="en-US" altLang="ko-KR" sz="1100" b="1" dirty="0">
              <a:latin typeface="+mn-ea"/>
            </a:endParaRPr>
          </a:p>
          <a:p>
            <a:r>
              <a:rPr lang="ko-KR" altLang="en-US" sz="1100" dirty="0">
                <a:latin typeface="+mn-ea"/>
              </a:rPr>
              <a:t>등록금 </a:t>
            </a:r>
            <a:r>
              <a:rPr lang="ko-KR" altLang="en-US" sz="1100" dirty="0" err="1">
                <a:latin typeface="+mn-ea"/>
              </a:rPr>
              <a:t>납부안내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13"/>
              </a:rPr>
              <a:t>https://www.kw.ac.kr/ko/life/notice.jsp?BoardMode=view&amp;DUID=35236&amp;tpage=1&amp;searchKey=1&amp;searchVal=%EB%93%B1%EB%A1%9D&amp;srCategoryId</a:t>
            </a:r>
            <a:endParaRPr lang="en-US" altLang="ko-KR" sz="1100" dirty="0">
              <a:latin typeface="+mn-ea"/>
            </a:endParaRPr>
          </a:p>
          <a:p>
            <a:endParaRPr lang="en-US" altLang="ko-KR" sz="1100" b="1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출입국 및 체류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외국인 등록</a:t>
            </a: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  <a:hlinkClick r:id="rId14"/>
              </a:rPr>
              <a:t>www.hikorea.go.kr</a:t>
            </a:r>
            <a:endParaRPr lang="en-US" altLang="ko-KR" sz="1100" dirty="0">
              <a:latin typeface="+mn-ea"/>
            </a:endParaRPr>
          </a:p>
          <a:p>
            <a:r>
              <a:rPr lang="ko-KR" altLang="en-US" sz="1100" dirty="0">
                <a:latin typeface="+mn-ea"/>
              </a:rPr>
              <a:t>시간제 취업 안내 </a:t>
            </a:r>
            <a:r>
              <a:rPr lang="ko-KR" altLang="en-US" sz="1100" dirty="0">
                <a:latin typeface="+mn-ea"/>
                <a:hlinkClick r:id="rId15"/>
              </a:rPr>
              <a:t>https://www.kw.ac.kr/ko/life/notice.jsp?BoardMode=view&amp;DUID=33104</a:t>
            </a:r>
            <a:endParaRPr lang="ko-KR" altLang="en-US" sz="1100" dirty="0">
              <a:latin typeface="+mn-ea"/>
            </a:endParaRPr>
          </a:p>
          <a:p>
            <a:endParaRPr lang="en-US" altLang="ko-KR" sz="1100" dirty="0">
              <a:latin typeface="+mn-ea"/>
            </a:endParaRPr>
          </a:p>
          <a:p>
            <a:r>
              <a:rPr lang="ko-KR" altLang="en-US" sz="1100" b="1" dirty="0">
                <a:latin typeface="+mn-ea"/>
              </a:rPr>
              <a:t>유학생 보험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+mn-ea"/>
              </a:rPr>
              <a:t>유학생 보험 안내 </a:t>
            </a:r>
            <a:r>
              <a:rPr lang="ko-KR" altLang="en-US" sz="1100" dirty="0" smtClean="0">
                <a:latin typeface="+mn-ea"/>
              </a:rPr>
              <a:t>영상 </a:t>
            </a:r>
            <a:r>
              <a:rPr lang="en-US" altLang="ko-KR" sz="1100" dirty="0" smtClean="0">
                <a:latin typeface="+mn-ea"/>
                <a:hlinkClick r:id="rId16"/>
              </a:rPr>
              <a:t>https</a:t>
            </a:r>
            <a:r>
              <a:rPr lang="en-US" altLang="ko-KR" sz="1100" dirty="0">
                <a:latin typeface="+mn-ea"/>
                <a:hlinkClick r:id="rId16"/>
              </a:rPr>
              <a:t>://</a:t>
            </a:r>
            <a:r>
              <a:rPr lang="en-US" altLang="ko-KR" sz="1100" dirty="0" smtClean="0">
                <a:latin typeface="+mn-ea"/>
                <a:hlinkClick r:id="rId16"/>
              </a:rPr>
              <a:t>youtu.be/Ls8Uy4P1mUs</a:t>
            </a:r>
            <a:endParaRPr lang="en-US" altLang="ko-KR" sz="1100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latin typeface="+mn-ea"/>
              </a:rPr>
              <a:t>유학생 특별프로그램</a:t>
            </a:r>
            <a:endParaRPr lang="en-US" altLang="ko-KR" sz="11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+mn-ea"/>
              </a:rPr>
              <a:t>KIF </a:t>
            </a:r>
            <a:r>
              <a:rPr lang="ko-KR" altLang="en-US" sz="1100" dirty="0">
                <a:latin typeface="+mn-ea"/>
              </a:rPr>
              <a:t>소개영상</a:t>
            </a:r>
            <a:r>
              <a:rPr lang="en-US" altLang="ko-KR" sz="1100" dirty="0">
                <a:latin typeface="+mn-ea"/>
              </a:rPr>
              <a:t>: </a:t>
            </a:r>
            <a:r>
              <a:rPr lang="en-US" altLang="ko-KR" sz="1100" dirty="0">
                <a:latin typeface="+mn-ea"/>
                <a:hlinkClick r:id="rId17"/>
              </a:rPr>
              <a:t>https://youtu.be/trWM_N0NlT4</a:t>
            </a:r>
            <a:endParaRPr lang="en-US" altLang="ko-KR" sz="11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0884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10201</TotalTime>
  <Words>11370</Words>
  <Application>Microsoft Office PowerPoint</Application>
  <PresentationFormat>와이드스크린</PresentationFormat>
  <Paragraphs>2469</Paragraphs>
  <Slides>96</Slides>
  <Notes>64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96</vt:i4>
      </vt:variant>
    </vt:vector>
  </HeadingPairs>
  <TitlesOfParts>
    <vt:vector size="112" baseType="lpstr">
      <vt:lpstr>HY견명조</vt:lpstr>
      <vt:lpstr>inherit</vt:lpstr>
      <vt:lpstr>NanumSquare</vt:lpstr>
      <vt:lpstr>NanumSquare Bold</vt:lpstr>
      <vt:lpstr>NanumSquare ExtraBold</vt:lpstr>
      <vt:lpstr>굴림</vt:lpstr>
      <vt:lpstr>굴림체</vt:lpstr>
      <vt:lpstr>나눔바른고딕</vt:lpstr>
      <vt:lpstr>나눔스퀘어 Bold</vt:lpstr>
      <vt:lpstr>맑은 고딕</vt:lpstr>
      <vt:lpstr>바탕</vt:lpstr>
      <vt:lpstr>함초롬바탕</vt:lpstr>
      <vt:lpstr>휴먼명조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홈페이지 이용 안내</vt:lpstr>
      <vt:lpstr>홈페이지 이용 안내</vt:lpstr>
      <vt:lpstr>홈페이지 이용 안내</vt:lpstr>
      <vt:lpstr>홈페이지 이용 안내</vt:lpstr>
      <vt:lpstr>홈페이지 이용 안내</vt:lpstr>
      <vt:lpstr>홈페이지 이용 안내</vt:lpstr>
      <vt:lpstr>홈페이지 이용 안내</vt:lpstr>
      <vt:lpstr>홈페이지 이용 안내</vt:lpstr>
      <vt:lpstr>KLAS 이용 안내</vt:lpstr>
      <vt:lpstr>학번 찾기 방법</vt:lpstr>
      <vt:lpstr>학번 찾기 방법 </vt:lpstr>
      <vt:lpstr>학번 찾기 방법 </vt:lpstr>
      <vt:lpstr>PowerPoint 프레젠테이션</vt:lpstr>
      <vt:lpstr>비밀번호 최초 등록 방법 </vt:lpstr>
      <vt:lpstr>강의 관련</vt:lpstr>
      <vt:lpstr>강의 관련</vt:lpstr>
      <vt:lpstr>강의 관련</vt:lpstr>
      <vt:lpstr>강의 관련</vt:lpstr>
      <vt:lpstr>강의 관련</vt:lpstr>
      <vt:lpstr>강의 관련</vt:lpstr>
      <vt:lpstr>강의 관련</vt:lpstr>
      <vt:lpstr>강의 관련</vt:lpstr>
      <vt:lpstr>강의 관련</vt:lpstr>
      <vt:lpstr>강의 관련</vt:lpstr>
      <vt:lpstr>등록금 관련</vt:lpstr>
      <vt:lpstr>등록금 관련</vt:lpstr>
      <vt:lpstr>등록금 관련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재학생 등록 안내</vt:lpstr>
      <vt:lpstr>등록금 납부</vt:lpstr>
      <vt:lpstr>등록금 납부 안내</vt:lpstr>
      <vt:lpstr>PowerPoint 프레젠테이션</vt:lpstr>
      <vt:lpstr>PowerPoint 프레젠테이션</vt:lpstr>
      <vt:lpstr>PowerPoint 프레젠테이션</vt:lpstr>
      <vt:lpstr>재학생 장학제도 안내</vt:lpstr>
      <vt:lpstr>학부 외국인 장학 제도</vt:lpstr>
      <vt:lpstr>교내 성적 장학금</vt:lpstr>
      <vt:lpstr>PowerPoint 프레젠테이션</vt:lpstr>
      <vt:lpstr>교외 GKS (Global Korea Scholarship)  장학금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한선애</dc:creator>
  <cp:lastModifiedBy>kw</cp:lastModifiedBy>
  <cp:revision>621</cp:revision>
  <cp:lastPrinted>2021-02-15T05:36:41Z</cp:lastPrinted>
  <dcterms:created xsi:type="dcterms:W3CDTF">2018-08-13T08:01:49Z</dcterms:created>
  <dcterms:modified xsi:type="dcterms:W3CDTF">2021-02-22T00:49:57Z</dcterms:modified>
</cp:coreProperties>
</file>