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1"/>
  </p:notesMasterIdLst>
  <p:handoutMasterIdLst>
    <p:handoutMasterId r:id="rId102"/>
  </p:handoutMasterIdLst>
  <p:sldIdLst>
    <p:sldId id="257" r:id="rId5"/>
    <p:sldId id="339" r:id="rId6"/>
    <p:sldId id="512" r:id="rId7"/>
    <p:sldId id="341" r:id="rId8"/>
    <p:sldId id="286" r:id="rId9"/>
    <p:sldId id="287" r:id="rId10"/>
    <p:sldId id="290" r:id="rId11"/>
    <p:sldId id="340" r:id="rId12"/>
    <p:sldId id="513" r:id="rId13"/>
    <p:sldId id="342" r:id="rId14"/>
    <p:sldId id="343" r:id="rId15"/>
    <p:sldId id="344" r:id="rId16"/>
    <p:sldId id="345" r:id="rId17"/>
    <p:sldId id="346" r:id="rId18"/>
    <p:sldId id="347" r:id="rId19"/>
    <p:sldId id="386" r:id="rId20"/>
    <p:sldId id="448" r:id="rId21"/>
    <p:sldId id="449" r:id="rId22"/>
    <p:sldId id="514" r:id="rId23"/>
    <p:sldId id="450" r:id="rId24"/>
    <p:sldId id="515" r:id="rId25"/>
    <p:sldId id="451" r:id="rId26"/>
    <p:sldId id="440" r:id="rId27"/>
    <p:sldId id="399" r:id="rId28"/>
    <p:sldId id="400" r:id="rId29"/>
    <p:sldId id="401" r:id="rId30"/>
    <p:sldId id="402" r:id="rId31"/>
    <p:sldId id="403" r:id="rId32"/>
    <p:sldId id="404" r:id="rId33"/>
    <p:sldId id="405" r:id="rId34"/>
    <p:sldId id="406" r:id="rId35"/>
    <p:sldId id="407" r:id="rId36"/>
    <p:sldId id="408" r:id="rId37"/>
    <p:sldId id="409" r:id="rId38"/>
    <p:sldId id="410" r:id="rId39"/>
    <p:sldId id="411" r:id="rId40"/>
    <p:sldId id="412" r:id="rId41"/>
    <p:sldId id="413" r:id="rId42"/>
    <p:sldId id="414" r:id="rId43"/>
    <p:sldId id="415" r:id="rId44"/>
    <p:sldId id="416" r:id="rId45"/>
    <p:sldId id="417" r:id="rId46"/>
    <p:sldId id="418" r:id="rId47"/>
    <p:sldId id="419" r:id="rId48"/>
    <p:sldId id="420" r:id="rId49"/>
    <p:sldId id="421" r:id="rId50"/>
    <p:sldId id="422" r:id="rId51"/>
    <p:sldId id="423" r:id="rId52"/>
    <p:sldId id="424" r:id="rId53"/>
    <p:sldId id="425" r:id="rId54"/>
    <p:sldId id="355" r:id="rId55"/>
    <p:sldId id="390" r:id="rId56"/>
    <p:sldId id="391" r:id="rId57"/>
    <p:sldId id="392" r:id="rId58"/>
    <p:sldId id="393" r:id="rId59"/>
    <p:sldId id="394" r:id="rId60"/>
    <p:sldId id="395" r:id="rId61"/>
    <p:sldId id="396" r:id="rId62"/>
    <p:sldId id="397" r:id="rId63"/>
    <p:sldId id="550" r:id="rId64"/>
    <p:sldId id="551" r:id="rId65"/>
    <p:sldId id="552" r:id="rId66"/>
    <p:sldId id="553" r:id="rId67"/>
    <p:sldId id="554" r:id="rId68"/>
    <p:sldId id="365" r:id="rId69"/>
    <p:sldId id="429" r:id="rId70"/>
    <p:sldId id="430" r:id="rId71"/>
    <p:sldId id="558" r:id="rId72"/>
    <p:sldId id="559" r:id="rId73"/>
    <p:sldId id="367" r:id="rId74"/>
    <p:sldId id="368" r:id="rId75"/>
    <p:sldId id="562" r:id="rId76"/>
    <p:sldId id="436" r:id="rId77"/>
    <p:sldId id="437" r:id="rId78"/>
    <p:sldId id="438" r:id="rId79"/>
    <p:sldId id="439" r:id="rId80"/>
    <p:sldId id="348" r:id="rId81"/>
    <p:sldId id="568" r:id="rId82"/>
    <p:sldId id="569" r:id="rId83"/>
    <p:sldId id="570" r:id="rId84"/>
    <p:sldId id="571" r:id="rId85"/>
    <p:sldId id="442" r:id="rId86"/>
    <p:sldId id="444" r:id="rId87"/>
    <p:sldId id="445" r:id="rId88"/>
    <p:sldId id="443" r:id="rId89"/>
    <p:sldId id="369" r:id="rId90"/>
    <p:sldId id="371" r:id="rId91"/>
    <p:sldId id="373" r:id="rId92"/>
    <p:sldId id="372" r:id="rId93"/>
    <p:sldId id="374" r:id="rId94"/>
    <p:sldId id="375" r:id="rId95"/>
    <p:sldId id="376" r:id="rId96"/>
    <p:sldId id="377" r:id="rId97"/>
    <p:sldId id="458" r:id="rId98"/>
    <p:sldId id="447" r:id="rId99"/>
    <p:sldId id="588" r:id="rId100"/>
  </p:sldIdLst>
  <p:sldSz cx="12192000" cy="6858000"/>
  <p:notesSz cx="6802438" cy="993457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한선애" initials="한" lastIdx="0" clrIdx="0">
    <p:extLst>
      <p:ext uri="{19B8F6BF-5375-455C-9EA6-DF929625EA0E}">
        <p15:presenceInfo xmlns:p15="http://schemas.microsoft.com/office/powerpoint/2012/main" userId="한선애" providerId="None"/>
      </p:ext>
    </p:extLst>
  </p:cmAuthor>
  <p:cmAuthor id="2" name="kw" initials="k" lastIdx="10" clrIdx="1">
    <p:extLst>
      <p:ext uri="{19B8F6BF-5375-455C-9EA6-DF929625EA0E}">
        <p15:presenceInfo xmlns:p15="http://schemas.microsoft.com/office/powerpoint/2012/main" userId="kw" providerId="None"/>
      </p:ext>
    </p:extLst>
  </p:cmAuthor>
  <p:cmAuthor id="3" name="science@office.kw.ac.kr" initials="s" lastIdx="1" clrIdx="2">
    <p:extLst>
      <p:ext uri="{19B8F6BF-5375-455C-9EA6-DF929625EA0E}">
        <p15:presenceInfo xmlns:p15="http://schemas.microsoft.com/office/powerpoint/2012/main" userId="science@office.kw.ac.k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6F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CB9399-48DA-424F-8BA8-EF2E44F1AD6A}" v="219" dt="2021-02-17T05:15:41.439"/>
  </p1510:revLst>
</p1510:revInfo>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보통 스타일 2 - 강조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보통 스타일 2 - 강조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2833802-FEF1-4C79-8D5D-14CF1EAF98D9}" styleName="밝은 스타일 2 - 강조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밝은 스타일 3 - 강조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보통 스타일 1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보통 스타일 4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8603FDC-E32A-4AB5-989C-0864C3EAD2B8}" styleName="테마 스타일 2 - 강조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테마 스타일 1 - 강조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728" autoAdjust="0"/>
  </p:normalViewPr>
  <p:slideViewPr>
    <p:cSldViewPr snapToGrid="0">
      <p:cViewPr varScale="1">
        <p:scale>
          <a:sx n="106" d="100"/>
          <a:sy n="106" d="100"/>
        </p:scale>
        <p:origin x="7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07" Type="http://schemas.openxmlformats.org/officeDocument/2006/relationships/tableStyles" Target="tableStyles.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handoutMaster" Target="handoutMasters/handoutMaster1.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commentAuthors" Target="commentAuthors.xml"/><Relationship Id="rId108"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diagrams/_rels/data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2.png"/><Relationship Id="rId7" Type="http://schemas.openxmlformats.org/officeDocument/2006/relationships/image" Target="../media/image72.svg"/><Relationship Id="rId2" Type="http://schemas.openxmlformats.org/officeDocument/2006/relationships/image" Target="../media/image67.svg"/><Relationship Id="rId1" Type="http://schemas.openxmlformats.org/officeDocument/2006/relationships/image" Target="../media/image61.png"/><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69.svg"/><Relationship Id="rId9" Type="http://schemas.openxmlformats.org/officeDocument/2006/relationships/image" Target="../media/image66.png"/></Relationships>
</file>

<file path=ppt/diagrams/_rels/drawing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2.png"/><Relationship Id="rId7" Type="http://schemas.openxmlformats.org/officeDocument/2006/relationships/image" Target="../media/image72.svg"/><Relationship Id="rId2" Type="http://schemas.openxmlformats.org/officeDocument/2006/relationships/image" Target="../media/image67.svg"/><Relationship Id="rId1" Type="http://schemas.openxmlformats.org/officeDocument/2006/relationships/image" Target="../media/image61.png"/><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69.svg"/><Relationship Id="rId9" Type="http://schemas.openxmlformats.org/officeDocument/2006/relationships/image" Target="../media/image6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B9873-FA1F-4D01-8721-D1D069CE2CEA}" type="doc">
      <dgm:prSet loTypeId="urn:microsoft.com/office/officeart/2009/layout/CirclePictureHierarchy" loCatId="hierarchy" qsTypeId="urn:microsoft.com/office/officeart/2005/8/quickstyle/simple1" qsCatId="simple" csTypeId="urn:microsoft.com/office/officeart/2005/8/colors/accent1_2" csCatId="accent1" phldr="1"/>
      <dgm:spPr/>
      <dgm:t>
        <a:bodyPr/>
        <a:lstStyle/>
        <a:p>
          <a:endParaRPr lang="en-US"/>
        </a:p>
      </dgm:t>
    </dgm:pt>
    <dgm:pt modelId="{0765BE17-E20D-473C-B24B-77ADA8F13449}">
      <dgm:prSet/>
      <dgm:spPr/>
      <dgm:t>
        <a:bodyPr/>
        <a:lstStyle/>
        <a:p>
          <a:r>
            <a:rPr lang="en-US" altLang="ko-KR" dirty="0">
              <a:latin typeface="NanumSquare Bold" panose="020B0600000101010101" pitchFamily="34" charset="-127"/>
              <a:ea typeface="NanumSquare Bold" panose="020B0600000101010101" pitchFamily="34" charset="-127"/>
            </a:rPr>
            <a:t>Online Class</a:t>
          </a:r>
          <a:endParaRPr lang="en-US" dirty="0">
            <a:latin typeface="NanumSquare Bold" panose="020B0600000101010101" pitchFamily="34" charset="-127"/>
            <a:ea typeface="NanumSquare Bold" panose="020B0600000101010101" pitchFamily="34" charset="-127"/>
          </a:endParaRPr>
        </a:p>
      </dgm:t>
    </dgm:pt>
    <dgm:pt modelId="{BB65332D-048F-4E73-A442-9AA7A82CEAF0}" type="parTrans" cxnId="{8368114F-ED76-405D-995A-E13810FC5C20}">
      <dgm:prSet/>
      <dgm:spPr/>
      <dgm:t>
        <a:bodyPr/>
        <a:lstStyle/>
        <a:p>
          <a:endParaRPr lang="en-US"/>
        </a:p>
      </dgm:t>
    </dgm:pt>
    <dgm:pt modelId="{3F705517-F82B-4194-829D-D06032A6C386}" type="sibTrans" cxnId="{8368114F-ED76-405D-995A-E13810FC5C20}">
      <dgm:prSet/>
      <dgm:spPr/>
      <dgm:t>
        <a:bodyPr/>
        <a:lstStyle/>
        <a:p>
          <a:endParaRPr lang="en-US"/>
        </a:p>
      </dgm:t>
    </dgm:pt>
    <dgm:pt modelId="{3F9F5404-85E4-4827-ADE4-0906E76F6ED7}">
      <dgm:prSet/>
      <dgm:spPr/>
      <dgm:t>
        <a:bodyPr/>
        <a:lstStyle/>
        <a:p>
          <a:r>
            <a:rPr lang="en-US" altLang="ko-KR" dirty="0">
              <a:latin typeface="나눔스퀘어 Bold" panose="020B0600000101010101" pitchFamily="34" charset="-127"/>
              <a:ea typeface="나눔스퀘어 Bold" panose="020B0600000101010101" pitchFamily="34" charset="-127"/>
            </a:rPr>
            <a:t>Recorded Video Learning</a:t>
          </a:r>
          <a:r>
            <a:rPr lang="ko-KR" altLang="en-US" dirty="0">
              <a:latin typeface="나눔스퀘어 Bold" panose="020B0600000101010101" pitchFamily="34" charset="-127"/>
              <a:ea typeface="나눔스퀘어 Bold" panose="020B0600000101010101" pitchFamily="34" charset="-127"/>
            </a:rPr>
            <a:t> </a:t>
          </a:r>
          <a:r>
            <a:rPr lang="en-US" altLang="ko-KR" dirty="0">
              <a:latin typeface="나눔스퀘어 Bold" panose="020B0600000101010101" pitchFamily="34" charset="-127"/>
              <a:ea typeface="나눔스퀘어 Bold" panose="020B0600000101010101" pitchFamily="34" charset="-127"/>
            </a:rPr>
            <a:t>(</a:t>
          </a:r>
          <a:r>
            <a:rPr lang="en-US" altLang="ko-KR" b="1" dirty="0">
              <a:solidFill>
                <a:srgbClr val="FF0000"/>
              </a:solidFill>
              <a:latin typeface="나눔스퀘어 Bold" panose="020B0600000101010101" pitchFamily="34" charset="-127"/>
              <a:ea typeface="나눔스퀘어 Bold" panose="020B0600000101010101" pitchFamily="34" charset="-127"/>
            </a:rPr>
            <a:t>Can be taken within the given period</a:t>
          </a:r>
          <a:r>
            <a:rPr lang="en-US" altLang="ko-KR" dirty="0">
              <a:latin typeface="나눔스퀘어 Bold" panose="020B0600000101010101" pitchFamily="34" charset="-127"/>
              <a:ea typeface="나눔스퀘어 Bold" panose="020B0600000101010101" pitchFamily="34" charset="-127"/>
            </a:rPr>
            <a:t>)</a:t>
          </a:r>
          <a:endParaRPr lang="en-US" dirty="0">
            <a:latin typeface="NanumSquare Bold" panose="020B0600000101010101" pitchFamily="34" charset="-127"/>
            <a:ea typeface="NanumSquare Bold" panose="020B0600000101010101" pitchFamily="34" charset="-127"/>
          </a:endParaRPr>
        </a:p>
      </dgm:t>
    </dgm:pt>
    <dgm:pt modelId="{75D37016-10B2-4481-B3D2-FD6CDE3E00E4}" type="parTrans" cxnId="{A73ABB5B-3FAB-4C74-BDF0-F65F09ADBD48}">
      <dgm:prSet/>
      <dgm:spPr/>
      <dgm:t>
        <a:bodyPr/>
        <a:lstStyle/>
        <a:p>
          <a:endParaRPr lang="en-US"/>
        </a:p>
      </dgm:t>
    </dgm:pt>
    <dgm:pt modelId="{328E2D79-8394-4482-8558-8DF2E1E68810}" type="sibTrans" cxnId="{A73ABB5B-3FAB-4C74-BDF0-F65F09ADBD48}">
      <dgm:prSet/>
      <dgm:spPr/>
      <dgm:t>
        <a:bodyPr/>
        <a:lstStyle/>
        <a:p>
          <a:endParaRPr lang="en-US"/>
        </a:p>
      </dgm:t>
    </dgm:pt>
    <dgm:pt modelId="{E58809DC-CB64-466F-8411-C9C80EA993EA}">
      <dgm:prSet/>
      <dgm:spPr/>
      <dgm:t>
        <a:bodyPr/>
        <a:lstStyle/>
        <a:p>
          <a:r>
            <a:rPr lang="en-US" altLang="ko-KR" dirty="0">
              <a:latin typeface="NanumSquare Bold" panose="020B0600000101010101" pitchFamily="34" charset="-127"/>
              <a:ea typeface="NanumSquare Bold" panose="020B0600000101010101" pitchFamily="34" charset="-127"/>
            </a:rPr>
            <a:t>Virtual Lecture</a:t>
          </a:r>
        </a:p>
        <a:p>
          <a:r>
            <a:rPr lang="en-US" dirty="0">
              <a:latin typeface="NanumSquare Bold" panose="020B0600000101010101" pitchFamily="34" charset="-127"/>
              <a:ea typeface="NanumSquare Bold" panose="020B0600000101010101" pitchFamily="34" charset="-127"/>
            </a:rPr>
            <a:t>(</a:t>
          </a:r>
          <a:r>
            <a:rPr lang="en-US" altLang="ko-KR" b="1" dirty="0">
              <a:solidFill>
                <a:srgbClr val="FF0000"/>
              </a:solidFill>
              <a:latin typeface="NanumSquare Bold" panose="020B0600000101010101" pitchFamily="34" charset="-127"/>
              <a:ea typeface="NanumSquare Bold" panose="020B0600000101010101" pitchFamily="34" charset="-127"/>
            </a:rPr>
            <a:t>Can only be taken a designated time</a:t>
          </a:r>
          <a:r>
            <a:rPr lang="en-US" altLang="ko-KR" dirty="0">
              <a:latin typeface="NanumSquare Bold" panose="020B0600000101010101" pitchFamily="34" charset="-127"/>
              <a:ea typeface="NanumSquare Bold" panose="020B0600000101010101" pitchFamily="34" charset="-127"/>
            </a:rPr>
            <a:t>)</a:t>
          </a:r>
          <a:endParaRPr lang="en-US" dirty="0">
            <a:latin typeface="NanumSquare Bold" panose="020B0600000101010101" pitchFamily="34" charset="-127"/>
            <a:ea typeface="NanumSquare Bold" panose="020B0600000101010101" pitchFamily="34" charset="-127"/>
          </a:endParaRPr>
        </a:p>
      </dgm:t>
    </dgm:pt>
    <dgm:pt modelId="{8E8D4D41-FF54-481C-9A29-DF7507FF6E48}" type="parTrans" cxnId="{7000E4A5-3EA7-49CB-AEDB-0C2F0D8EC539}">
      <dgm:prSet/>
      <dgm:spPr/>
      <dgm:t>
        <a:bodyPr/>
        <a:lstStyle/>
        <a:p>
          <a:endParaRPr lang="en-US"/>
        </a:p>
      </dgm:t>
    </dgm:pt>
    <dgm:pt modelId="{8911B02C-44CF-49BE-96AB-A7217361C1A0}" type="sibTrans" cxnId="{7000E4A5-3EA7-49CB-AEDB-0C2F0D8EC539}">
      <dgm:prSet/>
      <dgm:spPr/>
      <dgm:t>
        <a:bodyPr/>
        <a:lstStyle/>
        <a:p>
          <a:endParaRPr lang="en-US"/>
        </a:p>
      </dgm:t>
    </dgm:pt>
    <dgm:pt modelId="{3CF3248C-804E-47B3-916C-897903DF074F}">
      <dgm:prSet/>
      <dgm:spPr/>
      <dgm:t>
        <a:bodyPr/>
        <a:lstStyle/>
        <a:p>
          <a:r>
            <a:rPr lang="en-US" dirty="0">
              <a:latin typeface="NanumSquare Bold" panose="020B0600000101010101" pitchFamily="34" charset="-127"/>
              <a:ea typeface="NanumSquare Bold" panose="020B0600000101010101" pitchFamily="34" charset="-127"/>
            </a:rPr>
            <a:t>Using </a:t>
          </a:r>
          <a:r>
            <a:rPr lang="en-US" dirty="0" err="1">
              <a:latin typeface="NanumSquare Bold" panose="020B0600000101010101" pitchFamily="34" charset="-127"/>
              <a:ea typeface="NanumSquare Bold" panose="020B0600000101010101" pitchFamily="34" charset="-127"/>
            </a:rPr>
            <a:t>Webex</a:t>
          </a:r>
          <a:endParaRPr lang="en-US" dirty="0">
            <a:latin typeface="NanumSquare Bold" panose="020B0600000101010101" pitchFamily="34" charset="-127"/>
            <a:ea typeface="NanumSquare Bold" panose="020B0600000101010101" pitchFamily="34" charset="-127"/>
          </a:endParaRPr>
        </a:p>
      </dgm:t>
    </dgm:pt>
    <dgm:pt modelId="{05E84E99-7F22-43A2-A1A1-8C380FE68560}" type="parTrans" cxnId="{83868F85-FFCE-4568-922F-E20B49AE1F91}">
      <dgm:prSet/>
      <dgm:spPr/>
      <dgm:t>
        <a:bodyPr/>
        <a:lstStyle/>
        <a:p>
          <a:endParaRPr lang="en-US"/>
        </a:p>
      </dgm:t>
    </dgm:pt>
    <dgm:pt modelId="{1A40FDA3-59AC-47A3-BF51-E4D104900BBE}" type="sibTrans" cxnId="{83868F85-FFCE-4568-922F-E20B49AE1F91}">
      <dgm:prSet/>
      <dgm:spPr/>
      <dgm:t>
        <a:bodyPr/>
        <a:lstStyle/>
        <a:p>
          <a:endParaRPr lang="en-US"/>
        </a:p>
      </dgm:t>
    </dgm:pt>
    <dgm:pt modelId="{D0C8AF8B-17B7-41AA-9ADD-0C6AB2C913DD}">
      <dgm:prSet/>
      <dgm:spPr/>
      <dgm:t>
        <a:bodyPr/>
        <a:lstStyle/>
        <a:p>
          <a:r>
            <a:rPr lang="en-US" dirty="0">
              <a:latin typeface="NanumSquare Bold" panose="020B0600000101010101" pitchFamily="34" charset="-127"/>
              <a:ea typeface="NanumSquare Bold" panose="020B0600000101010101" pitchFamily="34" charset="-127"/>
            </a:rPr>
            <a:t>Using Zoom</a:t>
          </a:r>
        </a:p>
      </dgm:t>
    </dgm:pt>
    <dgm:pt modelId="{983E4380-BF91-4349-BD33-27E795ED6AEE}" type="parTrans" cxnId="{1AEABD02-0D0F-422D-83B6-9B06218B5B37}">
      <dgm:prSet/>
      <dgm:spPr/>
      <dgm:t>
        <a:bodyPr/>
        <a:lstStyle/>
        <a:p>
          <a:endParaRPr lang="en-US"/>
        </a:p>
      </dgm:t>
    </dgm:pt>
    <dgm:pt modelId="{07295609-15D5-4A14-8FB2-206D9D6EC599}" type="sibTrans" cxnId="{1AEABD02-0D0F-422D-83B6-9B06218B5B37}">
      <dgm:prSet/>
      <dgm:spPr/>
      <dgm:t>
        <a:bodyPr/>
        <a:lstStyle/>
        <a:p>
          <a:endParaRPr lang="en-US"/>
        </a:p>
      </dgm:t>
    </dgm:pt>
    <dgm:pt modelId="{012E0A28-8E39-482B-9AF5-E85B55A08F60}">
      <dgm:prSet/>
      <dgm:spPr/>
      <dgm:t>
        <a:bodyPr/>
        <a:lstStyle/>
        <a:p>
          <a:r>
            <a:rPr lang="en-US" dirty="0">
              <a:latin typeface="NanumSquare Bold" panose="020B0600000101010101" pitchFamily="34" charset="-127"/>
              <a:ea typeface="NanumSquare Bold" panose="020B0600000101010101" pitchFamily="34" charset="-127"/>
            </a:rPr>
            <a:t>Using KLAS</a:t>
          </a:r>
        </a:p>
      </dgm:t>
    </dgm:pt>
    <dgm:pt modelId="{BABF1958-859E-463F-864F-D4C116F4764A}" type="parTrans" cxnId="{C60F766E-B0D0-4B51-984D-C6BC95E2CEE6}">
      <dgm:prSet/>
      <dgm:spPr/>
      <dgm:t>
        <a:bodyPr/>
        <a:lstStyle/>
        <a:p>
          <a:endParaRPr lang="en-US"/>
        </a:p>
      </dgm:t>
    </dgm:pt>
    <dgm:pt modelId="{ED5B5540-A699-4222-A4B1-90522A87D0FC}" type="sibTrans" cxnId="{C60F766E-B0D0-4B51-984D-C6BC95E2CEE6}">
      <dgm:prSet/>
      <dgm:spPr/>
      <dgm:t>
        <a:bodyPr/>
        <a:lstStyle/>
        <a:p>
          <a:endParaRPr lang="en-US"/>
        </a:p>
      </dgm:t>
    </dgm:pt>
    <dgm:pt modelId="{87B03EA9-34A0-4859-95C9-50DF64882CC1}" type="pres">
      <dgm:prSet presAssocID="{082B9873-FA1F-4D01-8721-D1D069CE2CEA}" presName="hierChild1" presStyleCnt="0">
        <dgm:presLayoutVars>
          <dgm:chPref val="1"/>
          <dgm:dir/>
          <dgm:animOne val="branch"/>
          <dgm:animLvl val="lvl"/>
          <dgm:resizeHandles/>
        </dgm:presLayoutVars>
      </dgm:prSet>
      <dgm:spPr/>
      <dgm:t>
        <a:bodyPr/>
        <a:lstStyle/>
        <a:p>
          <a:pPr latinLnBrk="1"/>
          <a:endParaRPr lang="ko-KR" altLang="en-US"/>
        </a:p>
      </dgm:t>
    </dgm:pt>
    <dgm:pt modelId="{853F93B9-3FCC-4351-897A-2519DE3382C1}" type="pres">
      <dgm:prSet presAssocID="{0765BE17-E20D-473C-B24B-77ADA8F13449}" presName="hierRoot1" presStyleCnt="0"/>
      <dgm:spPr/>
    </dgm:pt>
    <dgm:pt modelId="{40091402-C894-4DDF-8214-029EAC05B77C}" type="pres">
      <dgm:prSet presAssocID="{0765BE17-E20D-473C-B24B-77ADA8F13449}" presName="composite" presStyleCnt="0"/>
      <dgm:spPr/>
    </dgm:pt>
    <dgm:pt modelId="{9F54754A-B167-4503-8291-C02152D4CD6D}" type="pres">
      <dgm:prSet presAssocID="{0765BE17-E20D-473C-B24B-77ADA8F13449}" presName="image" presStyleLbl="node0" presStyleIdx="0" presStyleCnt="1"/>
      <dgm:spPr>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Graduation cap"/>
        </a:ext>
      </dgm:extLst>
    </dgm:pt>
    <dgm:pt modelId="{37653228-20F7-442B-AA5E-32ADB1A06660}" type="pres">
      <dgm:prSet presAssocID="{0765BE17-E20D-473C-B24B-77ADA8F13449}" presName="text" presStyleLbl="revTx" presStyleIdx="0" presStyleCnt="6">
        <dgm:presLayoutVars>
          <dgm:chPref val="3"/>
        </dgm:presLayoutVars>
      </dgm:prSet>
      <dgm:spPr/>
      <dgm:t>
        <a:bodyPr/>
        <a:lstStyle/>
        <a:p>
          <a:pPr latinLnBrk="1"/>
          <a:endParaRPr lang="ko-KR" altLang="en-US"/>
        </a:p>
      </dgm:t>
    </dgm:pt>
    <dgm:pt modelId="{427DA021-2E28-4172-A51B-55595E951189}" type="pres">
      <dgm:prSet presAssocID="{0765BE17-E20D-473C-B24B-77ADA8F13449}" presName="hierChild2" presStyleCnt="0"/>
      <dgm:spPr/>
    </dgm:pt>
    <dgm:pt modelId="{F6DB6DF2-495D-49B2-A81F-93E6346CF2DA}" type="pres">
      <dgm:prSet presAssocID="{75D37016-10B2-4481-B3D2-FD6CDE3E00E4}" presName="Name10" presStyleLbl="parChTrans1D2" presStyleIdx="0" presStyleCnt="2"/>
      <dgm:spPr/>
      <dgm:t>
        <a:bodyPr/>
        <a:lstStyle/>
        <a:p>
          <a:pPr latinLnBrk="1"/>
          <a:endParaRPr lang="ko-KR" altLang="en-US"/>
        </a:p>
      </dgm:t>
    </dgm:pt>
    <dgm:pt modelId="{FFAD8B33-3E96-4720-A4A1-F9F4745B113E}" type="pres">
      <dgm:prSet presAssocID="{3F9F5404-85E4-4827-ADE4-0906E76F6ED7}" presName="hierRoot2" presStyleCnt="0"/>
      <dgm:spPr/>
    </dgm:pt>
    <dgm:pt modelId="{75571805-1D00-4253-A618-451C70FE3C59}" type="pres">
      <dgm:prSet presAssocID="{3F9F5404-85E4-4827-ADE4-0906E76F6ED7}" presName="composite2" presStyleCnt="0"/>
      <dgm:spPr/>
    </dgm:pt>
    <dgm:pt modelId="{9A474473-2F82-4062-9F40-0A3628F9A932}" type="pres">
      <dgm:prSet presAssocID="{3F9F5404-85E4-4827-ADE4-0906E76F6ED7}" presName="image2" presStyleLbl="node2" presStyleIdx="0" presStyleCnt="2"/>
      <dgm:spPr>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dgm:spPr>
      <dgm:t>
        <a:bodyPr/>
        <a:lstStyle/>
        <a:p>
          <a:pPr latinLnBrk="1"/>
          <a:endParaRPr lang="ko-KR" altLang="en-US"/>
        </a:p>
      </dgm:t>
    </dgm:pt>
    <dgm:pt modelId="{DA903434-0702-406C-B418-ED412DF63966}" type="pres">
      <dgm:prSet presAssocID="{3F9F5404-85E4-4827-ADE4-0906E76F6ED7}" presName="text2" presStyleLbl="revTx" presStyleIdx="1" presStyleCnt="6">
        <dgm:presLayoutVars>
          <dgm:chPref val="3"/>
        </dgm:presLayoutVars>
      </dgm:prSet>
      <dgm:spPr/>
      <dgm:t>
        <a:bodyPr/>
        <a:lstStyle/>
        <a:p>
          <a:pPr latinLnBrk="1"/>
          <a:endParaRPr lang="ko-KR" altLang="en-US"/>
        </a:p>
      </dgm:t>
    </dgm:pt>
    <dgm:pt modelId="{BA10BEF3-78DD-458C-A283-9CCEC386A575}" type="pres">
      <dgm:prSet presAssocID="{3F9F5404-85E4-4827-ADE4-0906E76F6ED7}" presName="hierChild3" presStyleCnt="0"/>
      <dgm:spPr/>
    </dgm:pt>
    <dgm:pt modelId="{2DCD75FB-9792-4E46-BE76-E01DB63BC0AF}" type="pres">
      <dgm:prSet presAssocID="{BABF1958-859E-463F-864F-D4C116F4764A}" presName="Name17" presStyleLbl="parChTrans1D3" presStyleIdx="0" presStyleCnt="3"/>
      <dgm:spPr/>
      <dgm:t>
        <a:bodyPr/>
        <a:lstStyle/>
        <a:p>
          <a:pPr latinLnBrk="1"/>
          <a:endParaRPr lang="ko-KR" altLang="en-US"/>
        </a:p>
      </dgm:t>
    </dgm:pt>
    <dgm:pt modelId="{BE9D30DB-F2A8-4FC2-BB48-002C24BAECC9}" type="pres">
      <dgm:prSet presAssocID="{012E0A28-8E39-482B-9AF5-E85B55A08F60}" presName="hierRoot3" presStyleCnt="0"/>
      <dgm:spPr/>
    </dgm:pt>
    <dgm:pt modelId="{FBE78E1C-7B6D-425D-BB1A-C6C190BE14AF}" type="pres">
      <dgm:prSet presAssocID="{012E0A28-8E39-482B-9AF5-E85B55A08F60}" presName="composite3" presStyleCnt="0"/>
      <dgm:spPr/>
    </dgm:pt>
    <dgm:pt modelId="{8DFAB71A-C958-40AB-99B2-27A6BF94A060}" type="pres">
      <dgm:prSet presAssocID="{012E0A28-8E39-482B-9AF5-E85B55A08F60}" presName="image3" presStyleLbl="node3" presStyleIdx="0" presStyleCnt="3"/>
      <dgm:spPr>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dgm:spPr>
    </dgm:pt>
    <dgm:pt modelId="{7671B2F2-C380-441A-946E-8C9A41FFD15F}" type="pres">
      <dgm:prSet presAssocID="{012E0A28-8E39-482B-9AF5-E85B55A08F60}" presName="text3" presStyleLbl="revTx" presStyleIdx="2" presStyleCnt="6">
        <dgm:presLayoutVars>
          <dgm:chPref val="3"/>
        </dgm:presLayoutVars>
      </dgm:prSet>
      <dgm:spPr/>
      <dgm:t>
        <a:bodyPr/>
        <a:lstStyle/>
        <a:p>
          <a:pPr latinLnBrk="1"/>
          <a:endParaRPr lang="ko-KR" altLang="en-US"/>
        </a:p>
      </dgm:t>
    </dgm:pt>
    <dgm:pt modelId="{C1063435-CD54-4891-8B09-76797ADE47CF}" type="pres">
      <dgm:prSet presAssocID="{012E0A28-8E39-482B-9AF5-E85B55A08F60}" presName="hierChild4" presStyleCnt="0"/>
      <dgm:spPr/>
    </dgm:pt>
    <dgm:pt modelId="{8EF7259A-71BE-4F7F-A36C-F30853AC5A9C}" type="pres">
      <dgm:prSet presAssocID="{8E8D4D41-FF54-481C-9A29-DF7507FF6E48}" presName="Name10" presStyleLbl="parChTrans1D2" presStyleIdx="1" presStyleCnt="2"/>
      <dgm:spPr/>
      <dgm:t>
        <a:bodyPr/>
        <a:lstStyle/>
        <a:p>
          <a:pPr latinLnBrk="1"/>
          <a:endParaRPr lang="ko-KR" altLang="en-US"/>
        </a:p>
      </dgm:t>
    </dgm:pt>
    <dgm:pt modelId="{09475E58-D445-4704-A0D2-8FB24F518D8E}" type="pres">
      <dgm:prSet presAssocID="{E58809DC-CB64-466F-8411-C9C80EA993EA}" presName="hierRoot2" presStyleCnt="0"/>
      <dgm:spPr/>
    </dgm:pt>
    <dgm:pt modelId="{32F14214-B792-4525-9008-BB7D6EADE845}" type="pres">
      <dgm:prSet presAssocID="{E58809DC-CB64-466F-8411-C9C80EA993EA}" presName="composite2" presStyleCnt="0"/>
      <dgm:spPr/>
    </dgm:pt>
    <dgm:pt modelId="{E79659B0-ACB0-40E3-9611-E28E301B1938}" type="pres">
      <dgm:prSet presAssocID="{E58809DC-CB64-466F-8411-C9C80EA993EA}" presName="image2" presStyleLbl="node2" presStyleIdx="1" presStyleCnt="2"/>
      <dgm:spPr>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Teacher"/>
        </a:ext>
      </dgm:extLst>
    </dgm:pt>
    <dgm:pt modelId="{747BD4DD-673A-4B38-B0F7-EBFC8FC9204D}" type="pres">
      <dgm:prSet presAssocID="{E58809DC-CB64-466F-8411-C9C80EA993EA}" presName="text2" presStyleLbl="revTx" presStyleIdx="3" presStyleCnt="6" custScaleX="173316" custScaleY="98141" custLinFactNeighborX="34648">
        <dgm:presLayoutVars>
          <dgm:chPref val="3"/>
        </dgm:presLayoutVars>
      </dgm:prSet>
      <dgm:spPr/>
      <dgm:t>
        <a:bodyPr/>
        <a:lstStyle/>
        <a:p>
          <a:pPr latinLnBrk="1"/>
          <a:endParaRPr lang="ko-KR" altLang="en-US"/>
        </a:p>
      </dgm:t>
    </dgm:pt>
    <dgm:pt modelId="{80EE0B8D-4B5B-4C61-9C8C-B0126CF15ABB}" type="pres">
      <dgm:prSet presAssocID="{E58809DC-CB64-466F-8411-C9C80EA993EA}" presName="hierChild3" presStyleCnt="0"/>
      <dgm:spPr/>
    </dgm:pt>
    <dgm:pt modelId="{D6921BBB-FC0E-457A-ABB2-0B2B55D65EC9}" type="pres">
      <dgm:prSet presAssocID="{05E84E99-7F22-43A2-A1A1-8C380FE68560}" presName="Name17" presStyleLbl="parChTrans1D3" presStyleIdx="1" presStyleCnt="3"/>
      <dgm:spPr/>
      <dgm:t>
        <a:bodyPr/>
        <a:lstStyle/>
        <a:p>
          <a:pPr latinLnBrk="1"/>
          <a:endParaRPr lang="ko-KR" altLang="en-US"/>
        </a:p>
      </dgm:t>
    </dgm:pt>
    <dgm:pt modelId="{B19EB561-98AE-4F73-931A-B9CECEA4CDA4}" type="pres">
      <dgm:prSet presAssocID="{3CF3248C-804E-47B3-916C-897903DF074F}" presName="hierRoot3" presStyleCnt="0"/>
      <dgm:spPr/>
    </dgm:pt>
    <dgm:pt modelId="{3D47701A-BB71-40EA-8295-BF5C40FC0543}" type="pres">
      <dgm:prSet presAssocID="{3CF3248C-804E-47B3-916C-897903DF074F}" presName="composite3" presStyleCnt="0"/>
      <dgm:spPr/>
    </dgm:pt>
    <dgm:pt modelId="{56F9A7A7-1126-45B4-ADB3-8BCAA4CC39B2}" type="pres">
      <dgm:prSet presAssocID="{3CF3248C-804E-47B3-916C-897903DF074F}" presName="image3" presStyleLbl="node3" presStyleIdx="1" presStyleCnt="3" custScaleX="92400"/>
      <dgm:spPr>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dgm:spPr>
    </dgm:pt>
    <dgm:pt modelId="{2AE3086C-1B88-4D35-BA78-96BC417F7375}" type="pres">
      <dgm:prSet presAssocID="{3CF3248C-804E-47B3-916C-897903DF074F}" presName="text3" presStyleLbl="revTx" presStyleIdx="4" presStyleCnt="6">
        <dgm:presLayoutVars>
          <dgm:chPref val="3"/>
        </dgm:presLayoutVars>
      </dgm:prSet>
      <dgm:spPr/>
      <dgm:t>
        <a:bodyPr/>
        <a:lstStyle/>
        <a:p>
          <a:pPr latinLnBrk="1"/>
          <a:endParaRPr lang="ko-KR" altLang="en-US"/>
        </a:p>
      </dgm:t>
    </dgm:pt>
    <dgm:pt modelId="{3D3F0F00-5ECE-41E5-8EE8-F073919926E2}" type="pres">
      <dgm:prSet presAssocID="{3CF3248C-804E-47B3-916C-897903DF074F}" presName="hierChild4" presStyleCnt="0"/>
      <dgm:spPr/>
    </dgm:pt>
    <dgm:pt modelId="{948C13F8-4C7D-47A3-81C4-174DC4BCAA7A}" type="pres">
      <dgm:prSet presAssocID="{983E4380-BF91-4349-BD33-27E795ED6AEE}" presName="Name17" presStyleLbl="parChTrans1D3" presStyleIdx="2" presStyleCnt="3"/>
      <dgm:spPr/>
      <dgm:t>
        <a:bodyPr/>
        <a:lstStyle/>
        <a:p>
          <a:pPr latinLnBrk="1"/>
          <a:endParaRPr lang="ko-KR" altLang="en-US"/>
        </a:p>
      </dgm:t>
    </dgm:pt>
    <dgm:pt modelId="{B6164663-2002-4891-A196-63EDFB44E713}" type="pres">
      <dgm:prSet presAssocID="{D0C8AF8B-17B7-41AA-9ADD-0C6AB2C913DD}" presName="hierRoot3" presStyleCnt="0"/>
      <dgm:spPr/>
    </dgm:pt>
    <dgm:pt modelId="{D2A9F927-D3C1-4886-8C1B-602DF6913223}" type="pres">
      <dgm:prSet presAssocID="{D0C8AF8B-17B7-41AA-9ADD-0C6AB2C913DD}" presName="composite3" presStyleCnt="0"/>
      <dgm:spPr/>
    </dgm:pt>
    <dgm:pt modelId="{3A6BAD3D-21F3-46BF-9A4F-8BB33F07DE0D}" type="pres">
      <dgm:prSet presAssocID="{D0C8AF8B-17B7-41AA-9ADD-0C6AB2C913DD}" presName="image3" presStyleLbl="node3" presStyleIdx="2" presStyleCnt="3"/>
      <dgm:spPr>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dgm:spPr>
      <dgm:t>
        <a:bodyPr/>
        <a:lstStyle/>
        <a:p>
          <a:pPr latinLnBrk="1"/>
          <a:endParaRPr lang="ko-KR" altLang="en-US"/>
        </a:p>
      </dgm:t>
    </dgm:pt>
    <dgm:pt modelId="{54DB7AAE-3D4D-4D4B-8AFF-E16CF0C8CCE7}" type="pres">
      <dgm:prSet presAssocID="{D0C8AF8B-17B7-41AA-9ADD-0C6AB2C913DD}" presName="text3" presStyleLbl="revTx" presStyleIdx="5" presStyleCnt="6">
        <dgm:presLayoutVars>
          <dgm:chPref val="3"/>
        </dgm:presLayoutVars>
      </dgm:prSet>
      <dgm:spPr/>
      <dgm:t>
        <a:bodyPr/>
        <a:lstStyle/>
        <a:p>
          <a:pPr latinLnBrk="1"/>
          <a:endParaRPr lang="ko-KR" altLang="en-US"/>
        </a:p>
      </dgm:t>
    </dgm:pt>
    <dgm:pt modelId="{ADF26A01-2EE9-4D20-B6E3-1008C2EE8F60}" type="pres">
      <dgm:prSet presAssocID="{D0C8AF8B-17B7-41AA-9ADD-0C6AB2C913DD}" presName="hierChild4" presStyleCnt="0"/>
      <dgm:spPr/>
    </dgm:pt>
  </dgm:ptLst>
  <dgm:cxnLst>
    <dgm:cxn modelId="{1E75C3B2-AC88-4A8C-9869-43883645AAB8}" type="presOf" srcId="{BABF1958-859E-463F-864F-D4C116F4764A}" destId="{2DCD75FB-9792-4E46-BE76-E01DB63BC0AF}" srcOrd="0" destOrd="0" presId="urn:microsoft.com/office/officeart/2009/layout/CirclePictureHierarchy"/>
    <dgm:cxn modelId="{736D5FD4-EF9C-44DA-853B-60E47DA24F44}" type="presOf" srcId="{983E4380-BF91-4349-BD33-27E795ED6AEE}" destId="{948C13F8-4C7D-47A3-81C4-174DC4BCAA7A}" srcOrd="0" destOrd="0" presId="urn:microsoft.com/office/officeart/2009/layout/CirclePictureHierarchy"/>
    <dgm:cxn modelId="{0994DF66-A11C-4A56-A5D3-318BCDDE9471}" type="presOf" srcId="{082B9873-FA1F-4D01-8721-D1D069CE2CEA}" destId="{87B03EA9-34A0-4859-95C9-50DF64882CC1}" srcOrd="0" destOrd="0" presId="urn:microsoft.com/office/officeart/2009/layout/CirclePictureHierarchy"/>
    <dgm:cxn modelId="{83868F85-FFCE-4568-922F-E20B49AE1F91}" srcId="{E58809DC-CB64-466F-8411-C9C80EA993EA}" destId="{3CF3248C-804E-47B3-916C-897903DF074F}" srcOrd="0" destOrd="0" parTransId="{05E84E99-7F22-43A2-A1A1-8C380FE68560}" sibTransId="{1A40FDA3-59AC-47A3-BF51-E4D104900BBE}"/>
    <dgm:cxn modelId="{85A8D647-E905-4DAE-8F89-83CFFCB76B08}" type="presOf" srcId="{E58809DC-CB64-466F-8411-C9C80EA993EA}" destId="{747BD4DD-673A-4B38-B0F7-EBFC8FC9204D}" srcOrd="0" destOrd="0" presId="urn:microsoft.com/office/officeart/2009/layout/CirclePictureHierarchy"/>
    <dgm:cxn modelId="{DB3F6103-8BD9-4011-8019-0A140441D14E}" type="presOf" srcId="{05E84E99-7F22-43A2-A1A1-8C380FE68560}" destId="{D6921BBB-FC0E-457A-ABB2-0B2B55D65EC9}" srcOrd="0" destOrd="0" presId="urn:microsoft.com/office/officeart/2009/layout/CirclePictureHierarchy"/>
    <dgm:cxn modelId="{0D0D9470-E31D-45EF-BD9F-953C24BA0CCC}" type="presOf" srcId="{0765BE17-E20D-473C-B24B-77ADA8F13449}" destId="{37653228-20F7-442B-AA5E-32ADB1A06660}" srcOrd="0" destOrd="0" presId="urn:microsoft.com/office/officeart/2009/layout/CirclePictureHierarchy"/>
    <dgm:cxn modelId="{C60F766E-B0D0-4B51-984D-C6BC95E2CEE6}" srcId="{3F9F5404-85E4-4827-ADE4-0906E76F6ED7}" destId="{012E0A28-8E39-482B-9AF5-E85B55A08F60}" srcOrd="0" destOrd="0" parTransId="{BABF1958-859E-463F-864F-D4C116F4764A}" sibTransId="{ED5B5540-A699-4222-A4B1-90522A87D0FC}"/>
    <dgm:cxn modelId="{A73ABB5B-3FAB-4C74-BDF0-F65F09ADBD48}" srcId="{0765BE17-E20D-473C-B24B-77ADA8F13449}" destId="{3F9F5404-85E4-4827-ADE4-0906E76F6ED7}" srcOrd="0" destOrd="0" parTransId="{75D37016-10B2-4481-B3D2-FD6CDE3E00E4}" sibTransId="{328E2D79-8394-4482-8558-8DF2E1E68810}"/>
    <dgm:cxn modelId="{DA69CC20-BD9F-41C8-A855-F76210A9139F}" type="presOf" srcId="{75D37016-10B2-4481-B3D2-FD6CDE3E00E4}" destId="{F6DB6DF2-495D-49B2-A81F-93E6346CF2DA}" srcOrd="0" destOrd="0" presId="urn:microsoft.com/office/officeart/2009/layout/CirclePictureHierarchy"/>
    <dgm:cxn modelId="{1AEABD02-0D0F-422D-83B6-9B06218B5B37}" srcId="{E58809DC-CB64-466F-8411-C9C80EA993EA}" destId="{D0C8AF8B-17B7-41AA-9ADD-0C6AB2C913DD}" srcOrd="1" destOrd="0" parTransId="{983E4380-BF91-4349-BD33-27E795ED6AEE}" sibTransId="{07295609-15D5-4A14-8FB2-206D9D6EC599}"/>
    <dgm:cxn modelId="{AAF69F4B-242F-4412-8160-D9A71C099E55}" type="presOf" srcId="{8E8D4D41-FF54-481C-9A29-DF7507FF6E48}" destId="{8EF7259A-71BE-4F7F-A36C-F30853AC5A9C}" srcOrd="0" destOrd="0" presId="urn:microsoft.com/office/officeart/2009/layout/CirclePictureHierarchy"/>
    <dgm:cxn modelId="{353B506A-045B-45F2-B119-E26AE4D5FFF0}" type="presOf" srcId="{012E0A28-8E39-482B-9AF5-E85B55A08F60}" destId="{7671B2F2-C380-441A-946E-8C9A41FFD15F}" srcOrd="0" destOrd="0" presId="urn:microsoft.com/office/officeart/2009/layout/CirclePictureHierarchy"/>
    <dgm:cxn modelId="{00BFC67D-199F-4602-B694-8157DBFD3169}" type="presOf" srcId="{3F9F5404-85E4-4827-ADE4-0906E76F6ED7}" destId="{DA903434-0702-406C-B418-ED412DF63966}" srcOrd="0" destOrd="0" presId="urn:microsoft.com/office/officeart/2009/layout/CirclePictureHierarchy"/>
    <dgm:cxn modelId="{A9DF9FD6-2CB2-4181-8566-F40092654252}" type="presOf" srcId="{3CF3248C-804E-47B3-916C-897903DF074F}" destId="{2AE3086C-1B88-4D35-BA78-96BC417F7375}" srcOrd="0" destOrd="0" presId="urn:microsoft.com/office/officeart/2009/layout/CirclePictureHierarchy"/>
    <dgm:cxn modelId="{8368114F-ED76-405D-995A-E13810FC5C20}" srcId="{082B9873-FA1F-4D01-8721-D1D069CE2CEA}" destId="{0765BE17-E20D-473C-B24B-77ADA8F13449}" srcOrd="0" destOrd="0" parTransId="{BB65332D-048F-4E73-A442-9AA7A82CEAF0}" sibTransId="{3F705517-F82B-4194-829D-D06032A6C386}"/>
    <dgm:cxn modelId="{7000E4A5-3EA7-49CB-AEDB-0C2F0D8EC539}" srcId="{0765BE17-E20D-473C-B24B-77ADA8F13449}" destId="{E58809DC-CB64-466F-8411-C9C80EA993EA}" srcOrd="1" destOrd="0" parTransId="{8E8D4D41-FF54-481C-9A29-DF7507FF6E48}" sibTransId="{8911B02C-44CF-49BE-96AB-A7217361C1A0}"/>
    <dgm:cxn modelId="{F980564C-C082-484C-BA4C-1377613945C3}" type="presOf" srcId="{D0C8AF8B-17B7-41AA-9ADD-0C6AB2C913DD}" destId="{54DB7AAE-3D4D-4D4B-8AFF-E16CF0C8CCE7}" srcOrd="0" destOrd="0" presId="urn:microsoft.com/office/officeart/2009/layout/CirclePictureHierarchy"/>
    <dgm:cxn modelId="{423072F1-F4B3-43D9-AF6D-FE1FD4866589}" type="presParOf" srcId="{87B03EA9-34A0-4859-95C9-50DF64882CC1}" destId="{853F93B9-3FCC-4351-897A-2519DE3382C1}" srcOrd="0" destOrd="0" presId="urn:microsoft.com/office/officeart/2009/layout/CirclePictureHierarchy"/>
    <dgm:cxn modelId="{9478B2AE-397B-4B80-844B-140FE5C4DA82}" type="presParOf" srcId="{853F93B9-3FCC-4351-897A-2519DE3382C1}" destId="{40091402-C894-4DDF-8214-029EAC05B77C}" srcOrd="0" destOrd="0" presId="urn:microsoft.com/office/officeart/2009/layout/CirclePictureHierarchy"/>
    <dgm:cxn modelId="{C02293C8-FC58-4C51-B4C5-9DB934CFF54B}" type="presParOf" srcId="{40091402-C894-4DDF-8214-029EAC05B77C}" destId="{9F54754A-B167-4503-8291-C02152D4CD6D}" srcOrd="0" destOrd="0" presId="urn:microsoft.com/office/officeart/2009/layout/CirclePictureHierarchy"/>
    <dgm:cxn modelId="{49B34384-975E-4A86-BE72-EF183D5EF1E8}" type="presParOf" srcId="{40091402-C894-4DDF-8214-029EAC05B77C}" destId="{37653228-20F7-442B-AA5E-32ADB1A06660}" srcOrd="1" destOrd="0" presId="urn:microsoft.com/office/officeart/2009/layout/CirclePictureHierarchy"/>
    <dgm:cxn modelId="{171591EF-FE2C-4986-B8D5-C9C0E05AB8A7}" type="presParOf" srcId="{853F93B9-3FCC-4351-897A-2519DE3382C1}" destId="{427DA021-2E28-4172-A51B-55595E951189}" srcOrd="1" destOrd="0" presId="urn:microsoft.com/office/officeart/2009/layout/CirclePictureHierarchy"/>
    <dgm:cxn modelId="{9449CC79-209C-480A-AD9D-C74DA4999435}" type="presParOf" srcId="{427DA021-2E28-4172-A51B-55595E951189}" destId="{F6DB6DF2-495D-49B2-A81F-93E6346CF2DA}" srcOrd="0" destOrd="0" presId="urn:microsoft.com/office/officeart/2009/layout/CirclePictureHierarchy"/>
    <dgm:cxn modelId="{8A7FBA86-1108-4DE9-935A-C26FEC537AFF}" type="presParOf" srcId="{427DA021-2E28-4172-A51B-55595E951189}" destId="{FFAD8B33-3E96-4720-A4A1-F9F4745B113E}" srcOrd="1" destOrd="0" presId="urn:microsoft.com/office/officeart/2009/layout/CirclePictureHierarchy"/>
    <dgm:cxn modelId="{7E7C3AE6-D16B-4A03-A085-72C447BBA9D6}" type="presParOf" srcId="{FFAD8B33-3E96-4720-A4A1-F9F4745B113E}" destId="{75571805-1D00-4253-A618-451C70FE3C59}" srcOrd="0" destOrd="0" presId="urn:microsoft.com/office/officeart/2009/layout/CirclePictureHierarchy"/>
    <dgm:cxn modelId="{C9D5C5B6-4236-4037-AD91-A24881AE1347}" type="presParOf" srcId="{75571805-1D00-4253-A618-451C70FE3C59}" destId="{9A474473-2F82-4062-9F40-0A3628F9A932}" srcOrd="0" destOrd="0" presId="urn:microsoft.com/office/officeart/2009/layout/CirclePictureHierarchy"/>
    <dgm:cxn modelId="{CAE0CDA8-91EE-47D5-9A98-7632F0710ED7}" type="presParOf" srcId="{75571805-1D00-4253-A618-451C70FE3C59}" destId="{DA903434-0702-406C-B418-ED412DF63966}" srcOrd="1" destOrd="0" presId="urn:microsoft.com/office/officeart/2009/layout/CirclePictureHierarchy"/>
    <dgm:cxn modelId="{0FF41D44-8561-447F-9B59-855CEA666737}" type="presParOf" srcId="{FFAD8B33-3E96-4720-A4A1-F9F4745B113E}" destId="{BA10BEF3-78DD-458C-A283-9CCEC386A575}" srcOrd="1" destOrd="0" presId="urn:microsoft.com/office/officeart/2009/layout/CirclePictureHierarchy"/>
    <dgm:cxn modelId="{521758C5-71B3-4177-96B9-09F355480175}" type="presParOf" srcId="{BA10BEF3-78DD-458C-A283-9CCEC386A575}" destId="{2DCD75FB-9792-4E46-BE76-E01DB63BC0AF}" srcOrd="0" destOrd="0" presId="urn:microsoft.com/office/officeart/2009/layout/CirclePictureHierarchy"/>
    <dgm:cxn modelId="{FBCCE427-C3A3-476C-8DD8-DCE0C2ED1E21}" type="presParOf" srcId="{BA10BEF3-78DD-458C-A283-9CCEC386A575}" destId="{BE9D30DB-F2A8-4FC2-BB48-002C24BAECC9}" srcOrd="1" destOrd="0" presId="urn:microsoft.com/office/officeart/2009/layout/CirclePictureHierarchy"/>
    <dgm:cxn modelId="{275E4774-FE3A-4070-A11A-7BB2B1A613AE}" type="presParOf" srcId="{BE9D30DB-F2A8-4FC2-BB48-002C24BAECC9}" destId="{FBE78E1C-7B6D-425D-BB1A-C6C190BE14AF}" srcOrd="0" destOrd="0" presId="urn:microsoft.com/office/officeart/2009/layout/CirclePictureHierarchy"/>
    <dgm:cxn modelId="{21D5C8E0-889F-409F-A8FC-1FC75D43888A}" type="presParOf" srcId="{FBE78E1C-7B6D-425D-BB1A-C6C190BE14AF}" destId="{8DFAB71A-C958-40AB-99B2-27A6BF94A060}" srcOrd="0" destOrd="0" presId="urn:microsoft.com/office/officeart/2009/layout/CirclePictureHierarchy"/>
    <dgm:cxn modelId="{4EFF7828-2EB8-4285-AC7D-44DF097DE0C6}" type="presParOf" srcId="{FBE78E1C-7B6D-425D-BB1A-C6C190BE14AF}" destId="{7671B2F2-C380-441A-946E-8C9A41FFD15F}" srcOrd="1" destOrd="0" presId="urn:microsoft.com/office/officeart/2009/layout/CirclePictureHierarchy"/>
    <dgm:cxn modelId="{DEBF2201-5B7F-42D0-8351-24ED74B9EF60}" type="presParOf" srcId="{BE9D30DB-F2A8-4FC2-BB48-002C24BAECC9}" destId="{C1063435-CD54-4891-8B09-76797ADE47CF}" srcOrd="1" destOrd="0" presId="urn:microsoft.com/office/officeart/2009/layout/CirclePictureHierarchy"/>
    <dgm:cxn modelId="{AEC28C53-E843-4DE0-97BE-521EC923636E}" type="presParOf" srcId="{427DA021-2E28-4172-A51B-55595E951189}" destId="{8EF7259A-71BE-4F7F-A36C-F30853AC5A9C}" srcOrd="2" destOrd="0" presId="urn:microsoft.com/office/officeart/2009/layout/CirclePictureHierarchy"/>
    <dgm:cxn modelId="{315C6745-8DAD-4CE8-8714-7B14C0A2C5CC}" type="presParOf" srcId="{427DA021-2E28-4172-A51B-55595E951189}" destId="{09475E58-D445-4704-A0D2-8FB24F518D8E}" srcOrd="3" destOrd="0" presId="urn:microsoft.com/office/officeart/2009/layout/CirclePictureHierarchy"/>
    <dgm:cxn modelId="{02A20B97-A4BA-44C3-866F-D05D28B5978C}" type="presParOf" srcId="{09475E58-D445-4704-A0D2-8FB24F518D8E}" destId="{32F14214-B792-4525-9008-BB7D6EADE845}" srcOrd="0" destOrd="0" presId="urn:microsoft.com/office/officeart/2009/layout/CirclePictureHierarchy"/>
    <dgm:cxn modelId="{D6F60F71-B36B-426A-B8CF-1E26D7F215E6}" type="presParOf" srcId="{32F14214-B792-4525-9008-BB7D6EADE845}" destId="{E79659B0-ACB0-40E3-9611-E28E301B1938}" srcOrd="0" destOrd="0" presId="urn:microsoft.com/office/officeart/2009/layout/CirclePictureHierarchy"/>
    <dgm:cxn modelId="{5AE4FC77-0770-4B18-8045-34D536585309}" type="presParOf" srcId="{32F14214-B792-4525-9008-BB7D6EADE845}" destId="{747BD4DD-673A-4B38-B0F7-EBFC8FC9204D}" srcOrd="1" destOrd="0" presId="urn:microsoft.com/office/officeart/2009/layout/CirclePictureHierarchy"/>
    <dgm:cxn modelId="{D4F0FD11-DE1D-4F54-814C-4C76747FFA3C}" type="presParOf" srcId="{09475E58-D445-4704-A0D2-8FB24F518D8E}" destId="{80EE0B8D-4B5B-4C61-9C8C-B0126CF15ABB}" srcOrd="1" destOrd="0" presId="urn:microsoft.com/office/officeart/2009/layout/CirclePictureHierarchy"/>
    <dgm:cxn modelId="{388C4A22-3ED1-45DF-9C57-B28BA23E4C44}" type="presParOf" srcId="{80EE0B8D-4B5B-4C61-9C8C-B0126CF15ABB}" destId="{D6921BBB-FC0E-457A-ABB2-0B2B55D65EC9}" srcOrd="0" destOrd="0" presId="urn:microsoft.com/office/officeart/2009/layout/CirclePictureHierarchy"/>
    <dgm:cxn modelId="{A2CA2920-FA70-4D4A-851A-40AE5B2ECB6B}" type="presParOf" srcId="{80EE0B8D-4B5B-4C61-9C8C-B0126CF15ABB}" destId="{B19EB561-98AE-4F73-931A-B9CECEA4CDA4}" srcOrd="1" destOrd="0" presId="urn:microsoft.com/office/officeart/2009/layout/CirclePictureHierarchy"/>
    <dgm:cxn modelId="{E4CB6FA5-EFCF-492B-9E6E-1EC36288EA89}" type="presParOf" srcId="{B19EB561-98AE-4F73-931A-B9CECEA4CDA4}" destId="{3D47701A-BB71-40EA-8295-BF5C40FC0543}" srcOrd="0" destOrd="0" presId="urn:microsoft.com/office/officeart/2009/layout/CirclePictureHierarchy"/>
    <dgm:cxn modelId="{2939790C-58A1-49C8-998A-EF0539767FCF}" type="presParOf" srcId="{3D47701A-BB71-40EA-8295-BF5C40FC0543}" destId="{56F9A7A7-1126-45B4-ADB3-8BCAA4CC39B2}" srcOrd="0" destOrd="0" presId="urn:microsoft.com/office/officeart/2009/layout/CirclePictureHierarchy"/>
    <dgm:cxn modelId="{EA4DDB71-B0FB-48C3-A77E-96F00DD328B8}" type="presParOf" srcId="{3D47701A-BB71-40EA-8295-BF5C40FC0543}" destId="{2AE3086C-1B88-4D35-BA78-96BC417F7375}" srcOrd="1" destOrd="0" presId="urn:microsoft.com/office/officeart/2009/layout/CirclePictureHierarchy"/>
    <dgm:cxn modelId="{60B5CBB3-2DF6-452D-96BA-322C26BC6B07}" type="presParOf" srcId="{B19EB561-98AE-4F73-931A-B9CECEA4CDA4}" destId="{3D3F0F00-5ECE-41E5-8EE8-F073919926E2}" srcOrd="1" destOrd="0" presId="urn:microsoft.com/office/officeart/2009/layout/CirclePictureHierarchy"/>
    <dgm:cxn modelId="{535B402B-D2DA-4D49-981C-39B87CF74FD6}" type="presParOf" srcId="{80EE0B8D-4B5B-4C61-9C8C-B0126CF15ABB}" destId="{948C13F8-4C7D-47A3-81C4-174DC4BCAA7A}" srcOrd="2" destOrd="0" presId="urn:microsoft.com/office/officeart/2009/layout/CirclePictureHierarchy"/>
    <dgm:cxn modelId="{1FE2AC3C-F44C-4E59-89A4-BF611ECADFC5}" type="presParOf" srcId="{80EE0B8D-4B5B-4C61-9C8C-B0126CF15ABB}" destId="{B6164663-2002-4891-A196-63EDFB44E713}" srcOrd="3" destOrd="0" presId="urn:microsoft.com/office/officeart/2009/layout/CirclePictureHierarchy"/>
    <dgm:cxn modelId="{A50185AD-0FD7-48D6-9E1F-B6B58E4282F4}" type="presParOf" srcId="{B6164663-2002-4891-A196-63EDFB44E713}" destId="{D2A9F927-D3C1-4886-8C1B-602DF6913223}" srcOrd="0" destOrd="0" presId="urn:microsoft.com/office/officeart/2009/layout/CirclePictureHierarchy"/>
    <dgm:cxn modelId="{632B3387-8799-43AD-A992-0DDE198C8CB3}" type="presParOf" srcId="{D2A9F927-D3C1-4886-8C1B-602DF6913223}" destId="{3A6BAD3D-21F3-46BF-9A4F-8BB33F07DE0D}" srcOrd="0" destOrd="0" presId="urn:microsoft.com/office/officeart/2009/layout/CirclePictureHierarchy"/>
    <dgm:cxn modelId="{0A9020D0-7C33-4F43-B846-65D131A7D8D4}" type="presParOf" srcId="{D2A9F927-D3C1-4886-8C1B-602DF6913223}" destId="{54DB7AAE-3D4D-4D4B-8AFF-E16CF0C8CCE7}" srcOrd="1" destOrd="0" presId="urn:microsoft.com/office/officeart/2009/layout/CirclePictureHierarchy"/>
    <dgm:cxn modelId="{34EFE33E-AB92-4800-8C84-356E8DBFC928}" type="presParOf" srcId="{B6164663-2002-4891-A196-63EDFB44E713}" destId="{ADF26A01-2EE9-4D20-B6E3-1008C2EE8F60}" srcOrd="1" destOrd="0" presId="urn:microsoft.com/office/officeart/2009/layout/CirclePictureHierarchy"/>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C13F8-4C7D-47A3-81C4-174DC4BCAA7A}">
      <dsp:nvSpPr>
        <dsp:cNvPr id="0" name=""/>
        <dsp:cNvSpPr/>
      </dsp:nvSpPr>
      <dsp:spPr>
        <a:xfrm>
          <a:off x="5261833" y="2585350"/>
          <a:ext cx="1792783" cy="346259"/>
        </a:xfrm>
        <a:custGeom>
          <a:avLst/>
          <a:gdLst/>
          <a:ahLst/>
          <a:cxnLst/>
          <a:rect l="0" t="0" r="0" b="0"/>
          <a:pathLst>
            <a:path>
              <a:moveTo>
                <a:pt x="0" y="0"/>
              </a:moveTo>
              <a:lnTo>
                <a:pt x="0" y="174503"/>
              </a:lnTo>
              <a:lnTo>
                <a:pt x="1792783" y="174503"/>
              </a:lnTo>
              <a:lnTo>
                <a:pt x="1792783"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921BBB-FC0E-457A-ABB2-0B2B55D65EC9}">
      <dsp:nvSpPr>
        <dsp:cNvPr id="0" name=""/>
        <dsp:cNvSpPr/>
      </dsp:nvSpPr>
      <dsp:spPr>
        <a:xfrm>
          <a:off x="4031716" y="2585350"/>
          <a:ext cx="1230117" cy="346259"/>
        </a:xfrm>
        <a:custGeom>
          <a:avLst/>
          <a:gdLst/>
          <a:ahLst/>
          <a:cxnLst/>
          <a:rect l="0" t="0" r="0" b="0"/>
          <a:pathLst>
            <a:path>
              <a:moveTo>
                <a:pt x="1230117" y="0"/>
              </a:moveTo>
              <a:lnTo>
                <a:pt x="1230117" y="174503"/>
              </a:lnTo>
              <a:lnTo>
                <a:pt x="0" y="174503"/>
              </a:lnTo>
              <a:lnTo>
                <a:pt x="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F7259A-71BE-4F7F-A36C-F30853AC5A9C}">
      <dsp:nvSpPr>
        <dsp:cNvPr id="0" name=""/>
        <dsp:cNvSpPr/>
      </dsp:nvSpPr>
      <dsp:spPr>
        <a:xfrm>
          <a:off x="3458428" y="1142602"/>
          <a:ext cx="1803405" cy="343511"/>
        </a:xfrm>
        <a:custGeom>
          <a:avLst/>
          <a:gdLst/>
          <a:ahLst/>
          <a:cxnLst/>
          <a:rect l="0" t="0" r="0" b="0"/>
          <a:pathLst>
            <a:path>
              <a:moveTo>
                <a:pt x="0" y="0"/>
              </a:moveTo>
              <a:lnTo>
                <a:pt x="0" y="171755"/>
              </a:lnTo>
              <a:lnTo>
                <a:pt x="1803405" y="171755"/>
              </a:lnTo>
              <a:lnTo>
                <a:pt x="1803405" y="343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CD75FB-9792-4E46-BE76-E01DB63BC0AF}">
      <dsp:nvSpPr>
        <dsp:cNvPr id="0" name=""/>
        <dsp:cNvSpPr/>
      </dsp:nvSpPr>
      <dsp:spPr>
        <a:xfrm>
          <a:off x="1004866" y="2588098"/>
          <a:ext cx="91440" cy="346259"/>
        </a:xfrm>
        <a:custGeom>
          <a:avLst/>
          <a:gdLst/>
          <a:ahLst/>
          <a:cxnLst/>
          <a:rect l="0" t="0" r="0" b="0"/>
          <a:pathLst>
            <a:path>
              <a:moveTo>
                <a:pt x="45720" y="0"/>
              </a:moveTo>
              <a:lnTo>
                <a:pt x="4572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DB6DF2-495D-49B2-A81F-93E6346CF2DA}">
      <dsp:nvSpPr>
        <dsp:cNvPr id="0" name=""/>
        <dsp:cNvSpPr/>
      </dsp:nvSpPr>
      <dsp:spPr>
        <a:xfrm>
          <a:off x="1050586" y="1142602"/>
          <a:ext cx="2407842" cy="346259"/>
        </a:xfrm>
        <a:custGeom>
          <a:avLst/>
          <a:gdLst/>
          <a:ahLst/>
          <a:cxnLst/>
          <a:rect l="0" t="0" r="0" b="0"/>
          <a:pathLst>
            <a:path>
              <a:moveTo>
                <a:pt x="2407842" y="0"/>
              </a:moveTo>
              <a:lnTo>
                <a:pt x="2407842" y="174503"/>
              </a:lnTo>
              <a:lnTo>
                <a:pt x="0" y="174503"/>
              </a:lnTo>
              <a:lnTo>
                <a:pt x="0" y="3462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54754A-B167-4503-8291-C02152D4CD6D}">
      <dsp:nvSpPr>
        <dsp:cNvPr id="0" name=""/>
        <dsp:cNvSpPr/>
      </dsp:nvSpPr>
      <dsp:spPr>
        <a:xfrm>
          <a:off x="2908810" y="43365"/>
          <a:ext cx="1099236" cy="10992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653228-20F7-442B-AA5E-32ADB1A06660}">
      <dsp:nvSpPr>
        <dsp:cNvPr id="0" name=""/>
        <dsp:cNvSpPr/>
      </dsp:nvSpPr>
      <dsp:spPr>
        <a:xfrm>
          <a:off x="4008047" y="40617"/>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altLang="ko-KR" sz="1300" kern="1200" dirty="0">
              <a:latin typeface="NanumSquare Bold" panose="020B0600000101010101" pitchFamily="34" charset="-127"/>
              <a:ea typeface="NanumSquare Bold" panose="020B0600000101010101" pitchFamily="34" charset="-127"/>
            </a:rPr>
            <a:t>Online Class</a:t>
          </a:r>
          <a:endParaRPr lang="en-US" sz="1300" kern="1200" dirty="0">
            <a:latin typeface="NanumSquare Bold" panose="020B0600000101010101" pitchFamily="34" charset="-127"/>
            <a:ea typeface="NanumSquare Bold" panose="020B0600000101010101" pitchFamily="34" charset="-127"/>
          </a:endParaRPr>
        </a:p>
      </dsp:txBody>
      <dsp:txXfrm>
        <a:off x="4008047" y="40617"/>
        <a:ext cx="1648855" cy="1099236"/>
      </dsp:txXfrm>
    </dsp:sp>
    <dsp:sp modelId="{9A474473-2F82-4062-9F40-0A3628F9A932}">
      <dsp:nvSpPr>
        <dsp:cNvPr id="0" name=""/>
        <dsp:cNvSpPr/>
      </dsp:nvSpPr>
      <dsp:spPr>
        <a:xfrm>
          <a:off x="500968" y="1488861"/>
          <a:ext cx="1099236" cy="109923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903434-0702-406C-B418-ED412DF63966}">
      <dsp:nvSpPr>
        <dsp:cNvPr id="0" name=""/>
        <dsp:cNvSpPr/>
      </dsp:nvSpPr>
      <dsp:spPr>
        <a:xfrm>
          <a:off x="1600204" y="1486113"/>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altLang="ko-KR" sz="1300" kern="1200" dirty="0">
              <a:latin typeface="나눔스퀘어 Bold" panose="020B0600000101010101" pitchFamily="34" charset="-127"/>
              <a:ea typeface="나눔스퀘어 Bold" panose="020B0600000101010101" pitchFamily="34" charset="-127"/>
            </a:rPr>
            <a:t>Recorded Video Learning</a:t>
          </a:r>
          <a:r>
            <a:rPr lang="ko-KR" altLang="en-US" sz="1300" kern="1200" dirty="0">
              <a:latin typeface="나눔스퀘어 Bold" panose="020B0600000101010101" pitchFamily="34" charset="-127"/>
              <a:ea typeface="나눔스퀘어 Bold" panose="020B0600000101010101" pitchFamily="34" charset="-127"/>
            </a:rPr>
            <a:t> </a:t>
          </a:r>
          <a:r>
            <a:rPr lang="en-US" altLang="ko-KR" sz="1300" kern="1200" dirty="0">
              <a:latin typeface="나눔스퀘어 Bold" panose="020B0600000101010101" pitchFamily="34" charset="-127"/>
              <a:ea typeface="나눔스퀘어 Bold" panose="020B0600000101010101" pitchFamily="34" charset="-127"/>
            </a:rPr>
            <a:t>(</a:t>
          </a:r>
          <a:r>
            <a:rPr lang="en-US" altLang="ko-KR" sz="1300" b="1" kern="1200" dirty="0">
              <a:solidFill>
                <a:srgbClr val="FF0000"/>
              </a:solidFill>
              <a:latin typeface="나눔스퀘어 Bold" panose="020B0600000101010101" pitchFamily="34" charset="-127"/>
              <a:ea typeface="나눔스퀘어 Bold" panose="020B0600000101010101" pitchFamily="34" charset="-127"/>
            </a:rPr>
            <a:t>Can be taken within the given period</a:t>
          </a:r>
          <a:r>
            <a:rPr lang="en-US" altLang="ko-KR" sz="1300" kern="1200" dirty="0">
              <a:latin typeface="나눔스퀘어 Bold" panose="020B0600000101010101" pitchFamily="34" charset="-127"/>
              <a:ea typeface="나눔스퀘어 Bold" panose="020B0600000101010101" pitchFamily="34" charset="-127"/>
            </a:rPr>
            <a:t>)</a:t>
          </a:r>
          <a:endParaRPr lang="en-US" sz="1300" kern="1200" dirty="0">
            <a:latin typeface="NanumSquare Bold" panose="020B0600000101010101" pitchFamily="34" charset="-127"/>
            <a:ea typeface="NanumSquare Bold" panose="020B0600000101010101" pitchFamily="34" charset="-127"/>
          </a:endParaRPr>
        </a:p>
      </dsp:txBody>
      <dsp:txXfrm>
        <a:off x="1600204" y="1486113"/>
        <a:ext cx="1648855" cy="1099236"/>
      </dsp:txXfrm>
    </dsp:sp>
    <dsp:sp modelId="{8DFAB71A-C958-40AB-99B2-27A6BF94A060}">
      <dsp:nvSpPr>
        <dsp:cNvPr id="0" name=""/>
        <dsp:cNvSpPr/>
      </dsp:nvSpPr>
      <dsp:spPr>
        <a:xfrm>
          <a:off x="500968" y="2934357"/>
          <a:ext cx="1099236" cy="1099236"/>
        </a:xfrm>
        <a:prstGeom prst="ellipse">
          <a:avLst/>
        </a:prstGeom>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71B2F2-C380-441A-946E-8C9A41FFD15F}">
      <dsp:nvSpPr>
        <dsp:cNvPr id="0" name=""/>
        <dsp:cNvSpPr/>
      </dsp:nvSpPr>
      <dsp:spPr>
        <a:xfrm>
          <a:off x="1600204" y="2931609"/>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sz="1300" kern="1200" dirty="0">
              <a:latin typeface="NanumSquare Bold" panose="020B0600000101010101" pitchFamily="34" charset="-127"/>
              <a:ea typeface="NanumSquare Bold" panose="020B0600000101010101" pitchFamily="34" charset="-127"/>
            </a:rPr>
            <a:t>Using KLAS</a:t>
          </a:r>
        </a:p>
      </dsp:txBody>
      <dsp:txXfrm>
        <a:off x="1600204" y="2931609"/>
        <a:ext cx="1648855" cy="1099236"/>
      </dsp:txXfrm>
    </dsp:sp>
    <dsp:sp modelId="{E79659B0-ACB0-40E3-9611-E28E301B1938}">
      <dsp:nvSpPr>
        <dsp:cNvPr id="0" name=""/>
        <dsp:cNvSpPr/>
      </dsp:nvSpPr>
      <dsp:spPr>
        <a:xfrm>
          <a:off x="4712215" y="1486113"/>
          <a:ext cx="1099236" cy="1099236"/>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7BD4DD-673A-4B38-B0F7-EBFC8FC9204D}">
      <dsp:nvSpPr>
        <dsp:cNvPr id="0" name=""/>
        <dsp:cNvSpPr/>
      </dsp:nvSpPr>
      <dsp:spPr>
        <a:xfrm>
          <a:off x="5778310" y="1493582"/>
          <a:ext cx="2857729" cy="10788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altLang="ko-KR" sz="1300" kern="1200" dirty="0">
              <a:latin typeface="NanumSquare Bold" panose="020B0600000101010101" pitchFamily="34" charset="-127"/>
              <a:ea typeface="NanumSquare Bold" panose="020B0600000101010101" pitchFamily="34" charset="-127"/>
            </a:rPr>
            <a:t>Virtual Lecture</a:t>
          </a:r>
        </a:p>
        <a:p>
          <a:pPr lvl="0" algn="l" defTabSz="577850">
            <a:lnSpc>
              <a:spcPct val="90000"/>
            </a:lnSpc>
            <a:spcBef>
              <a:spcPct val="0"/>
            </a:spcBef>
            <a:spcAft>
              <a:spcPct val="35000"/>
            </a:spcAft>
          </a:pPr>
          <a:r>
            <a:rPr lang="en-US" sz="1300" kern="1200" dirty="0">
              <a:latin typeface="NanumSquare Bold" panose="020B0600000101010101" pitchFamily="34" charset="-127"/>
              <a:ea typeface="NanumSquare Bold" panose="020B0600000101010101" pitchFamily="34" charset="-127"/>
            </a:rPr>
            <a:t>(</a:t>
          </a:r>
          <a:r>
            <a:rPr lang="en-US" altLang="ko-KR" sz="1300" b="1" kern="1200" dirty="0">
              <a:solidFill>
                <a:srgbClr val="FF0000"/>
              </a:solidFill>
              <a:latin typeface="NanumSquare Bold" panose="020B0600000101010101" pitchFamily="34" charset="-127"/>
              <a:ea typeface="NanumSquare Bold" panose="020B0600000101010101" pitchFamily="34" charset="-127"/>
            </a:rPr>
            <a:t>Can only be taken a designated time</a:t>
          </a:r>
          <a:r>
            <a:rPr lang="en-US" altLang="ko-KR" sz="1300" kern="1200" dirty="0">
              <a:latin typeface="NanumSquare Bold" panose="020B0600000101010101" pitchFamily="34" charset="-127"/>
              <a:ea typeface="NanumSquare Bold" panose="020B0600000101010101" pitchFamily="34" charset="-127"/>
            </a:rPr>
            <a:t>)</a:t>
          </a:r>
          <a:endParaRPr lang="en-US" sz="1300" kern="1200" dirty="0">
            <a:latin typeface="NanumSquare Bold" panose="020B0600000101010101" pitchFamily="34" charset="-127"/>
            <a:ea typeface="NanumSquare Bold" panose="020B0600000101010101" pitchFamily="34" charset="-127"/>
          </a:endParaRPr>
        </a:p>
      </dsp:txBody>
      <dsp:txXfrm>
        <a:off x="5778310" y="1493582"/>
        <a:ext cx="2857729" cy="1078801"/>
      </dsp:txXfrm>
    </dsp:sp>
    <dsp:sp modelId="{56F9A7A7-1126-45B4-ADB3-8BCAA4CC39B2}">
      <dsp:nvSpPr>
        <dsp:cNvPr id="0" name=""/>
        <dsp:cNvSpPr/>
      </dsp:nvSpPr>
      <dsp:spPr>
        <a:xfrm>
          <a:off x="3523869" y="2931609"/>
          <a:ext cx="1015694" cy="1099236"/>
        </a:xfrm>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E3086C-1B88-4D35-BA78-96BC417F7375}">
      <dsp:nvSpPr>
        <dsp:cNvPr id="0" name=""/>
        <dsp:cNvSpPr/>
      </dsp:nvSpPr>
      <dsp:spPr>
        <a:xfrm>
          <a:off x="4581334"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sz="1300" kern="1200" dirty="0">
              <a:latin typeface="NanumSquare Bold" panose="020B0600000101010101" pitchFamily="34" charset="-127"/>
              <a:ea typeface="NanumSquare Bold" panose="020B0600000101010101" pitchFamily="34" charset="-127"/>
            </a:rPr>
            <a:t>Using </a:t>
          </a:r>
          <a:r>
            <a:rPr lang="en-US" sz="1300" kern="1200" dirty="0" err="1">
              <a:latin typeface="NanumSquare Bold" panose="020B0600000101010101" pitchFamily="34" charset="-127"/>
              <a:ea typeface="NanumSquare Bold" panose="020B0600000101010101" pitchFamily="34" charset="-127"/>
            </a:rPr>
            <a:t>Webex</a:t>
          </a:r>
          <a:endParaRPr lang="en-US" sz="1300" kern="1200" dirty="0">
            <a:latin typeface="NanumSquare Bold" panose="020B0600000101010101" pitchFamily="34" charset="-127"/>
            <a:ea typeface="NanumSquare Bold" panose="020B0600000101010101" pitchFamily="34" charset="-127"/>
          </a:endParaRPr>
        </a:p>
      </dsp:txBody>
      <dsp:txXfrm>
        <a:off x="4581334" y="2928861"/>
        <a:ext cx="1648855" cy="1099236"/>
      </dsp:txXfrm>
    </dsp:sp>
    <dsp:sp modelId="{3A6BAD3D-21F3-46BF-9A4F-8BB33F07DE0D}">
      <dsp:nvSpPr>
        <dsp:cNvPr id="0" name=""/>
        <dsp:cNvSpPr/>
      </dsp:nvSpPr>
      <dsp:spPr>
        <a:xfrm>
          <a:off x="6504999" y="2931609"/>
          <a:ext cx="1099236" cy="1099236"/>
        </a:xfrm>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DB7AAE-3D4D-4D4B-8AFF-E16CF0C8CCE7}">
      <dsp:nvSpPr>
        <dsp:cNvPr id="0" name=""/>
        <dsp:cNvSpPr/>
      </dsp:nvSpPr>
      <dsp:spPr>
        <a:xfrm>
          <a:off x="7604235"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n-US" sz="1300" kern="1200" dirty="0">
              <a:latin typeface="NanumSquare Bold" panose="020B0600000101010101" pitchFamily="34" charset="-127"/>
              <a:ea typeface="NanumSquare Bold" panose="020B0600000101010101" pitchFamily="34" charset="-127"/>
            </a:rPr>
            <a:t>Using Zoom</a:t>
          </a:r>
        </a:p>
      </dsp:txBody>
      <dsp:txXfrm>
        <a:off x="7604235" y="2928861"/>
        <a:ext cx="1648855" cy="1099236"/>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3142" y="1"/>
            <a:ext cx="2947723" cy="498454"/>
          </a:xfrm>
          <a:prstGeom prst="rect">
            <a:avLst/>
          </a:prstGeom>
        </p:spPr>
        <p:txBody>
          <a:bodyPr vert="horz" lIns="91440" tIns="45720" rIns="91440" bIns="45720" rtlCol="0"/>
          <a:lstStyle>
            <a:lvl1pPr algn="r">
              <a:defRPr sz="1200"/>
            </a:lvl1pPr>
          </a:lstStyle>
          <a:p>
            <a:fld id="{8E75A26C-6F7C-44D7-8CD0-0AC46420FDF1}" type="datetimeFigureOut">
              <a:rPr lang="ko-KR" altLang="en-US" smtClean="0"/>
              <a:t>2021-02-22</a:t>
            </a:fld>
            <a:endParaRPr lang="ko-KR" altLang="en-US"/>
          </a:p>
        </p:txBody>
      </p:sp>
      <p:sp>
        <p:nvSpPr>
          <p:cNvPr id="4" name="바닥글 개체 틀 3"/>
          <p:cNvSpPr>
            <a:spLocks noGrp="1"/>
          </p:cNvSpPr>
          <p:nvPr>
            <p:ph type="ftr" sz="quarter" idx="2"/>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3142" y="9436123"/>
            <a:ext cx="2947723" cy="498454"/>
          </a:xfrm>
          <a:prstGeom prst="rect">
            <a:avLst/>
          </a:prstGeom>
        </p:spPr>
        <p:txBody>
          <a:bodyPr vert="horz" lIns="91440" tIns="45720" rIns="91440" bIns="45720" rtlCol="0" anchor="b"/>
          <a:lstStyle>
            <a:lvl1pPr algn="r">
              <a:defRPr sz="1200"/>
            </a:lvl1pPr>
          </a:lstStyle>
          <a:p>
            <a:fld id="{13A3751B-E960-438D-8CFF-2F34705E04C4}" type="slidenum">
              <a:rPr lang="ko-KR" altLang="en-US" smtClean="0"/>
              <a:t>‹#›</a:t>
            </a:fld>
            <a:endParaRPr lang="ko-KR" altLang="en-US"/>
          </a:p>
        </p:txBody>
      </p:sp>
    </p:spTree>
    <p:extLst>
      <p:ext uri="{BB962C8B-B14F-4D97-AF65-F5344CB8AC3E}">
        <p14:creationId xmlns:p14="http://schemas.microsoft.com/office/powerpoint/2010/main" val="31127682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3142" y="1"/>
            <a:ext cx="2947723" cy="498454"/>
          </a:xfrm>
          <a:prstGeom prst="rect">
            <a:avLst/>
          </a:prstGeom>
        </p:spPr>
        <p:txBody>
          <a:bodyPr vert="horz" lIns="91440" tIns="45720" rIns="91440" bIns="45720" rtlCol="0"/>
          <a:lstStyle>
            <a:lvl1pPr algn="r">
              <a:defRPr sz="1200"/>
            </a:lvl1pPr>
          </a:lstStyle>
          <a:p>
            <a:fld id="{0FF0AA5A-F958-4563-9550-A41057127E2E}" type="datetimeFigureOut">
              <a:rPr lang="ko-KR" altLang="en-US" smtClean="0"/>
              <a:t>2021-02-22</a:t>
            </a:fld>
            <a:endParaRPr lang="ko-KR" altLang="en-US"/>
          </a:p>
        </p:txBody>
      </p:sp>
      <p:sp>
        <p:nvSpPr>
          <p:cNvPr id="4" name="슬라이드 이미지 개체 틀 3"/>
          <p:cNvSpPr>
            <a:spLocks noGrp="1" noRot="1" noChangeAspect="1"/>
          </p:cNvSpPr>
          <p:nvPr>
            <p:ph type="sldImg" idx="2"/>
          </p:nvPr>
        </p:nvSpPr>
        <p:spPr>
          <a:xfrm>
            <a:off x="419100" y="1239838"/>
            <a:ext cx="5965825" cy="3355975"/>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0244" y="4781014"/>
            <a:ext cx="5441950" cy="3911739"/>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3142" y="9436123"/>
            <a:ext cx="2947723" cy="498454"/>
          </a:xfrm>
          <a:prstGeom prst="rect">
            <a:avLst/>
          </a:prstGeom>
        </p:spPr>
        <p:txBody>
          <a:bodyPr vert="horz" lIns="91440" tIns="45720" rIns="91440" bIns="45720" rtlCol="0" anchor="b"/>
          <a:lstStyle>
            <a:lvl1pPr algn="r">
              <a:defRPr sz="1200"/>
            </a:lvl1pPr>
          </a:lstStyle>
          <a:p>
            <a:fld id="{46165C2C-8FE6-400E-A9C3-9E7182DFFD96}" type="slidenum">
              <a:rPr lang="ko-KR" altLang="en-US" smtClean="0"/>
              <a:t>‹#›</a:t>
            </a:fld>
            <a:endParaRPr lang="ko-KR" altLang="en-US"/>
          </a:p>
        </p:txBody>
      </p:sp>
    </p:spTree>
    <p:extLst>
      <p:ext uri="{BB962C8B-B14F-4D97-AF65-F5344CB8AC3E}">
        <p14:creationId xmlns:p14="http://schemas.microsoft.com/office/powerpoint/2010/main" val="4235853606"/>
      </p:ext>
    </p:extLst>
  </p:cSld>
  <p:clrMap bg1="lt1" tx1="dk1" bg2="lt2" tx2="dk2" accent1="accent1" accent2="accent2" accent3="accent3" accent4="accent4" accent5="accent5" accent6="accent6" hlink="hlink" folHlink="folHlink"/>
  <p:hf hdr="0" ftr="0" dt="0"/>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1">
                <a:solidFill>
                  <a:schemeClr val="tx1"/>
                </a:solidFill>
                <a:latin typeface="+mj-lt"/>
              </a:rPr>
              <a:t>* </a:t>
            </a:r>
            <a:r>
              <a:rPr lang="ko-KR" altLang="en-US" sz="1200" b="1">
                <a:solidFill>
                  <a:schemeClr val="tx1"/>
                </a:solidFill>
                <a:latin typeface="+mj-lt"/>
              </a:rPr>
              <a:t>안녕하세요 반갑습니다 오늘 </a:t>
            </a:r>
            <a:r>
              <a:rPr lang="en-US" altLang="ko-KR" sz="1200" b="1">
                <a:solidFill>
                  <a:schemeClr val="tx1"/>
                </a:solidFill>
                <a:latin typeface="+mj-lt"/>
              </a:rPr>
              <a:t>2020</a:t>
            </a:r>
            <a:r>
              <a:rPr lang="ko-KR" altLang="en-US" sz="1200" b="1">
                <a:solidFill>
                  <a:schemeClr val="tx1"/>
                </a:solidFill>
                <a:latin typeface="+mj-lt"/>
              </a:rPr>
              <a:t>학년도 </a:t>
            </a:r>
            <a:r>
              <a:rPr lang="en-US" altLang="ko-KR" sz="1200" b="1">
                <a:solidFill>
                  <a:schemeClr val="tx1"/>
                </a:solidFill>
                <a:latin typeface="+mj-lt"/>
              </a:rPr>
              <a:t>2</a:t>
            </a:r>
            <a:r>
              <a:rPr lang="ko-KR" altLang="en-US" sz="1200" b="1">
                <a:solidFill>
                  <a:schemeClr val="tx1"/>
                </a:solidFill>
                <a:latin typeface="+mj-lt"/>
              </a:rPr>
              <a:t>학기 외국인 오리엔테이션 진행을 맡은 </a:t>
            </a:r>
            <a:r>
              <a:rPr lang="ko-KR" altLang="en-US" sz="1200" b="1" err="1">
                <a:solidFill>
                  <a:schemeClr val="tx1"/>
                </a:solidFill>
                <a:latin typeface="+mj-lt"/>
              </a:rPr>
              <a:t>국제교류팀</a:t>
            </a:r>
            <a:r>
              <a:rPr lang="ko-KR" altLang="en-US" sz="1200" b="1">
                <a:solidFill>
                  <a:schemeClr val="tx1"/>
                </a:solidFill>
                <a:latin typeface="+mj-lt"/>
              </a:rPr>
              <a:t> 김예림 입니다</a:t>
            </a:r>
            <a:r>
              <a:rPr lang="en-US" altLang="ko-KR" sz="1200" b="1">
                <a:solidFill>
                  <a:schemeClr val="tx1"/>
                </a:solidFill>
                <a:latin typeface="+mj-lt"/>
              </a:rPr>
              <a:t>.</a:t>
            </a:r>
          </a:p>
          <a:p>
            <a:r>
              <a:rPr lang="ko-KR" altLang="en-US" sz="1200" b="1">
                <a:solidFill>
                  <a:schemeClr val="tx1"/>
                </a:solidFill>
                <a:latin typeface="+mj-lt"/>
              </a:rPr>
              <a:t>                    </a:t>
            </a:r>
            <a:endParaRPr lang="en-US" altLang="ko-KR" sz="1200" b="1">
              <a:solidFill>
                <a:schemeClr val="tx1"/>
              </a:solidFill>
              <a:latin typeface="+mj-lt"/>
            </a:endParaRPr>
          </a:p>
          <a:p>
            <a:endParaRPr lang="en-US" altLang="ko-KR" sz="1200" b="1">
              <a:solidFill>
                <a:schemeClr val="tx1"/>
              </a:solidFill>
              <a:latin typeface="+mj-lt"/>
            </a:endParaRPr>
          </a:p>
          <a:p>
            <a:r>
              <a:rPr lang="en-US" altLang="ko-KR" sz="1200" b="1">
                <a:solidFill>
                  <a:schemeClr val="tx1"/>
                </a:solidFill>
                <a:latin typeface="+mj-lt"/>
              </a:rPr>
              <a:t>* </a:t>
            </a:r>
            <a:r>
              <a:rPr lang="ko-KR" altLang="en-US" sz="1200" b="1">
                <a:solidFill>
                  <a:schemeClr val="tx1"/>
                </a:solidFill>
                <a:latin typeface="+mj-lt"/>
              </a:rPr>
              <a:t>우선 지금 </a:t>
            </a:r>
            <a:r>
              <a:rPr lang="ko-KR" altLang="en-US" sz="1200" b="1" err="1">
                <a:solidFill>
                  <a:schemeClr val="tx1"/>
                </a:solidFill>
                <a:latin typeface="+mj-lt"/>
              </a:rPr>
              <a:t>이자리에</a:t>
            </a:r>
            <a:r>
              <a:rPr lang="ko-KR" altLang="en-US" sz="1200" b="1">
                <a:solidFill>
                  <a:schemeClr val="tx1"/>
                </a:solidFill>
                <a:latin typeface="+mj-lt"/>
              </a:rPr>
              <a:t> 계신 </a:t>
            </a:r>
            <a:r>
              <a:rPr lang="ko-KR" altLang="en-US" sz="1200" b="1" err="1">
                <a:solidFill>
                  <a:schemeClr val="tx1"/>
                </a:solidFill>
                <a:latin typeface="+mj-lt"/>
              </a:rPr>
              <a:t>국제학생들</a:t>
            </a:r>
            <a:r>
              <a:rPr lang="en-US" altLang="ko-KR" sz="1200" b="1">
                <a:solidFill>
                  <a:schemeClr val="tx1"/>
                </a:solidFill>
                <a:latin typeface="+mj-lt"/>
              </a:rPr>
              <a:t>,</a:t>
            </a:r>
            <a:r>
              <a:rPr lang="ko-KR" altLang="en-US" sz="1200" b="1">
                <a:solidFill>
                  <a:schemeClr val="tx1"/>
                </a:solidFill>
                <a:latin typeface="+mj-lt"/>
              </a:rPr>
              <a:t> 환영합니다</a:t>
            </a:r>
            <a:r>
              <a:rPr lang="en-US" altLang="ko-KR" sz="1200" b="1">
                <a:solidFill>
                  <a:schemeClr val="tx1"/>
                </a:solidFill>
                <a:latin typeface="+mj-lt"/>
              </a:rPr>
              <a:t>. </a:t>
            </a:r>
          </a:p>
          <a:p>
            <a:endParaRPr lang="en-US" altLang="ko-KR" sz="1200" b="1">
              <a:solidFill>
                <a:schemeClr val="tx1"/>
              </a:solidFill>
              <a:latin typeface="+mj-lt"/>
            </a:endParaRPr>
          </a:p>
          <a:p>
            <a:endParaRPr lang="en-US" altLang="ko-KR" sz="1200" b="1">
              <a:solidFill>
                <a:schemeClr val="tx1"/>
              </a:solidFill>
              <a:latin typeface="+mj-lt"/>
            </a:endParaRPr>
          </a:p>
          <a:p>
            <a:r>
              <a:rPr lang="en-US" altLang="ko-KR" sz="1200" b="1">
                <a:solidFill>
                  <a:schemeClr val="tx1"/>
                </a:solidFill>
                <a:latin typeface="+mj-lt"/>
              </a:rPr>
              <a:t>* </a:t>
            </a:r>
            <a:r>
              <a:rPr lang="ko-KR" altLang="en-US" sz="1200" b="1">
                <a:solidFill>
                  <a:schemeClr val="tx1"/>
                </a:solidFill>
                <a:latin typeface="+mj-lt"/>
              </a:rPr>
              <a:t>오늘 </a:t>
            </a:r>
            <a:r>
              <a:rPr lang="ko-KR" altLang="en-US" sz="1200" b="1" err="1">
                <a:solidFill>
                  <a:schemeClr val="tx1"/>
                </a:solidFill>
                <a:latin typeface="+mj-lt"/>
              </a:rPr>
              <a:t>오티는</a:t>
            </a:r>
            <a:r>
              <a:rPr lang="ko-KR" altLang="en-US" sz="1200" b="1" baseline="0">
                <a:solidFill>
                  <a:schemeClr val="tx1"/>
                </a:solidFill>
                <a:latin typeface="+mj-lt"/>
              </a:rPr>
              <a:t> 오전</a:t>
            </a:r>
            <a:r>
              <a:rPr lang="en-US" altLang="ko-KR" sz="1200" b="1" baseline="0">
                <a:solidFill>
                  <a:schemeClr val="tx1"/>
                </a:solidFill>
                <a:latin typeface="+mj-lt"/>
              </a:rPr>
              <a:t>, </a:t>
            </a:r>
            <a:r>
              <a:rPr lang="ko-KR" altLang="en-US" sz="1200" b="1" baseline="0">
                <a:solidFill>
                  <a:schemeClr val="tx1"/>
                </a:solidFill>
                <a:latin typeface="+mj-lt"/>
              </a:rPr>
              <a:t>오후 나눠서 진행될 예정인데요</a:t>
            </a:r>
            <a:r>
              <a:rPr lang="en-US" altLang="ko-KR" sz="1200" b="1" baseline="0">
                <a:solidFill>
                  <a:schemeClr val="tx1"/>
                </a:solidFill>
                <a:latin typeface="+mj-lt"/>
              </a:rPr>
              <a:t>,</a:t>
            </a:r>
            <a:endParaRPr lang="en-US" altLang="ko-KR" sz="1200" b="1">
              <a:solidFill>
                <a:schemeClr val="tx1"/>
              </a:solidFill>
              <a:latin typeface="+mj-lt"/>
            </a:endParaRPr>
          </a:p>
          <a:p>
            <a:endParaRPr lang="en-US" altLang="ko-KR" sz="1200" b="1" baseline="0">
              <a:solidFill>
                <a:schemeClr val="tx1"/>
              </a:solidFill>
              <a:latin typeface="+mj-lt"/>
            </a:endParaRPr>
          </a:p>
          <a:p>
            <a:endParaRPr lang="en-US" altLang="ko-KR" sz="1200" b="1">
              <a:solidFill>
                <a:schemeClr val="tx1"/>
              </a:solidFill>
              <a:latin typeface="+mj-lt"/>
            </a:endParaRPr>
          </a:p>
          <a:p>
            <a:r>
              <a:rPr lang="en-US" altLang="ko-KR" sz="1200" b="1">
                <a:solidFill>
                  <a:schemeClr val="tx1"/>
                </a:solidFill>
                <a:latin typeface="+mj-lt"/>
              </a:rPr>
              <a:t>* </a:t>
            </a:r>
            <a:r>
              <a:rPr lang="ko-KR" altLang="en-US" sz="1200" b="1">
                <a:solidFill>
                  <a:schemeClr val="tx1"/>
                </a:solidFill>
                <a:latin typeface="+mj-lt"/>
              </a:rPr>
              <a:t>오리엔테이션을 시작하기전에 김정권 대외국제처장님 환영 인사말이 있겠습니다</a:t>
            </a:r>
            <a:r>
              <a:rPr lang="en-US" altLang="ko-KR" sz="1200" b="1">
                <a:solidFill>
                  <a:schemeClr val="tx1"/>
                </a:solidFill>
                <a:latin typeface="+mj-lt"/>
              </a:rPr>
              <a:t>.</a:t>
            </a:r>
          </a:p>
          <a:p>
            <a:endParaRPr lang="en-US" altLang="ko-KR" sz="1200" b="1">
              <a:solidFill>
                <a:schemeClr val="tx1"/>
              </a:solidFill>
              <a:latin typeface="+mj-lt"/>
            </a:endParaRPr>
          </a:p>
          <a:p>
            <a:endParaRPr lang="en-US" altLang="ko-KR" sz="1200" b="1">
              <a:solidFill>
                <a:schemeClr val="tx1"/>
              </a:solidFill>
              <a:latin typeface="+mj-lt"/>
            </a:endParaRPr>
          </a:p>
          <a:p>
            <a:r>
              <a:rPr lang="en-US" altLang="ko-KR" sz="1200" b="1">
                <a:solidFill>
                  <a:schemeClr val="tx1"/>
                </a:solidFill>
                <a:latin typeface="+mj-lt"/>
              </a:rPr>
              <a:t>* </a:t>
            </a:r>
            <a:r>
              <a:rPr lang="ko-KR" altLang="en-US" sz="1200" b="1">
                <a:solidFill>
                  <a:schemeClr val="tx1"/>
                </a:solidFill>
                <a:latin typeface="+mj-lt"/>
              </a:rPr>
              <a:t>큰 박수 부탁드릴게요</a:t>
            </a:r>
            <a:r>
              <a:rPr lang="en-US" altLang="ko-KR" sz="1200" b="1">
                <a:solidFill>
                  <a:schemeClr val="tx1"/>
                </a:solidFill>
                <a:latin typeface="+mj-lt"/>
              </a:rPr>
              <a:t>.</a:t>
            </a:r>
            <a:endParaRPr lang="ko-KR" altLang="en-US" sz="1200" b="1">
              <a:solidFill>
                <a:schemeClr val="tx1"/>
              </a:solidFill>
              <a:latin typeface="+mj-lt"/>
            </a:endParaRP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a:t>
            </a:fld>
            <a:endParaRPr lang="ko-KR" altLang="en-US"/>
          </a:p>
        </p:txBody>
      </p:sp>
    </p:spTree>
    <p:extLst>
      <p:ext uri="{BB962C8B-B14F-4D97-AF65-F5344CB8AC3E}">
        <p14:creationId xmlns:p14="http://schemas.microsoft.com/office/powerpoint/2010/main" val="3419149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sz="1000"/>
              <a:t>오전 오리엔테이션은 여기와 같은 순서로 진행을 하겠습니다</a:t>
            </a:r>
            <a:r>
              <a:rPr lang="en-US" altLang="ko-KR" sz="1000"/>
              <a:t>.</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a:t>
            </a:fld>
            <a:endParaRPr lang="ko-KR" altLang="en-US"/>
          </a:p>
        </p:txBody>
      </p:sp>
    </p:spTree>
    <p:extLst>
      <p:ext uri="{BB962C8B-B14F-4D97-AF65-F5344CB8AC3E}">
        <p14:creationId xmlns:p14="http://schemas.microsoft.com/office/powerpoint/2010/main" val="3428605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4</a:t>
            </a:fld>
            <a:endParaRPr lang="ko-KR" altLang="en-US"/>
          </a:p>
        </p:txBody>
      </p:sp>
    </p:spTree>
    <p:extLst>
      <p:ext uri="{BB962C8B-B14F-4D97-AF65-F5344CB8AC3E}">
        <p14:creationId xmlns:p14="http://schemas.microsoft.com/office/powerpoint/2010/main" val="1245018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a:t>첫번째로 광운대학교 캠퍼스를 소개해드리겠습니다</a:t>
            </a:r>
            <a:r>
              <a:rPr lang="en-US" altLang="ko-KR" sz="1000"/>
              <a:t>.</a:t>
            </a:r>
          </a:p>
          <a:p>
            <a:r>
              <a:rPr lang="ko-KR" altLang="en-US" sz="1000" baseline="0"/>
              <a:t>그리고 노란색으로 표시된 건물이 </a:t>
            </a:r>
            <a:r>
              <a:rPr lang="ko-KR" altLang="en-US" sz="1000" baseline="0" err="1"/>
              <a:t>동해문화예술관이고</a:t>
            </a:r>
            <a:r>
              <a:rPr lang="ko-KR" altLang="en-US" sz="1000" baseline="0"/>
              <a:t> 이곳 </a:t>
            </a:r>
            <a:r>
              <a:rPr lang="en-US" altLang="ko-KR" sz="1000" baseline="0"/>
              <a:t>111</a:t>
            </a:r>
            <a:r>
              <a:rPr lang="ko-KR" altLang="en-US" sz="1000" baseline="0"/>
              <a:t>호로 오시면 저희에게 도움을 받을 수 있습니다</a:t>
            </a:r>
            <a:r>
              <a:rPr lang="en-US" altLang="ko-KR" sz="1000" baseline="0"/>
              <a:t>.</a:t>
            </a:r>
          </a:p>
          <a:p>
            <a:r>
              <a:rPr lang="ko-KR" altLang="en-US" baseline="0"/>
              <a:t>첨부된 링크를 클릭하시면 자세한 캠퍼스 위치와 건물을 </a:t>
            </a:r>
            <a:r>
              <a:rPr lang="ko-KR" altLang="en-US" baseline="0" err="1"/>
              <a:t>알수</a:t>
            </a:r>
            <a:r>
              <a:rPr lang="ko-KR" altLang="en-US" baseline="0"/>
              <a:t> 있습니다</a:t>
            </a:r>
            <a:r>
              <a:rPr lang="en-US" altLang="ko-KR" baseline="0"/>
              <a:t>.</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a:t>
            </a:fld>
            <a:endParaRPr lang="ko-KR" altLang="en-US"/>
          </a:p>
        </p:txBody>
      </p:sp>
    </p:spTree>
    <p:extLst>
      <p:ext uri="{BB962C8B-B14F-4D97-AF65-F5344CB8AC3E}">
        <p14:creationId xmlns:p14="http://schemas.microsoft.com/office/powerpoint/2010/main" val="4314065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a:t>다음으로 광운대학교에 대해 간단히 소개를 하겠습니다</a:t>
            </a:r>
            <a:r>
              <a:rPr lang="en-US" altLang="ko-KR" sz="1000"/>
              <a:t>.</a:t>
            </a:r>
          </a:p>
          <a:p>
            <a:r>
              <a:rPr lang="ko-KR" altLang="en-US" sz="1000"/>
              <a:t>우리 광운대학교는 </a:t>
            </a:r>
            <a:r>
              <a:rPr lang="en-US" altLang="ko-KR" sz="1000"/>
              <a:t>1934</a:t>
            </a:r>
            <a:r>
              <a:rPr lang="ko-KR" altLang="en-US" sz="1000"/>
              <a:t>년에 조선무선강습소로 시작하였고</a:t>
            </a:r>
            <a:endParaRPr lang="en-US" altLang="ko-KR" sz="1000"/>
          </a:p>
          <a:p>
            <a:r>
              <a:rPr lang="ko-KR" altLang="en-US" sz="1000"/>
              <a:t>개교 </a:t>
            </a:r>
            <a:r>
              <a:rPr lang="en-US" altLang="ko-KR" sz="1000"/>
              <a:t>80</a:t>
            </a:r>
            <a:r>
              <a:rPr lang="ko-KR" altLang="en-US" sz="1000"/>
              <a:t>주년을 기념하면서 지은 건물이 바로 여러분이 계신 </a:t>
            </a:r>
            <a:r>
              <a:rPr lang="en-US" altLang="ko-KR" sz="1000"/>
              <a:t>80</a:t>
            </a:r>
            <a:r>
              <a:rPr lang="ko-KR" altLang="en-US" sz="1000"/>
              <a:t>주년 기념관입니다</a:t>
            </a:r>
            <a:r>
              <a:rPr lang="en-US" altLang="ko-KR" sz="1000"/>
              <a:t>.</a:t>
            </a:r>
          </a:p>
          <a:p>
            <a:endParaRPr lang="en-US" altLang="ko-KR" sz="1000"/>
          </a:p>
          <a:p>
            <a:r>
              <a:rPr lang="ko-KR" altLang="en-US" sz="1000"/>
              <a:t>교육이념은 참</a:t>
            </a:r>
            <a:r>
              <a:rPr lang="en-US" altLang="ko-KR" sz="1000"/>
              <a:t>,</a:t>
            </a:r>
            <a:r>
              <a:rPr lang="ko-KR" altLang="en-US" sz="1000"/>
              <a:t> 빛 이고 </a:t>
            </a:r>
            <a:r>
              <a:rPr lang="ko-KR" altLang="en-US" sz="1000" err="1"/>
              <a:t>설립자훈은</a:t>
            </a:r>
            <a:r>
              <a:rPr lang="ko-KR" altLang="en-US" sz="1000"/>
              <a:t> 근면성실</a:t>
            </a:r>
            <a:r>
              <a:rPr lang="en-US" altLang="ko-KR" sz="1000"/>
              <a:t>, </a:t>
            </a:r>
            <a:r>
              <a:rPr lang="ko-KR" altLang="en-US" sz="1000" err="1"/>
              <a:t>검소절약</a:t>
            </a:r>
            <a:r>
              <a:rPr lang="en-US" altLang="ko-KR" sz="1000"/>
              <a:t>, </a:t>
            </a:r>
            <a:r>
              <a:rPr lang="ko-KR" altLang="en-US" sz="1000" err="1"/>
              <a:t>탐구실천입니다</a:t>
            </a:r>
            <a:r>
              <a:rPr lang="en-US" altLang="ko-KR" sz="1000"/>
              <a:t>.</a:t>
            </a:r>
            <a:r>
              <a:rPr lang="en-US" altLang="ko-KR" sz="1000" baseline="0"/>
              <a:t> </a:t>
            </a:r>
            <a:r>
              <a:rPr lang="ko-KR" altLang="en-US" sz="1000" baseline="0"/>
              <a:t> </a:t>
            </a:r>
            <a:endParaRPr lang="en-US" altLang="ko-KR" sz="1000" baseline="0"/>
          </a:p>
          <a:p>
            <a:r>
              <a:rPr lang="ko-KR" altLang="en-US" sz="1000" baseline="0"/>
              <a:t>이제 여러분들도 </a:t>
            </a:r>
            <a:r>
              <a:rPr lang="ko-KR" altLang="en-US" sz="1000" baseline="0" err="1"/>
              <a:t>광운가족이</a:t>
            </a:r>
            <a:r>
              <a:rPr lang="ko-KR" altLang="en-US" sz="1000" baseline="0"/>
              <a:t> 되었으니 </a:t>
            </a:r>
            <a:r>
              <a:rPr lang="ko-KR" altLang="en-US" sz="1000" baseline="0" err="1"/>
              <a:t>기억해두시면</a:t>
            </a:r>
            <a:r>
              <a:rPr lang="ko-KR" altLang="en-US" sz="1000" baseline="0"/>
              <a:t> 좋을 것 같습니다</a:t>
            </a:r>
            <a:r>
              <a:rPr lang="en-US" altLang="ko-KR" sz="1000" baseline="0"/>
              <a:t>.</a:t>
            </a:r>
            <a:endParaRPr lang="ko-KR" altLang="en-US" sz="1000"/>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a:t>
            </a:fld>
            <a:endParaRPr lang="ko-KR" altLang="en-US"/>
          </a:p>
        </p:txBody>
      </p:sp>
    </p:spTree>
    <p:extLst>
      <p:ext uri="{BB962C8B-B14F-4D97-AF65-F5344CB8AC3E}">
        <p14:creationId xmlns:p14="http://schemas.microsoft.com/office/powerpoint/2010/main" val="3300161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a:t>다음으로 국제교류팀을 소개해 드리겠습니다</a:t>
            </a:r>
            <a:r>
              <a:rPr lang="en-US" altLang="ko-KR" sz="1000"/>
              <a:t>.</a:t>
            </a:r>
          </a:p>
          <a:p>
            <a:r>
              <a:rPr lang="ko-KR" altLang="en-US" sz="1000"/>
              <a:t>저희 팀은 외국인 입시</a:t>
            </a:r>
            <a:r>
              <a:rPr lang="en-US" altLang="ko-KR" sz="1000"/>
              <a:t>, </a:t>
            </a:r>
            <a:r>
              <a:rPr lang="ko-KR" altLang="en-US" sz="1000" err="1"/>
              <a:t>학부생</a:t>
            </a:r>
            <a:r>
              <a:rPr lang="ko-KR" altLang="en-US" sz="1000"/>
              <a:t> 및 교환학생 지원 </a:t>
            </a:r>
            <a:r>
              <a:rPr lang="ko-KR" altLang="en-US" sz="1000" err="1"/>
              <a:t>전담부서입니다</a:t>
            </a:r>
            <a:r>
              <a:rPr lang="en-US" altLang="ko-KR" sz="1000"/>
              <a:t>.</a:t>
            </a:r>
          </a:p>
          <a:p>
            <a:r>
              <a:rPr lang="ko-KR" altLang="en-US" sz="1000"/>
              <a:t>외국인 </a:t>
            </a:r>
            <a:r>
              <a:rPr lang="ko-KR" altLang="en-US" sz="1000" err="1"/>
              <a:t>학부생</a:t>
            </a:r>
            <a:r>
              <a:rPr lang="ko-KR" altLang="en-US" sz="1000"/>
              <a:t> 및 교환학생 상담</a:t>
            </a:r>
            <a:r>
              <a:rPr lang="en-US" altLang="ko-KR" sz="1000"/>
              <a:t>, </a:t>
            </a:r>
            <a:r>
              <a:rPr lang="ko-KR" altLang="en-US" sz="1000"/>
              <a:t>문화교류 및 교육프로그램 등 </a:t>
            </a:r>
            <a:endParaRPr lang="en-US" altLang="ko-KR" sz="1000"/>
          </a:p>
          <a:p>
            <a:r>
              <a:rPr lang="ko-KR" altLang="en-US" sz="1000"/>
              <a:t>다양한 외국인학생 지원제도를 운영하고있습니다</a:t>
            </a:r>
            <a:r>
              <a:rPr lang="en-US" altLang="ko-KR" sz="1000"/>
              <a:t>.</a:t>
            </a:r>
          </a:p>
          <a:p>
            <a:endParaRPr lang="en-US" altLang="ko-KR" sz="1000"/>
          </a:p>
          <a:p>
            <a:r>
              <a:rPr lang="ko-KR" altLang="en-US" sz="1000"/>
              <a:t>저희 부서에는 영어</a:t>
            </a:r>
            <a:r>
              <a:rPr lang="en-US" altLang="ko-KR" sz="1000"/>
              <a:t>, </a:t>
            </a:r>
            <a:r>
              <a:rPr lang="ko-KR" altLang="en-US" sz="1000"/>
              <a:t>중국어</a:t>
            </a:r>
            <a:r>
              <a:rPr lang="en-US" altLang="ko-KR" sz="1000"/>
              <a:t>,</a:t>
            </a:r>
            <a:r>
              <a:rPr lang="en-US" altLang="ko-KR" sz="1000" baseline="0"/>
              <a:t> </a:t>
            </a:r>
            <a:r>
              <a:rPr lang="ko-KR" altLang="en-US" sz="1000" baseline="0"/>
              <a:t>베트남어</a:t>
            </a:r>
            <a:r>
              <a:rPr lang="en-US" altLang="ko-KR" sz="1000" baseline="0"/>
              <a:t>, </a:t>
            </a:r>
            <a:r>
              <a:rPr lang="ko-KR" altLang="en-US" sz="1000" baseline="0"/>
              <a:t>카자흐스탄어를 하는 직원과 학생도우미가 있어서 </a:t>
            </a:r>
            <a:endParaRPr lang="en-US" altLang="ko-KR" sz="1000" baseline="0"/>
          </a:p>
          <a:p>
            <a:r>
              <a:rPr lang="ko-KR" altLang="en-US" sz="1000" baseline="0"/>
              <a:t>학생들이 </a:t>
            </a:r>
            <a:r>
              <a:rPr lang="ko-KR" altLang="en-US" sz="1000" baseline="0" err="1"/>
              <a:t>부담갖지</a:t>
            </a:r>
            <a:r>
              <a:rPr lang="ko-KR" altLang="en-US" sz="1000" baseline="0"/>
              <a:t> 않고 도움을 요청할 수 있습니다</a:t>
            </a:r>
            <a:r>
              <a:rPr lang="en-US" altLang="ko-KR" sz="1000" baseline="0"/>
              <a:t>. </a:t>
            </a:r>
          </a:p>
          <a:p>
            <a:endParaRPr lang="en-US" altLang="ko-KR" sz="1000" baseline="0"/>
          </a:p>
          <a:p>
            <a:r>
              <a:rPr lang="ko-KR" altLang="en-US" sz="1000" baseline="0"/>
              <a:t>위치는 아까 지도에 </a:t>
            </a:r>
            <a:r>
              <a:rPr lang="ko-KR" altLang="en-US" sz="1000" baseline="0" err="1"/>
              <a:t>보신대로</a:t>
            </a:r>
            <a:r>
              <a:rPr lang="ko-KR" altLang="en-US" sz="1000" baseline="0"/>
              <a:t> </a:t>
            </a:r>
            <a:r>
              <a:rPr lang="ko-KR" altLang="en-US" sz="1000" baseline="0" err="1"/>
              <a:t>문화관</a:t>
            </a:r>
            <a:r>
              <a:rPr lang="ko-KR" altLang="en-US" sz="1000" baseline="0"/>
              <a:t> </a:t>
            </a:r>
            <a:r>
              <a:rPr lang="en-US" altLang="ko-KR" sz="1000" baseline="0"/>
              <a:t>111</a:t>
            </a:r>
            <a:r>
              <a:rPr lang="ko-KR" altLang="en-US" sz="1000" baseline="0"/>
              <a:t>호이고</a:t>
            </a:r>
            <a:r>
              <a:rPr lang="en-US" altLang="ko-KR" sz="1000" baseline="0"/>
              <a:t>,</a:t>
            </a:r>
          </a:p>
          <a:p>
            <a:r>
              <a:rPr lang="ko-KR" altLang="en-US" sz="1000" baseline="0"/>
              <a:t>방문가능시간은 월</a:t>
            </a:r>
            <a:r>
              <a:rPr lang="en-US" altLang="ko-KR" sz="1000" baseline="0"/>
              <a:t>~</a:t>
            </a:r>
            <a:r>
              <a:rPr lang="ko-KR" altLang="en-US" sz="1000" baseline="0"/>
              <a:t>금요일 오전 </a:t>
            </a:r>
            <a:r>
              <a:rPr lang="en-US" altLang="ko-KR" sz="1000" baseline="0"/>
              <a:t>9</a:t>
            </a:r>
            <a:r>
              <a:rPr lang="ko-KR" altLang="en-US" sz="1000" baseline="0"/>
              <a:t>시부터 </a:t>
            </a:r>
            <a:r>
              <a:rPr lang="en-US" altLang="ko-KR" sz="1000" baseline="0"/>
              <a:t>5</a:t>
            </a:r>
            <a:r>
              <a:rPr lang="ko-KR" altLang="en-US" sz="1000" baseline="0"/>
              <a:t>시 </a:t>
            </a:r>
            <a:r>
              <a:rPr lang="en-US" altLang="ko-KR" sz="1000" baseline="0"/>
              <a:t>30</a:t>
            </a:r>
            <a:r>
              <a:rPr lang="ko-KR" altLang="en-US" sz="1000" baseline="0" err="1"/>
              <a:t>분까지입니다</a:t>
            </a:r>
            <a:r>
              <a:rPr lang="en-US" altLang="ko-KR" sz="1000" baseline="0"/>
              <a:t>. </a:t>
            </a:r>
          </a:p>
          <a:p>
            <a:r>
              <a:rPr lang="ko-KR" altLang="en-US" sz="1000" baseline="0"/>
              <a:t>직접 방문을 해도 좋고 전화나 이메일로 상담도 가능합니다</a:t>
            </a:r>
            <a:r>
              <a:rPr lang="en-US" altLang="ko-KR" sz="1000" baseline="0"/>
              <a:t>.</a:t>
            </a:r>
            <a:r>
              <a:rPr lang="ko-KR" altLang="en-US" sz="1000" baseline="0"/>
              <a:t> </a:t>
            </a:r>
            <a:endParaRPr lang="ko-KR" altLang="en-US" sz="1000"/>
          </a:p>
          <a:p>
            <a:endParaRPr lang="ko-KR" altLang="en-US" sz="100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a:t>
            </a:fld>
            <a:endParaRPr lang="ko-KR" altLang="en-US"/>
          </a:p>
        </p:txBody>
      </p:sp>
    </p:spTree>
    <p:extLst>
      <p:ext uri="{BB962C8B-B14F-4D97-AF65-F5344CB8AC3E}">
        <p14:creationId xmlns:p14="http://schemas.microsoft.com/office/powerpoint/2010/main" val="2093442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클릭해서 링크로 영상 보여주기</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a:t>
            </a:fld>
            <a:endParaRPr lang="ko-KR" altLang="en-US"/>
          </a:p>
        </p:txBody>
      </p:sp>
    </p:spTree>
    <p:extLst>
      <p:ext uri="{BB962C8B-B14F-4D97-AF65-F5344CB8AC3E}">
        <p14:creationId xmlns:p14="http://schemas.microsoft.com/office/powerpoint/2010/main" val="2434778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이번 </a:t>
            </a:r>
            <a:r>
              <a:rPr lang="en-US" altLang="ko-KR" dirty="0"/>
              <a:t>2</a:t>
            </a:r>
            <a:r>
              <a:rPr lang="ko-KR" altLang="en-US" dirty="0"/>
              <a:t>학기 학사 일정은 이 표와 같습니다</a:t>
            </a:r>
            <a:r>
              <a:rPr lang="en-US" altLang="ko-KR" dirty="0"/>
              <a:t>.</a:t>
            </a:r>
          </a:p>
          <a:p>
            <a:endParaRPr lang="en-US" altLang="ko-KR" dirty="0"/>
          </a:p>
          <a:p>
            <a:r>
              <a:rPr lang="ko-KR" altLang="en-US" dirty="0"/>
              <a:t>개강은</a:t>
            </a:r>
            <a:r>
              <a:rPr lang="ko-KR" altLang="en-US" baseline="0" dirty="0"/>
              <a:t> </a:t>
            </a:r>
            <a:r>
              <a:rPr lang="ko-KR" altLang="en-US" baseline="0" dirty="0" err="1"/>
              <a:t>다다음주</a:t>
            </a:r>
            <a:r>
              <a:rPr lang="ko-KR" altLang="en-US" baseline="0" dirty="0"/>
              <a:t> 월요일입니다</a:t>
            </a:r>
            <a:r>
              <a:rPr lang="en-US" altLang="ko-KR" baseline="0" dirty="0"/>
              <a:t>.</a:t>
            </a:r>
          </a:p>
          <a:p>
            <a:endParaRPr lang="en-US" altLang="ko-KR" dirty="0"/>
          </a:p>
          <a:p>
            <a:r>
              <a:rPr lang="ko-KR" altLang="en-US" dirty="0"/>
              <a:t>그리고 두번의 </a:t>
            </a:r>
            <a:r>
              <a:rPr lang="ko-KR" altLang="en-US" dirty="0" err="1"/>
              <a:t>강의평가가</a:t>
            </a:r>
            <a:r>
              <a:rPr lang="ko-KR" altLang="en-US" dirty="0"/>
              <a:t> 있는데 이 강의평가를 해야 성적이 </a:t>
            </a:r>
            <a:r>
              <a:rPr lang="ko-KR" altLang="en-US" dirty="0" err="1"/>
              <a:t>나올때</a:t>
            </a:r>
            <a:r>
              <a:rPr lang="ko-KR" altLang="en-US" dirty="0"/>
              <a:t> 바로 확인 할 수가 있습니다</a:t>
            </a:r>
            <a:r>
              <a:rPr lang="en-US" altLang="ko-KR" dirty="0"/>
              <a:t>.</a:t>
            </a:r>
          </a:p>
          <a:p>
            <a:endParaRPr lang="en-US" altLang="ko-KR" dirty="0"/>
          </a:p>
          <a:p>
            <a:r>
              <a:rPr lang="ko-KR" altLang="en-US" dirty="0"/>
              <a:t>강의평가를 안하면 교수님이 </a:t>
            </a:r>
            <a:r>
              <a:rPr lang="ko-KR" altLang="en-US" dirty="0" err="1"/>
              <a:t>성적입력을</a:t>
            </a:r>
            <a:r>
              <a:rPr lang="ko-KR" altLang="en-US" dirty="0"/>
              <a:t> 전부 완료한 다음에나 성적 확인이 가능합니다</a:t>
            </a:r>
            <a:r>
              <a:rPr lang="en-US" altLang="ko-KR" dirty="0"/>
              <a:t>. </a:t>
            </a:r>
          </a:p>
          <a:p>
            <a:endParaRPr lang="en-US" altLang="ko-KR" dirty="0"/>
          </a:p>
          <a:p>
            <a:r>
              <a:rPr lang="ko-KR" altLang="en-US" dirty="0"/>
              <a:t>성적 이의 제기를 못한다는 뜻입니다</a:t>
            </a:r>
            <a:r>
              <a:rPr lang="en-US" altLang="ko-KR" dirty="0"/>
              <a:t>.</a:t>
            </a:r>
          </a:p>
          <a:p>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a:t>
            </a:fld>
            <a:endParaRPr lang="ko-KR" altLang="en-US"/>
          </a:p>
        </p:txBody>
      </p:sp>
    </p:spTree>
    <p:extLst>
      <p:ext uri="{BB962C8B-B14F-4D97-AF65-F5344CB8AC3E}">
        <p14:creationId xmlns:p14="http://schemas.microsoft.com/office/powerpoint/2010/main" val="1724788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다음으로 교과목에 대해 안내를 드리겠습니다</a:t>
            </a:r>
            <a:r>
              <a:rPr lang="en-US" altLang="ko-KR"/>
              <a:t>.</a:t>
            </a:r>
          </a:p>
          <a:p>
            <a:r>
              <a:rPr lang="ko-KR" altLang="en-US"/>
              <a:t>학생들이 수강하는 과목은 크게 교양과목</a:t>
            </a:r>
            <a:r>
              <a:rPr lang="en-US" altLang="ko-KR"/>
              <a:t>, </a:t>
            </a:r>
            <a:r>
              <a:rPr lang="ko-KR" altLang="en-US"/>
              <a:t>전공과목</a:t>
            </a:r>
            <a:r>
              <a:rPr lang="en-US" altLang="ko-KR"/>
              <a:t>, </a:t>
            </a:r>
            <a:r>
              <a:rPr lang="ko-KR" altLang="en-US"/>
              <a:t>일반선택과목으로 나눌 수 있습니다</a:t>
            </a:r>
            <a:r>
              <a:rPr lang="en-US" altLang="ko-KR"/>
              <a:t>.</a:t>
            </a:r>
          </a:p>
          <a:p>
            <a:r>
              <a:rPr lang="ko-KR" altLang="en-US"/>
              <a:t>또한</a:t>
            </a:r>
            <a:r>
              <a:rPr lang="en-US" altLang="ko-KR"/>
              <a:t>,</a:t>
            </a:r>
            <a:r>
              <a:rPr lang="ko-KR" altLang="en-US"/>
              <a:t> 필수로</a:t>
            </a:r>
            <a:r>
              <a:rPr lang="ko-KR" altLang="en-US" baseline="0"/>
              <a:t> 들어야하는 과목은 필수과목</a:t>
            </a:r>
            <a:r>
              <a:rPr lang="en-US" altLang="ko-KR" baseline="0"/>
              <a:t>, </a:t>
            </a:r>
            <a:r>
              <a:rPr lang="ko-KR" altLang="en-US" baseline="0"/>
              <a:t>선택해서 듣는 과목은 선택과목이라고 합니다</a:t>
            </a:r>
            <a:r>
              <a:rPr lang="en-US" altLang="ko-KR" baseline="0"/>
              <a:t>.</a:t>
            </a:r>
          </a:p>
          <a:p>
            <a:endParaRPr lang="en-US" altLang="ko-KR" baseline="0"/>
          </a:p>
          <a:p>
            <a:r>
              <a:rPr lang="ko-KR" altLang="en-US" baseline="0"/>
              <a:t>외국인 학생은 한국 학생과 달리 교양필수과목이 없으니 </a:t>
            </a:r>
            <a:r>
              <a:rPr lang="ko-KR" altLang="en-US" baseline="0" err="1"/>
              <a:t>교필과목은</a:t>
            </a:r>
            <a:r>
              <a:rPr lang="ko-KR" altLang="en-US" baseline="0"/>
              <a:t> </a:t>
            </a:r>
            <a:r>
              <a:rPr lang="ko-KR" altLang="en-US" baseline="0" err="1"/>
              <a:t>신경쓰지</a:t>
            </a:r>
            <a:r>
              <a:rPr lang="ko-KR" altLang="en-US" baseline="0"/>
              <a:t> 않아도 됩니다</a:t>
            </a:r>
            <a:r>
              <a:rPr lang="en-US" altLang="ko-KR" baseline="0"/>
              <a:t>.</a:t>
            </a:r>
          </a:p>
          <a:p>
            <a:r>
              <a:rPr lang="ko-KR" altLang="en-US" baseline="0"/>
              <a:t>전공과목중에는 의무적으로 들어야하는 전공필수과목과</a:t>
            </a:r>
            <a:r>
              <a:rPr lang="en-US" altLang="ko-KR" baseline="0"/>
              <a:t>, </a:t>
            </a:r>
          </a:p>
          <a:p>
            <a:r>
              <a:rPr lang="ko-KR" altLang="en-US" baseline="0"/>
              <a:t>선택해서 듣는 전공선택과목이 있으니 </a:t>
            </a:r>
            <a:r>
              <a:rPr lang="ko-KR" altLang="en-US" baseline="0" err="1"/>
              <a:t>수강신청할때</a:t>
            </a:r>
            <a:r>
              <a:rPr lang="ko-KR" altLang="en-US" baseline="0"/>
              <a:t> 확인해서 </a:t>
            </a:r>
            <a:r>
              <a:rPr lang="ko-KR" altLang="en-US" baseline="0" err="1"/>
              <a:t>신청해야합니다</a:t>
            </a:r>
            <a:r>
              <a:rPr lang="en-US" altLang="ko-KR" baseline="0"/>
              <a:t>.</a:t>
            </a:r>
          </a:p>
          <a:p>
            <a:endParaRPr lang="en-US" altLang="ko-KR" baseline="0"/>
          </a:p>
          <a:p>
            <a:r>
              <a:rPr lang="ko-KR" altLang="en-US" baseline="0"/>
              <a:t>두번째로 학정번호구성을 보시겠는데요</a:t>
            </a:r>
            <a:r>
              <a:rPr lang="en-US" altLang="ko-KR" baseline="0"/>
              <a:t>. </a:t>
            </a:r>
          </a:p>
          <a:p>
            <a:r>
              <a:rPr lang="ko-KR" altLang="en-US" baseline="0"/>
              <a:t>여기서 중요한 부분은 </a:t>
            </a:r>
            <a:r>
              <a:rPr lang="ko-KR" altLang="en-US" baseline="0" err="1"/>
              <a:t>다섯번째</a:t>
            </a:r>
            <a:r>
              <a:rPr lang="ko-KR" altLang="en-US" baseline="0"/>
              <a:t> 숫자인 난이도 단위입니다</a:t>
            </a:r>
            <a:r>
              <a:rPr lang="en-US" altLang="ko-KR" baseline="0"/>
              <a:t>.</a:t>
            </a:r>
          </a:p>
          <a:p>
            <a:r>
              <a:rPr lang="ko-KR" altLang="en-US" baseline="0"/>
              <a:t>난이도는 </a:t>
            </a:r>
            <a:r>
              <a:rPr lang="en-US" altLang="ko-KR" baseline="0"/>
              <a:t>1</a:t>
            </a:r>
            <a:r>
              <a:rPr lang="ko-KR" altLang="en-US" baseline="0"/>
              <a:t>에서 </a:t>
            </a:r>
            <a:r>
              <a:rPr lang="en-US" altLang="ko-KR" baseline="0"/>
              <a:t>4</a:t>
            </a:r>
            <a:r>
              <a:rPr lang="ko-KR" altLang="en-US" baseline="0"/>
              <a:t>까지 있는데</a:t>
            </a:r>
            <a:r>
              <a:rPr lang="en-US" altLang="ko-KR" baseline="0"/>
              <a:t>,</a:t>
            </a:r>
            <a:r>
              <a:rPr lang="ko-KR" altLang="en-US" baseline="0"/>
              <a:t> </a:t>
            </a:r>
            <a:r>
              <a:rPr lang="en-US" altLang="ko-KR" baseline="0"/>
              <a:t>1</a:t>
            </a:r>
            <a:r>
              <a:rPr lang="ko-KR" altLang="en-US" baseline="0"/>
              <a:t>은 가장 난이도가 낮고 </a:t>
            </a:r>
            <a:r>
              <a:rPr lang="en-US" altLang="ko-KR" baseline="0"/>
              <a:t>4</a:t>
            </a:r>
            <a:r>
              <a:rPr lang="ko-KR" altLang="en-US" baseline="0"/>
              <a:t>는 가장 난이도가 높은 과목입니다</a:t>
            </a:r>
            <a:r>
              <a:rPr lang="en-US" altLang="ko-KR" baseline="0"/>
              <a:t>.</a:t>
            </a:r>
            <a:r>
              <a:rPr lang="ko-KR" altLang="en-US" baseline="0"/>
              <a:t> </a:t>
            </a:r>
            <a:endParaRPr lang="en-US" altLang="ko-KR" baseline="0"/>
          </a:p>
          <a:p>
            <a:r>
              <a:rPr lang="en-US" altLang="ko-KR" baseline="0"/>
              <a:t>1</a:t>
            </a:r>
            <a:r>
              <a:rPr lang="ko-KR" altLang="en-US" baseline="0"/>
              <a:t>학년들은 되도록 난이도가 </a:t>
            </a:r>
            <a:r>
              <a:rPr lang="en-US" altLang="ko-KR" baseline="0"/>
              <a:t>1</a:t>
            </a:r>
            <a:r>
              <a:rPr lang="ko-KR" altLang="en-US" baseline="0"/>
              <a:t>인 과목을 </a:t>
            </a:r>
            <a:r>
              <a:rPr lang="ko-KR" altLang="en-US" baseline="0" err="1"/>
              <a:t>듣는것이</a:t>
            </a:r>
            <a:r>
              <a:rPr lang="ko-KR" altLang="en-US" baseline="0"/>
              <a:t> </a:t>
            </a:r>
            <a:r>
              <a:rPr lang="ko-KR" altLang="en-US" baseline="0" err="1"/>
              <a:t>성적받기에</a:t>
            </a:r>
            <a:r>
              <a:rPr lang="ko-KR" altLang="en-US" baseline="0"/>
              <a:t> 좋습니다</a:t>
            </a:r>
            <a:r>
              <a:rPr lang="en-US" altLang="ko-KR" baseline="0"/>
              <a:t>.</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10</a:t>
            </a:fld>
            <a:endParaRPr lang="ko-KR" altLang="en-US"/>
          </a:p>
        </p:txBody>
      </p:sp>
    </p:spTree>
    <p:extLst>
      <p:ext uri="{BB962C8B-B14F-4D97-AF65-F5344CB8AC3E}">
        <p14:creationId xmlns:p14="http://schemas.microsoft.com/office/powerpoint/2010/main" val="299073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다음은 </a:t>
            </a:r>
            <a:r>
              <a:rPr lang="ko-KR" altLang="en-US" err="1"/>
              <a:t>졸업학점입니다</a:t>
            </a:r>
            <a:r>
              <a:rPr lang="en-US" altLang="ko-KR"/>
              <a:t>.</a:t>
            </a:r>
          </a:p>
          <a:p>
            <a:r>
              <a:rPr lang="en-US" altLang="ko-KR"/>
              <a:t>8</a:t>
            </a:r>
            <a:r>
              <a:rPr lang="ko-KR" altLang="en-US" err="1"/>
              <a:t>학기간</a:t>
            </a:r>
            <a:r>
              <a:rPr lang="ko-KR" altLang="en-US"/>
              <a:t> </a:t>
            </a:r>
            <a:r>
              <a:rPr lang="en-US" altLang="ko-KR"/>
              <a:t>130</a:t>
            </a:r>
            <a:r>
              <a:rPr lang="ko-KR" altLang="en-US" err="1"/>
              <a:t>학점정도를</a:t>
            </a:r>
            <a:r>
              <a:rPr lang="ko-KR" altLang="en-US"/>
              <a:t> </a:t>
            </a:r>
            <a:r>
              <a:rPr lang="ko-KR" altLang="en-US" err="1"/>
              <a:t>이수하면되니</a:t>
            </a:r>
            <a:r>
              <a:rPr lang="ko-KR" altLang="en-US"/>
              <a:t> </a:t>
            </a:r>
            <a:endParaRPr lang="en-US" altLang="ko-KR"/>
          </a:p>
          <a:p>
            <a:r>
              <a:rPr lang="ko-KR" altLang="en-US" err="1"/>
              <a:t>매학기마다</a:t>
            </a:r>
            <a:r>
              <a:rPr lang="ko-KR" altLang="en-US"/>
              <a:t> </a:t>
            </a:r>
            <a:r>
              <a:rPr lang="en-US" altLang="ko-KR"/>
              <a:t>16</a:t>
            </a:r>
            <a:r>
              <a:rPr lang="ko-KR" altLang="en-US" err="1"/>
              <a:t>학점정도만</a:t>
            </a:r>
            <a:r>
              <a:rPr lang="ko-KR" altLang="en-US"/>
              <a:t> 이수를 한다면 제때 졸업이 가능합니다</a:t>
            </a:r>
            <a:r>
              <a:rPr lang="en-US" altLang="ko-KR"/>
              <a:t>.</a:t>
            </a:r>
            <a:endParaRPr lang="ko-KR" altLang="en-US"/>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11</a:t>
            </a:fld>
            <a:endParaRPr lang="ko-KR" altLang="en-US"/>
          </a:p>
        </p:txBody>
      </p:sp>
    </p:spTree>
    <p:extLst>
      <p:ext uri="{BB962C8B-B14F-4D97-AF65-F5344CB8AC3E}">
        <p14:creationId xmlns:p14="http://schemas.microsoft.com/office/powerpoint/2010/main" val="2686250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다음은 </a:t>
            </a:r>
            <a:r>
              <a:rPr lang="en-US" altLang="ko-KR"/>
              <a:t>2,3</a:t>
            </a:r>
            <a:r>
              <a:rPr lang="ko-KR" altLang="en-US"/>
              <a:t>학년 편입생이 이수해야 할 교과목 및 학점입니다</a:t>
            </a:r>
            <a:r>
              <a:rPr lang="en-US" altLang="ko-KR"/>
              <a:t>.</a:t>
            </a:r>
          </a:p>
          <a:p>
            <a:r>
              <a:rPr lang="ko-KR" altLang="en-US"/>
              <a:t>우선 학과장면담을 필수적으로 한 뒤</a:t>
            </a:r>
            <a:r>
              <a:rPr lang="en-US" altLang="ko-KR"/>
              <a:t>,</a:t>
            </a:r>
            <a:r>
              <a:rPr lang="ko-KR" altLang="en-US"/>
              <a:t> </a:t>
            </a:r>
            <a:r>
              <a:rPr lang="ko-KR" altLang="en-US" err="1"/>
              <a:t>전적교에서</a:t>
            </a:r>
            <a:r>
              <a:rPr lang="ko-KR" altLang="en-US"/>
              <a:t> 취득한 </a:t>
            </a:r>
            <a:r>
              <a:rPr lang="ko-KR" altLang="en-US" err="1"/>
              <a:t>학점인증을</a:t>
            </a:r>
            <a:r>
              <a:rPr lang="ko-KR" altLang="en-US"/>
              <a:t> 받고</a:t>
            </a:r>
            <a:r>
              <a:rPr lang="en-US" altLang="ko-KR"/>
              <a:t>,</a:t>
            </a:r>
          </a:p>
          <a:p>
            <a:r>
              <a:rPr lang="ko-KR" altLang="en-US"/>
              <a:t>어떤 과목을 추가로 </a:t>
            </a:r>
            <a:r>
              <a:rPr lang="ko-KR" altLang="en-US" err="1"/>
              <a:t>이수해야하는지</a:t>
            </a:r>
            <a:r>
              <a:rPr lang="ko-KR" altLang="en-US"/>
              <a:t> 확인을 해야합니다</a:t>
            </a:r>
            <a:r>
              <a:rPr lang="en-US" altLang="ko-KR"/>
              <a:t>.</a:t>
            </a:r>
          </a:p>
          <a:p>
            <a:endParaRPr lang="en-US" altLang="ko-KR"/>
          </a:p>
          <a:p>
            <a:r>
              <a:rPr lang="ko-KR" altLang="en-US" err="1"/>
              <a:t>첫학기의</a:t>
            </a:r>
            <a:r>
              <a:rPr lang="ko-KR" altLang="en-US"/>
              <a:t> 경우 </a:t>
            </a:r>
            <a:r>
              <a:rPr lang="ko-KR" altLang="en-US" err="1"/>
              <a:t>수강신청할때</a:t>
            </a:r>
            <a:r>
              <a:rPr lang="ko-KR" altLang="en-US"/>
              <a:t> </a:t>
            </a:r>
            <a:r>
              <a:rPr lang="ko-KR" altLang="en-US" err="1"/>
              <a:t>전적교에서</a:t>
            </a:r>
            <a:r>
              <a:rPr lang="ko-KR" altLang="en-US"/>
              <a:t> 취득한 학점이 얼마나 </a:t>
            </a:r>
            <a:r>
              <a:rPr lang="ko-KR" altLang="en-US" err="1"/>
              <a:t>인정받을수</a:t>
            </a:r>
            <a:r>
              <a:rPr lang="ko-KR" altLang="en-US"/>
              <a:t> 있는지 </a:t>
            </a:r>
            <a:r>
              <a:rPr lang="ko-KR" altLang="en-US" err="1"/>
              <a:t>알수가</a:t>
            </a:r>
            <a:r>
              <a:rPr lang="ko-KR" altLang="en-US"/>
              <a:t> 없어서</a:t>
            </a:r>
            <a:endParaRPr lang="en-US" altLang="ko-KR"/>
          </a:p>
          <a:p>
            <a:r>
              <a:rPr lang="ko-KR" altLang="en-US"/>
              <a:t>우선 수강신청을 하고 다음학기부터는 수강신청전에 이수필요학점이 </a:t>
            </a:r>
            <a:r>
              <a:rPr lang="ko-KR" altLang="en-US" err="1"/>
              <a:t>몇점인지</a:t>
            </a:r>
            <a:r>
              <a:rPr lang="ko-KR" altLang="en-US"/>
              <a:t> 먼저 </a:t>
            </a:r>
            <a:r>
              <a:rPr lang="ko-KR" altLang="en-US" err="1"/>
              <a:t>체크해야합니다</a:t>
            </a:r>
            <a:r>
              <a:rPr lang="en-US" altLang="ko-KR"/>
              <a:t>.</a:t>
            </a:r>
          </a:p>
          <a:p>
            <a:endParaRPr lang="en-US" altLang="ko-KR"/>
          </a:p>
          <a:p>
            <a:r>
              <a:rPr lang="ko-KR" altLang="en-US"/>
              <a:t>그리고 </a:t>
            </a:r>
            <a:r>
              <a:rPr lang="ko-KR" altLang="en-US" err="1"/>
              <a:t>전적교에서</a:t>
            </a:r>
            <a:r>
              <a:rPr lang="ko-KR" altLang="en-US"/>
              <a:t> 이수한 과목과 동일한 과목을 다시 들을 수가 있습니다</a:t>
            </a:r>
            <a:r>
              <a:rPr lang="en-US" altLang="ko-KR"/>
              <a:t>. </a:t>
            </a:r>
          </a:p>
          <a:p>
            <a:r>
              <a:rPr lang="ko-KR" altLang="en-US"/>
              <a:t>이름이 같은 과목이라도 배우는 내용까지 </a:t>
            </a:r>
            <a:r>
              <a:rPr lang="ko-KR" altLang="en-US" err="1"/>
              <a:t>똑같을수가</a:t>
            </a:r>
            <a:r>
              <a:rPr lang="ko-KR" altLang="en-US"/>
              <a:t> 없기때문에 </a:t>
            </a:r>
            <a:r>
              <a:rPr lang="ko-KR" altLang="en-US" err="1"/>
              <a:t>중복이수로</a:t>
            </a:r>
            <a:r>
              <a:rPr lang="ko-KR" altLang="en-US"/>
              <a:t> 보지 않습니다</a:t>
            </a:r>
            <a:r>
              <a:rPr lang="en-US" altLang="ko-KR"/>
              <a:t>.</a:t>
            </a:r>
          </a:p>
          <a:p>
            <a:endParaRPr lang="en-US" altLang="ko-KR"/>
          </a:p>
          <a:p>
            <a:r>
              <a:rPr lang="ko-KR" altLang="en-US"/>
              <a:t>또한 </a:t>
            </a:r>
            <a:r>
              <a:rPr lang="ko-KR" altLang="en-US" err="1"/>
              <a:t>해당학년</a:t>
            </a:r>
            <a:r>
              <a:rPr lang="ko-KR" altLang="en-US"/>
              <a:t> 전공필수과목과 별도 편입생 </a:t>
            </a:r>
            <a:r>
              <a:rPr lang="ko-KR" altLang="en-US" err="1"/>
              <a:t>지정과목은</a:t>
            </a:r>
            <a:r>
              <a:rPr lang="ko-KR" altLang="en-US"/>
              <a:t> 반드시 </a:t>
            </a:r>
            <a:r>
              <a:rPr lang="ko-KR" altLang="en-US" err="1"/>
              <a:t>이수해야합니다</a:t>
            </a:r>
            <a:r>
              <a:rPr lang="en-US" altLang="ko-KR"/>
              <a:t>.</a:t>
            </a:r>
          </a:p>
          <a:p>
            <a:r>
              <a:rPr lang="ko-KR" altLang="en-US"/>
              <a:t>예를 들어 </a:t>
            </a:r>
            <a:r>
              <a:rPr lang="en-US" altLang="ko-KR"/>
              <a:t>2</a:t>
            </a:r>
            <a:r>
              <a:rPr lang="ko-KR" altLang="en-US"/>
              <a:t>학년 편입생은 </a:t>
            </a:r>
            <a:r>
              <a:rPr lang="en-US" altLang="ko-KR"/>
              <a:t>2,3,4</a:t>
            </a:r>
            <a:r>
              <a:rPr lang="ko-KR" altLang="en-US"/>
              <a:t>학년 필수과목을 다 들어야하고</a:t>
            </a:r>
            <a:r>
              <a:rPr lang="en-US" altLang="ko-KR"/>
              <a:t>,</a:t>
            </a:r>
          </a:p>
          <a:p>
            <a:r>
              <a:rPr lang="en-US" altLang="ko-KR"/>
              <a:t>3</a:t>
            </a:r>
            <a:r>
              <a:rPr lang="ko-KR" altLang="en-US"/>
              <a:t>학년 편입생은 </a:t>
            </a:r>
            <a:r>
              <a:rPr lang="en-US" altLang="ko-KR"/>
              <a:t>3,4</a:t>
            </a:r>
            <a:r>
              <a:rPr lang="ko-KR" altLang="en-US"/>
              <a:t>학년 필수과목을 모두 이수해야 졸업할 수 있습니다</a:t>
            </a:r>
            <a:r>
              <a:rPr lang="en-US" altLang="ko-KR"/>
              <a:t>.</a:t>
            </a:r>
          </a:p>
          <a:p>
            <a:r>
              <a:rPr lang="ko-KR" altLang="en-US"/>
              <a:t>또 가을학기 입학하는 학생은 봄학기에 개설되는 </a:t>
            </a:r>
            <a:r>
              <a:rPr lang="ko-KR" altLang="en-US" err="1"/>
              <a:t>필수과목도</a:t>
            </a:r>
            <a:r>
              <a:rPr lang="ko-KR" altLang="en-US"/>
              <a:t> 다 들어야합니다</a:t>
            </a:r>
            <a:r>
              <a:rPr lang="en-US" altLang="ko-KR"/>
              <a:t>.</a:t>
            </a:r>
          </a:p>
          <a:p>
            <a:endParaRPr lang="en-US" altLang="ko-KR"/>
          </a:p>
          <a:p>
            <a:r>
              <a:rPr lang="ko-KR" altLang="en-US"/>
              <a:t>마지막으로 </a:t>
            </a:r>
            <a:r>
              <a:rPr lang="en-US" altLang="ko-KR"/>
              <a:t>3</a:t>
            </a:r>
            <a:r>
              <a:rPr lang="ko-KR" altLang="en-US"/>
              <a:t>학년 편입생은 </a:t>
            </a:r>
            <a:r>
              <a:rPr lang="en-US" altLang="ko-KR"/>
              <a:t>4</a:t>
            </a:r>
            <a:r>
              <a:rPr lang="ko-KR" altLang="en-US"/>
              <a:t>학기 이상 등록을 해야하고</a:t>
            </a:r>
            <a:endParaRPr lang="en-US" altLang="ko-KR"/>
          </a:p>
          <a:p>
            <a:r>
              <a:rPr lang="en-US" altLang="ko-KR"/>
              <a:t>2</a:t>
            </a:r>
            <a:r>
              <a:rPr lang="ko-KR" altLang="en-US"/>
              <a:t>학년 편입생은 </a:t>
            </a:r>
            <a:r>
              <a:rPr lang="en-US" altLang="ko-KR"/>
              <a:t>6</a:t>
            </a:r>
            <a:r>
              <a:rPr lang="ko-KR" altLang="en-US" err="1"/>
              <a:t>학기이상</a:t>
            </a:r>
            <a:r>
              <a:rPr lang="ko-KR" altLang="en-US"/>
              <a:t> 등록해야 졸업이 가능합니다</a:t>
            </a:r>
            <a:r>
              <a:rPr lang="en-US" altLang="ko-KR"/>
              <a:t>.</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12</a:t>
            </a:fld>
            <a:endParaRPr lang="ko-KR" altLang="en-US"/>
          </a:p>
        </p:txBody>
      </p:sp>
    </p:spTree>
    <p:extLst>
      <p:ext uri="{BB962C8B-B14F-4D97-AF65-F5344CB8AC3E}">
        <p14:creationId xmlns:p14="http://schemas.microsoft.com/office/powerpoint/2010/main" val="2874903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광운대학교에는 </a:t>
            </a:r>
            <a:r>
              <a:rPr lang="ko-KR" altLang="en-US" err="1"/>
              <a:t>심화전공</a:t>
            </a:r>
            <a:r>
              <a:rPr lang="en-US" altLang="ko-KR"/>
              <a:t>, </a:t>
            </a:r>
            <a:r>
              <a:rPr lang="ko-KR" altLang="en-US"/>
              <a:t>복수전공 그리고 부전공같은 다전공제도가 있습니다</a:t>
            </a:r>
            <a:r>
              <a:rPr lang="en-US" altLang="ko-KR"/>
              <a:t>. </a:t>
            </a:r>
          </a:p>
          <a:p>
            <a:r>
              <a:rPr lang="ko-KR" altLang="en-US"/>
              <a:t>이것은 학생이 </a:t>
            </a:r>
            <a:r>
              <a:rPr lang="ko-KR" altLang="en-US" err="1"/>
              <a:t>입학할때</a:t>
            </a:r>
            <a:r>
              <a:rPr lang="ko-KR" altLang="en-US"/>
              <a:t> 신청한 </a:t>
            </a:r>
            <a:r>
              <a:rPr lang="ko-KR" altLang="en-US" err="1"/>
              <a:t>전공말고</a:t>
            </a:r>
            <a:r>
              <a:rPr lang="ko-KR" altLang="en-US"/>
              <a:t> </a:t>
            </a:r>
            <a:r>
              <a:rPr lang="ko-KR" altLang="en-US" err="1"/>
              <a:t>다른전공을</a:t>
            </a:r>
            <a:r>
              <a:rPr lang="ko-KR" altLang="en-US"/>
              <a:t> 더 공부 </a:t>
            </a:r>
            <a:r>
              <a:rPr lang="ko-KR" altLang="en-US" err="1"/>
              <a:t>할수</a:t>
            </a:r>
            <a:r>
              <a:rPr lang="ko-KR" altLang="en-US"/>
              <a:t> 있는 제도입니다</a:t>
            </a:r>
            <a:r>
              <a:rPr lang="en-US" altLang="ko-KR"/>
              <a:t>.</a:t>
            </a:r>
          </a:p>
          <a:p>
            <a:endParaRPr lang="en-US" altLang="ko-KR"/>
          </a:p>
          <a:p>
            <a:r>
              <a:rPr lang="ko-KR" altLang="en-US" err="1"/>
              <a:t>심화전공은</a:t>
            </a:r>
            <a:r>
              <a:rPr lang="ko-KR" altLang="en-US"/>
              <a:t> 자기의 전공과목을 </a:t>
            </a:r>
            <a:r>
              <a:rPr lang="en-US" altLang="ko-KR"/>
              <a:t>45</a:t>
            </a:r>
            <a:r>
              <a:rPr lang="ko-KR" altLang="en-US" err="1"/>
              <a:t>학점이상</a:t>
            </a:r>
            <a:r>
              <a:rPr lang="ko-KR" altLang="en-US"/>
              <a:t> </a:t>
            </a:r>
            <a:r>
              <a:rPr lang="ko-KR" altLang="en-US" err="1"/>
              <a:t>들은후</a:t>
            </a:r>
            <a:endParaRPr lang="en-US" altLang="ko-KR"/>
          </a:p>
          <a:p>
            <a:r>
              <a:rPr lang="ko-KR" altLang="en-US"/>
              <a:t>똑같은 전공과목을 </a:t>
            </a:r>
            <a:r>
              <a:rPr lang="en-US" altLang="ko-KR"/>
              <a:t>25</a:t>
            </a:r>
            <a:r>
              <a:rPr lang="ko-KR" altLang="en-US" err="1"/>
              <a:t>학점이상</a:t>
            </a:r>
            <a:r>
              <a:rPr lang="ko-KR" altLang="en-US"/>
              <a:t> 더 </a:t>
            </a:r>
            <a:r>
              <a:rPr lang="ko-KR" altLang="en-US" err="1"/>
              <a:t>이수하는것을</a:t>
            </a:r>
            <a:r>
              <a:rPr lang="ko-KR" altLang="en-US"/>
              <a:t> 말합니다</a:t>
            </a:r>
            <a:r>
              <a:rPr lang="en-US" altLang="ko-KR"/>
              <a:t>.</a:t>
            </a:r>
          </a:p>
          <a:p>
            <a:endParaRPr lang="en-US" altLang="ko-KR"/>
          </a:p>
          <a:p>
            <a:r>
              <a:rPr lang="ko-KR" altLang="en-US"/>
              <a:t>복수전공은 자기의 전공을 들으면서 다른 전공을 </a:t>
            </a:r>
            <a:r>
              <a:rPr lang="en-US" altLang="ko-KR"/>
              <a:t>45~60</a:t>
            </a:r>
            <a:r>
              <a:rPr lang="ko-KR" altLang="en-US" err="1"/>
              <a:t>학점이상</a:t>
            </a:r>
            <a:r>
              <a:rPr lang="ko-KR" altLang="en-US"/>
              <a:t> 들어 </a:t>
            </a:r>
            <a:endParaRPr lang="en-US" altLang="ko-KR"/>
          </a:p>
          <a:p>
            <a:r>
              <a:rPr lang="ko-KR" altLang="en-US"/>
              <a:t>졸업할 때 두개의 전공을 가지고 </a:t>
            </a:r>
            <a:r>
              <a:rPr lang="ko-KR" altLang="en-US" err="1"/>
              <a:t>졸업하는것을</a:t>
            </a:r>
            <a:r>
              <a:rPr lang="ko-KR" altLang="en-US"/>
              <a:t> 말합니다</a:t>
            </a:r>
            <a:r>
              <a:rPr lang="en-US" altLang="ko-KR"/>
              <a:t>.</a:t>
            </a:r>
          </a:p>
          <a:p>
            <a:endParaRPr lang="en-US" altLang="ko-KR"/>
          </a:p>
          <a:p>
            <a:r>
              <a:rPr lang="ko-KR" altLang="en-US"/>
              <a:t>그리고 부전공은 자기의 전공을 들으면서  </a:t>
            </a:r>
            <a:endParaRPr lang="en-US" altLang="ko-KR"/>
          </a:p>
          <a:p>
            <a:r>
              <a:rPr lang="ko-KR" altLang="en-US"/>
              <a:t>다른 전공을 </a:t>
            </a:r>
            <a:r>
              <a:rPr lang="en-US" altLang="ko-KR"/>
              <a:t>21</a:t>
            </a:r>
            <a:r>
              <a:rPr lang="ko-KR" altLang="en-US" err="1"/>
              <a:t>학점이상</a:t>
            </a:r>
            <a:r>
              <a:rPr lang="ko-KR" altLang="en-US"/>
              <a:t> 들어 부전공으로 인정받는 것을 말합니다</a:t>
            </a:r>
            <a:r>
              <a:rPr lang="en-US" altLang="ko-KR"/>
              <a:t>.</a:t>
            </a:r>
          </a:p>
          <a:p>
            <a:endParaRPr lang="en-US" altLang="ko-KR" b="1"/>
          </a:p>
          <a:p>
            <a:r>
              <a:rPr lang="ko-KR" altLang="en-US"/>
              <a:t>만약 이런 심화</a:t>
            </a:r>
            <a:r>
              <a:rPr lang="en-US" altLang="ko-KR"/>
              <a:t>, </a:t>
            </a:r>
            <a:r>
              <a:rPr lang="ko-KR" altLang="en-US"/>
              <a:t>복수</a:t>
            </a:r>
            <a:r>
              <a:rPr lang="en-US" altLang="ko-KR"/>
              <a:t>, </a:t>
            </a:r>
            <a:r>
              <a:rPr lang="ko-KR" altLang="en-US"/>
              <a:t>부전공을 신청하고 정해진 학점을 다 </a:t>
            </a:r>
            <a:r>
              <a:rPr lang="ko-KR" altLang="en-US" err="1"/>
              <a:t>못채우면</a:t>
            </a:r>
            <a:r>
              <a:rPr lang="ko-KR" altLang="en-US"/>
              <a:t> </a:t>
            </a:r>
            <a:endParaRPr lang="en-US" altLang="ko-KR"/>
          </a:p>
          <a:p>
            <a:r>
              <a:rPr lang="ko-KR" altLang="en-US"/>
              <a:t>들은 과목은 없어지는 </a:t>
            </a:r>
            <a:r>
              <a:rPr lang="ko-KR" altLang="en-US" err="1"/>
              <a:t>것이아니라</a:t>
            </a:r>
            <a:r>
              <a:rPr lang="ko-KR" altLang="en-US"/>
              <a:t> 모두 일반선택학점으로 </a:t>
            </a:r>
            <a:r>
              <a:rPr lang="ko-KR" altLang="en-US" err="1"/>
              <a:t>인정받을수</a:t>
            </a:r>
            <a:r>
              <a:rPr lang="ko-KR" altLang="en-US" baseline="0"/>
              <a:t> 있습니다</a:t>
            </a:r>
            <a:endParaRPr lang="en-US" altLang="ko-K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13</a:t>
            </a:fld>
            <a:endParaRPr lang="ko-KR" altLang="en-US"/>
          </a:p>
        </p:txBody>
      </p:sp>
    </p:spTree>
    <p:extLst>
      <p:ext uri="{BB962C8B-B14F-4D97-AF65-F5344CB8AC3E}">
        <p14:creationId xmlns:p14="http://schemas.microsoft.com/office/powerpoint/2010/main" val="2988835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다음으로 </a:t>
            </a:r>
            <a:r>
              <a:rPr lang="ko-KR" altLang="en-US" err="1"/>
              <a:t>수업제도에</a:t>
            </a:r>
            <a:r>
              <a:rPr lang="ko-KR" altLang="en-US"/>
              <a:t> 대해 말씀드리겠습니다</a:t>
            </a:r>
            <a:r>
              <a:rPr lang="en-US" altLang="ko-KR"/>
              <a:t>.</a:t>
            </a:r>
          </a:p>
          <a:p>
            <a:endParaRPr lang="en-US" altLang="ko-KR"/>
          </a:p>
          <a:p>
            <a:r>
              <a:rPr lang="ko-KR" altLang="en-US"/>
              <a:t>학점은 주당 </a:t>
            </a:r>
            <a:r>
              <a:rPr lang="en-US" altLang="ko-KR"/>
              <a:t>1</a:t>
            </a:r>
            <a:r>
              <a:rPr lang="ko-KR" altLang="en-US"/>
              <a:t>시간을 기준으로 하고</a:t>
            </a:r>
            <a:r>
              <a:rPr lang="en-US" altLang="ko-KR"/>
              <a:t>, </a:t>
            </a:r>
          </a:p>
          <a:p>
            <a:r>
              <a:rPr lang="ko-KR" altLang="en-US"/>
              <a:t>대부분의 과목은 </a:t>
            </a:r>
            <a:r>
              <a:rPr lang="en-US" altLang="ko-KR"/>
              <a:t>3</a:t>
            </a:r>
            <a:r>
              <a:rPr lang="ko-KR" altLang="en-US"/>
              <a:t>학점이고 주당 </a:t>
            </a:r>
            <a:r>
              <a:rPr lang="en-US" altLang="ko-KR"/>
              <a:t>3</a:t>
            </a:r>
            <a:r>
              <a:rPr lang="ko-KR" altLang="en-US"/>
              <a:t>시간씩 수업을 합니다</a:t>
            </a:r>
            <a:r>
              <a:rPr lang="en-US" altLang="ko-KR"/>
              <a:t>.</a:t>
            </a:r>
          </a:p>
          <a:p>
            <a:r>
              <a:rPr lang="ko-KR" altLang="en-US"/>
              <a:t>그리고 개강부터 기말고사전까지 </a:t>
            </a:r>
            <a:r>
              <a:rPr lang="en-US" altLang="ko-KR"/>
              <a:t>16</a:t>
            </a:r>
            <a:r>
              <a:rPr lang="ko-KR" altLang="en-US"/>
              <a:t>주간 수업을 합니다</a:t>
            </a:r>
            <a:r>
              <a:rPr lang="en-US" altLang="ko-KR"/>
              <a:t>.</a:t>
            </a:r>
          </a:p>
          <a:p>
            <a:endParaRPr lang="en-US" altLang="ko-KR"/>
          </a:p>
          <a:p>
            <a:r>
              <a:rPr lang="ko-KR" altLang="en-US" err="1"/>
              <a:t>한교시는</a:t>
            </a:r>
            <a:r>
              <a:rPr lang="ko-KR" altLang="en-US"/>
              <a:t> </a:t>
            </a:r>
            <a:r>
              <a:rPr lang="en-US" altLang="ko-KR"/>
              <a:t>75</a:t>
            </a:r>
            <a:r>
              <a:rPr lang="ko-KR" altLang="en-US"/>
              <a:t>분이고 </a:t>
            </a:r>
            <a:r>
              <a:rPr lang="en-US" altLang="ko-KR"/>
              <a:t>1</a:t>
            </a:r>
            <a:r>
              <a:rPr lang="ko-KR" altLang="en-US"/>
              <a:t>교시부터 </a:t>
            </a:r>
            <a:r>
              <a:rPr lang="en-US" altLang="ko-KR"/>
              <a:t>6</a:t>
            </a:r>
            <a:r>
              <a:rPr lang="ko-KR" altLang="en-US"/>
              <a:t>교시까지 시간은 이렇게 됩니다</a:t>
            </a:r>
            <a:r>
              <a:rPr lang="en-US" altLang="ko-KR"/>
              <a:t>. </a:t>
            </a:r>
          </a:p>
          <a:p>
            <a:r>
              <a:rPr lang="en-US" altLang="ko-KR"/>
              <a:t>1</a:t>
            </a:r>
            <a:r>
              <a:rPr lang="ko-KR" altLang="en-US"/>
              <a:t>교시와 </a:t>
            </a:r>
            <a:r>
              <a:rPr lang="en-US" altLang="ko-KR"/>
              <a:t>2</a:t>
            </a:r>
            <a:r>
              <a:rPr lang="ko-KR" altLang="en-US"/>
              <a:t>교시는 </a:t>
            </a:r>
            <a:r>
              <a:rPr lang="ko-KR" altLang="en-US" err="1"/>
              <a:t>오전수업이고</a:t>
            </a:r>
            <a:r>
              <a:rPr lang="ko-KR" altLang="en-US"/>
              <a:t> </a:t>
            </a:r>
            <a:r>
              <a:rPr lang="en-US" altLang="ko-KR"/>
              <a:t>3</a:t>
            </a:r>
            <a:r>
              <a:rPr lang="ko-KR" altLang="en-US"/>
              <a:t>교시부터는 오후 수업입니다</a:t>
            </a:r>
            <a:r>
              <a:rPr lang="en-US" altLang="ko-KR"/>
              <a:t>.</a:t>
            </a:r>
          </a:p>
          <a:p>
            <a:endParaRPr lang="ko-KR" altLang="en-US"/>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14</a:t>
            </a:fld>
            <a:endParaRPr lang="ko-KR" altLang="en-US"/>
          </a:p>
        </p:txBody>
      </p:sp>
    </p:spTree>
    <p:extLst>
      <p:ext uri="{BB962C8B-B14F-4D97-AF65-F5344CB8AC3E}">
        <p14:creationId xmlns:p14="http://schemas.microsoft.com/office/powerpoint/2010/main" val="3269877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성적은 </a:t>
            </a:r>
            <a:r>
              <a:rPr lang="en-US" altLang="ko-KR"/>
              <a:t>A</a:t>
            </a:r>
            <a:r>
              <a:rPr lang="ko-KR" altLang="en-US"/>
              <a:t>플러스부터  </a:t>
            </a:r>
            <a:r>
              <a:rPr lang="en-US" altLang="ko-KR"/>
              <a:t>F</a:t>
            </a:r>
            <a:r>
              <a:rPr lang="ko-KR" altLang="en-US"/>
              <a:t>까지 있고</a:t>
            </a:r>
            <a:endParaRPr lang="en-US" altLang="ko-KR"/>
          </a:p>
          <a:p>
            <a:r>
              <a:rPr lang="ko-KR" altLang="en-US"/>
              <a:t>제가 여기 노란색으로 </a:t>
            </a:r>
            <a:r>
              <a:rPr lang="ko-KR" altLang="en-US" err="1"/>
              <a:t>에이플러스부터</a:t>
            </a:r>
            <a:r>
              <a:rPr lang="ko-KR" altLang="en-US"/>
              <a:t> 씨플러스까지 표시를 해두었는데 </a:t>
            </a:r>
            <a:endParaRPr lang="en-US" altLang="ko-KR"/>
          </a:p>
          <a:p>
            <a:r>
              <a:rPr lang="ko-KR" altLang="en-US" err="1"/>
              <a:t>씨플러스에</a:t>
            </a:r>
            <a:r>
              <a:rPr lang="ko-KR" altLang="en-US"/>
              <a:t> 해당하는 평점인 </a:t>
            </a:r>
            <a:r>
              <a:rPr lang="en-US" altLang="ko-KR"/>
              <a:t>2.5</a:t>
            </a:r>
            <a:r>
              <a:rPr lang="ko-KR" altLang="en-US"/>
              <a:t>까지가 장학금을 </a:t>
            </a:r>
            <a:r>
              <a:rPr lang="ko-KR" altLang="en-US" err="1"/>
              <a:t>받을수</a:t>
            </a:r>
            <a:r>
              <a:rPr lang="ko-KR" altLang="en-US"/>
              <a:t> 있는 학점입니다</a:t>
            </a:r>
            <a:r>
              <a:rPr lang="en-US" altLang="ko-KR"/>
              <a:t>.</a:t>
            </a:r>
          </a:p>
          <a:p>
            <a:r>
              <a:rPr lang="ko-KR" altLang="en-US"/>
              <a:t>평점이 </a:t>
            </a:r>
            <a:r>
              <a:rPr lang="en-US" altLang="ko-KR"/>
              <a:t>2.5</a:t>
            </a:r>
            <a:r>
              <a:rPr lang="ko-KR" altLang="en-US"/>
              <a:t>가 안되면 장학금을 </a:t>
            </a:r>
            <a:r>
              <a:rPr lang="ko-KR" altLang="en-US" err="1"/>
              <a:t>못받고</a:t>
            </a:r>
            <a:r>
              <a:rPr lang="en-US" altLang="ko-KR"/>
              <a:t>, </a:t>
            </a:r>
          </a:p>
          <a:p>
            <a:r>
              <a:rPr lang="ko-KR" altLang="en-US"/>
              <a:t>이건 </a:t>
            </a:r>
            <a:r>
              <a:rPr lang="en-US" altLang="ko-KR"/>
              <a:t>F</a:t>
            </a:r>
            <a:r>
              <a:rPr lang="ko-KR" altLang="en-US"/>
              <a:t>학점까지 포함한 성적을 기준으로 하고 있습니다</a:t>
            </a:r>
            <a:r>
              <a:rPr lang="en-US" altLang="ko-KR"/>
              <a:t>. </a:t>
            </a:r>
          </a:p>
          <a:p>
            <a:endParaRPr lang="en-US" altLang="ko-KR"/>
          </a:p>
          <a:p>
            <a:r>
              <a:rPr lang="ko-KR" altLang="en-US"/>
              <a:t>전필과목에서 만일 </a:t>
            </a:r>
            <a:r>
              <a:rPr lang="en-US" altLang="ko-KR"/>
              <a:t>F</a:t>
            </a:r>
            <a:r>
              <a:rPr lang="ko-KR" altLang="en-US"/>
              <a:t>학점을 받았다면 이 과목은 반드시 재수강을 해야합니다</a:t>
            </a:r>
            <a:r>
              <a:rPr lang="en-US" altLang="ko-KR"/>
              <a:t>.</a:t>
            </a:r>
          </a:p>
          <a:p>
            <a:r>
              <a:rPr lang="ko-KR" altLang="en-US"/>
              <a:t>또 출석을 </a:t>
            </a:r>
            <a:r>
              <a:rPr lang="en-US" altLang="ko-KR"/>
              <a:t>¾</a:t>
            </a:r>
            <a:r>
              <a:rPr lang="ko-KR" altLang="en-US"/>
              <a:t>이상한경우만 성적을 </a:t>
            </a:r>
            <a:r>
              <a:rPr lang="ko-KR" altLang="en-US" err="1"/>
              <a:t>받을수</a:t>
            </a:r>
            <a:r>
              <a:rPr lang="ko-KR" altLang="en-US"/>
              <a:t> 있고</a:t>
            </a:r>
            <a:endParaRPr lang="en-US" altLang="ko-KR"/>
          </a:p>
          <a:p>
            <a:r>
              <a:rPr lang="en-US" altLang="ko-KR"/>
              <a:t>’¼</a:t>
            </a:r>
            <a:r>
              <a:rPr lang="ko-KR" altLang="en-US"/>
              <a:t>이상 결석을 한다면 아무리 시험을 </a:t>
            </a:r>
            <a:r>
              <a:rPr lang="ko-KR" altLang="en-US" err="1"/>
              <a:t>잘봐도</a:t>
            </a:r>
            <a:r>
              <a:rPr lang="ko-KR" altLang="en-US"/>
              <a:t> 무조건 </a:t>
            </a:r>
            <a:r>
              <a:rPr lang="en-US" altLang="ko-KR"/>
              <a:t>F</a:t>
            </a:r>
            <a:r>
              <a:rPr lang="ko-KR" altLang="en-US"/>
              <a:t>학점이니 </a:t>
            </a:r>
            <a:endParaRPr lang="en-US" altLang="ko-KR"/>
          </a:p>
          <a:p>
            <a:r>
              <a:rPr lang="ko-KR" altLang="en-US"/>
              <a:t>수업에 빠짐없이 나오는 것이 중요합니다</a:t>
            </a:r>
            <a:r>
              <a:rPr lang="en-US" altLang="ko-KR"/>
              <a:t>.</a:t>
            </a:r>
            <a:endParaRPr lang="ko-KR" altLang="en-US"/>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15</a:t>
            </a:fld>
            <a:endParaRPr lang="ko-KR" altLang="en-US"/>
          </a:p>
        </p:txBody>
      </p:sp>
    </p:spTree>
    <p:extLst>
      <p:ext uri="{BB962C8B-B14F-4D97-AF65-F5344CB8AC3E}">
        <p14:creationId xmlns:p14="http://schemas.microsoft.com/office/powerpoint/2010/main" val="12455949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토픽 </a:t>
            </a:r>
            <a:r>
              <a:rPr lang="en-US" altLang="ko-KR"/>
              <a:t>4</a:t>
            </a:r>
            <a:r>
              <a:rPr lang="ko-KR" altLang="en-US" err="1"/>
              <a:t>급이상이</a:t>
            </a:r>
            <a:r>
              <a:rPr lang="ko-KR" altLang="en-US"/>
              <a:t> 없는 학생은 모두 한국어 </a:t>
            </a:r>
            <a:r>
              <a:rPr lang="ko-KR" altLang="en-US" err="1"/>
              <a:t>배치시험을</a:t>
            </a:r>
            <a:r>
              <a:rPr lang="ko-KR" altLang="en-US"/>
              <a:t> </a:t>
            </a:r>
            <a:r>
              <a:rPr lang="ko-KR" altLang="en-US" err="1"/>
              <a:t>본후</a:t>
            </a:r>
            <a:r>
              <a:rPr lang="ko-KR" altLang="en-US"/>
              <a:t> </a:t>
            </a:r>
            <a:endParaRPr lang="en-US" altLang="ko-KR"/>
          </a:p>
          <a:p>
            <a:r>
              <a:rPr lang="ko-KR" altLang="en-US"/>
              <a:t>과정 </a:t>
            </a:r>
            <a:r>
              <a:rPr lang="en-US" altLang="ko-KR"/>
              <a:t>A,B,C</a:t>
            </a:r>
            <a:r>
              <a:rPr lang="ko-KR" altLang="en-US" err="1"/>
              <a:t>중하나를</a:t>
            </a:r>
            <a:r>
              <a:rPr lang="ko-KR" altLang="en-US"/>
              <a:t> 듣게 됩니다</a:t>
            </a:r>
            <a:r>
              <a:rPr lang="en-US" altLang="ko-KR"/>
              <a:t>.</a:t>
            </a:r>
          </a:p>
          <a:p>
            <a:r>
              <a:rPr lang="ko-KR" altLang="en-US"/>
              <a:t>여기 </a:t>
            </a:r>
            <a:r>
              <a:rPr lang="ko-KR" altLang="en-US" err="1"/>
              <a:t>학생중</a:t>
            </a:r>
            <a:r>
              <a:rPr lang="ko-KR" altLang="en-US"/>
              <a:t> 대부분은 이미 한국어시험을 </a:t>
            </a:r>
            <a:r>
              <a:rPr lang="ko-KR" altLang="en-US" err="1"/>
              <a:t>봤을텐데요</a:t>
            </a:r>
            <a:r>
              <a:rPr lang="en-US" altLang="ko-KR"/>
              <a:t>.</a:t>
            </a:r>
          </a:p>
          <a:p>
            <a:endParaRPr lang="en-US" altLang="ko-KR"/>
          </a:p>
          <a:p>
            <a:r>
              <a:rPr lang="ko-KR" altLang="en-US"/>
              <a:t>한국어 시험 본 결과는 학교 공지사항에 </a:t>
            </a:r>
            <a:r>
              <a:rPr lang="ko-KR" altLang="en-US" err="1"/>
              <a:t>올라와있으니</a:t>
            </a:r>
            <a:r>
              <a:rPr lang="ko-KR" altLang="en-US"/>
              <a:t> </a:t>
            </a:r>
            <a:endParaRPr lang="en-US" altLang="ko-KR"/>
          </a:p>
          <a:p>
            <a:r>
              <a:rPr lang="ko-KR" altLang="en-US"/>
              <a:t>자기의 수업시간을 확인하고 그 시간을 피해서 나머지 과목을 수강신청하면 됩니다</a:t>
            </a:r>
            <a:r>
              <a:rPr lang="en-US" altLang="ko-KR"/>
              <a:t>.</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16</a:t>
            </a:fld>
            <a:endParaRPr lang="ko-KR" altLang="en-US"/>
          </a:p>
        </p:txBody>
      </p:sp>
    </p:spTree>
    <p:extLst>
      <p:ext uri="{BB962C8B-B14F-4D97-AF65-F5344CB8AC3E}">
        <p14:creationId xmlns:p14="http://schemas.microsoft.com/office/powerpoint/2010/main" val="1321299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첫번째로 설명해 드릴 내용은 외국인 </a:t>
            </a:r>
            <a:r>
              <a:rPr lang="ko-KR" altLang="en-US" err="1"/>
              <a:t>신편입생</a:t>
            </a:r>
            <a:r>
              <a:rPr lang="ko-KR" altLang="en-US"/>
              <a:t> 교육과정입니다</a:t>
            </a:r>
            <a:r>
              <a:rPr lang="en-US" altLang="ko-KR"/>
              <a:t>.</a:t>
            </a:r>
          </a:p>
          <a:p>
            <a:endParaRPr lang="en-US" altLang="ko-KR"/>
          </a:p>
          <a:p>
            <a:r>
              <a:rPr lang="ko-KR" altLang="en-US"/>
              <a:t>우리 </a:t>
            </a:r>
            <a:r>
              <a:rPr lang="ko-KR" altLang="en-US" err="1"/>
              <a:t>학생중에</a:t>
            </a:r>
            <a:r>
              <a:rPr lang="ko-KR" altLang="en-US"/>
              <a:t> 토픽 </a:t>
            </a:r>
            <a:r>
              <a:rPr lang="en-US" altLang="ko-KR"/>
              <a:t>4</a:t>
            </a:r>
            <a:r>
              <a:rPr lang="ko-KR" altLang="en-US" err="1"/>
              <a:t>급이상이</a:t>
            </a:r>
            <a:r>
              <a:rPr lang="ko-KR" altLang="en-US"/>
              <a:t> 있으면 </a:t>
            </a:r>
            <a:endParaRPr lang="en-US" altLang="ko-KR"/>
          </a:p>
          <a:p>
            <a:r>
              <a:rPr lang="ko-KR" altLang="en-US"/>
              <a:t>한국어 수업을 </a:t>
            </a:r>
            <a:r>
              <a:rPr lang="ko-KR" altLang="en-US" err="1"/>
              <a:t>안듣고</a:t>
            </a:r>
            <a:r>
              <a:rPr lang="ko-KR" altLang="en-US"/>
              <a:t> 전공이나 </a:t>
            </a:r>
            <a:r>
              <a:rPr lang="ko-KR" altLang="en-US" err="1"/>
              <a:t>교양수업만</a:t>
            </a:r>
            <a:r>
              <a:rPr lang="ko-KR" altLang="en-US"/>
              <a:t> 들어도 됩니다</a:t>
            </a:r>
            <a:r>
              <a:rPr lang="en-US" altLang="ko-KR"/>
              <a:t>.</a:t>
            </a:r>
          </a:p>
          <a:p>
            <a:r>
              <a:rPr lang="ko-KR" altLang="en-US"/>
              <a:t>우리 </a:t>
            </a:r>
            <a:r>
              <a:rPr lang="ko-KR" altLang="en-US" err="1"/>
              <a:t>학생중에</a:t>
            </a:r>
            <a:r>
              <a:rPr lang="ko-KR" altLang="en-US"/>
              <a:t> 새로 </a:t>
            </a:r>
            <a:r>
              <a:rPr lang="en-US" altLang="ko-KR"/>
              <a:t>4</a:t>
            </a:r>
            <a:r>
              <a:rPr lang="ko-KR" altLang="en-US"/>
              <a:t>급을 딴 학생이 있으면 </a:t>
            </a:r>
            <a:endParaRPr lang="en-US" altLang="ko-KR"/>
          </a:p>
          <a:p>
            <a:r>
              <a:rPr lang="ko-KR" altLang="en-US" err="1"/>
              <a:t>국제교류팀</a:t>
            </a:r>
            <a:r>
              <a:rPr lang="ko-KR" altLang="en-US" baseline="0"/>
              <a:t> 사무실로 와서 성적표를 제출해 주시기 바랍니다</a:t>
            </a:r>
            <a:r>
              <a:rPr lang="en-US" altLang="ko-KR" baseline="0"/>
              <a:t>. </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17</a:t>
            </a:fld>
            <a:endParaRPr lang="ko-KR" altLang="en-US"/>
          </a:p>
        </p:txBody>
      </p:sp>
    </p:spTree>
    <p:extLst>
      <p:ext uri="{BB962C8B-B14F-4D97-AF65-F5344CB8AC3E}">
        <p14:creationId xmlns:p14="http://schemas.microsoft.com/office/powerpoint/2010/main" val="1053380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유학생 전용 교양과목은 위와 같이 </a:t>
            </a:r>
            <a:r>
              <a:rPr lang="en-US" altLang="ko-KR"/>
              <a:t>4</a:t>
            </a:r>
            <a:r>
              <a:rPr lang="ko-KR" altLang="en-US"/>
              <a:t>과목이 있습니다</a:t>
            </a:r>
            <a:r>
              <a:rPr lang="en-US" altLang="ko-KR"/>
              <a:t>.</a:t>
            </a:r>
          </a:p>
          <a:p>
            <a:r>
              <a:rPr lang="ko-KR" altLang="en-US"/>
              <a:t>이 과목은 </a:t>
            </a:r>
            <a:r>
              <a:rPr lang="ko-KR" altLang="en-US" err="1"/>
              <a:t>한국어과정</a:t>
            </a:r>
            <a:r>
              <a:rPr lang="ko-KR" altLang="en-US"/>
              <a:t> </a:t>
            </a:r>
            <a:r>
              <a:rPr lang="en-US" altLang="ko-KR"/>
              <a:t>B</a:t>
            </a:r>
            <a:r>
              <a:rPr lang="ko-KR" altLang="en-US"/>
              <a:t>과정과 </a:t>
            </a:r>
            <a:r>
              <a:rPr lang="en-US" altLang="ko-KR"/>
              <a:t>C</a:t>
            </a:r>
            <a:r>
              <a:rPr lang="ko-KR" altLang="en-US"/>
              <a:t>과정 학생들만 </a:t>
            </a:r>
            <a:r>
              <a:rPr lang="ko-KR" altLang="en-US" err="1"/>
              <a:t>들을수</a:t>
            </a:r>
            <a:r>
              <a:rPr lang="ko-KR" altLang="en-US"/>
              <a:t> 있는 과목이라 </a:t>
            </a:r>
            <a:endParaRPr lang="en-US" altLang="ko-KR"/>
          </a:p>
          <a:p>
            <a:r>
              <a:rPr lang="en-US" altLang="ko-KR"/>
              <a:t>A</a:t>
            </a:r>
            <a:r>
              <a:rPr lang="ko-KR" altLang="en-US"/>
              <a:t>과정을 듣는 학생들은 </a:t>
            </a:r>
            <a:r>
              <a:rPr lang="ko-KR" altLang="en-US" err="1"/>
              <a:t>전용과목을</a:t>
            </a:r>
            <a:r>
              <a:rPr lang="ko-KR" altLang="en-US"/>
              <a:t> 들을 수 가 없습니다</a:t>
            </a:r>
            <a:r>
              <a:rPr lang="en-US" altLang="ko-KR"/>
              <a:t>.</a:t>
            </a:r>
          </a:p>
          <a:p>
            <a:endParaRPr lang="en-US" altLang="ko-KR"/>
          </a:p>
          <a:p>
            <a:r>
              <a:rPr lang="ko-KR" altLang="en-US"/>
              <a:t>이 과목은 수강신청프로그램으로 직접 신청을 </a:t>
            </a:r>
            <a:r>
              <a:rPr lang="ko-KR" altLang="en-US" err="1"/>
              <a:t>할수</a:t>
            </a:r>
            <a:r>
              <a:rPr lang="ko-KR" altLang="en-US"/>
              <a:t> 없는 과목으로</a:t>
            </a:r>
            <a:endParaRPr lang="en-US" altLang="ko-KR"/>
          </a:p>
          <a:p>
            <a:r>
              <a:rPr lang="en-US" altLang="ko-KR"/>
              <a:t>2</a:t>
            </a:r>
            <a:r>
              <a:rPr lang="ko-KR" altLang="en-US"/>
              <a:t>월</a:t>
            </a:r>
            <a:r>
              <a:rPr lang="en-US" altLang="ko-KR"/>
              <a:t>26</a:t>
            </a:r>
            <a:r>
              <a:rPr lang="ko-KR" altLang="en-US"/>
              <a:t>일에서 </a:t>
            </a:r>
            <a:r>
              <a:rPr lang="en-US" altLang="ko-KR"/>
              <a:t>27</a:t>
            </a:r>
            <a:r>
              <a:rPr lang="ko-KR" altLang="en-US" err="1"/>
              <a:t>일사이에</a:t>
            </a:r>
            <a:r>
              <a:rPr lang="ko-KR" altLang="en-US"/>
              <a:t> 여기 링크로 신청을 하면 됩니다</a:t>
            </a:r>
            <a:r>
              <a:rPr lang="en-US" altLang="ko-KR"/>
              <a:t>. </a:t>
            </a:r>
          </a:p>
          <a:p>
            <a:endParaRPr lang="en-US" altLang="ko-KR"/>
          </a:p>
          <a:p>
            <a:endParaRPr lang="en-US" altLang="ko-KR"/>
          </a:p>
          <a:p>
            <a:r>
              <a:rPr lang="ko-KR" altLang="en-US"/>
              <a:t>신청방법은 문자로 안내를 해드리고 홈페이지 공지사항에도 올려 두겠습니다</a:t>
            </a:r>
            <a:r>
              <a:rPr lang="en-US" altLang="ko-KR"/>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18</a:t>
            </a:fld>
            <a:endParaRPr lang="ko-KR" altLang="en-US"/>
          </a:p>
        </p:txBody>
      </p:sp>
    </p:spTree>
    <p:extLst>
      <p:ext uri="{BB962C8B-B14F-4D97-AF65-F5344CB8AC3E}">
        <p14:creationId xmlns:p14="http://schemas.microsoft.com/office/powerpoint/2010/main" val="1367673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유학생 전용 교양과목은 위와 같이 </a:t>
            </a:r>
            <a:r>
              <a:rPr lang="en-US" altLang="ko-KR"/>
              <a:t>4</a:t>
            </a:r>
            <a:r>
              <a:rPr lang="ko-KR" altLang="en-US"/>
              <a:t>과목이 있습니다</a:t>
            </a:r>
            <a:r>
              <a:rPr lang="en-US" altLang="ko-KR"/>
              <a:t>.</a:t>
            </a:r>
          </a:p>
          <a:p>
            <a:r>
              <a:rPr lang="ko-KR" altLang="en-US"/>
              <a:t>이 과목은 </a:t>
            </a:r>
            <a:r>
              <a:rPr lang="ko-KR" altLang="en-US" err="1"/>
              <a:t>한국어과정</a:t>
            </a:r>
            <a:r>
              <a:rPr lang="ko-KR" altLang="en-US"/>
              <a:t> </a:t>
            </a:r>
            <a:r>
              <a:rPr lang="en-US" altLang="ko-KR"/>
              <a:t>B</a:t>
            </a:r>
            <a:r>
              <a:rPr lang="ko-KR" altLang="en-US"/>
              <a:t>과정과 </a:t>
            </a:r>
            <a:r>
              <a:rPr lang="en-US" altLang="ko-KR"/>
              <a:t>C</a:t>
            </a:r>
            <a:r>
              <a:rPr lang="ko-KR" altLang="en-US"/>
              <a:t>과정 학생들만 </a:t>
            </a:r>
            <a:r>
              <a:rPr lang="ko-KR" altLang="en-US" err="1"/>
              <a:t>들을수</a:t>
            </a:r>
            <a:r>
              <a:rPr lang="ko-KR" altLang="en-US"/>
              <a:t> 있는 과목이라 </a:t>
            </a:r>
            <a:endParaRPr lang="en-US" altLang="ko-KR"/>
          </a:p>
          <a:p>
            <a:r>
              <a:rPr lang="en-US" altLang="ko-KR"/>
              <a:t>A</a:t>
            </a:r>
            <a:r>
              <a:rPr lang="ko-KR" altLang="en-US"/>
              <a:t>과정을 듣는 학생들은 </a:t>
            </a:r>
            <a:r>
              <a:rPr lang="ko-KR" altLang="en-US" err="1"/>
              <a:t>전용과목을</a:t>
            </a:r>
            <a:r>
              <a:rPr lang="ko-KR" altLang="en-US"/>
              <a:t> 들을 수 가 없습니다</a:t>
            </a:r>
            <a:r>
              <a:rPr lang="en-US" altLang="ko-KR"/>
              <a:t>.</a:t>
            </a:r>
          </a:p>
          <a:p>
            <a:endParaRPr lang="en-US" altLang="ko-KR"/>
          </a:p>
          <a:p>
            <a:r>
              <a:rPr lang="ko-KR" altLang="en-US"/>
              <a:t>이 과목은 수강신청프로그램으로 직접 신청을 </a:t>
            </a:r>
            <a:r>
              <a:rPr lang="ko-KR" altLang="en-US" err="1"/>
              <a:t>할수</a:t>
            </a:r>
            <a:r>
              <a:rPr lang="ko-KR" altLang="en-US"/>
              <a:t> 없는 과목으로</a:t>
            </a:r>
            <a:endParaRPr lang="en-US" altLang="ko-KR"/>
          </a:p>
          <a:p>
            <a:r>
              <a:rPr lang="en-US" altLang="ko-KR"/>
              <a:t>2</a:t>
            </a:r>
            <a:r>
              <a:rPr lang="ko-KR" altLang="en-US"/>
              <a:t>월</a:t>
            </a:r>
            <a:r>
              <a:rPr lang="en-US" altLang="ko-KR"/>
              <a:t>26</a:t>
            </a:r>
            <a:r>
              <a:rPr lang="ko-KR" altLang="en-US"/>
              <a:t>일에서 </a:t>
            </a:r>
            <a:r>
              <a:rPr lang="en-US" altLang="ko-KR"/>
              <a:t>27</a:t>
            </a:r>
            <a:r>
              <a:rPr lang="ko-KR" altLang="en-US" err="1"/>
              <a:t>일사이에</a:t>
            </a:r>
            <a:r>
              <a:rPr lang="ko-KR" altLang="en-US"/>
              <a:t> 여기 링크로 신청을 하면 됩니다</a:t>
            </a:r>
            <a:r>
              <a:rPr lang="en-US" altLang="ko-KR"/>
              <a:t>. </a:t>
            </a:r>
          </a:p>
          <a:p>
            <a:endParaRPr lang="en-US" altLang="ko-KR"/>
          </a:p>
          <a:p>
            <a:endParaRPr lang="en-US" altLang="ko-KR"/>
          </a:p>
          <a:p>
            <a:r>
              <a:rPr lang="ko-KR" altLang="en-US"/>
              <a:t>신청방법은 문자로 안내를 해드리고 홈페이지 공지사항에도 올려 두겠습니다</a:t>
            </a:r>
            <a:r>
              <a:rPr lang="en-US" altLang="ko-KR"/>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19</a:t>
            </a:fld>
            <a:endParaRPr lang="ko-KR" altLang="en-US"/>
          </a:p>
        </p:txBody>
      </p:sp>
    </p:spTree>
    <p:extLst>
      <p:ext uri="{BB962C8B-B14F-4D97-AF65-F5344CB8AC3E}">
        <p14:creationId xmlns:p14="http://schemas.microsoft.com/office/powerpoint/2010/main" val="3066810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유학생 전용 교양과목은 위와 같이 </a:t>
            </a:r>
            <a:r>
              <a:rPr lang="en-US" altLang="ko-KR"/>
              <a:t>4</a:t>
            </a:r>
            <a:r>
              <a:rPr lang="ko-KR" altLang="en-US"/>
              <a:t>과목이 있습니다</a:t>
            </a:r>
            <a:r>
              <a:rPr lang="en-US" altLang="ko-KR"/>
              <a:t>.</a:t>
            </a:r>
          </a:p>
          <a:p>
            <a:r>
              <a:rPr lang="ko-KR" altLang="en-US"/>
              <a:t>이 과목은 </a:t>
            </a:r>
            <a:r>
              <a:rPr lang="ko-KR" altLang="en-US" err="1"/>
              <a:t>한국어과정</a:t>
            </a:r>
            <a:r>
              <a:rPr lang="ko-KR" altLang="en-US"/>
              <a:t> </a:t>
            </a:r>
            <a:r>
              <a:rPr lang="en-US" altLang="ko-KR"/>
              <a:t>B</a:t>
            </a:r>
            <a:r>
              <a:rPr lang="ko-KR" altLang="en-US"/>
              <a:t>과정과 </a:t>
            </a:r>
            <a:r>
              <a:rPr lang="en-US" altLang="ko-KR"/>
              <a:t>C</a:t>
            </a:r>
            <a:r>
              <a:rPr lang="ko-KR" altLang="en-US"/>
              <a:t>과정 학생들만 </a:t>
            </a:r>
            <a:r>
              <a:rPr lang="ko-KR" altLang="en-US" err="1"/>
              <a:t>들을수</a:t>
            </a:r>
            <a:r>
              <a:rPr lang="ko-KR" altLang="en-US"/>
              <a:t> 있는 과목이라 </a:t>
            </a:r>
            <a:endParaRPr lang="en-US" altLang="ko-KR"/>
          </a:p>
          <a:p>
            <a:r>
              <a:rPr lang="en-US" altLang="ko-KR"/>
              <a:t>A</a:t>
            </a:r>
            <a:r>
              <a:rPr lang="ko-KR" altLang="en-US"/>
              <a:t>과정을 듣는 학생들은 </a:t>
            </a:r>
            <a:r>
              <a:rPr lang="ko-KR" altLang="en-US" err="1"/>
              <a:t>전용과목을</a:t>
            </a:r>
            <a:r>
              <a:rPr lang="ko-KR" altLang="en-US"/>
              <a:t> 들을 수 가 없습니다</a:t>
            </a:r>
            <a:r>
              <a:rPr lang="en-US" altLang="ko-KR"/>
              <a:t>.</a:t>
            </a:r>
          </a:p>
          <a:p>
            <a:endParaRPr lang="en-US" altLang="ko-KR"/>
          </a:p>
          <a:p>
            <a:r>
              <a:rPr lang="ko-KR" altLang="en-US"/>
              <a:t>이 과목은 수강신청프로그램으로 직접 신청을 </a:t>
            </a:r>
            <a:r>
              <a:rPr lang="ko-KR" altLang="en-US" err="1"/>
              <a:t>할수</a:t>
            </a:r>
            <a:r>
              <a:rPr lang="ko-KR" altLang="en-US"/>
              <a:t> 없는 과목으로</a:t>
            </a:r>
            <a:endParaRPr lang="en-US" altLang="ko-KR"/>
          </a:p>
          <a:p>
            <a:r>
              <a:rPr lang="en-US" altLang="ko-KR"/>
              <a:t>2</a:t>
            </a:r>
            <a:r>
              <a:rPr lang="ko-KR" altLang="en-US"/>
              <a:t>월</a:t>
            </a:r>
            <a:r>
              <a:rPr lang="en-US" altLang="ko-KR"/>
              <a:t>26</a:t>
            </a:r>
            <a:r>
              <a:rPr lang="ko-KR" altLang="en-US"/>
              <a:t>일에서 </a:t>
            </a:r>
            <a:r>
              <a:rPr lang="en-US" altLang="ko-KR"/>
              <a:t>27</a:t>
            </a:r>
            <a:r>
              <a:rPr lang="ko-KR" altLang="en-US" err="1"/>
              <a:t>일사이에</a:t>
            </a:r>
            <a:r>
              <a:rPr lang="ko-KR" altLang="en-US"/>
              <a:t> 여기 링크로 신청을 하면 됩니다</a:t>
            </a:r>
            <a:r>
              <a:rPr lang="en-US" altLang="ko-KR"/>
              <a:t>. </a:t>
            </a:r>
          </a:p>
          <a:p>
            <a:endParaRPr lang="en-US" altLang="ko-KR"/>
          </a:p>
          <a:p>
            <a:endParaRPr lang="en-US" altLang="ko-KR"/>
          </a:p>
          <a:p>
            <a:r>
              <a:rPr lang="ko-KR" altLang="en-US"/>
              <a:t>신청방법은 문자로 안내를 해드리고 홈페이지 공지사항에도 올려 두겠습니다</a:t>
            </a:r>
            <a:r>
              <a:rPr lang="en-US" altLang="ko-KR"/>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20</a:t>
            </a:fld>
            <a:endParaRPr lang="ko-KR" altLang="en-US"/>
          </a:p>
        </p:txBody>
      </p:sp>
    </p:spTree>
    <p:extLst>
      <p:ext uri="{BB962C8B-B14F-4D97-AF65-F5344CB8AC3E}">
        <p14:creationId xmlns:p14="http://schemas.microsoft.com/office/powerpoint/2010/main" val="26725281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유학생 전용 교양과목은 위와 같이 </a:t>
            </a:r>
            <a:r>
              <a:rPr lang="en-US" altLang="ko-KR"/>
              <a:t>4</a:t>
            </a:r>
            <a:r>
              <a:rPr lang="ko-KR" altLang="en-US"/>
              <a:t>과목이 있습니다</a:t>
            </a:r>
            <a:r>
              <a:rPr lang="en-US" altLang="ko-KR"/>
              <a:t>.</a:t>
            </a:r>
          </a:p>
          <a:p>
            <a:r>
              <a:rPr lang="ko-KR" altLang="en-US"/>
              <a:t>이 과목은 </a:t>
            </a:r>
            <a:r>
              <a:rPr lang="ko-KR" altLang="en-US" err="1"/>
              <a:t>한국어과정</a:t>
            </a:r>
            <a:r>
              <a:rPr lang="ko-KR" altLang="en-US"/>
              <a:t> </a:t>
            </a:r>
            <a:r>
              <a:rPr lang="en-US" altLang="ko-KR"/>
              <a:t>B</a:t>
            </a:r>
            <a:r>
              <a:rPr lang="ko-KR" altLang="en-US"/>
              <a:t>과정과 </a:t>
            </a:r>
            <a:r>
              <a:rPr lang="en-US" altLang="ko-KR"/>
              <a:t>C</a:t>
            </a:r>
            <a:r>
              <a:rPr lang="ko-KR" altLang="en-US"/>
              <a:t>과정 학생들만 </a:t>
            </a:r>
            <a:r>
              <a:rPr lang="ko-KR" altLang="en-US" err="1"/>
              <a:t>들을수</a:t>
            </a:r>
            <a:r>
              <a:rPr lang="ko-KR" altLang="en-US"/>
              <a:t> 있는 과목이라 </a:t>
            </a:r>
            <a:endParaRPr lang="en-US" altLang="ko-KR"/>
          </a:p>
          <a:p>
            <a:r>
              <a:rPr lang="en-US" altLang="ko-KR"/>
              <a:t>A</a:t>
            </a:r>
            <a:r>
              <a:rPr lang="ko-KR" altLang="en-US"/>
              <a:t>과정을 듣는 학생들은 </a:t>
            </a:r>
            <a:r>
              <a:rPr lang="ko-KR" altLang="en-US" err="1"/>
              <a:t>전용과목을</a:t>
            </a:r>
            <a:r>
              <a:rPr lang="ko-KR" altLang="en-US"/>
              <a:t> 들을 수 가 없습니다</a:t>
            </a:r>
            <a:r>
              <a:rPr lang="en-US" altLang="ko-KR"/>
              <a:t>.</a:t>
            </a:r>
          </a:p>
          <a:p>
            <a:endParaRPr lang="en-US" altLang="ko-KR"/>
          </a:p>
          <a:p>
            <a:r>
              <a:rPr lang="ko-KR" altLang="en-US"/>
              <a:t>이 과목은 수강신청프로그램으로 직접 신청을 </a:t>
            </a:r>
            <a:r>
              <a:rPr lang="ko-KR" altLang="en-US" err="1"/>
              <a:t>할수</a:t>
            </a:r>
            <a:r>
              <a:rPr lang="ko-KR" altLang="en-US"/>
              <a:t> 없는 과목으로</a:t>
            </a:r>
            <a:endParaRPr lang="en-US" altLang="ko-KR"/>
          </a:p>
          <a:p>
            <a:r>
              <a:rPr lang="en-US" altLang="ko-KR"/>
              <a:t>2</a:t>
            </a:r>
            <a:r>
              <a:rPr lang="ko-KR" altLang="en-US"/>
              <a:t>월</a:t>
            </a:r>
            <a:r>
              <a:rPr lang="en-US" altLang="ko-KR"/>
              <a:t>26</a:t>
            </a:r>
            <a:r>
              <a:rPr lang="ko-KR" altLang="en-US"/>
              <a:t>일에서 </a:t>
            </a:r>
            <a:r>
              <a:rPr lang="en-US" altLang="ko-KR"/>
              <a:t>27</a:t>
            </a:r>
            <a:r>
              <a:rPr lang="ko-KR" altLang="en-US" err="1"/>
              <a:t>일사이에</a:t>
            </a:r>
            <a:r>
              <a:rPr lang="ko-KR" altLang="en-US"/>
              <a:t> 여기 링크로 신청을 하면 됩니다</a:t>
            </a:r>
            <a:r>
              <a:rPr lang="en-US" altLang="ko-KR"/>
              <a:t>. </a:t>
            </a:r>
          </a:p>
          <a:p>
            <a:endParaRPr lang="en-US" altLang="ko-KR"/>
          </a:p>
          <a:p>
            <a:endParaRPr lang="en-US" altLang="ko-KR"/>
          </a:p>
          <a:p>
            <a:r>
              <a:rPr lang="ko-KR" altLang="en-US"/>
              <a:t>신청방법은 문자로 안내를 해드리고 홈페이지 공지사항에도 올려 두겠습니다</a:t>
            </a:r>
            <a:r>
              <a:rPr lang="en-US" altLang="ko-KR"/>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21</a:t>
            </a:fld>
            <a:endParaRPr lang="ko-KR" altLang="en-US"/>
          </a:p>
        </p:txBody>
      </p:sp>
    </p:spTree>
    <p:extLst>
      <p:ext uri="{BB962C8B-B14F-4D97-AF65-F5344CB8AC3E}">
        <p14:creationId xmlns:p14="http://schemas.microsoft.com/office/powerpoint/2010/main" val="14178410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유학생 전용 교양과목은 위와 같이 </a:t>
            </a:r>
            <a:r>
              <a:rPr lang="en-US" altLang="ko-KR"/>
              <a:t>4</a:t>
            </a:r>
            <a:r>
              <a:rPr lang="ko-KR" altLang="en-US"/>
              <a:t>과목이 있습니다</a:t>
            </a:r>
            <a:r>
              <a:rPr lang="en-US" altLang="ko-KR"/>
              <a:t>.</a:t>
            </a:r>
          </a:p>
          <a:p>
            <a:r>
              <a:rPr lang="ko-KR" altLang="en-US"/>
              <a:t>이 과목은 </a:t>
            </a:r>
            <a:r>
              <a:rPr lang="ko-KR" altLang="en-US" err="1"/>
              <a:t>한국어과정</a:t>
            </a:r>
            <a:r>
              <a:rPr lang="ko-KR" altLang="en-US"/>
              <a:t> </a:t>
            </a:r>
            <a:r>
              <a:rPr lang="en-US" altLang="ko-KR"/>
              <a:t>B</a:t>
            </a:r>
            <a:r>
              <a:rPr lang="ko-KR" altLang="en-US"/>
              <a:t>과정과 </a:t>
            </a:r>
            <a:r>
              <a:rPr lang="en-US" altLang="ko-KR"/>
              <a:t>C</a:t>
            </a:r>
            <a:r>
              <a:rPr lang="ko-KR" altLang="en-US"/>
              <a:t>과정 학생들만 </a:t>
            </a:r>
            <a:r>
              <a:rPr lang="ko-KR" altLang="en-US" err="1"/>
              <a:t>들을수</a:t>
            </a:r>
            <a:r>
              <a:rPr lang="ko-KR" altLang="en-US"/>
              <a:t> 있는 과목이라 </a:t>
            </a:r>
            <a:endParaRPr lang="en-US" altLang="ko-KR"/>
          </a:p>
          <a:p>
            <a:r>
              <a:rPr lang="en-US" altLang="ko-KR"/>
              <a:t>A</a:t>
            </a:r>
            <a:r>
              <a:rPr lang="ko-KR" altLang="en-US"/>
              <a:t>과정을 듣는 학생들은 </a:t>
            </a:r>
            <a:r>
              <a:rPr lang="ko-KR" altLang="en-US" err="1"/>
              <a:t>전용과목을</a:t>
            </a:r>
            <a:r>
              <a:rPr lang="ko-KR" altLang="en-US"/>
              <a:t> 들을 수 가 없습니다</a:t>
            </a:r>
            <a:r>
              <a:rPr lang="en-US" altLang="ko-KR"/>
              <a:t>.</a:t>
            </a:r>
          </a:p>
          <a:p>
            <a:endParaRPr lang="en-US" altLang="ko-KR"/>
          </a:p>
          <a:p>
            <a:r>
              <a:rPr lang="ko-KR" altLang="en-US"/>
              <a:t>이 과목은 수강신청프로그램으로 직접 신청을 </a:t>
            </a:r>
            <a:r>
              <a:rPr lang="ko-KR" altLang="en-US" err="1"/>
              <a:t>할수</a:t>
            </a:r>
            <a:r>
              <a:rPr lang="ko-KR" altLang="en-US"/>
              <a:t> 없는 과목으로</a:t>
            </a:r>
            <a:endParaRPr lang="en-US" altLang="ko-KR"/>
          </a:p>
          <a:p>
            <a:r>
              <a:rPr lang="en-US" altLang="ko-KR"/>
              <a:t>2</a:t>
            </a:r>
            <a:r>
              <a:rPr lang="ko-KR" altLang="en-US"/>
              <a:t>월</a:t>
            </a:r>
            <a:r>
              <a:rPr lang="en-US" altLang="ko-KR"/>
              <a:t>26</a:t>
            </a:r>
            <a:r>
              <a:rPr lang="ko-KR" altLang="en-US"/>
              <a:t>일에서 </a:t>
            </a:r>
            <a:r>
              <a:rPr lang="en-US" altLang="ko-KR"/>
              <a:t>27</a:t>
            </a:r>
            <a:r>
              <a:rPr lang="ko-KR" altLang="en-US" err="1"/>
              <a:t>일사이에</a:t>
            </a:r>
            <a:r>
              <a:rPr lang="ko-KR" altLang="en-US"/>
              <a:t> 여기 링크로 신청을 하면 됩니다</a:t>
            </a:r>
            <a:r>
              <a:rPr lang="en-US" altLang="ko-KR"/>
              <a:t>. </a:t>
            </a:r>
          </a:p>
          <a:p>
            <a:endParaRPr lang="en-US" altLang="ko-KR"/>
          </a:p>
          <a:p>
            <a:endParaRPr lang="en-US" altLang="ko-KR"/>
          </a:p>
          <a:p>
            <a:r>
              <a:rPr lang="ko-KR" altLang="en-US"/>
              <a:t>신청방법은 문자로 안내를 해드리고 홈페이지 공지사항에도 올려 두겠습니다</a:t>
            </a:r>
            <a:r>
              <a:rPr lang="en-US" altLang="ko-KR"/>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22</a:t>
            </a:fld>
            <a:endParaRPr lang="ko-KR" altLang="en-US"/>
          </a:p>
        </p:txBody>
      </p:sp>
    </p:spTree>
    <p:extLst>
      <p:ext uri="{BB962C8B-B14F-4D97-AF65-F5344CB8AC3E}">
        <p14:creationId xmlns:p14="http://schemas.microsoft.com/office/powerpoint/2010/main" val="15598514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23</a:t>
            </a:fld>
            <a:endParaRPr lang="ko-KR" altLang="en-US"/>
          </a:p>
        </p:txBody>
      </p:sp>
    </p:spTree>
    <p:extLst>
      <p:ext uri="{BB962C8B-B14F-4D97-AF65-F5344CB8AC3E}">
        <p14:creationId xmlns:p14="http://schemas.microsoft.com/office/powerpoint/2010/main" val="2126330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24</a:t>
            </a:fld>
            <a:endParaRPr lang="ko-KR" altLang="en-US"/>
          </a:p>
        </p:txBody>
      </p:sp>
    </p:spTree>
    <p:extLst>
      <p:ext uri="{BB962C8B-B14F-4D97-AF65-F5344CB8AC3E}">
        <p14:creationId xmlns:p14="http://schemas.microsoft.com/office/powerpoint/2010/main" val="15146518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25</a:t>
            </a:fld>
            <a:endParaRPr lang="ko-KR" altLang="en-US"/>
          </a:p>
        </p:txBody>
      </p:sp>
    </p:spTree>
    <p:extLst>
      <p:ext uri="{BB962C8B-B14F-4D97-AF65-F5344CB8AC3E}">
        <p14:creationId xmlns:p14="http://schemas.microsoft.com/office/powerpoint/2010/main" val="21803841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26</a:t>
            </a:fld>
            <a:endParaRPr lang="ko-KR" altLang="en-US"/>
          </a:p>
        </p:txBody>
      </p:sp>
    </p:spTree>
    <p:extLst>
      <p:ext uri="{BB962C8B-B14F-4D97-AF65-F5344CB8AC3E}">
        <p14:creationId xmlns:p14="http://schemas.microsoft.com/office/powerpoint/2010/main" val="25602150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51</a:t>
            </a:fld>
            <a:endParaRPr lang="ko-KR" altLang="en-US"/>
          </a:p>
        </p:txBody>
      </p:sp>
    </p:spTree>
    <p:extLst>
      <p:ext uri="{BB962C8B-B14F-4D97-AF65-F5344CB8AC3E}">
        <p14:creationId xmlns:p14="http://schemas.microsoft.com/office/powerpoint/2010/main" val="32407069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다음으로는 제가 수강신청 방법을 안내해드리겠습니다</a:t>
            </a:r>
            <a:r>
              <a:rPr lang="en-US" altLang="ko-KR"/>
              <a:t>. </a:t>
            </a:r>
          </a:p>
          <a:p>
            <a:endParaRPr lang="en-US" altLang="ko-KR"/>
          </a:p>
          <a:p>
            <a:r>
              <a:rPr lang="ko-KR" altLang="en-US"/>
              <a:t>우선 광운대학교 홈페이지 공지사항에서 수강신청 일정을 확인합니다</a:t>
            </a:r>
            <a:r>
              <a:rPr lang="en-US" altLang="ko-KR"/>
              <a:t>.</a:t>
            </a:r>
          </a:p>
          <a:p>
            <a:r>
              <a:rPr lang="ko-KR" altLang="en-US"/>
              <a:t>보통 </a:t>
            </a:r>
            <a:r>
              <a:rPr lang="en-US" altLang="ko-KR"/>
              <a:t>2</a:t>
            </a:r>
            <a:r>
              <a:rPr lang="ko-KR" altLang="en-US"/>
              <a:t>월 초에 확정이 되어서 공지사항에 올라오게 되니</a:t>
            </a:r>
            <a:endParaRPr lang="en-US" altLang="ko-KR"/>
          </a:p>
          <a:p>
            <a:r>
              <a:rPr lang="ko-KR" altLang="en-US"/>
              <a:t>공지사항 글 중에서 </a:t>
            </a:r>
            <a:r>
              <a:rPr lang="en-US" altLang="ko-KR"/>
              <a:t>“ </a:t>
            </a:r>
            <a:r>
              <a:rPr lang="ko-KR" altLang="en-US"/>
              <a:t>수강신청</a:t>
            </a:r>
            <a:r>
              <a:rPr lang="en-US" altLang="ko-KR"/>
              <a:t>” </a:t>
            </a:r>
            <a:r>
              <a:rPr lang="ko-KR" altLang="en-US"/>
              <a:t>이라고 검색을 하면 </a:t>
            </a:r>
            <a:endParaRPr lang="en-US" altLang="ko-KR"/>
          </a:p>
          <a:p>
            <a:r>
              <a:rPr lang="ko-KR" altLang="en-US"/>
              <a:t>수강신청 공고가 올라와 있는 것을 볼 수 있습니다</a:t>
            </a:r>
            <a:r>
              <a:rPr lang="en-US" altLang="ko-KR"/>
              <a:t>.</a:t>
            </a:r>
          </a:p>
          <a:p>
            <a:endParaRPr lang="en-US" altLang="ko-KR"/>
          </a:p>
          <a:p>
            <a:r>
              <a:rPr lang="ko-KR" altLang="en-US"/>
              <a:t>내년에는 </a:t>
            </a:r>
            <a:r>
              <a:rPr lang="en-US" altLang="ko-KR"/>
              <a:t>2</a:t>
            </a:r>
            <a:r>
              <a:rPr lang="ko-KR" altLang="en-US"/>
              <a:t>월 </a:t>
            </a:r>
            <a:r>
              <a:rPr lang="en-US" altLang="ko-KR"/>
              <a:t>11</a:t>
            </a:r>
            <a:r>
              <a:rPr lang="ko-KR" altLang="en-US"/>
              <a:t>일 월요일부터 </a:t>
            </a:r>
            <a:r>
              <a:rPr lang="en-US" altLang="ko-KR"/>
              <a:t>14</a:t>
            </a:r>
            <a:r>
              <a:rPr lang="ko-KR" altLang="en-US"/>
              <a:t>일 목요일 사이에 학과별로 진행을 하는데</a:t>
            </a:r>
            <a:endParaRPr lang="en-US" altLang="ko-KR"/>
          </a:p>
          <a:p>
            <a:r>
              <a:rPr lang="ko-KR" altLang="en-US"/>
              <a:t>어떤 학과가 몇일에 하는 지는 </a:t>
            </a:r>
            <a:r>
              <a:rPr lang="en-US" altLang="ko-KR"/>
              <a:t>2</a:t>
            </a:r>
            <a:r>
              <a:rPr lang="ko-KR" altLang="en-US"/>
              <a:t>월초에 공지사항에 올라오니 미리 확인해 두고 </a:t>
            </a:r>
            <a:endParaRPr lang="en-US" altLang="ko-KR"/>
          </a:p>
          <a:p>
            <a:r>
              <a:rPr lang="ko-KR" altLang="en-US"/>
              <a:t>내</a:t>
            </a:r>
            <a:r>
              <a:rPr lang="ko-KR" altLang="en-US" baseline="0"/>
              <a:t> 전공학과에 해당하는 날에 수강신청을 하면 됩니다</a:t>
            </a:r>
            <a:r>
              <a:rPr lang="en-US" altLang="ko-KR" baseline="0"/>
              <a:t>.</a:t>
            </a:r>
          </a:p>
          <a:p>
            <a:r>
              <a:rPr lang="ko-KR" altLang="en-US" baseline="0"/>
              <a:t>만일 다른 전공이 수강신청하는 날에 하려고 하면 </a:t>
            </a:r>
            <a:r>
              <a:rPr lang="ko-KR" altLang="en-US" baseline="0" err="1"/>
              <a:t>로그인이</a:t>
            </a:r>
            <a:r>
              <a:rPr lang="ko-KR" altLang="en-US" baseline="0"/>
              <a:t> 되지 않으니 </a:t>
            </a:r>
            <a:endParaRPr lang="en-US" altLang="ko-KR" baseline="0"/>
          </a:p>
          <a:p>
            <a:r>
              <a:rPr lang="ko-KR" altLang="en-US" baseline="0"/>
              <a:t>꼭 자기의 전공학과에 해당하는 날을 확인하길 바랍니다</a:t>
            </a:r>
            <a:r>
              <a:rPr lang="en-US" altLang="ko-KR" baseline="0"/>
              <a:t>.</a:t>
            </a:r>
          </a:p>
          <a:p>
            <a:endParaRPr lang="en-US" altLang="ko-KR"/>
          </a:p>
          <a:p>
            <a:r>
              <a:rPr lang="ko-KR" altLang="en-US"/>
              <a:t>또</a:t>
            </a:r>
            <a:r>
              <a:rPr lang="en-US" altLang="ko-KR"/>
              <a:t>, </a:t>
            </a:r>
            <a:r>
              <a:rPr lang="ko-KR" altLang="en-US"/>
              <a:t>수강신청은 아침 </a:t>
            </a:r>
            <a:r>
              <a:rPr lang="en-US" altLang="ko-KR"/>
              <a:t>10</a:t>
            </a:r>
            <a:r>
              <a:rPr lang="ko-KR" altLang="en-US"/>
              <a:t>시부터 오후 </a:t>
            </a:r>
            <a:r>
              <a:rPr lang="en-US" altLang="ko-KR"/>
              <a:t>4</a:t>
            </a:r>
            <a:r>
              <a:rPr lang="ko-KR" altLang="en-US"/>
              <a:t>시까지만 가능하니 </a:t>
            </a:r>
            <a:endParaRPr lang="en-US" altLang="ko-KR"/>
          </a:p>
          <a:p>
            <a:r>
              <a:rPr lang="ko-KR" altLang="en-US"/>
              <a:t>되도록 아침</a:t>
            </a:r>
            <a:r>
              <a:rPr lang="ko-KR" altLang="en-US" baseline="0"/>
              <a:t> </a:t>
            </a:r>
            <a:r>
              <a:rPr lang="en-US" altLang="ko-KR" baseline="0"/>
              <a:t>10</a:t>
            </a:r>
            <a:r>
              <a:rPr lang="ko-KR" altLang="en-US" baseline="0"/>
              <a:t>시에 수강신청이 시작할 때에 맞춰서 하는 것이 좋습니다</a:t>
            </a:r>
            <a:r>
              <a:rPr lang="en-US" altLang="ko-KR" baseline="0"/>
              <a:t>. </a:t>
            </a:r>
          </a:p>
          <a:p>
            <a:r>
              <a:rPr lang="ko-KR" altLang="en-US"/>
              <a:t>이 날짜에 </a:t>
            </a:r>
            <a:r>
              <a:rPr lang="ko-KR" altLang="en-US" err="1"/>
              <a:t>한국학생과</a:t>
            </a:r>
            <a:r>
              <a:rPr lang="ko-KR" altLang="en-US"/>
              <a:t> 다 같이 수강신청을 하니 </a:t>
            </a:r>
            <a:endParaRPr lang="en-US" altLang="ko-KR"/>
          </a:p>
          <a:p>
            <a:r>
              <a:rPr lang="ko-KR" altLang="en-US"/>
              <a:t>아주 경쟁이 치열하다는 점 기억해 두길 바랍니다</a:t>
            </a:r>
            <a:r>
              <a:rPr lang="en-US" altLang="ko-KR"/>
              <a:t>.</a:t>
            </a:r>
          </a:p>
          <a:p>
            <a:endParaRPr lang="en-US" altLang="ko-KR"/>
          </a:p>
          <a:p>
            <a:r>
              <a:rPr lang="ko-KR" altLang="en-US"/>
              <a:t>그럼 수강신청 프로그램을 다운로드 받는 방법에 대해 알려드리겠습니다</a:t>
            </a:r>
            <a:r>
              <a:rPr lang="en-US" altLang="ko-KR"/>
              <a:t>.</a:t>
            </a:r>
          </a:p>
          <a:p>
            <a:r>
              <a:rPr lang="ko-KR" altLang="en-US"/>
              <a:t>우선 광운대학교 홈페이지에서 </a:t>
            </a:r>
            <a:r>
              <a:rPr lang="ko-KR" altLang="en-US" err="1"/>
              <a:t>유캠퍼스를</a:t>
            </a:r>
            <a:r>
              <a:rPr lang="ko-KR" altLang="en-US"/>
              <a:t> 클릭합니다</a:t>
            </a:r>
            <a:r>
              <a:rPr lang="en-US" altLang="ko-KR"/>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52</a:t>
            </a:fld>
            <a:endParaRPr lang="ko-KR" altLang="en-US"/>
          </a:p>
        </p:txBody>
      </p:sp>
    </p:spTree>
    <p:extLst>
      <p:ext uri="{BB962C8B-B14F-4D97-AF65-F5344CB8AC3E}">
        <p14:creationId xmlns:p14="http://schemas.microsoft.com/office/powerpoint/2010/main" val="10762934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먼저 </a:t>
            </a:r>
            <a:r>
              <a:rPr lang="ko-KR" altLang="en-US" err="1"/>
              <a:t>유캠퍼스에</a:t>
            </a:r>
            <a:r>
              <a:rPr lang="ko-KR" altLang="en-US"/>
              <a:t> </a:t>
            </a:r>
            <a:r>
              <a:rPr lang="ko-KR" altLang="en-US" err="1"/>
              <a:t>로그인을</a:t>
            </a:r>
            <a:r>
              <a:rPr lang="ko-KR" altLang="en-US"/>
              <a:t> 해야하는데 </a:t>
            </a:r>
            <a:endParaRPr lang="en-US" altLang="ko-KR"/>
          </a:p>
          <a:p>
            <a:r>
              <a:rPr lang="ko-KR" altLang="en-US" err="1"/>
              <a:t>학생중에</a:t>
            </a:r>
            <a:r>
              <a:rPr lang="ko-KR" altLang="en-US"/>
              <a:t> 비밀번호가 </a:t>
            </a:r>
            <a:r>
              <a:rPr lang="ko-KR" altLang="en-US" err="1"/>
              <a:t>기억안나는</a:t>
            </a:r>
            <a:r>
              <a:rPr lang="ko-KR" altLang="en-US"/>
              <a:t> 사람은 </a:t>
            </a:r>
            <a:endParaRPr lang="en-US" altLang="ko-KR"/>
          </a:p>
          <a:p>
            <a:r>
              <a:rPr lang="ko-KR" altLang="en-US"/>
              <a:t>비밀번호 찾기를 누르고 휴대폰 </a:t>
            </a:r>
            <a:r>
              <a:rPr lang="ko-KR" altLang="en-US" err="1"/>
              <a:t>문자인증을</a:t>
            </a:r>
            <a:r>
              <a:rPr lang="ko-KR" altLang="en-US"/>
              <a:t> 받아서 </a:t>
            </a:r>
            <a:r>
              <a:rPr lang="ko-KR" altLang="en-US" err="1"/>
              <a:t>로그인을</a:t>
            </a:r>
            <a:r>
              <a:rPr lang="ko-KR" altLang="en-US"/>
              <a:t> 합니다</a:t>
            </a:r>
            <a:r>
              <a:rPr lang="en-US" altLang="ko-KR"/>
              <a:t>.</a:t>
            </a:r>
          </a:p>
          <a:p>
            <a:r>
              <a:rPr lang="ko-KR" altLang="en-US"/>
              <a:t>만일 휴대폰번호가 바뀌어서 휴대폰 문자 인증이 안되는 학생은 </a:t>
            </a:r>
            <a:endParaRPr lang="en-US" altLang="ko-KR"/>
          </a:p>
          <a:p>
            <a:r>
              <a:rPr lang="ko-KR" altLang="en-US"/>
              <a:t>국제교류팀으로 연락을 줘서 휴대폰번호를 등록한 후에</a:t>
            </a:r>
            <a:r>
              <a:rPr lang="ko-KR" altLang="en-US" baseline="0"/>
              <a:t> 비밀번호 찾기를 해야합니다</a:t>
            </a:r>
            <a:r>
              <a:rPr lang="en-US" altLang="ko-KR" baseline="0"/>
              <a:t>.</a:t>
            </a:r>
          </a:p>
          <a:p>
            <a:endParaRPr lang="en-US" altLang="ko-KR" baseline="0"/>
          </a:p>
          <a:p>
            <a:r>
              <a:rPr lang="ko-KR" altLang="en-US" err="1"/>
              <a:t>유캠퍼스는</a:t>
            </a:r>
            <a:r>
              <a:rPr lang="ko-KR" altLang="en-US"/>
              <a:t> 학교 생활을 하면서 굉장히 자주 사용하니까 </a:t>
            </a:r>
            <a:endParaRPr lang="en-US" altLang="ko-KR"/>
          </a:p>
          <a:p>
            <a:r>
              <a:rPr lang="ko-KR" altLang="en-US"/>
              <a:t>로그인 </a:t>
            </a:r>
            <a:r>
              <a:rPr lang="ko-KR" altLang="en-US" err="1"/>
              <a:t>방법하고</a:t>
            </a:r>
            <a:r>
              <a:rPr lang="ko-KR" altLang="en-US"/>
              <a:t> 비밀번호를 꼭 기억해 두는 게 좋습니다</a:t>
            </a:r>
            <a:r>
              <a:rPr lang="en-US" altLang="ko-KR"/>
              <a:t>.</a:t>
            </a:r>
          </a:p>
          <a:p>
            <a:r>
              <a:rPr lang="ko-KR" altLang="en-US"/>
              <a:t>유캠퍼스에서 등록금 고지서도 뽑고</a:t>
            </a:r>
            <a:r>
              <a:rPr lang="en-US" altLang="ko-KR"/>
              <a:t>, </a:t>
            </a:r>
            <a:r>
              <a:rPr lang="ko-KR" altLang="en-US"/>
              <a:t>성적도 확인하고</a:t>
            </a:r>
            <a:r>
              <a:rPr lang="ko-KR" altLang="en-US" baseline="0"/>
              <a:t> 여러가지를 할 수 있습니다</a:t>
            </a:r>
            <a:r>
              <a:rPr lang="en-US" altLang="ko-KR" baseline="0"/>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53</a:t>
            </a:fld>
            <a:endParaRPr lang="ko-KR" altLang="en-US"/>
          </a:p>
        </p:txBody>
      </p:sp>
    </p:spTree>
    <p:extLst>
      <p:ext uri="{BB962C8B-B14F-4D97-AF65-F5344CB8AC3E}">
        <p14:creationId xmlns:p14="http://schemas.microsoft.com/office/powerpoint/2010/main" val="18559642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먼저 </a:t>
            </a:r>
            <a:r>
              <a:rPr lang="ko-KR" altLang="en-US" err="1"/>
              <a:t>유캠퍼스에</a:t>
            </a:r>
            <a:r>
              <a:rPr lang="ko-KR" altLang="en-US"/>
              <a:t> </a:t>
            </a:r>
            <a:r>
              <a:rPr lang="ko-KR" altLang="en-US" err="1"/>
              <a:t>로그인을</a:t>
            </a:r>
            <a:r>
              <a:rPr lang="ko-KR" altLang="en-US"/>
              <a:t> 해야하는데 </a:t>
            </a:r>
            <a:endParaRPr lang="en-US" altLang="ko-KR"/>
          </a:p>
          <a:p>
            <a:r>
              <a:rPr lang="ko-KR" altLang="en-US" err="1"/>
              <a:t>학생중에</a:t>
            </a:r>
            <a:r>
              <a:rPr lang="ko-KR" altLang="en-US"/>
              <a:t> 비밀번호가 </a:t>
            </a:r>
            <a:r>
              <a:rPr lang="ko-KR" altLang="en-US" err="1"/>
              <a:t>기억안나는</a:t>
            </a:r>
            <a:r>
              <a:rPr lang="ko-KR" altLang="en-US"/>
              <a:t> 사람은 </a:t>
            </a:r>
            <a:endParaRPr lang="en-US" altLang="ko-KR"/>
          </a:p>
          <a:p>
            <a:r>
              <a:rPr lang="ko-KR" altLang="en-US"/>
              <a:t>비밀번호 찾기를 누르고 휴대폰 </a:t>
            </a:r>
            <a:r>
              <a:rPr lang="ko-KR" altLang="en-US" err="1"/>
              <a:t>문자인증을</a:t>
            </a:r>
            <a:r>
              <a:rPr lang="ko-KR" altLang="en-US"/>
              <a:t> 받아서 </a:t>
            </a:r>
            <a:r>
              <a:rPr lang="ko-KR" altLang="en-US" err="1"/>
              <a:t>로그인을</a:t>
            </a:r>
            <a:r>
              <a:rPr lang="ko-KR" altLang="en-US"/>
              <a:t> 합니다</a:t>
            </a:r>
            <a:r>
              <a:rPr lang="en-US" altLang="ko-KR"/>
              <a:t>.</a:t>
            </a:r>
          </a:p>
          <a:p>
            <a:r>
              <a:rPr lang="ko-KR" altLang="en-US"/>
              <a:t>만일 휴대폰번호가 바뀌어서 휴대폰 문자 인증이 안되는 학생은 </a:t>
            </a:r>
            <a:endParaRPr lang="en-US" altLang="ko-KR"/>
          </a:p>
          <a:p>
            <a:r>
              <a:rPr lang="ko-KR" altLang="en-US"/>
              <a:t>국제교류팀으로 연락을 줘서 휴대폰번호를 등록한 후에</a:t>
            </a:r>
            <a:r>
              <a:rPr lang="ko-KR" altLang="en-US" baseline="0"/>
              <a:t> 비밀번호 찾기를 해야합니다</a:t>
            </a:r>
            <a:r>
              <a:rPr lang="en-US" altLang="ko-KR" baseline="0"/>
              <a:t>.</a:t>
            </a:r>
          </a:p>
          <a:p>
            <a:endParaRPr lang="en-US" altLang="ko-KR" baseline="0"/>
          </a:p>
          <a:p>
            <a:r>
              <a:rPr lang="ko-KR" altLang="en-US" err="1"/>
              <a:t>유캠퍼스는</a:t>
            </a:r>
            <a:r>
              <a:rPr lang="ko-KR" altLang="en-US"/>
              <a:t> 학교 생활을 하면서 굉장히 자주 사용하니까 </a:t>
            </a:r>
            <a:endParaRPr lang="en-US" altLang="ko-KR"/>
          </a:p>
          <a:p>
            <a:r>
              <a:rPr lang="ko-KR" altLang="en-US"/>
              <a:t>로그인 </a:t>
            </a:r>
            <a:r>
              <a:rPr lang="ko-KR" altLang="en-US" err="1"/>
              <a:t>방법하고</a:t>
            </a:r>
            <a:r>
              <a:rPr lang="ko-KR" altLang="en-US"/>
              <a:t> 비밀번호를 꼭 기억해 두는 게 좋습니다</a:t>
            </a:r>
            <a:r>
              <a:rPr lang="en-US" altLang="ko-KR"/>
              <a:t>.</a:t>
            </a:r>
          </a:p>
          <a:p>
            <a:r>
              <a:rPr lang="ko-KR" altLang="en-US"/>
              <a:t>유캠퍼스에서 등록금 고지서도 뽑고</a:t>
            </a:r>
            <a:r>
              <a:rPr lang="en-US" altLang="ko-KR"/>
              <a:t>, </a:t>
            </a:r>
            <a:r>
              <a:rPr lang="ko-KR" altLang="en-US"/>
              <a:t>성적도 확인하고</a:t>
            </a:r>
            <a:r>
              <a:rPr lang="ko-KR" altLang="en-US" baseline="0"/>
              <a:t> 여러가지를 할 수 있습니다</a:t>
            </a:r>
            <a:r>
              <a:rPr lang="en-US" altLang="ko-KR" baseline="0"/>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54</a:t>
            </a:fld>
            <a:endParaRPr lang="ko-KR" altLang="en-US"/>
          </a:p>
        </p:txBody>
      </p:sp>
    </p:spTree>
    <p:extLst>
      <p:ext uri="{BB962C8B-B14F-4D97-AF65-F5344CB8AC3E}">
        <p14:creationId xmlns:p14="http://schemas.microsoft.com/office/powerpoint/2010/main" val="497195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b="0" i="0">
                <a:effectLst/>
              </a:rPr>
              <a:t>2017305035 laon6125!</a:t>
            </a:r>
            <a:endParaRPr lang="en-US" altLang="ko-KR"/>
          </a:p>
          <a:p>
            <a:r>
              <a:rPr lang="ko-KR" altLang="en-US" err="1"/>
              <a:t>유캠퍼스에</a:t>
            </a:r>
            <a:r>
              <a:rPr lang="ko-KR" altLang="en-US"/>
              <a:t> </a:t>
            </a:r>
            <a:r>
              <a:rPr lang="ko-KR" altLang="en-US" err="1"/>
              <a:t>로그인을</a:t>
            </a:r>
            <a:r>
              <a:rPr lang="ko-KR" altLang="en-US"/>
              <a:t> 하면 왼쪽에 메뉴가 보입니다</a:t>
            </a:r>
            <a:r>
              <a:rPr lang="en-US" altLang="ko-KR"/>
              <a:t>.</a:t>
            </a:r>
          </a:p>
          <a:p>
            <a:endParaRPr lang="en-US" altLang="ko-KR"/>
          </a:p>
          <a:p>
            <a:r>
              <a:rPr lang="ko-KR" altLang="en-US"/>
              <a:t>여기 </a:t>
            </a:r>
            <a:r>
              <a:rPr lang="ko-KR" altLang="en-US" err="1"/>
              <a:t>메뉴중에</a:t>
            </a:r>
            <a:r>
              <a:rPr lang="ko-KR" altLang="en-US"/>
              <a:t> 수강신청 프로그램을 클릭을 하면 </a:t>
            </a:r>
            <a:endParaRPr lang="en-US" altLang="ko-KR"/>
          </a:p>
          <a:p>
            <a:r>
              <a:rPr lang="ko-KR" altLang="en-US"/>
              <a:t>수강신청 프로그램을 </a:t>
            </a:r>
            <a:r>
              <a:rPr lang="ko-KR" altLang="en-US" err="1"/>
              <a:t>다운로드할수</a:t>
            </a:r>
            <a:r>
              <a:rPr lang="ko-KR" altLang="en-US"/>
              <a:t> 있습니다</a:t>
            </a:r>
            <a:r>
              <a:rPr lang="en-US" altLang="ko-KR"/>
              <a:t>.</a:t>
            </a:r>
          </a:p>
          <a:p>
            <a:endParaRPr lang="en-US" altLang="ko-KR"/>
          </a:p>
          <a:p>
            <a:r>
              <a:rPr lang="ko-KR" altLang="en-US"/>
              <a:t>수강신청프로그램은 다른 나라에서도 다운로드가 되지만 </a:t>
            </a:r>
            <a:endParaRPr lang="en-US" altLang="ko-KR"/>
          </a:p>
          <a:p>
            <a:r>
              <a:rPr lang="ko-KR" altLang="en-US"/>
              <a:t>간혹 외국에서 여러 가지 이유로 안되는 경우가 있으니</a:t>
            </a:r>
            <a:endParaRPr lang="en-US" altLang="ko-KR"/>
          </a:p>
          <a:p>
            <a:r>
              <a:rPr lang="ko-KR" altLang="en-US"/>
              <a:t>수강신청기간에는 한국에 돌아와 있거나</a:t>
            </a:r>
            <a:endParaRPr lang="en-US" altLang="ko-KR"/>
          </a:p>
          <a:p>
            <a:r>
              <a:rPr lang="ko-KR" altLang="en-US"/>
              <a:t>노트북 같은 것에 미리 수강신청 프로그램을 다운로드 받아두면 좋습니다</a:t>
            </a:r>
            <a:r>
              <a:rPr lang="en-US" altLang="ko-KR"/>
              <a:t>.</a:t>
            </a:r>
          </a:p>
          <a:p>
            <a:endParaRPr lang="en-US" altLang="ko-KR"/>
          </a:p>
          <a:p>
            <a:endParaRPr lang="en-US" altLang="ko-KR"/>
          </a:p>
          <a:p>
            <a:r>
              <a:rPr lang="ko-KR" altLang="en-US"/>
              <a:t>수강신청 프로그램 설치가 끝나면 이렇게 생긴 파란 아이콘이 보입니다</a:t>
            </a:r>
            <a:r>
              <a:rPr lang="en-US" altLang="ko-KR"/>
              <a:t>.</a:t>
            </a:r>
          </a:p>
          <a:p>
            <a:r>
              <a:rPr lang="ko-KR" altLang="en-US"/>
              <a:t>이걸 클릭해서 수강신청을 시작합니다</a:t>
            </a:r>
            <a:r>
              <a:rPr lang="en-US" altLang="ko-KR"/>
              <a:t>.</a:t>
            </a:r>
          </a:p>
          <a:p>
            <a:endParaRPr lang="ko-KR" altLang="en-US" b="0" i="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55</a:t>
            </a:fld>
            <a:endParaRPr lang="ko-KR" altLang="en-US"/>
          </a:p>
        </p:txBody>
      </p:sp>
    </p:spTree>
    <p:extLst>
      <p:ext uri="{BB962C8B-B14F-4D97-AF65-F5344CB8AC3E}">
        <p14:creationId xmlns:p14="http://schemas.microsoft.com/office/powerpoint/2010/main" val="26895658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그 다음에는 이런 회색 화면이 뜨는데 </a:t>
            </a:r>
            <a:endParaRPr lang="en-US" altLang="ko-KR"/>
          </a:p>
          <a:p>
            <a:r>
              <a:rPr lang="ko-KR" altLang="en-US"/>
              <a:t>인증번호입력하는 곳에 위에 표시된 번호를 한번 더 입력을 하고 </a:t>
            </a:r>
            <a:endParaRPr lang="en-US" altLang="ko-KR"/>
          </a:p>
          <a:p>
            <a:r>
              <a:rPr lang="ko-KR" altLang="en-US"/>
              <a:t>학번과 비밀번호를 입력해서 </a:t>
            </a:r>
            <a:r>
              <a:rPr lang="ko-KR" altLang="en-US" err="1"/>
              <a:t>로그인을</a:t>
            </a:r>
            <a:r>
              <a:rPr lang="ko-KR" altLang="en-US"/>
              <a:t> 합니다</a:t>
            </a:r>
            <a:r>
              <a:rPr lang="en-US" altLang="ko-KR"/>
              <a:t>.</a:t>
            </a:r>
          </a:p>
          <a:p>
            <a:r>
              <a:rPr lang="ko-KR" altLang="en-US"/>
              <a:t>비밀번호는 </a:t>
            </a:r>
            <a:r>
              <a:rPr lang="ko-KR" altLang="en-US" err="1"/>
              <a:t>유캠퍼스와</a:t>
            </a:r>
            <a:r>
              <a:rPr lang="ko-KR" altLang="en-US"/>
              <a:t> 똑같습니다</a:t>
            </a:r>
            <a:r>
              <a:rPr lang="en-US" altLang="ko-KR"/>
              <a:t>.</a:t>
            </a:r>
          </a:p>
          <a:p>
            <a:endParaRPr lang="en-US" altLang="ko-KR"/>
          </a:p>
          <a:p>
            <a:r>
              <a:rPr lang="ko-KR" altLang="en-US"/>
              <a:t>그리고 수강하고 싶은 과목을 미리 검색해 두는데</a:t>
            </a:r>
            <a:r>
              <a:rPr lang="en-US" altLang="ko-KR"/>
              <a:t>, </a:t>
            </a:r>
          </a:p>
          <a:p>
            <a:r>
              <a:rPr lang="ko-KR" altLang="en-US"/>
              <a:t>수강신청은 아침 </a:t>
            </a:r>
            <a:r>
              <a:rPr lang="en-US" altLang="ko-KR"/>
              <a:t>10</a:t>
            </a:r>
            <a:r>
              <a:rPr lang="ko-KR" altLang="en-US"/>
              <a:t>시부터 시작되지만 </a:t>
            </a:r>
            <a:endParaRPr lang="en-US" altLang="ko-KR"/>
          </a:p>
          <a:p>
            <a:r>
              <a:rPr lang="ko-KR" altLang="en-US"/>
              <a:t>그날 </a:t>
            </a:r>
            <a:r>
              <a:rPr lang="en-US" altLang="ko-KR"/>
              <a:t>0</a:t>
            </a:r>
            <a:r>
              <a:rPr lang="ko-KR" altLang="en-US"/>
              <a:t>시 그러니까 자정부터는 과목 검색을 할 수 있으니 </a:t>
            </a:r>
            <a:endParaRPr lang="en-US" altLang="ko-KR"/>
          </a:p>
          <a:p>
            <a:r>
              <a:rPr lang="ko-KR" altLang="en-US"/>
              <a:t>미리 무슨 과목을 들을지 정해두면 아침에 빨리 수강신청을 할 수 있습니다</a:t>
            </a:r>
            <a:r>
              <a:rPr lang="en-US" altLang="ko-KR"/>
              <a:t>.</a:t>
            </a:r>
          </a:p>
          <a:p>
            <a:endParaRPr lang="en-US" altLang="ko-KR"/>
          </a:p>
          <a:p>
            <a:r>
              <a:rPr lang="ko-KR" altLang="en-US"/>
              <a:t>인기가 많은 과목들은 한국학생이 빨리 신청해서 </a:t>
            </a:r>
            <a:endParaRPr lang="en-US" altLang="ko-KR"/>
          </a:p>
          <a:p>
            <a:r>
              <a:rPr lang="ko-KR" altLang="en-US"/>
              <a:t>없어지는 경우가 많으니 꼭 미리 검색을 해둬야 합니다</a:t>
            </a:r>
            <a:r>
              <a:rPr lang="en-US" altLang="ko-KR"/>
              <a:t>.</a:t>
            </a:r>
          </a:p>
          <a:p>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또 </a:t>
            </a:r>
            <a:r>
              <a:rPr lang="ko-KR" altLang="en-US" err="1"/>
              <a:t>유캠퍼스의</a:t>
            </a:r>
            <a:r>
              <a:rPr lang="ko-KR" altLang="en-US"/>
              <a:t> 강의계획서 조회를 클릭해서 과목명을 검색하면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듣고싶은</a:t>
            </a:r>
            <a:r>
              <a:rPr lang="ko-KR" altLang="en-US"/>
              <a:t> 과목에 대한 정보를 확인할 수 있습니다</a:t>
            </a:r>
            <a:r>
              <a:rPr lang="en-US" altLang="ko-KR"/>
              <a:t>.</a:t>
            </a: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예</a:t>
            </a:r>
            <a:r>
              <a:rPr lang="en-US" altLang="ko-KR"/>
              <a:t>) </a:t>
            </a:r>
            <a:r>
              <a:rPr lang="ko-KR" altLang="en-US"/>
              <a:t>한국의문화유산을 검색해보면 중간고사</a:t>
            </a:r>
            <a:r>
              <a:rPr lang="en-US" altLang="ko-KR"/>
              <a:t>, </a:t>
            </a:r>
            <a:r>
              <a:rPr lang="ko-KR" altLang="en-US"/>
              <a:t>기말고사가 비중이 얼마인지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발표수업이</a:t>
            </a:r>
            <a:r>
              <a:rPr lang="ko-KR" altLang="en-US"/>
              <a:t> 있는지 같은 정보를 확인할 수 있습니다</a:t>
            </a:r>
            <a:r>
              <a:rPr lang="en-US" altLang="ko-KR"/>
              <a:t>.</a:t>
            </a:r>
            <a:r>
              <a:rPr lang="ko-KR" altLang="en-US"/>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56</a:t>
            </a:fld>
            <a:endParaRPr lang="ko-KR" altLang="en-US"/>
          </a:p>
        </p:txBody>
      </p:sp>
    </p:spTree>
    <p:extLst>
      <p:ext uri="{BB962C8B-B14F-4D97-AF65-F5344CB8AC3E}">
        <p14:creationId xmlns:p14="http://schemas.microsoft.com/office/powerpoint/2010/main" val="567409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그 다음에는 이런 회색 화면이 뜨는데 </a:t>
            </a:r>
            <a:endParaRPr lang="en-US" altLang="ko-KR"/>
          </a:p>
          <a:p>
            <a:r>
              <a:rPr lang="ko-KR" altLang="en-US"/>
              <a:t>인증번호입력하는 곳에 위에 표시된 번호를 한번 더 입력을 하고 </a:t>
            </a:r>
            <a:endParaRPr lang="en-US" altLang="ko-KR"/>
          </a:p>
          <a:p>
            <a:r>
              <a:rPr lang="ko-KR" altLang="en-US"/>
              <a:t>학번과 비밀번호를 입력해서 </a:t>
            </a:r>
            <a:r>
              <a:rPr lang="ko-KR" altLang="en-US" err="1"/>
              <a:t>로그인을</a:t>
            </a:r>
            <a:r>
              <a:rPr lang="ko-KR" altLang="en-US"/>
              <a:t> 합니다</a:t>
            </a:r>
            <a:r>
              <a:rPr lang="en-US" altLang="ko-KR"/>
              <a:t>.</a:t>
            </a:r>
          </a:p>
          <a:p>
            <a:r>
              <a:rPr lang="ko-KR" altLang="en-US"/>
              <a:t>비밀번호는 </a:t>
            </a:r>
            <a:r>
              <a:rPr lang="ko-KR" altLang="en-US" err="1"/>
              <a:t>유캠퍼스와</a:t>
            </a:r>
            <a:r>
              <a:rPr lang="ko-KR" altLang="en-US"/>
              <a:t> 똑같습니다</a:t>
            </a:r>
            <a:r>
              <a:rPr lang="en-US" altLang="ko-KR"/>
              <a:t>.</a:t>
            </a:r>
          </a:p>
          <a:p>
            <a:endParaRPr lang="en-US" altLang="ko-KR"/>
          </a:p>
          <a:p>
            <a:r>
              <a:rPr lang="ko-KR" altLang="en-US"/>
              <a:t>그리고 수강하고 싶은 과목을 미리 검색해 두는데</a:t>
            </a:r>
            <a:r>
              <a:rPr lang="en-US" altLang="ko-KR"/>
              <a:t>, </a:t>
            </a:r>
          </a:p>
          <a:p>
            <a:r>
              <a:rPr lang="ko-KR" altLang="en-US"/>
              <a:t>수강신청은 아침 </a:t>
            </a:r>
            <a:r>
              <a:rPr lang="en-US" altLang="ko-KR"/>
              <a:t>10</a:t>
            </a:r>
            <a:r>
              <a:rPr lang="ko-KR" altLang="en-US"/>
              <a:t>시부터 시작되지만 </a:t>
            </a:r>
            <a:endParaRPr lang="en-US" altLang="ko-KR"/>
          </a:p>
          <a:p>
            <a:r>
              <a:rPr lang="ko-KR" altLang="en-US"/>
              <a:t>그날 </a:t>
            </a:r>
            <a:r>
              <a:rPr lang="en-US" altLang="ko-KR"/>
              <a:t>0</a:t>
            </a:r>
            <a:r>
              <a:rPr lang="ko-KR" altLang="en-US"/>
              <a:t>시 그러니까 자정부터는 과목 검색을 할 수 있으니 </a:t>
            </a:r>
            <a:endParaRPr lang="en-US" altLang="ko-KR"/>
          </a:p>
          <a:p>
            <a:r>
              <a:rPr lang="ko-KR" altLang="en-US"/>
              <a:t>미리 무슨 과목을 들을지 정해두면 아침에 빨리 수강신청을 할 수 있습니다</a:t>
            </a:r>
            <a:r>
              <a:rPr lang="en-US" altLang="ko-KR"/>
              <a:t>.</a:t>
            </a:r>
          </a:p>
          <a:p>
            <a:endParaRPr lang="en-US" altLang="ko-KR"/>
          </a:p>
          <a:p>
            <a:r>
              <a:rPr lang="ko-KR" altLang="en-US"/>
              <a:t>인기가 많은 과목들은 한국학생이 빨리 신청해서 </a:t>
            </a:r>
            <a:endParaRPr lang="en-US" altLang="ko-KR"/>
          </a:p>
          <a:p>
            <a:r>
              <a:rPr lang="ko-KR" altLang="en-US"/>
              <a:t>없어지는 경우가 많으니 꼭 미리 검색을 해둬야 합니다</a:t>
            </a:r>
            <a:r>
              <a:rPr lang="en-US" altLang="ko-KR"/>
              <a:t>.</a:t>
            </a:r>
          </a:p>
          <a:p>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또 </a:t>
            </a:r>
            <a:r>
              <a:rPr lang="ko-KR" altLang="en-US" err="1"/>
              <a:t>유캠퍼스의</a:t>
            </a:r>
            <a:r>
              <a:rPr lang="ko-KR" altLang="en-US"/>
              <a:t> 강의계획서 조회를 클릭해서 과목명을 검색하면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듣고싶은</a:t>
            </a:r>
            <a:r>
              <a:rPr lang="ko-KR" altLang="en-US"/>
              <a:t> 과목에 대한 정보를 확인할 수 있습니다</a:t>
            </a:r>
            <a:r>
              <a:rPr lang="en-US" altLang="ko-KR"/>
              <a:t>.</a:t>
            </a: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예</a:t>
            </a:r>
            <a:r>
              <a:rPr lang="en-US" altLang="ko-KR"/>
              <a:t>) </a:t>
            </a:r>
            <a:r>
              <a:rPr lang="ko-KR" altLang="en-US"/>
              <a:t>한국의문화유산을 검색해보면 중간고사</a:t>
            </a:r>
            <a:r>
              <a:rPr lang="en-US" altLang="ko-KR"/>
              <a:t>, </a:t>
            </a:r>
            <a:r>
              <a:rPr lang="ko-KR" altLang="en-US"/>
              <a:t>기말고사가 비중이 얼마인지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발표수업이</a:t>
            </a:r>
            <a:r>
              <a:rPr lang="ko-KR" altLang="en-US"/>
              <a:t> 있는지 같은 정보를 확인할 수 있습니다</a:t>
            </a:r>
            <a:r>
              <a:rPr lang="en-US" altLang="ko-KR"/>
              <a:t>.</a:t>
            </a:r>
            <a:r>
              <a:rPr lang="ko-KR" altLang="en-US"/>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57</a:t>
            </a:fld>
            <a:endParaRPr lang="ko-KR" altLang="en-US"/>
          </a:p>
        </p:txBody>
      </p:sp>
    </p:spTree>
    <p:extLst>
      <p:ext uri="{BB962C8B-B14F-4D97-AF65-F5344CB8AC3E}">
        <p14:creationId xmlns:p14="http://schemas.microsoft.com/office/powerpoint/2010/main" val="2609833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그 다음에는 이런 회색 화면이 뜨는데 </a:t>
            </a:r>
            <a:endParaRPr lang="en-US" altLang="ko-KR"/>
          </a:p>
          <a:p>
            <a:r>
              <a:rPr lang="ko-KR" altLang="en-US"/>
              <a:t>인증번호입력하는 곳에 위에 표시된 번호를 한번 더 입력을 하고 </a:t>
            </a:r>
            <a:endParaRPr lang="en-US" altLang="ko-KR"/>
          </a:p>
          <a:p>
            <a:r>
              <a:rPr lang="ko-KR" altLang="en-US"/>
              <a:t>학번과 비밀번호를 입력해서 </a:t>
            </a:r>
            <a:r>
              <a:rPr lang="ko-KR" altLang="en-US" err="1"/>
              <a:t>로그인을</a:t>
            </a:r>
            <a:r>
              <a:rPr lang="ko-KR" altLang="en-US"/>
              <a:t> 합니다</a:t>
            </a:r>
            <a:r>
              <a:rPr lang="en-US" altLang="ko-KR"/>
              <a:t>.</a:t>
            </a:r>
          </a:p>
          <a:p>
            <a:r>
              <a:rPr lang="ko-KR" altLang="en-US"/>
              <a:t>비밀번호는 </a:t>
            </a:r>
            <a:r>
              <a:rPr lang="ko-KR" altLang="en-US" err="1"/>
              <a:t>유캠퍼스와</a:t>
            </a:r>
            <a:r>
              <a:rPr lang="ko-KR" altLang="en-US"/>
              <a:t> 똑같습니다</a:t>
            </a:r>
            <a:r>
              <a:rPr lang="en-US" altLang="ko-KR"/>
              <a:t>.</a:t>
            </a:r>
          </a:p>
          <a:p>
            <a:endParaRPr lang="en-US" altLang="ko-KR"/>
          </a:p>
          <a:p>
            <a:r>
              <a:rPr lang="ko-KR" altLang="en-US"/>
              <a:t>그리고 수강하고 싶은 과목을 미리 검색해 두는데</a:t>
            </a:r>
            <a:r>
              <a:rPr lang="en-US" altLang="ko-KR"/>
              <a:t>, </a:t>
            </a:r>
          </a:p>
          <a:p>
            <a:r>
              <a:rPr lang="ko-KR" altLang="en-US"/>
              <a:t>수강신청은 아침 </a:t>
            </a:r>
            <a:r>
              <a:rPr lang="en-US" altLang="ko-KR"/>
              <a:t>10</a:t>
            </a:r>
            <a:r>
              <a:rPr lang="ko-KR" altLang="en-US"/>
              <a:t>시부터 시작되지만 </a:t>
            </a:r>
            <a:endParaRPr lang="en-US" altLang="ko-KR"/>
          </a:p>
          <a:p>
            <a:r>
              <a:rPr lang="ko-KR" altLang="en-US"/>
              <a:t>그날 </a:t>
            </a:r>
            <a:r>
              <a:rPr lang="en-US" altLang="ko-KR"/>
              <a:t>0</a:t>
            </a:r>
            <a:r>
              <a:rPr lang="ko-KR" altLang="en-US"/>
              <a:t>시 그러니까 자정부터는 과목 검색을 할 수 있으니 </a:t>
            </a:r>
            <a:endParaRPr lang="en-US" altLang="ko-KR"/>
          </a:p>
          <a:p>
            <a:r>
              <a:rPr lang="ko-KR" altLang="en-US"/>
              <a:t>미리 무슨 과목을 들을지 정해두면 아침에 빨리 수강신청을 할 수 있습니다</a:t>
            </a:r>
            <a:r>
              <a:rPr lang="en-US" altLang="ko-KR"/>
              <a:t>.</a:t>
            </a:r>
          </a:p>
          <a:p>
            <a:endParaRPr lang="en-US" altLang="ko-KR"/>
          </a:p>
          <a:p>
            <a:r>
              <a:rPr lang="ko-KR" altLang="en-US"/>
              <a:t>인기가 많은 과목들은 한국학생이 빨리 신청해서 </a:t>
            </a:r>
            <a:endParaRPr lang="en-US" altLang="ko-KR"/>
          </a:p>
          <a:p>
            <a:r>
              <a:rPr lang="ko-KR" altLang="en-US"/>
              <a:t>없어지는 경우가 많으니 꼭 미리 검색을 해둬야 합니다</a:t>
            </a:r>
            <a:r>
              <a:rPr lang="en-US" altLang="ko-KR"/>
              <a:t>.</a:t>
            </a:r>
          </a:p>
          <a:p>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또 </a:t>
            </a:r>
            <a:r>
              <a:rPr lang="ko-KR" altLang="en-US" err="1"/>
              <a:t>유캠퍼스의</a:t>
            </a:r>
            <a:r>
              <a:rPr lang="ko-KR" altLang="en-US"/>
              <a:t> 강의계획서 조회를 클릭해서 과목명을 검색하면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듣고싶은</a:t>
            </a:r>
            <a:r>
              <a:rPr lang="ko-KR" altLang="en-US"/>
              <a:t> 과목에 대한 정보를 확인할 수 있습니다</a:t>
            </a:r>
            <a:r>
              <a:rPr lang="en-US" altLang="ko-KR"/>
              <a:t>.</a:t>
            </a: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예</a:t>
            </a:r>
            <a:r>
              <a:rPr lang="en-US" altLang="ko-KR"/>
              <a:t>) </a:t>
            </a:r>
            <a:r>
              <a:rPr lang="ko-KR" altLang="en-US"/>
              <a:t>한국의문화유산을 검색해보면 중간고사</a:t>
            </a:r>
            <a:r>
              <a:rPr lang="en-US" altLang="ko-KR"/>
              <a:t>, </a:t>
            </a:r>
            <a:r>
              <a:rPr lang="ko-KR" altLang="en-US"/>
              <a:t>기말고사가 비중이 얼마인지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발표수업이</a:t>
            </a:r>
            <a:r>
              <a:rPr lang="ko-KR" altLang="en-US"/>
              <a:t> 있는지 같은 정보를 확인할 수 있습니다</a:t>
            </a:r>
            <a:r>
              <a:rPr lang="en-US" altLang="ko-KR"/>
              <a:t>.</a:t>
            </a:r>
            <a:r>
              <a:rPr lang="ko-KR" altLang="en-US"/>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58</a:t>
            </a:fld>
            <a:endParaRPr lang="ko-KR" altLang="en-US"/>
          </a:p>
        </p:txBody>
      </p:sp>
    </p:spTree>
    <p:extLst>
      <p:ext uri="{BB962C8B-B14F-4D97-AF65-F5344CB8AC3E}">
        <p14:creationId xmlns:p14="http://schemas.microsoft.com/office/powerpoint/2010/main" val="14134358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수강과목을 찾아본 </a:t>
            </a:r>
            <a:r>
              <a:rPr lang="ko-KR" altLang="en-US" baseline="0"/>
              <a:t>다음에 마음에 드는 과목이 있으면 </a:t>
            </a:r>
            <a:endParaRPr lang="en-US" altLang="ko-KR" baseline="0"/>
          </a:p>
          <a:p>
            <a:r>
              <a:rPr lang="ko-KR" altLang="en-US" baseline="0" err="1"/>
              <a:t>즐겨찾기를</a:t>
            </a:r>
            <a:r>
              <a:rPr lang="ko-KR" altLang="en-US" baseline="0"/>
              <a:t> 해두면 매번 검색하지 않아도 되어 편리합니다</a:t>
            </a:r>
            <a:r>
              <a:rPr lang="en-US" altLang="ko-KR" baseline="0"/>
              <a:t>.</a:t>
            </a:r>
          </a:p>
          <a:p>
            <a:endParaRPr lang="en-US" altLang="ko-KR" baseline="0"/>
          </a:p>
          <a:p>
            <a:r>
              <a:rPr lang="ko-KR" altLang="en-US" baseline="0"/>
              <a:t>예를 들어 </a:t>
            </a:r>
            <a:r>
              <a:rPr lang="ko-KR" altLang="en-US" baseline="0" err="1"/>
              <a:t>전공과목중</a:t>
            </a:r>
            <a:r>
              <a:rPr lang="ko-KR" altLang="en-US" baseline="0"/>
              <a:t> 공학과 디자인 과목을 수강신청하고 싶으면</a:t>
            </a:r>
            <a:endParaRPr lang="en-US" altLang="ko-KR" baseline="0"/>
          </a:p>
          <a:p>
            <a:r>
              <a:rPr lang="ko-KR" altLang="en-US" baseline="0"/>
              <a:t>수강신청이 시작되기 한두시간전에 미리 </a:t>
            </a:r>
            <a:r>
              <a:rPr lang="ko-KR" altLang="en-US" baseline="0" err="1"/>
              <a:t>즐겨찾기에</a:t>
            </a:r>
            <a:r>
              <a:rPr lang="ko-KR" altLang="en-US" baseline="0"/>
              <a:t> </a:t>
            </a:r>
            <a:r>
              <a:rPr lang="ko-KR" altLang="en-US" baseline="0" err="1"/>
              <a:t>추가해놓고</a:t>
            </a:r>
            <a:r>
              <a:rPr lang="ko-KR" altLang="en-US" baseline="0"/>
              <a:t> </a:t>
            </a:r>
            <a:endParaRPr lang="en-US" altLang="ko-KR" baseline="0"/>
          </a:p>
          <a:p>
            <a:r>
              <a:rPr lang="en-US" altLang="ko-KR" baseline="0"/>
              <a:t>10</a:t>
            </a:r>
            <a:r>
              <a:rPr lang="ko-KR" altLang="en-US" baseline="0"/>
              <a:t>시 </a:t>
            </a:r>
            <a:r>
              <a:rPr lang="ko-KR" altLang="en-US" baseline="0" err="1"/>
              <a:t>땡하고</a:t>
            </a:r>
            <a:r>
              <a:rPr lang="ko-KR" altLang="en-US" baseline="0"/>
              <a:t> 시작하면 바로 수강신청을 하면 됩니다</a:t>
            </a:r>
            <a:r>
              <a:rPr lang="en-US" altLang="ko-KR" baseline="0"/>
              <a:t>.</a:t>
            </a:r>
          </a:p>
          <a:p>
            <a:r>
              <a:rPr lang="ko-KR" altLang="en-US" baseline="0" err="1"/>
              <a:t>즐겨찾기는</a:t>
            </a:r>
            <a:r>
              <a:rPr lang="ko-KR" altLang="en-US" baseline="0"/>
              <a:t> </a:t>
            </a:r>
            <a:r>
              <a:rPr lang="en-US" altLang="ko-KR" baseline="0"/>
              <a:t>8</a:t>
            </a:r>
            <a:r>
              <a:rPr lang="ko-KR" altLang="en-US" baseline="0"/>
              <a:t>과목까지 추가해 </a:t>
            </a:r>
            <a:r>
              <a:rPr lang="ko-KR" altLang="en-US" baseline="0" err="1"/>
              <a:t>둘수</a:t>
            </a:r>
            <a:r>
              <a:rPr lang="ko-KR" altLang="en-US" baseline="0"/>
              <a:t> 있습니다</a:t>
            </a:r>
            <a:r>
              <a:rPr lang="en-US" altLang="ko-KR" baseline="0"/>
              <a:t>. </a:t>
            </a:r>
          </a:p>
          <a:p>
            <a:endParaRPr lang="en-US" altLang="ko-KR" baseline="0"/>
          </a:p>
          <a:p>
            <a:r>
              <a:rPr lang="ko-KR" altLang="en-US" baseline="0"/>
              <a:t>그 다음에 </a:t>
            </a:r>
            <a:r>
              <a:rPr lang="ko-KR" altLang="en-US" baseline="0" err="1"/>
              <a:t>즐겨찾기해둔</a:t>
            </a:r>
            <a:r>
              <a:rPr lang="ko-KR" altLang="en-US" baseline="0"/>
              <a:t> 과목을 수강신청 </a:t>
            </a:r>
            <a:r>
              <a:rPr lang="ko-KR" altLang="en-US" baseline="0" err="1"/>
              <a:t>할때에는</a:t>
            </a:r>
            <a:endParaRPr lang="en-US" altLang="ko-KR" baseline="0"/>
          </a:p>
          <a:p>
            <a:r>
              <a:rPr lang="ko-KR" altLang="en-US" baseline="0" err="1"/>
              <a:t>즐겨찾기</a:t>
            </a:r>
            <a:r>
              <a:rPr lang="ko-KR" altLang="en-US" baseline="0"/>
              <a:t> 메뉴에서 </a:t>
            </a:r>
            <a:r>
              <a:rPr lang="en-US" altLang="ko-KR" baseline="0"/>
              <a:t>“</a:t>
            </a:r>
            <a:r>
              <a:rPr lang="ko-KR" altLang="en-US" baseline="0" err="1"/>
              <a:t>과목조회</a:t>
            </a:r>
            <a:r>
              <a:rPr lang="en-US" altLang="ko-KR" baseline="0"/>
              <a:t>＂</a:t>
            </a:r>
            <a:r>
              <a:rPr lang="ko-KR" altLang="en-US" baseline="0"/>
              <a:t>를 클릭하면 </a:t>
            </a:r>
            <a:r>
              <a:rPr lang="ko-KR" altLang="en-US" baseline="0" err="1"/>
              <a:t>여석이</a:t>
            </a:r>
            <a:r>
              <a:rPr lang="ko-KR" altLang="en-US" baseline="0"/>
              <a:t> 있는지가 볼 수 있습니다</a:t>
            </a:r>
            <a:r>
              <a:rPr lang="en-US" altLang="ko-KR" baseline="0"/>
              <a:t>.</a:t>
            </a:r>
          </a:p>
          <a:p>
            <a:r>
              <a:rPr lang="ko-KR" altLang="en-US" baseline="0" err="1"/>
              <a:t>여석이</a:t>
            </a:r>
            <a:r>
              <a:rPr lang="ko-KR" altLang="en-US" baseline="0"/>
              <a:t> 있으면 </a:t>
            </a:r>
            <a:r>
              <a:rPr lang="en-US" altLang="ko-KR" baseline="0"/>
              <a:t>“</a:t>
            </a:r>
            <a:r>
              <a:rPr lang="ko-KR" altLang="en-US" baseline="0"/>
              <a:t>수강신청</a:t>
            </a:r>
            <a:r>
              <a:rPr lang="en-US" altLang="ko-KR" baseline="0"/>
              <a:t>＂</a:t>
            </a:r>
            <a:r>
              <a:rPr lang="ko-KR" altLang="en-US" baseline="0"/>
              <a:t>버튼을 누르면 되고</a:t>
            </a:r>
            <a:endParaRPr lang="en-US" altLang="ko-KR" baseline="0"/>
          </a:p>
          <a:p>
            <a:r>
              <a:rPr lang="ko-KR" altLang="en-US" baseline="0"/>
              <a:t>만일 자리가 없으면 수강신청이 안될 수 있습니다</a:t>
            </a:r>
            <a:r>
              <a:rPr lang="en-US" altLang="ko-KR" baseline="0"/>
              <a:t>.</a:t>
            </a:r>
          </a:p>
          <a:p>
            <a:endParaRPr lang="en-US" altLang="ko-KR" baseline="0"/>
          </a:p>
          <a:p>
            <a:r>
              <a:rPr lang="ko-KR" altLang="en-US" baseline="0"/>
              <a:t>하지만 수강신청 기간에 자리가 없어도 </a:t>
            </a:r>
            <a:endParaRPr lang="en-US" altLang="ko-KR" baseline="0"/>
          </a:p>
          <a:p>
            <a:r>
              <a:rPr lang="ko-KR" altLang="en-US" baseline="0"/>
              <a:t>수강신청 </a:t>
            </a:r>
            <a:r>
              <a:rPr lang="ko-KR" altLang="en-US" baseline="0" err="1"/>
              <a:t>정정기간에</a:t>
            </a:r>
            <a:r>
              <a:rPr lang="ko-KR" altLang="en-US" baseline="0"/>
              <a:t> 자리가 나는 경우가 있으니 </a:t>
            </a:r>
            <a:endParaRPr lang="en-US" altLang="ko-KR" baseline="0"/>
          </a:p>
          <a:p>
            <a:r>
              <a:rPr lang="ko-KR" altLang="en-US" baseline="0"/>
              <a:t>꼭 듣고 싶은 과목은 여러 번 시도해보는 게 좋습니다</a:t>
            </a:r>
            <a:r>
              <a:rPr lang="en-US" altLang="ko-KR" baseline="0"/>
              <a:t>.</a:t>
            </a:r>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59</a:t>
            </a:fld>
            <a:endParaRPr lang="ko-KR" altLang="en-US"/>
          </a:p>
        </p:txBody>
      </p:sp>
    </p:spTree>
    <p:extLst>
      <p:ext uri="{BB962C8B-B14F-4D97-AF65-F5344CB8AC3E}">
        <p14:creationId xmlns:p14="http://schemas.microsoft.com/office/powerpoint/2010/main" val="12460198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60</a:t>
            </a:fld>
            <a:endParaRPr lang="ko-KR" altLang="en-US"/>
          </a:p>
        </p:txBody>
      </p:sp>
    </p:spTree>
    <p:extLst>
      <p:ext uri="{BB962C8B-B14F-4D97-AF65-F5344CB8AC3E}">
        <p14:creationId xmlns:p14="http://schemas.microsoft.com/office/powerpoint/2010/main" val="1758404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61</a:t>
            </a:fld>
            <a:endParaRPr lang="ko-KR" altLang="en-US"/>
          </a:p>
        </p:txBody>
      </p:sp>
    </p:spTree>
    <p:extLst>
      <p:ext uri="{BB962C8B-B14F-4D97-AF65-F5344CB8AC3E}">
        <p14:creationId xmlns:p14="http://schemas.microsoft.com/office/powerpoint/2010/main" val="31093030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62</a:t>
            </a:fld>
            <a:endParaRPr lang="ko-KR" altLang="en-US"/>
          </a:p>
        </p:txBody>
      </p:sp>
    </p:spTree>
    <p:extLst>
      <p:ext uri="{BB962C8B-B14F-4D97-AF65-F5344CB8AC3E}">
        <p14:creationId xmlns:p14="http://schemas.microsoft.com/office/powerpoint/2010/main" val="5022134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63</a:t>
            </a:fld>
            <a:endParaRPr lang="ko-KR" altLang="en-US"/>
          </a:p>
        </p:txBody>
      </p:sp>
    </p:spTree>
    <p:extLst>
      <p:ext uri="{BB962C8B-B14F-4D97-AF65-F5344CB8AC3E}">
        <p14:creationId xmlns:p14="http://schemas.microsoft.com/office/powerpoint/2010/main" val="657422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64</a:t>
            </a:fld>
            <a:endParaRPr lang="ko-KR" altLang="en-US"/>
          </a:p>
        </p:txBody>
      </p:sp>
    </p:spTree>
    <p:extLst>
      <p:ext uri="{BB962C8B-B14F-4D97-AF65-F5344CB8AC3E}">
        <p14:creationId xmlns:p14="http://schemas.microsoft.com/office/powerpoint/2010/main" val="42662646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65</a:t>
            </a:fld>
            <a:endParaRPr lang="ko-KR" altLang="en-US"/>
          </a:p>
        </p:txBody>
      </p:sp>
    </p:spTree>
    <p:extLst>
      <p:ext uri="{BB962C8B-B14F-4D97-AF65-F5344CB8AC3E}">
        <p14:creationId xmlns:p14="http://schemas.microsoft.com/office/powerpoint/2010/main" val="31145290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a:t>                         </a:t>
            </a:r>
            <a:endParaRPr lang="ko-KR" altLang="en-US"/>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67</a:t>
            </a:fld>
            <a:endParaRPr lang="ko-KR" altLang="en-US"/>
          </a:p>
        </p:txBody>
      </p:sp>
    </p:spTree>
    <p:extLst>
      <p:ext uri="{BB962C8B-B14F-4D97-AF65-F5344CB8AC3E}">
        <p14:creationId xmlns:p14="http://schemas.microsoft.com/office/powerpoint/2010/main" val="24568696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a:t>
            </a:r>
            <a:endParaRPr lang="ko-KR" altLang="en-US" dirty="0"/>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68</a:t>
            </a:fld>
            <a:endParaRPr lang="ko-KR" altLang="en-US"/>
          </a:p>
        </p:txBody>
      </p:sp>
    </p:spTree>
    <p:extLst>
      <p:ext uri="{BB962C8B-B14F-4D97-AF65-F5344CB8AC3E}">
        <p14:creationId xmlns:p14="http://schemas.microsoft.com/office/powerpoint/2010/main" val="16968472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이제 교육관련 설명은 거의 다 드렸고</a:t>
            </a:r>
            <a:r>
              <a:rPr lang="en-US" altLang="ko-KR"/>
              <a:t>, </a:t>
            </a:r>
            <a:r>
              <a:rPr lang="ko-KR" altLang="en-US"/>
              <a:t>마지막으로 </a:t>
            </a:r>
            <a:r>
              <a:rPr lang="ko-KR" altLang="en-US" err="1"/>
              <a:t>학적관리에</a:t>
            </a:r>
            <a:r>
              <a:rPr lang="ko-KR" altLang="en-US"/>
              <a:t> 대해 설명을 드리겠습니다</a:t>
            </a:r>
            <a:r>
              <a:rPr lang="en-US" altLang="ko-KR"/>
              <a:t>.</a:t>
            </a:r>
          </a:p>
          <a:p>
            <a:endParaRPr lang="en-US" altLang="ko-KR"/>
          </a:p>
          <a:p>
            <a:r>
              <a:rPr lang="ko-KR" altLang="en-US"/>
              <a:t>휴학은 개인사정등으로 쉬는 것을 말하고</a:t>
            </a:r>
            <a:r>
              <a:rPr lang="en-US" altLang="ko-KR"/>
              <a:t>, </a:t>
            </a:r>
            <a:r>
              <a:rPr lang="ko-KR" altLang="en-US"/>
              <a:t>신청은 </a:t>
            </a:r>
            <a:r>
              <a:rPr lang="en-US" altLang="ko-KR"/>
              <a:t>1</a:t>
            </a:r>
            <a:r>
              <a:rPr lang="ko-KR" altLang="en-US"/>
              <a:t>년 단위로 가능합니다</a:t>
            </a:r>
            <a:r>
              <a:rPr lang="en-US" altLang="ko-KR"/>
              <a:t>.</a:t>
            </a:r>
          </a:p>
          <a:p>
            <a:r>
              <a:rPr lang="ko-KR" altLang="en-US"/>
              <a:t>하지만 </a:t>
            </a:r>
            <a:r>
              <a:rPr lang="ko-KR" altLang="en-US" err="1"/>
              <a:t>원할경우</a:t>
            </a:r>
            <a:r>
              <a:rPr lang="ko-KR" altLang="en-US"/>
              <a:t> </a:t>
            </a:r>
            <a:r>
              <a:rPr lang="en-US" altLang="ko-KR"/>
              <a:t>1</a:t>
            </a:r>
            <a:r>
              <a:rPr lang="ko-KR" altLang="en-US"/>
              <a:t>학기만 지나서 복학을 하는 것도 가능합니다</a:t>
            </a:r>
            <a:r>
              <a:rPr lang="en-US" altLang="ko-KR"/>
              <a:t>.</a:t>
            </a:r>
          </a:p>
          <a:p>
            <a:endParaRPr lang="en-US" altLang="ko-KR"/>
          </a:p>
          <a:p>
            <a:r>
              <a:rPr lang="ko-KR" altLang="en-US" err="1"/>
              <a:t>휴학신청은</a:t>
            </a:r>
            <a:r>
              <a:rPr lang="ko-KR" altLang="en-US"/>
              <a:t> </a:t>
            </a:r>
            <a:r>
              <a:rPr lang="ko-KR" altLang="en-US" err="1"/>
              <a:t>화도관</a:t>
            </a:r>
            <a:r>
              <a:rPr lang="ko-KR" altLang="en-US"/>
              <a:t> </a:t>
            </a:r>
            <a:r>
              <a:rPr lang="en-US" altLang="ko-KR"/>
              <a:t>1</a:t>
            </a:r>
            <a:r>
              <a:rPr lang="ko-KR" altLang="en-US"/>
              <a:t>층 학생서비스센터에 </a:t>
            </a:r>
            <a:r>
              <a:rPr lang="ko-KR" altLang="en-US" err="1"/>
              <a:t>하면되는데</a:t>
            </a:r>
            <a:endParaRPr lang="en-US" altLang="ko-KR"/>
          </a:p>
          <a:p>
            <a:r>
              <a:rPr lang="ko-KR" altLang="en-US"/>
              <a:t>그전에 국제교류팀에서 확인을 받아야 합니다</a:t>
            </a:r>
            <a:r>
              <a:rPr lang="en-US" altLang="ko-KR"/>
              <a:t>.</a:t>
            </a:r>
          </a:p>
          <a:p>
            <a:r>
              <a:rPr lang="ko-KR" altLang="en-US"/>
              <a:t>휴학을 하면 휴학을 신청한 날부터 </a:t>
            </a:r>
            <a:r>
              <a:rPr lang="ko-KR" altLang="en-US" err="1"/>
              <a:t>한달내에</a:t>
            </a:r>
            <a:r>
              <a:rPr lang="ko-KR" altLang="en-US"/>
              <a:t> 출국을 해야 합니다</a:t>
            </a:r>
            <a:r>
              <a:rPr lang="en-US" altLang="ko-KR"/>
              <a:t>.</a:t>
            </a:r>
          </a:p>
          <a:p>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err="1"/>
              <a:t>휴학기간이</a:t>
            </a:r>
            <a:r>
              <a:rPr lang="ko-KR" altLang="en-US"/>
              <a:t> 끝나 복학을 하려면 복학신청전에 저희 국제교류팀에 연락해서 </a:t>
            </a:r>
            <a:endParaRPr lang="en-US" altLang="ko-K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a:t>먼저 가능여부를 확인하고 </a:t>
            </a:r>
            <a:r>
              <a:rPr lang="ko-KR" altLang="en-US" err="1"/>
              <a:t>유캠퍼스에</a:t>
            </a:r>
            <a:r>
              <a:rPr lang="ko-KR" altLang="en-US"/>
              <a:t> </a:t>
            </a:r>
            <a:r>
              <a:rPr lang="ko-KR" altLang="en-US" err="1"/>
              <a:t>복학신청을</a:t>
            </a:r>
            <a:r>
              <a:rPr lang="ko-KR" altLang="en-US"/>
              <a:t> </a:t>
            </a:r>
            <a:r>
              <a:rPr lang="ko-KR" altLang="en-US" err="1"/>
              <a:t>하면됩니다</a:t>
            </a:r>
            <a:r>
              <a:rPr lang="en-US" altLang="ko-KR"/>
              <a:t>.</a:t>
            </a:r>
          </a:p>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a:t> </a:t>
            </a:r>
          </a:p>
          <a:p>
            <a:r>
              <a:rPr lang="ko-KR" altLang="en-US"/>
              <a:t>그리고</a:t>
            </a:r>
            <a:r>
              <a:rPr lang="en-US" altLang="ko-KR" baseline="0"/>
              <a:t> </a:t>
            </a:r>
            <a:r>
              <a:rPr lang="ko-KR" altLang="en-US" baseline="0" err="1"/>
              <a:t>유계결석은</a:t>
            </a:r>
            <a:r>
              <a:rPr lang="ko-KR" altLang="en-US" baseline="0"/>
              <a:t> 본인의 경조사나 건강상의 이유로 </a:t>
            </a:r>
            <a:endParaRPr lang="en-US" altLang="ko-KR" baseline="0"/>
          </a:p>
          <a:p>
            <a:r>
              <a:rPr lang="ko-KR" altLang="en-US" baseline="0"/>
              <a:t>수업을 </a:t>
            </a:r>
            <a:r>
              <a:rPr lang="ko-KR" altLang="en-US" baseline="0" err="1"/>
              <a:t>못나왔을때</a:t>
            </a:r>
            <a:r>
              <a:rPr lang="ko-KR" altLang="en-US" baseline="0"/>
              <a:t> 이것을 출석으로 인정받는 제도입니다</a:t>
            </a:r>
            <a:r>
              <a:rPr lang="en-US" altLang="ko-KR" baseline="0"/>
              <a:t>.</a:t>
            </a:r>
          </a:p>
          <a:p>
            <a:r>
              <a:rPr lang="ko-KR" altLang="en-US" baseline="0"/>
              <a:t>먼저 저희 국제교류팀에 확인후 기말고사 시작 일주일전 소속 학과 사무실에 신청하면 </a:t>
            </a:r>
            <a:endParaRPr lang="en-US" altLang="ko-KR" baseline="0"/>
          </a:p>
          <a:p>
            <a:r>
              <a:rPr lang="ko-KR" altLang="en-US" baseline="0"/>
              <a:t>학과에서 심의를 거쳐 </a:t>
            </a:r>
            <a:r>
              <a:rPr lang="ko-KR" altLang="en-US" baseline="0" err="1"/>
              <a:t>결석기간을</a:t>
            </a:r>
            <a:r>
              <a:rPr lang="ko-KR" altLang="en-US" baseline="0"/>
              <a:t> 출석한 것으로 인정 </a:t>
            </a:r>
            <a:r>
              <a:rPr lang="ko-KR" altLang="en-US" baseline="0" err="1"/>
              <a:t>받을수</a:t>
            </a:r>
            <a:r>
              <a:rPr lang="ko-KR" altLang="en-US" baseline="0"/>
              <a:t> 있습니다</a:t>
            </a:r>
            <a:r>
              <a:rPr lang="en-US" altLang="ko-KR" baseline="0"/>
              <a:t>. </a:t>
            </a:r>
          </a:p>
          <a:p>
            <a:r>
              <a:rPr lang="ko-KR" altLang="en-US" baseline="0" err="1"/>
              <a:t>유계결석은</a:t>
            </a:r>
            <a:r>
              <a:rPr lang="ko-KR" altLang="en-US" baseline="0"/>
              <a:t> 가족이 결혼하거나</a:t>
            </a:r>
            <a:r>
              <a:rPr lang="en-US" altLang="ko-KR" baseline="0"/>
              <a:t>, </a:t>
            </a:r>
            <a:r>
              <a:rPr lang="ko-KR" altLang="en-US" baseline="0" err="1"/>
              <a:t>돌아가신분이있거나</a:t>
            </a:r>
            <a:r>
              <a:rPr lang="ko-KR" altLang="en-US" baseline="0"/>
              <a:t> 입원하거나 </a:t>
            </a:r>
            <a:r>
              <a:rPr lang="ko-KR" altLang="en-US" baseline="0" err="1"/>
              <a:t>그런경우만</a:t>
            </a:r>
            <a:r>
              <a:rPr lang="ko-KR" altLang="en-US" baseline="0"/>
              <a:t> 해당하기때문에 </a:t>
            </a:r>
            <a:endParaRPr lang="en-US" altLang="ko-KR" baseline="0"/>
          </a:p>
          <a:p>
            <a:r>
              <a:rPr lang="ko-KR" altLang="en-US" baseline="0" err="1"/>
              <a:t>증명서를내기</a:t>
            </a:r>
            <a:r>
              <a:rPr lang="ko-KR" altLang="en-US" baseline="0"/>
              <a:t> 어려우면 승인이 </a:t>
            </a:r>
            <a:r>
              <a:rPr lang="ko-KR" altLang="en-US" baseline="0" err="1"/>
              <a:t>안될수도</a:t>
            </a:r>
            <a:r>
              <a:rPr lang="ko-KR" altLang="en-US" baseline="0"/>
              <a:t> 있습니다</a:t>
            </a:r>
            <a:r>
              <a:rPr lang="en-US" altLang="ko-KR" baseline="0"/>
              <a:t>. </a:t>
            </a:r>
            <a:endParaRPr lang="en-US" altLang="ko-K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70</a:t>
            </a:fld>
            <a:endParaRPr lang="ko-KR" altLang="en-US"/>
          </a:p>
        </p:txBody>
      </p:sp>
    </p:spTree>
    <p:extLst>
      <p:ext uri="{BB962C8B-B14F-4D97-AF65-F5344CB8AC3E}">
        <p14:creationId xmlns:p14="http://schemas.microsoft.com/office/powerpoint/2010/main" val="15526321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제적은 어떤 이유로 인해 학교를 </a:t>
            </a:r>
            <a:r>
              <a:rPr lang="ko-KR" altLang="en-US" err="1"/>
              <a:t>다닐수</a:t>
            </a:r>
            <a:r>
              <a:rPr lang="ko-KR" altLang="en-US"/>
              <a:t> 없는 것을 말하고</a:t>
            </a:r>
            <a:r>
              <a:rPr lang="en-US" altLang="ko-KR"/>
              <a:t>, </a:t>
            </a:r>
          </a:p>
          <a:p>
            <a:r>
              <a:rPr lang="ko-KR" altLang="en-US"/>
              <a:t>자퇴는 본인이 스스로 퇴학을 신청하는 것을 말합니다</a:t>
            </a:r>
            <a:r>
              <a:rPr lang="en-US" altLang="ko-KR"/>
              <a:t>. </a:t>
            </a:r>
          </a:p>
          <a:p>
            <a:endParaRPr lang="en-US" altLang="ko-KR"/>
          </a:p>
          <a:p>
            <a:r>
              <a:rPr lang="ko-KR" altLang="en-US"/>
              <a:t>또한 평점 </a:t>
            </a:r>
            <a:r>
              <a:rPr lang="en-US" altLang="ko-KR"/>
              <a:t>1.5</a:t>
            </a:r>
            <a:r>
              <a:rPr lang="ko-KR" altLang="en-US"/>
              <a:t>가 안되는 학생은 학사경고를 받는데</a:t>
            </a:r>
            <a:endParaRPr lang="en-US" altLang="ko-KR"/>
          </a:p>
          <a:p>
            <a:r>
              <a:rPr lang="ko-KR" altLang="en-US"/>
              <a:t>이경우 비자 연장이 안 될 수도 있습니다</a:t>
            </a:r>
            <a:r>
              <a:rPr lang="en-US" altLang="ko-KR"/>
              <a:t>.</a:t>
            </a:r>
          </a:p>
          <a:p>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71</a:t>
            </a:fld>
            <a:endParaRPr lang="ko-KR" altLang="en-US"/>
          </a:p>
        </p:txBody>
      </p:sp>
    </p:spTree>
    <p:extLst>
      <p:ext uri="{BB962C8B-B14F-4D97-AF65-F5344CB8AC3E}">
        <p14:creationId xmlns:p14="http://schemas.microsoft.com/office/powerpoint/2010/main" val="20701382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77</a:t>
            </a:fld>
            <a:endParaRPr lang="ko-KR" altLang="en-US"/>
          </a:p>
        </p:txBody>
      </p:sp>
    </p:spTree>
    <p:extLst>
      <p:ext uri="{BB962C8B-B14F-4D97-AF65-F5344CB8AC3E}">
        <p14:creationId xmlns:p14="http://schemas.microsoft.com/office/powerpoint/2010/main" val="11102613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78</a:t>
            </a:fld>
            <a:endParaRPr lang="ko-KR" altLang="en-US"/>
          </a:p>
        </p:txBody>
      </p:sp>
    </p:spTree>
    <p:extLst>
      <p:ext uri="{BB962C8B-B14F-4D97-AF65-F5344CB8AC3E}">
        <p14:creationId xmlns:p14="http://schemas.microsoft.com/office/powerpoint/2010/main" val="37121016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79</a:t>
            </a:fld>
            <a:endParaRPr lang="ko-KR" altLang="en-US"/>
          </a:p>
        </p:txBody>
      </p:sp>
    </p:spTree>
    <p:extLst>
      <p:ext uri="{BB962C8B-B14F-4D97-AF65-F5344CB8AC3E}">
        <p14:creationId xmlns:p14="http://schemas.microsoft.com/office/powerpoint/2010/main" val="10711007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지금부터는 외국인 등록</a:t>
            </a:r>
            <a:r>
              <a:rPr lang="en-US" altLang="ko-KR" dirty="0"/>
              <a:t>, </a:t>
            </a:r>
            <a:r>
              <a:rPr lang="ko-KR" altLang="en-US" dirty="0" err="1"/>
              <a:t>비자변경</a:t>
            </a:r>
            <a:r>
              <a:rPr lang="en-US" altLang="ko-KR" dirty="0"/>
              <a:t>, </a:t>
            </a:r>
            <a:r>
              <a:rPr lang="ko-KR" altLang="en-US" dirty="0" err="1"/>
              <a:t>체류자격외</a:t>
            </a:r>
            <a:r>
              <a:rPr lang="ko-KR" altLang="en-US" dirty="0"/>
              <a:t> 활동에 대해 설명을 드리겠습니다</a:t>
            </a:r>
            <a:r>
              <a:rPr lang="en-US" altLang="ko-KR" dirty="0"/>
              <a:t>.</a:t>
            </a:r>
          </a:p>
          <a:p>
            <a:endParaRPr lang="en-US" altLang="ko-KR" dirty="0"/>
          </a:p>
          <a:p>
            <a:r>
              <a:rPr lang="ko-KR" altLang="en-US" dirty="0"/>
              <a:t>한국에 입국해서 </a:t>
            </a:r>
            <a:r>
              <a:rPr lang="en-US" altLang="ko-KR" dirty="0"/>
              <a:t>90</a:t>
            </a:r>
            <a:r>
              <a:rPr lang="ko-KR" altLang="en-US" dirty="0" err="1"/>
              <a:t>일이상</a:t>
            </a:r>
            <a:r>
              <a:rPr lang="ko-KR" altLang="en-US" dirty="0"/>
              <a:t> 체류하는 학생은 모두 외국인 등록을 해야합니다</a:t>
            </a:r>
            <a:r>
              <a:rPr lang="en-US" altLang="ko-KR" dirty="0"/>
              <a:t>.</a:t>
            </a:r>
          </a:p>
          <a:p>
            <a:endParaRPr lang="en-US" altLang="ko-KR" dirty="0"/>
          </a:p>
          <a:p>
            <a:r>
              <a:rPr lang="ko-KR" altLang="en-US" dirty="0"/>
              <a:t>세종로 출입국사무소는</a:t>
            </a:r>
            <a:r>
              <a:rPr lang="en-US" altLang="ko-KR" dirty="0"/>
              <a:t> </a:t>
            </a:r>
            <a:r>
              <a:rPr lang="ko-KR" altLang="en-US" dirty="0"/>
              <a:t>지하철 </a:t>
            </a:r>
            <a:r>
              <a:rPr lang="en-US" altLang="ko-KR" dirty="0"/>
              <a:t>1</a:t>
            </a:r>
            <a:r>
              <a:rPr lang="ko-KR" altLang="en-US" dirty="0"/>
              <a:t>호선 </a:t>
            </a:r>
            <a:r>
              <a:rPr lang="ko-KR" altLang="en-US" dirty="0" err="1"/>
              <a:t>종각역</a:t>
            </a:r>
            <a:r>
              <a:rPr lang="ko-KR" altLang="en-US" dirty="0"/>
              <a:t> </a:t>
            </a:r>
            <a:r>
              <a:rPr lang="en-US" altLang="ko-KR" dirty="0"/>
              <a:t>6</a:t>
            </a:r>
            <a:r>
              <a:rPr lang="ko-KR" altLang="en-US" dirty="0" err="1"/>
              <a:t>번출구</a:t>
            </a:r>
            <a:r>
              <a:rPr lang="ko-KR" altLang="en-US" dirty="0"/>
              <a:t> 서울 글로벌센터 </a:t>
            </a:r>
            <a:r>
              <a:rPr lang="en-US" altLang="ko-KR" dirty="0"/>
              <a:t>2</a:t>
            </a:r>
            <a:r>
              <a:rPr lang="ko-KR" altLang="en-US" dirty="0"/>
              <a:t>층에 있습니다</a:t>
            </a:r>
            <a:r>
              <a:rPr lang="en-US" altLang="ko-KR" dirty="0"/>
              <a:t>.</a:t>
            </a:r>
          </a:p>
          <a:p>
            <a:r>
              <a:rPr lang="ko-KR" altLang="en-US" dirty="0" err="1"/>
              <a:t>가기전엔</a:t>
            </a:r>
            <a:r>
              <a:rPr lang="ko-KR" altLang="en-US" dirty="0"/>
              <a:t> 꼭 </a:t>
            </a:r>
            <a:r>
              <a:rPr lang="ko-KR" altLang="en-US" dirty="0" err="1"/>
              <a:t>방문예약을</a:t>
            </a:r>
            <a:r>
              <a:rPr lang="ko-KR" altLang="en-US" dirty="0"/>
              <a:t> </a:t>
            </a:r>
            <a:r>
              <a:rPr lang="ko-KR" altLang="en-US" dirty="0" err="1"/>
              <a:t>미리해서</a:t>
            </a:r>
            <a:r>
              <a:rPr lang="ko-KR" altLang="en-US" dirty="0"/>
              <a:t> 가야하고 </a:t>
            </a:r>
            <a:endParaRPr lang="en-US" altLang="ko-KR" dirty="0"/>
          </a:p>
          <a:p>
            <a:r>
              <a:rPr lang="ko-KR" altLang="en-US" dirty="0" err="1"/>
              <a:t>준비서류중</a:t>
            </a:r>
            <a:r>
              <a:rPr lang="ko-KR" altLang="en-US" dirty="0"/>
              <a:t> 재학증명서는 </a:t>
            </a:r>
            <a:r>
              <a:rPr lang="ko-KR" altLang="en-US" dirty="0" err="1"/>
              <a:t>개강후부터</a:t>
            </a:r>
            <a:r>
              <a:rPr lang="ko-KR" altLang="en-US" dirty="0"/>
              <a:t> </a:t>
            </a:r>
            <a:endParaRPr lang="en-US" altLang="ko-KR" dirty="0"/>
          </a:p>
          <a:p>
            <a:r>
              <a:rPr lang="ko-KR" altLang="en-US" dirty="0" err="1"/>
              <a:t>화도관</a:t>
            </a:r>
            <a:r>
              <a:rPr lang="ko-KR" altLang="en-US" dirty="0"/>
              <a:t> </a:t>
            </a:r>
            <a:r>
              <a:rPr lang="en-US" altLang="ko-KR" dirty="0"/>
              <a:t>1</a:t>
            </a:r>
            <a:r>
              <a:rPr lang="ko-KR" altLang="en-US" dirty="0"/>
              <a:t>층 학생서비스센터에서 발급받을 수 있습니다</a:t>
            </a:r>
            <a:r>
              <a:rPr lang="en-US" altLang="ko-KR" dirty="0"/>
              <a:t>.</a:t>
            </a:r>
          </a:p>
          <a:p>
            <a:endParaRPr lang="en-US" altLang="ko-KR" dirty="0"/>
          </a:p>
          <a:p>
            <a:r>
              <a:rPr lang="ko-KR" altLang="en-US" dirty="0"/>
              <a:t>또</a:t>
            </a:r>
            <a:r>
              <a:rPr lang="en-US" altLang="ko-KR" dirty="0"/>
              <a:t>, </a:t>
            </a:r>
            <a:r>
              <a:rPr lang="ko-KR" altLang="en-US" dirty="0"/>
              <a:t>비자와 관련해서 궁금한 것이 있으면 </a:t>
            </a:r>
            <a:endParaRPr lang="en-US" altLang="ko-KR" dirty="0"/>
          </a:p>
          <a:p>
            <a:r>
              <a:rPr lang="en-US" altLang="ko-KR" dirty="0"/>
              <a:t>1345 </a:t>
            </a:r>
            <a:r>
              <a:rPr lang="ko-KR" altLang="en-US" dirty="0" err="1"/>
              <a:t>외국인안내</a:t>
            </a:r>
            <a:r>
              <a:rPr lang="ko-KR" altLang="en-US" dirty="0"/>
              <a:t> 콜센터를 이용하면 여러가지 언어로 상담이 가능합니다</a:t>
            </a:r>
            <a:r>
              <a:rPr lang="en-US" altLang="ko-KR" dirty="0"/>
              <a:t>. </a:t>
            </a:r>
            <a:r>
              <a:rPr lang="ko-KR" altLang="en-US"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80</a:t>
            </a:fld>
            <a:endParaRPr lang="ko-KR" altLang="en-US"/>
          </a:p>
        </p:txBody>
      </p:sp>
    </p:spTree>
    <p:extLst>
      <p:ext uri="{BB962C8B-B14F-4D97-AF65-F5344CB8AC3E}">
        <p14:creationId xmlns:p14="http://schemas.microsoft.com/office/powerpoint/2010/main" val="37757848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81</a:t>
            </a:fld>
            <a:endParaRPr lang="ko-KR" altLang="en-US"/>
          </a:p>
        </p:txBody>
      </p:sp>
    </p:spTree>
    <p:extLst>
      <p:ext uri="{BB962C8B-B14F-4D97-AF65-F5344CB8AC3E}">
        <p14:creationId xmlns:p14="http://schemas.microsoft.com/office/powerpoint/2010/main" val="882159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err="1"/>
              <a:t>신입생중</a:t>
            </a:r>
            <a:r>
              <a:rPr lang="ko-KR" altLang="en-US"/>
              <a:t> 대부분이 지금 </a:t>
            </a:r>
            <a:r>
              <a:rPr lang="en-US" altLang="ko-KR"/>
              <a:t>D4</a:t>
            </a:r>
            <a:r>
              <a:rPr lang="ko-KR" altLang="en-US"/>
              <a:t>비자를 가지고 있는 것으로 알고있는데 </a:t>
            </a:r>
            <a:endParaRPr lang="en-US" altLang="ko-KR"/>
          </a:p>
          <a:p>
            <a:r>
              <a:rPr lang="ko-KR" altLang="en-US"/>
              <a:t>지금부터 바로 </a:t>
            </a:r>
            <a:r>
              <a:rPr lang="en-US" altLang="ko-KR"/>
              <a:t>D2</a:t>
            </a:r>
            <a:r>
              <a:rPr lang="ko-KR" altLang="en-US"/>
              <a:t>비자로변경을 해야합니다</a:t>
            </a:r>
            <a:r>
              <a:rPr lang="en-US" altLang="ko-KR"/>
              <a:t>.</a:t>
            </a:r>
          </a:p>
          <a:p>
            <a:endParaRPr lang="en-US" altLang="ko-KR"/>
          </a:p>
          <a:p>
            <a:r>
              <a:rPr lang="ko-KR" altLang="en-US" err="1"/>
              <a:t>필요서류중</a:t>
            </a:r>
            <a:r>
              <a:rPr lang="ko-KR" altLang="en-US"/>
              <a:t> 표준입학허가서와 등록금 납입증명서는 국제교류팀으로 오면 </a:t>
            </a:r>
            <a:r>
              <a:rPr lang="ko-KR" altLang="en-US" err="1"/>
              <a:t>받을수가</a:t>
            </a:r>
            <a:r>
              <a:rPr lang="ko-KR" altLang="en-US"/>
              <a:t> 있고</a:t>
            </a:r>
            <a:r>
              <a:rPr lang="en-US" altLang="ko-KR"/>
              <a:t>,</a:t>
            </a:r>
          </a:p>
          <a:p>
            <a:r>
              <a:rPr lang="ko-KR" altLang="en-US" err="1"/>
              <a:t>그외</a:t>
            </a:r>
            <a:r>
              <a:rPr lang="ko-KR" altLang="en-US"/>
              <a:t> 최종학력증명서나 학력인증서류는 학생이 직접준비해야 하는 서류입니다</a:t>
            </a:r>
            <a:r>
              <a:rPr lang="en-US" altLang="ko-KR"/>
              <a:t>. </a:t>
            </a:r>
          </a:p>
          <a:p>
            <a:r>
              <a:rPr lang="ko-KR" altLang="en-US" err="1"/>
              <a:t>입학할때낸</a:t>
            </a:r>
            <a:r>
              <a:rPr lang="ko-KR" altLang="en-US"/>
              <a:t> 서류는 저희가 보관해야해서 돌려 </a:t>
            </a:r>
            <a:r>
              <a:rPr lang="ko-KR" altLang="en-US" err="1"/>
              <a:t>드릴수</a:t>
            </a:r>
            <a:r>
              <a:rPr lang="ko-KR" altLang="en-US"/>
              <a:t> 없으니</a:t>
            </a:r>
            <a:r>
              <a:rPr lang="ko-KR" altLang="en-US" baseline="0"/>
              <a:t> </a:t>
            </a:r>
            <a:endParaRPr lang="en-US" altLang="ko-KR" baseline="0"/>
          </a:p>
          <a:p>
            <a:r>
              <a:rPr lang="ko-KR" altLang="en-US" baseline="0"/>
              <a:t>필요한 학생은 지금부터라도 바로 준비를 해야합니다</a:t>
            </a:r>
            <a:r>
              <a:rPr lang="en-US" altLang="ko-KR" baseline="0"/>
              <a:t>.</a:t>
            </a:r>
          </a:p>
          <a:p>
            <a:endParaRPr lang="en-US" altLang="ko-KR" baseline="0"/>
          </a:p>
          <a:p>
            <a:r>
              <a:rPr lang="ko-KR" altLang="en-US" baseline="0"/>
              <a:t>그리고 이번에 </a:t>
            </a:r>
            <a:r>
              <a:rPr lang="ko-KR" altLang="en-US" baseline="0" err="1"/>
              <a:t>비자변경시</a:t>
            </a:r>
            <a:r>
              <a:rPr lang="ko-KR" altLang="en-US" baseline="0"/>
              <a:t> 달라진 점이 있는데</a:t>
            </a:r>
            <a:endParaRPr lang="en-US" altLang="ko-KR" baseline="0"/>
          </a:p>
          <a:p>
            <a:r>
              <a:rPr lang="ko-KR" altLang="en-US" baseline="0"/>
              <a:t>재정입증서류를 </a:t>
            </a:r>
            <a:r>
              <a:rPr lang="ko-KR" altLang="en-US" baseline="0" err="1"/>
              <a:t>준비할때</a:t>
            </a:r>
            <a:r>
              <a:rPr lang="ko-KR" altLang="en-US" baseline="0"/>
              <a:t> 외국에서 한국에 송금한 내역이 필요하다고 합니다</a:t>
            </a:r>
            <a:r>
              <a:rPr lang="en-US" altLang="ko-KR" baseline="0"/>
              <a:t>.</a:t>
            </a:r>
          </a:p>
          <a:p>
            <a:r>
              <a:rPr lang="ko-KR" altLang="en-US" baseline="0"/>
              <a:t>만일 </a:t>
            </a:r>
            <a:r>
              <a:rPr lang="ko-KR" altLang="en-US" baseline="0" err="1"/>
              <a:t>송금받은게</a:t>
            </a:r>
            <a:r>
              <a:rPr lang="ko-KR" altLang="en-US" baseline="0"/>
              <a:t> 없고</a:t>
            </a:r>
            <a:r>
              <a:rPr lang="en-US" altLang="ko-KR" baseline="0"/>
              <a:t> </a:t>
            </a:r>
            <a:r>
              <a:rPr lang="ko-KR" altLang="en-US" baseline="0" err="1"/>
              <a:t>이천만원이</a:t>
            </a:r>
            <a:r>
              <a:rPr lang="ko-KR" altLang="en-US" baseline="0"/>
              <a:t> 한국에서 아르바이트를 해서 </a:t>
            </a:r>
            <a:r>
              <a:rPr lang="ko-KR" altLang="en-US" baseline="0" err="1"/>
              <a:t>번돈이라면</a:t>
            </a:r>
            <a:r>
              <a:rPr lang="ko-KR" altLang="en-US" baseline="0"/>
              <a:t> </a:t>
            </a:r>
            <a:endParaRPr lang="en-US" altLang="ko-KR" baseline="0"/>
          </a:p>
          <a:p>
            <a:r>
              <a:rPr lang="ko-KR" altLang="en-US" baseline="0"/>
              <a:t>어떤 아르바이트로 얼마를 </a:t>
            </a:r>
            <a:r>
              <a:rPr lang="ko-KR" altLang="en-US" baseline="0" err="1"/>
              <a:t>벌었는지에</a:t>
            </a:r>
            <a:r>
              <a:rPr lang="ko-KR" altLang="en-US" baseline="0"/>
              <a:t> 대해서도 </a:t>
            </a:r>
            <a:r>
              <a:rPr lang="ko-KR" altLang="en-US" baseline="0" err="1"/>
              <a:t>증명해야한다고</a:t>
            </a:r>
            <a:r>
              <a:rPr lang="ko-KR" altLang="en-US" baseline="0"/>
              <a:t> 하니 미리 학생들이 준비를 해야 하겠습니다</a:t>
            </a:r>
            <a:r>
              <a:rPr lang="en-US" altLang="ko-KR" baseline="0"/>
              <a:t>.</a:t>
            </a:r>
          </a:p>
          <a:p>
            <a:endParaRPr lang="en-US" altLang="ko-KR" baseline="0"/>
          </a:p>
          <a:p>
            <a:endParaRPr lang="en-US" altLang="ko-KR" baseline="0"/>
          </a:p>
          <a:p>
            <a:r>
              <a:rPr lang="ko-KR" altLang="en-US" baseline="0"/>
              <a:t>그리고 아르바이트를 하는 학생이 꽤 많은 것으로 알고있는데</a:t>
            </a:r>
            <a:r>
              <a:rPr lang="en-US" altLang="ko-KR" baseline="0"/>
              <a:t>,</a:t>
            </a:r>
          </a:p>
          <a:p>
            <a:r>
              <a:rPr lang="ko-KR" altLang="en-US" baseline="0"/>
              <a:t>아르바이트를 할 때에는 국제교류팀에 방문에 미리 꼭 </a:t>
            </a:r>
            <a:r>
              <a:rPr lang="ko-KR" altLang="en-US" baseline="0" err="1"/>
              <a:t>확인을받고</a:t>
            </a:r>
            <a:r>
              <a:rPr lang="ko-KR" altLang="en-US" baseline="0"/>
              <a:t> </a:t>
            </a:r>
            <a:endParaRPr lang="en-US" altLang="ko-KR" baseline="0"/>
          </a:p>
          <a:p>
            <a:r>
              <a:rPr lang="ko-KR" altLang="en-US" baseline="0" err="1"/>
              <a:t>하이코리아에서</a:t>
            </a:r>
            <a:r>
              <a:rPr lang="ko-KR" altLang="en-US" baseline="0"/>
              <a:t> 신청을 해야 문제가 없습니다</a:t>
            </a:r>
            <a:r>
              <a:rPr lang="en-US" altLang="ko-KR" baseline="0"/>
              <a:t>.</a:t>
            </a:r>
          </a:p>
          <a:p>
            <a:r>
              <a:rPr lang="ko-KR" altLang="en-US" baseline="0"/>
              <a:t>그리고 </a:t>
            </a:r>
            <a:r>
              <a:rPr lang="ko-KR" altLang="en-US" baseline="0" err="1"/>
              <a:t>학기중에는</a:t>
            </a:r>
            <a:r>
              <a:rPr lang="ko-KR" altLang="en-US" baseline="0"/>
              <a:t> 주당 </a:t>
            </a:r>
            <a:r>
              <a:rPr lang="en-US" altLang="ko-KR" baseline="0"/>
              <a:t>20</a:t>
            </a:r>
            <a:r>
              <a:rPr lang="ko-KR" altLang="en-US" baseline="0"/>
              <a:t>시간 이내로 하고 </a:t>
            </a:r>
            <a:r>
              <a:rPr lang="en-US" altLang="ko-KR" baseline="0"/>
              <a:t>2</a:t>
            </a:r>
            <a:r>
              <a:rPr lang="ko-KR" altLang="en-US" baseline="0" err="1"/>
              <a:t>개장소까지</a:t>
            </a:r>
            <a:r>
              <a:rPr lang="ko-KR" altLang="en-US" baseline="0"/>
              <a:t> </a:t>
            </a:r>
            <a:r>
              <a:rPr lang="ko-KR" altLang="en-US" baseline="0" err="1"/>
              <a:t>가능한점</a:t>
            </a:r>
            <a:r>
              <a:rPr lang="ko-KR" altLang="en-US" baseline="0"/>
              <a:t> </a:t>
            </a:r>
            <a:r>
              <a:rPr lang="ko-KR" altLang="en-US" baseline="0" err="1"/>
              <a:t>기억해두시길</a:t>
            </a:r>
            <a:r>
              <a:rPr lang="ko-KR" altLang="en-US" baseline="0"/>
              <a:t> 바랍니다</a:t>
            </a:r>
            <a:r>
              <a:rPr lang="en-US" altLang="ko-KR" baseline="0"/>
              <a:t>. </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82</a:t>
            </a:fld>
            <a:endParaRPr lang="ko-KR" altLang="en-US"/>
          </a:p>
        </p:txBody>
      </p:sp>
    </p:spTree>
    <p:extLst>
      <p:ext uri="{BB962C8B-B14F-4D97-AF65-F5344CB8AC3E}">
        <p14:creationId xmlns:p14="http://schemas.microsoft.com/office/powerpoint/2010/main" val="8625482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err="1"/>
              <a:t>신입생중</a:t>
            </a:r>
            <a:r>
              <a:rPr lang="ko-KR" altLang="en-US"/>
              <a:t> 대부분이 지금 </a:t>
            </a:r>
            <a:r>
              <a:rPr lang="en-US" altLang="ko-KR"/>
              <a:t>D4</a:t>
            </a:r>
            <a:r>
              <a:rPr lang="ko-KR" altLang="en-US"/>
              <a:t>비자를 가지고 있는 것으로 알고있는데 </a:t>
            </a:r>
            <a:endParaRPr lang="en-US" altLang="ko-KR"/>
          </a:p>
          <a:p>
            <a:r>
              <a:rPr lang="ko-KR" altLang="en-US"/>
              <a:t>지금부터 바로 </a:t>
            </a:r>
            <a:r>
              <a:rPr lang="en-US" altLang="ko-KR"/>
              <a:t>D2</a:t>
            </a:r>
            <a:r>
              <a:rPr lang="ko-KR" altLang="en-US"/>
              <a:t>비자로변경을 해야합니다</a:t>
            </a:r>
            <a:r>
              <a:rPr lang="en-US" altLang="ko-KR"/>
              <a:t>.</a:t>
            </a:r>
          </a:p>
          <a:p>
            <a:endParaRPr lang="en-US" altLang="ko-KR"/>
          </a:p>
          <a:p>
            <a:r>
              <a:rPr lang="ko-KR" altLang="en-US" err="1"/>
              <a:t>필요서류중</a:t>
            </a:r>
            <a:r>
              <a:rPr lang="ko-KR" altLang="en-US"/>
              <a:t> 표준입학허가서와 등록금 납입증명서는 국제교류팀으로 오면 </a:t>
            </a:r>
            <a:r>
              <a:rPr lang="ko-KR" altLang="en-US" err="1"/>
              <a:t>받을수가</a:t>
            </a:r>
            <a:r>
              <a:rPr lang="ko-KR" altLang="en-US"/>
              <a:t> 있고</a:t>
            </a:r>
            <a:r>
              <a:rPr lang="en-US" altLang="ko-KR"/>
              <a:t>,</a:t>
            </a:r>
          </a:p>
          <a:p>
            <a:r>
              <a:rPr lang="ko-KR" altLang="en-US" err="1"/>
              <a:t>그외</a:t>
            </a:r>
            <a:r>
              <a:rPr lang="ko-KR" altLang="en-US"/>
              <a:t> 최종학력증명서나 학력인증서류는 학생이 직접준비해야 하는 서류입니다</a:t>
            </a:r>
            <a:r>
              <a:rPr lang="en-US" altLang="ko-KR"/>
              <a:t>. </a:t>
            </a:r>
          </a:p>
          <a:p>
            <a:r>
              <a:rPr lang="ko-KR" altLang="en-US" err="1"/>
              <a:t>입학할때낸</a:t>
            </a:r>
            <a:r>
              <a:rPr lang="ko-KR" altLang="en-US"/>
              <a:t> 서류는 저희가 보관해야해서 돌려 </a:t>
            </a:r>
            <a:r>
              <a:rPr lang="ko-KR" altLang="en-US" err="1"/>
              <a:t>드릴수</a:t>
            </a:r>
            <a:r>
              <a:rPr lang="ko-KR" altLang="en-US"/>
              <a:t> 없으니</a:t>
            </a:r>
            <a:r>
              <a:rPr lang="ko-KR" altLang="en-US" baseline="0"/>
              <a:t> </a:t>
            </a:r>
            <a:endParaRPr lang="en-US" altLang="ko-KR" baseline="0"/>
          </a:p>
          <a:p>
            <a:r>
              <a:rPr lang="ko-KR" altLang="en-US" baseline="0"/>
              <a:t>필요한 학생은 지금부터라도 바로 준비를 해야합니다</a:t>
            </a:r>
            <a:r>
              <a:rPr lang="en-US" altLang="ko-KR" baseline="0"/>
              <a:t>.</a:t>
            </a:r>
          </a:p>
          <a:p>
            <a:endParaRPr lang="en-US" altLang="ko-KR" baseline="0"/>
          </a:p>
          <a:p>
            <a:r>
              <a:rPr lang="ko-KR" altLang="en-US" baseline="0"/>
              <a:t>그리고 이번에 </a:t>
            </a:r>
            <a:r>
              <a:rPr lang="ko-KR" altLang="en-US" baseline="0" err="1"/>
              <a:t>비자변경시</a:t>
            </a:r>
            <a:r>
              <a:rPr lang="ko-KR" altLang="en-US" baseline="0"/>
              <a:t> 달라진 점이 있는데</a:t>
            </a:r>
            <a:endParaRPr lang="en-US" altLang="ko-KR" baseline="0"/>
          </a:p>
          <a:p>
            <a:r>
              <a:rPr lang="ko-KR" altLang="en-US" baseline="0"/>
              <a:t>재정입증서류를 </a:t>
            </a:r>
            <a:r>
              <a:rPr lang="ko-KR" altLang="en-US" baseline="0" err="1"/>
              <a:t>준비할때</a:t>
            </a:r>
            <a:r>
              <a:rPr lang="ko-KR" altLang="en-US" baseline="0"/>
              <a:t> 외국에서 한국에 송금한 내역이 필요하다고 합니다</a:t>
            </a:r>
            <a:r>
              <a:rPr lang="en-US" altLang="ko-KR" baseline="0"/>
              <a:t>.</a:t>
            </a:r>
          </a:p>
          <a:p>
            <a:r>
              <a:rPr lang="ko-KR" altLang="en-US" baseline="0"/>
              <a:t>만일 </a:t>
            </a:r>
            <a:r>
              <a:rPr lang="ko-KR" altLang="en-US" baseline="0" err="1"/>
              <a:t>송금받은게</a:t>
            </a:r>
            <a:r>
              <a:rPr lang="ko-KR" altLang="en-US" baseline="0"/>
              <a:t> 없고</a:t>
            </a:r>
            <a:r>
              <a:rPr lang="en-US" altLang="ko-KR" baseline="0"/>
              <a:t> </a:t>
            </a:r>
            <a:r>
              <a:rPr lang="ko-KR" altLang="en-US" baseline="0" err="1"/>
              <a:t>이천만원이</a:t>
            </a:r>
            <a:r>
              <a:rPr lang="ko-KR" altLang="en-US" baseline="0"/>
              <a:t> 한국에서 아르바이트를 해서 </a:t>
            </a:r>
            <a:r>
              <a:rPr lang="ko-KR" altLang="en-US" baseline="0" err="1"/>
              <a:t>번돈이라면</a:t>
            </a:r>
            <a:r>
              <a:rPr lang="ko-KR" altLang="en-US" baseline="0"/>
              <a:t> </a:t>
            </a:r>
            <a:endParaRPr lang="en-US" altLang="ko-KR" baseline="0"/>
          </a:p>
          <a:p>
            <a:r>
              <a:rPr lang="ko-KR" altLang="en-US" baseline="0"/>
              <a:t>어떤 아르바이트로 얼마를 </a:t>
            </a:r>
            <a:r>
              <a:rPr lang="ko-KR" altLang="en-US" baseline="0" err="1"/>
              <a:t>벌었는지에</a:t>
            </a:r>
            <a:r>
              <a:rPr lang="ko-KR" altLang="en-US" baseline="0"/>
              <a:t> 대해서도 </a:t>
            </a:r>
            <a:r>
              <a:rPr lang="ko-KR" altLang="en-US" baseline="0" err="1"/>
              <a:t>증명해야한다고</a:t>
            </a:r>
            <a:r>
              <a:rPr lang="ko-KR" altLang="en-US" baseline="0"/>
              <a:t> 하니 미리 학생들이 준비를 해야 하겠습니다</a:t>
            </a:r>
            <a:r>
              <a:rPr lang="en-US" altLang="ko-KR" baseline="0"/>
              <a:t>.</a:t>
            </a:r>
          </a:p>
          <a:p>
            <a:endParaRPr lang="en-US" altLang="ko-KR" baseline="0"/>
          </a:p>
          <a:p>
            <a:endParaRPr lang="en-US" altLang="ko-KR" baseline="0"/>
          </a:p>
          <a:p>
            <a:r>
              <a:rPr lang="ko-KR" altLang="en-US" baseline="0"/>
              <a:t>그리고 아르바이트를 하는 학생이 꽤 많은 것으로 알고있는데</a:t>
            </a:r>
            <a:r>
              <a:rPr lang="en-US" altLang="ko-KR" baseline="0"/>
              <a:t>,</a:t>
            </a:r>
          </a:p>
          <a:p>
            <a:r>
              <a:rPr lang="ko-KR" altLang="en-US" baseline="0"/>
              <a:t>아르바이트를 할 때에는 국제교류팀에 방문에 미리 꼭 </a:t>
            </a:r>
            <a:r>
              <a:rPr lang="ko-KR" altLang="en-US" baseline="0" err="1"/>
              <a:t>확인을받고</a:t>
            </a:r>
            <a:r>
              <a:rPr lang="ko-KR" altLang="en-US" baseline="0"/>
              <a:t> </a:t>
            </a:r>
            <a:endParaRPr lang="en-US" altLang="ko-KR" baseline="0"/>
          </a:p>
          <a:p>
            <a:r>
              <a:rPr lang="ko-KR" altLang="en-US" baseline="0" err="1"/>
              <a:t>하이코리아에서</a:t>
            </a:r>
            <a:r>
              <a:rPr lang="ko-KR" altLang="en-US" baseline="0"/>
              <a:t> 신청을 해야 문제가 없습니다</a:t>
            </a:r>
            <a:r>
              <a:rPr lang="en-US" altLang="ko-KR" baseline="0"/>
              <a:t>.</a:t>
            </a:r>
          </a:p>
          <a:p>
            <a:r>
              <a:rPr lang="ko-KR" altLang="en-US" baseline="0"/>
              <a:t>그리고 </a:t>
            </a:r>
            <a:r>
              <a:rPr lang="ko-KR" altLang="en-US" baseline="0" err="1"/>
              <a:t>학기중에는</a:t>
            </a:r>
            <a:r>
              <a:rPr lang="ko-KR" altLang="en-US" baseline="0"/>
              <a:t> 주당 </a:t>
            </a:r>
            <a:r>
              <a:rPr lang="en-US" altLang="ko-KR" baseline="0"/>
              <a:t>20</a:t>
            </a:r>
            <a:r>
              <a:rPr lang="ko-KR" altLang="en-US" baseline="0"/>
              <a:t>시간 이내로 하고 </a:t>
            </a:r>
            <a:r>
              <a:rPr lang="en-US" altLang="ko-KR" baseline="0"/>
              <a:t>2</a:t>
            </a:r>
            <a:r>
              <a:rPr lang="ko-KR" altLang="en-US" baseline="0" err="1"/>
              <a:t>개장소까지</a:t>
            </a:r>
            <a:r>
              <a:rPr lang="ko-KR" altLang="en-US" baseline="0"/>
              <a:t> </a:t>
            </a:r>
            <a:r>
              <a:rPr lang="ko-KR" altLang="en-US" baseline="0" err="1"/>
              <a:t>가능한점</a:t>
            </a:r>
            <a:r>
              <a:rPr lang="ko-KR" altLang="en-US" baseline="0"/>
              <a:t> </a:t>
            </a:r>
            <a:r>
              <a:rPr lang="ko-KR" altLang="en-US" baseline="0" err="1"/>
              <a:t>기억해두시길</a:t>
            </a:r>
            <a:r>
              <a:rPr lang="ko-KR" altLang="en-US" baseline="0"/>
              <a:t> 바랍니다</a:t>
            </a:r>
            <a:r>
              <a:rPr lang="en-US" altLang="ko-KR" baseline="0"/>
              <a:t>. </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83</a:t>
            </a:fld>
            <a:endParaRPr lang="ko-KR" altLang="en-US"/>
          </a:p>
        </p:txBody>
      </p:sp>
    </p:spTree>
    <p:extLst>
      <p:ext uri="{BB962C8B-B14F-4D97-AF65-F5344CB8AC3E}">
        <p14:creationId xmlns:p14="http://schemas.microsoft.com/office/powerpoint/2010/main" val="32340915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err="1"/>
              <a:t>신입생중</a:t>
            </a:r>
            <a:r>
              <a:rPr lang="ko-KR" altLang="en-US"/>
              <a:t> 대부분이 지금 </a:t>
            </a:r>
            <a:r>
              <a:rPr lang="en-US" altLang="ko-KR"/>
              <a:t>D4</a:t>
            </a:r>
            <a:r>
              <a:rPr lang="ko-KR" altLang="en-US"/>
              <a:t>비자를 가지고 있는 것으로 알고있는데 </a:t>
            </a:r>
            <a:endParaRPr lang="en-US" altLang="ko-KR"/>
          </a:p>
          <a:p>
            <a:r>
              <a:rPr lang="ko-KR" altLang="en-US"/>
              <a:t>지금부터 바로 </a:t>
            </a:r>
            <a:r>
              <a:rPr lang="en-US" altLang="ko-KR"/>
              <a:t>D2</a:t>
            </a:r>
            <a:r>
              <a:rPr lang="ko-KR" altLang="en-US"/>
              <a:t>비자로변경을 해야합니다</a:t>
            </a:r>
            <a:r>
              <a:rPr lang="en-US" altLang="ko-KR"/>
              <a:t>.</a:t>
            </a:r>
          </a:p>
          <a:p>
            <a:endParaRPr lang="en-US" altLang="ko-KR"/>
          </a:p>
          <a:p>
            <a:r>
              <a:rPr lang="ko-KR" altLang="en-US" err="1"/>
              <a:t>필요서류중</a:t>
            </a:r>
            <a:r>
              <a:rPr lang="ko-KR" altLang="en-US"/>
              <a:t> 표준입학허가서와 등록금 납입증명서는 국제교류팀으로 오면 </a:t>
            </a:r>
            <a:r>
              <a:rPr lang="ko-KR" altLang="en-US" err="1"/>
              <a:t>받을수가</a:t>
            </a:r>
            <a:r>
              <a:rPr lang="ko-KR" altLang="en-US"/>
              <a:t> 있고</a:t>
            </a:r>
            <a:r>
              <a:rPr lang="en-US" altLang="ko-KR"/>
              <a:t>,</a:t>
            </a:r>
          </a:p>
          <a:p>
            <a:r>
              <a:rPr lang="ko-KR" altLang="en-US" err="1"/>
              <a:t>그외</a:t>
            </a:r>
            <a:r>
              <a:rPr lang="ko-KR" altLang="en-US"/>
              <a:t> 최종학력증명서나 학력인증서류는 학생이 직접준비해야 하는 서류입니다</a:t>
            </a:r>
            <a:r>
              <a:rPr lang="en-US" altLang="ko-KR"/>
              <a:t>. </a:t>
            </a:r>
          </a:p>
          <a:p>
            <a:r>
              <a:rPr lang="ko-KR" altLang="en-US" err="1"/>
              <a:t>입학할때낸</a:t>
            </a:r>
            <a:r>
              <a:rPr lang="ko-KR" altLang="en-US"/>
              <a:t> 서류는 저희가 보관해야해서 돌려 </a:t>
            </a:r>
            <a:r>
              <a:rPr lang="ko-KR" altLang="en-US" err="1"/>
              <a:t>드릴수</a:t>
            </a:r>
            <a:r>
              <a:rPr lang="ko-KR" altLang="en-US"/>
              <a:t> 없으니</a:t>
            </a:r>
            <a:r>
              <a:rPr lang="ko-KR" altLang="en-US" baseline="0"/>
              <a:t> </a:t>
            </a:r>
            <a:endParaRPr lang="en-US" altLang="ko-KR" baseline="0"/>
          </a:p>
          <a:p>
            <a:r>
              <a:rPr lang="ko-KR" altLang="en-US" baseline="0"/>
              <a:t>필요한 학생은 지금부터라도 바로 준비를 해야합니다</a:t>
            </a:r>
            <a:r>
              <a:rPr lang="en-US" altLang="ko-KR" baseline="0"/>
              <a:t>.</a:t>
            </a:r>
          </a:p>
          <a:p>
            <a:endParaRPr lang="en-US" altLang="ko-KR" baseline="0"/>
          </a:p>
          <a:p>
            <a:r>
              <a:rPr lang="ko-KR" altLang="en-US" baseline="0"/>
              <a:t>그리고 이번에 </a:t>
            </a:r>
            <a:r>
              <a:rPr lang="ko-KR" altLang="en-US" baseline="0" err="1"/>
              <a:t>비자변경시</a:t>
            </a:r>
            <a:r>
              <a:rPr lang="ko-KR" altLang="en-US" baseline="0"/>
              <a:t> 달라진 점이 있는데</a:t>
            </a:r>
            <a:endParaRPr lang="en-US" altLang="ko-KR" baseline="0"/>
          </a:p>
          <a:p>
            <a:r>
              <a:rPr lang="ko-KR" altLang="en-US" baseline="0"/>
              <a:t>재정입증서류를 </a:t>
            </a:r>
            <a:r>
              <a:rPr lang="ko-KR" altLang="en-US" baseline="0" err="1"/>
              <a:t>준비할때</a:t>
            </a:r>
            <a:r>
              <a:rPr lang="ko-KR" altLang="en-US" baseline="0"/>
              <a:t> 외국에서 한국에 송금한 내역이 필요하다고 합니다</a:t>
            </a:r>
            <a:r>
              <a:rPr lang="en-US" altLang="ko-KR" baseline="0"/>
              <a:t>.</a:t>
            </a:r>
          </a:p>
          <a:p>
            <a:r>
              <a:rPr lang="ko-KR" altLang="en-US" baseline="0"/>
              <a:t>만일 </a:t>
            </a:r>
            <a:r>
              <a:rPr lang="ko-KR" altLang="en-US" baseline="0" err="1"/>
              <a:t>송금받은게</a:t>
            </a:r>
            <a:r>
              <a:rPr lang="ko-KR" altLang="en-US" baseline="0"/>
              <a:t> 없고</a:t>
            </a:r>
            <a:r>
              <a:rPr lang="en-US" altLang="ko-KR" baseline="0"/>
              <a:t> </a:t>
            </a:r>
            <a:r>
              <a:rPr lang="ko-KR" altLang="en-US" baseline="0" err="1"/>
              <a:t>이천만원이</a:t>
            </a:r>
            <a:r>
              <a:rPr lang="ko-KR" altLang="en-US" baseline="0"/>
              <a:t> 한국에서 아르바이트를 해서 </a:t>
            </a:r>
            <a:r>
              <a:rPr lang="ko-KR" altLang="en-US" baseline="0" err="1"/>
              <a:t>번돈이라면</a:t>
            </a:r>
            <a:r>
              <a:rPr lang="ko-KR" altLang="en-US" baseline="0"/>
              <a:t> </a:t>
            </a:r>
            <a:endParaRPr lang="en-US" altLang="ko-KR" baseline="0"/>
          </a:p>
          <a:p>
            <a:r>
              <a:rPr lang="ko-KR" altLang="en-US" baseline="0"/>
              <a:t>어떤 아르바이트로 얼마를 </a:t>
            </a:r>
            <a:r>
              <a:rPr lang="ko-KR" altLang="en-US" baseline="0" err="1"/>
              <a:t>벌었는지에</a:t>
            </a:r>
            <a:r>
              <a:rPr lang="ko-KR" altLang="en-US" baseline="0"/>
              <a:t> 대해서도 </a:t>
            </a:r>
            <a:r>
              <a:rPr lang="ko-KR" altLang="en-US" baseline="0" err="1"/>
              <a:t>증명해야한다고</a:t>
            </a:r>
            <a:r>
              <a:rPr lang="ko-KR" altLang="en-US" baseline="0"/>
              <a:t> 하니 미리 학생들이 준비를 해야 하겠습니다</a:t>
            </a:r>
            <a:r>
              <a:rPr lang="en-US" altLang="ko-KR" baseline="0"/>
              <a:t>.</a:t>
            </a:r>
          </a:p>
          <a:p>
            <a:endParaRPr lang="en-US" altLang="ko-KR" baseline="0"/>
          </a:p>
          <a:p>
            <a:endParaRPr lang="en-US" altLang="ko-KR" baseline="0"/>
          </a:p>
          <a:p>
            <a:r>
              <a:rPr lang="ko-KR" altLang="en-US" baseline="0"/>
              <a:t>그리고 아르바이트를 하는 학생이 꽤 많은 것으로 알고있는데</a:t>
            </a:r>
            <a:r>
              <a:rPr lang="en-US" altLang="ko-KR" baseline="0"/>
              <a:t>,</a:t>
            </a:r>
          </a:p>
          <a:p>
            <a:r>
              <a:rPr lang="ko-KR" altLang="en-US" baseline="0"/>
              <a:t>아르바이트를 할 때에는 국제교류팀에 방문에 미리 꼭 </a:t>
            </a:r>
            <a:r>
              <a:rPr lang="ko-KR" altLang="en-US" baseline="0" err="1"/>
              <a:t>확인을받고</a:t>
            </a:r>
            <a:r>
              <a:rPr lang="ko-KR" altLang="en-US" baseline="0"/>
              <a:t> </a:t>
            </a:r>
            <a:endParaRPr lang="en-US" altLang="ko-KR" baseline="0"/>
          </a:p>
          <a:p>
            <a:r>
              <a:rPr lang="ko-KR" altLang="en-US" baseline="0" err="1"/>
              <a:t>하이코리아에서</a:t>
            </a:r>
            <a:r>
              <a:rPr lang="ko-KR" altLang="en-US" baseline="0"/>
              <a:t> 신청을 해야 문제가 없습니다</a:t>
            </a:r>
            <a:r>
              <a:rPr lang="en-US" altLang="ko-KR" baseline="0"/>
              <a:t>.</a:t>
            </a:r>
          </a:p>
          <a:p>
            <a:r>
              <a:rPr lang="ko-KR" altLang="en-US" baseline="0"/>
              <a:t>그리고 </a:t>
            </a:r>
            <a:r>
              <a:rPr lang="ko-KR" altLang="en-US" baseline="0" err="1"/>
              <a:t>학기중에는</a:t>
            </a:r>
            <a:r>
              <a:rPr lang="ko-KR" altLang="en-US" baseline="0"/>
              <a:t> 주당 </a:t>
            </a:r>
            <a:r>
              <a:rPr lang="en-US" altLang="ko-KR" baseline="0"/>
              <a:t>20</a:t>
            </a:r>
            <a:r>
              <a:rPr lang="ko-KR" altLang="en-US" baseline="0"/>
              <a:t>시간 이내로 하고 </a:t>
            </a:r>
            <a:r>
              <a:rPr lang="en-US" altLang="ko-KR" baseline="0"/>
              <a:t>2</a:t>
            </a:r>
            <a:r>
              <a:rPr lang="ko-KR" altLang="en-US" baseline="0" err="1"/>
              <a:t>개장소까지</a:t>
            </a:r>
            <a:r>
              <a:rPr lang="ko-KR" altLang="en-US" baseline="0"/>
              <a:t> </a:t>
            </a:r>
            <a:r>
              <a:rPr lang="ko-KR" altLang="en-US" baseline="0" err="1"/>
              <a:t>가능한점</a:t>
            </a:r>
            <a:r>
              <a:rPr lang="ko-KR" altLang="en-US" baseline="0"/>
              <a:t> </a:t>
            </a:r>
            <a:r>
              <a:rPr lang="ko-KR" altLang="en-US" baseline="0" err="1"/>
              <a:t>기억해두시길</a:t>
            </a:r>
            <a:r>
              <a:rPr lang="ko-KR" altLang="en-US" baseline="0"/>
              <a:t> 바랍니다</a:t>
            </a:r>
            <a:r>
              <a:rPr lang="en-US" altLang="ko-KR" baseline="0"/>
              <a:t>. </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84</a:t>
            </a:fld>
            <a:endParaRPr lang="ko-KR" altLang="en-US"/>
          </a:p>
        </p:txBody>
      </p:sp>
    </p:spTree>
    <p:extLst>
      <p:ext uri="{BB962C8B-B14F-4D97-AF65-F5344CB8AC3E}">
        <p14:creationId xmlns:p14="http://schemas.microsoft.com/office/powerpoint/2010/main" val="642379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err="1"/>
              <a:t>신입생중</a:t>
            </a:r>
            <a:r>
              <a:rPr lang="ko-KR" altLang="en-US"/>
              <a:t> 대부분이 지금 </a:t>
            </a:r>
            <a:r>
              <a:rPr lang="en-US" altLang="ko-KR"/>
              <a:t>D4</a:t>
            </a:r>
            <a:r>
              <a:rPr lang="ko-KR" altLang="en-US"/>
              <a:t>비자를 가지고 있는 것으로 알고있는데 </a:t>
            </a:r>
            <a:endParaRPr lang="en-US" altLang="ko-KR"/>
          </a:p>
          <a:p>
            <a:r>
              <a:rPr lang="ko-KR" altLang="en-US"/>
              <a:t>지금부터 바로 </a:t>
            </a:r>
            <a:r>
              <a:rPr lang="en-US" altLang="ko-KR"/>
              <a:t>D2</a:t>
            </a:r>
            <a:r>
              <a:rPr lang="ko-KR" altLang="en-US"/>
              <a:t>비자로변경을 해야합니다</a:t>
            </a:r>
            <a:r>
              <a:rPr lang="en-US" altLang="ko-KR"/>
              <a:t>.</a:t>
            </a:r>
          </a:p>
          <a:p>
            <a:endParaRPr lang="en-US" altLang="ko-KR"/>
          </a:p>
          <a:p>
            <a:r>
              <a:rPr lang="ko-KR" altLang="en-US" err="1"/>
              <a:t>필요서류중</a:t>
            </a:r>
            <a:r>
              <a:rPr lang="ko-KR" altLang="en-US"/>
              <a:t> 표준입학허가서와 등록금 납입증명서는 국제교류팀으로 오면 </a:t>
            </a:r>
            <a:r>
              <a:rPr lang="ko-KR" altLang="en-US" err="1"/>
              <a:t>받을수가</a:t>
            </a:r>
            <a:r>
              <a:rPr lang="ko-KR" altLang="en-US"/>
              <a:t> 있고</a:t>
            </a:r>
            <a:r>
              <a:rPr lang="en-US" altLang="ko-KR"/>
              <a:t>,</a:t>
            </a:r>
          </a:p>
          <a:p>
            <a:r>
              <a:rPr lang="ko-KR" altLang="en-US" err="1"/>
              <a:t>그외</a:t>
            </a:r>
            <a:r>
              <a:rPr lang="ko-KR" altLang="en-US"/>
              <a:t> 최종학력증명서나 학력인증서류는 학생이 직접준비해야 하는 서류입니다</a:t>
            </a:r>
            <a:r>
              <a:rPr lang="en-US" altLang="ko-KR"/>
              <a:t>. </a:t>
            </a:r>
          </a:p>
          <a:p>
            <a:r>
              <a:rPr lang="ko-KR" altLang="en-US" err="1"/>
              <a:t>입학할때낸</a:t>
            </a:r>
            <a:r>
              <a:rPr lang="ko-KR" altLang="en-US"/>
              <a:t> 서류는 저희가 보관해야해서 돌려 </a:t>
            </a:r>
            <a:r>
              <a:rPr lang="ko-KR" altLang="en-US" err="1"/>
              <a:t>드릴수</a:t>
            </a:r>
            <a:r>
              <a:rPr lang="ko-KR" altLang="en-US"/>
              <a:t> 없으니</a:t>
            </a:r>
            <a:r>
              <a:rPr lang="ko-KR" altLang="en-US" baseline="0"/>
              <a:t> </a:t>
            </a:r>
            <a:endParaRPr lang="en-US" altLang="ko-KR" baseline="0"/>
          </a:p>
          <a:p>
            <a:r>
              <a:rPr lang="ko-KR" altLang="en-US" baseline="0"/>
              <a:t>필요한 학생은 지금부터라도 바로 준비를 해야합니다</a:t>
            </a:r>
            <a:r>
              <a:rPr lang="en-US" altLang="ko-KR" baseline="0"/>
              <a:t>.</a:t>
            </a:r>
          </a:p>
          <a:p>
            <a:endParaRPr lang="en-US" altLang="ko-KR" baseline="0"/>
          </a:p>
          <a:p>
            <a:r>
              <a:rPr lang="ko-KR" altLang="en-US" baseline="0"/>
              <a:t>그리고 이번에 </a:t>
            </a:r>
            <a:r>
              <a:rPr lang="ko-KR" altLang="en-US" baseline="0" err="1"/>
              <a:t>비자변경시</a:t>
            </a:r>
            <a:r>
              <a:rPr lang="ko-KR" altLang="en-US" baseline="0"/>
              <a:t> 달라진 점이 있는데</a:t>
            </a:r>
            <a:endParaRPr lang="en-US" altLang="ko-KR" baseline="0"/>
          </a:p>
          <a:p>
            <a:r>
              <a:rPr lang="ko-KR" altLang="en-US" baseline="0"/>
              <a:t>재정입증서류를 </a:t>
            </a:r>
            <a:r>
              <a:rPr lang="ko-KR" altLang="en-US" baseline="0" err="1"/>
              <a:t>준비할때</a:t>
            </a:r>
            <a:r>
              <a:rPr lang="ko-KR" altLang="en-US" baseline="0"/>
              <a:t> 외국에서 한국에 송금한 내역이 필요하다고 합니다</a:t>
            </a:r>
            <a:r>
              <a:rPr lang="en-US" altLang="ko-KR" baseline="0"/>
              <a:t>.</a:t>
            </a:r>
          </a:p>
          <a:p>
            <a:r>
              <a:rPr lang="ko-KR" altLang="en-US" baseline="0"/>
              <a:t>만일 </a:t>
            </a:r>
            <a:r>
              <a:rPr lang="ko-KR" altLang="en-US" baseline="0" err="1"/>
              <a:t>송금받은게</a:t>
            </a:r>
            <a:r>
              <a:rPr lang="ko-KR" altLang="en-US" baseline="0"/>
              <a:t> 없고</a:t>
            </a:r>
            <a:r>
              <a:rPr lang="en-US" altLang="ko-KR" baseline="0"/>
              <a:t> </a:t>
            </a:r>
            <a:r>
              <a:rPr lang="ko-KR" altLang="en-US" baseline="0" err="1"/>
              <a:t>이천만원이</a:t>
            </a:r>
            <a:r>
              <a:rPr lang="ko-KR" altLang="en-US" baseline="0"/>
              <a:t> 한국에서 아르바이트를 해서 </a:t>
            </a:r>
            <a:r>
              <a:rPr lang="ko-KR" altLang="en-US" baseline="0" err="1"/>
              <a:t>번돈이라면</a:t>
            </a:r>
            <a:r>
              <a:rPr lang="ko-KR" altLang="en-US" baseline="0"/>
              <a:t> </a:t>
            </a:r>
            <a:endParaRPr lang="en-US" altLang="ko-KR" baseline="0"/>
          </a:p>
          <a:p>
            <a:r>
              <a:rPr lang="ko-KR" altLang="en-US" baseline="0"/>
              <a:t>어떤 아르바이트로 얼마를 </a:t>
            </a:r>
            <a:r>
              <a:rPr lang="ko-KR" altLang="en-US" baseline="0" err="1"/>
              <a:t>벌었는지에</a:t>
            </a:r>
            <a:r>
              <a:rPr lang="ko-KR" altLang="en-US" baseline="0"/>
              <a:t> 대해서도 </a:t>
            </a:r>
            <a:r>
              <a:rPr lang="ko-KR" altLang="en-US" baseline="0" err="1"/>
              <a:t>증명해야한다고</a:t>
            </a:r>
            <a:r>
              <a:rPr lang="ko-KR" altLang="en-US" baseline="0"/>
              <a:t> 하니 미리 학생들이 준비를 해야 하겠습니다</a:t>
            </a:r>
            <a:r>
              <a:rPr lang="en-US" altLang="ko-KR" baseline="0"/>
              <a:t>.</a:t>
            </a:r>
          </a:p>
          <a:p>
            <a:endParaRPr lang="en-US" altLang="ko-KR" baseline="0"/>
          </a:p>
          <a:p>
            <a:endParaRPr lang="en-US" altLang="ko-KR" baseline="0"/>
          </a:p>
          <a:p>
            <a:r>
              <a:rPr lang="ko-KR" altLang="en-US" baseline="0"/>
              <a:t>그리고 아르바이트를 하는 학생이 꽤 많은 것으로 알고있는데</a:t>
            </a:r>
            <a:r>
              <a:rPr lang="en-US" altLang="ko-KR" baseline="0"/>
              <a:t>,</a:t>
            </a:r>
          </a:p>
          <a:p>
            <a:r>
              <a:rPr lang="ko-KR" altLang="en-US" baseline="0"/>
              <a:t>아르바이트를 할 때에는 국제교류팀에 방문에 미리 꼭 </a:t>
            </a:r>
            <a:r>
              <a:rPr lang="ko-KR" altLang="en-US" baseline="0" err="1"/>
              <a:t>확인을받고</a:t>
            </a:r>
            <a:r>
              <a:rPr lang="ko-KR" altLang="en-US" baseline="0"/>
              <a:t> </a:t>
            </a:r>
            <a:endParaRPr lang="en-US" altLang="ko-KR" baseline="0"/>
          </a:p>
          <a:p>
            <a:r>
              <a:rPr lang="ko-KR" altLang="en-US" baseline="0" err="1"/>
              <a:t>하이코리아에서</a:t>
            </a:r>
            <a:r>
              <a:rPr lang="ko-KR" altLang="en-US" baseline="0"/>
              <a:t> 신청을 해야 문제가 없습니다</a:t>
            </a:r>
            <a:r>
              <a:rPr lang="en-US" altLang="ko-KR" baseline="0"/>
              <a:t>.</a:t>
            </a:r>
          </a:p>
          <a:p>
            <a:r>
              <a:rPr lang="ko-KR" altLang="en-US" baseline="0"/>
              <a:t>그리고 </a:t>
            </a:r>
            <a:r>
              <a:rPr lang="ko-KR" altLang="en-US" baseline="0" err="1"/>
              <a:t>학기중에는</a:t>
            </a:r>
            <a:r>
              <a:rPr lang="ko-KR" altLang="en-US" baseline="0"/>
              <a:t> 주당 </a:t>
            </a:r>
            <a:r>
              <a:rPr lang="en-US" altLang="ko-KR" baseline="0"/>
              <a:t>20</a:t>
            </a:r>
            <a:r>
              <a:rPr lang="ko-KR" altLang="en-US" baseline="0"/>
              <a:t>시간 이내로 하고 </a:t>
            </a:r>
            <a:r>
              <a:rPr lang="en-US" altLang="ko-KR" baseline="0"/>
              <a:t>2</a:t>
            </a:r>
            <a:r>
              <a:rPr lang="ko-KR" altLang="en-US" baseline="0" err="1"/>
              <a:t>개장소까지</a:t>
            </a:r>
            <a:r>
              <a:rPr lang="ko-KR" altLang="en-US" baseline="0"/>
              <a:t> </a:t>
            </a:r>
            <a:r>
              <a:rPr lang="ko-KR" altLang="en-US" baseline="0" err="1"/>
              <a:t>가능한점</a:t>
            </a:r>
            <a:r>
              <a:rPr lang="ko-KR" altLang="en-US" baseline="0"/>
              <a:t> </a:t>
            </a:r>
            <a:r>
              <a:rPr lang="ko-KR" altLang="en-US" baseline="0" err="1"/>
              <a:t>기억해두시길</a:t>
            </a:r>
            <a:r>
              <a:rPr lang="ko-KR" altLang="en-US" baseline="0"/>
              <a:t> 바랍니다</a:t>
            </a:r>
            <a:r>
              <a:rPr lang="en-US" altLang="ko-KR" baseline="0"/>
              <a:t>. </a:t>
            </a:r>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85</a:t>
            </a:fld>
            <a:endParaRPr lang="ko-KR" altLang="en-US"/>
          </a:p>
        </p:txBody>
      </p:sp>
    </p:spTree>
    <p:extLst>
      <p:ext uri="{BB962C8B-B14F-4D97-AF65-F5344CB8AC3E}">
        <p14:creationId xmlns:p14="http://schemas.microsoft.com/office/powerpoint/2010/main" val="204025189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86</a:t>
            </a:fld>
            <a:endParaRPr lang="ko-KR" altLang="en-US"/>
          </a:p>
        </p:txBody>
      </p:sp>
    </p:spTree>
    <p:extLst>
      <p:ext uri="{BB962C8B-B14F-4D97-AF65-F5344CB8AC3E}">
        <p14:creationId xmlns:p14="http://schemas.microsoft.com/office/powerpoint/2010/main" val="34844409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멘토링 단체활동으로 작년에는 </a:t>
            </a:r>
            <a:r>
              <a:rPr lang="ko-KR" altLang="en-US" err="1"/>
              <a:t>한복체험과</a:t>
            </a:r>
            <a:r>
              <a:rPr lang="ko-KR" altLang="en-US"/>
              <a:t> 전통공연관람을 했고</a:t>
            </a:r>
            <a:r>
              <a:rPr lang="en-US" altLang="ko-KR"/>
              <a:t>, </a:t>
            </a:r>
          </a:p>
          <a:p>
            <a:r>
              <a:rPr lang="ko-KR" altLang="en-US" err="1"/>
              <a:t>삼성이노베이션뮤지엄이라고</a:t>
            </a:r>
            <a:r>
              <a:rPr lang="ko-KR" altLang="en-US"/>
              <a:t> 전자산업발전을 전시해놓은 곳에도 다녀왔습니다</a:t>
            </a:r>
            <a:r>
              <a:rPr lang="en-US" altLang="ko-KR"/>
              <a:t>.</a:t>
            </a:r>
          </a:p>
          <a:p>
            <a:endParaRPr lang="en-US" altLang="ko-KR"/>
          </a:p>
          <a:p>
            <a:r>
              <a:rPr lang="ko-KR" altLang="en-US"/>
              <a:t>그리고 작년에는 천안에 있는 독립기념관에 가서 </a:t>
            </a:r>
            <a:endParaRPr lang="en-US" altLang="ko-KR"/>
          </a:p>
          <a:p>
            <a:r>
              <a:rPr lang="ko-KR" altLang="en-US"/>
              <a:t>한국역사에 대해공부하고 도자기 만들기 체험도 하고 왔습니다</a:t>
            </a:r>
            <a:r>
              <a:rPr lang="en-US" altLang="ko-KR"/>
              <a:t>. </a:t>
            </a:r>
          </a:p>
          <a:p>
            <a:r>
              <a:rPr lang="ko-KR" altLang="en-US"/>
              <a:t>참고로 </a:t>
            </a:r>
            <a:r>
              <a:rPr lang="ko-KR" altLang="en-US" err="1"/>
              <a:t>단체활동은</a:t>
            </a:r>
            <a:r>
              <a:rPr lang="ko-KR" altLang="en-US"/>
              <a:t> 모두 무료입니다</a:t>
            </a:r>
            <a:r>
              <a:rPr lang="en-US" altLang="ko-KR"/>
              <a:t>!</a:t>
            </a:r>
            <a:endParaRPr lang="ko-KR" altLang="en-US"/>
          </a:p>
          <a:p>
            <a:endParaRPr lang="ko-KR" altLang="en-US"/>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87</a:t>
            </a:fld>
            <a:endParaRPr lang="ko-KR" altLang="en-US"/>
          </a:p>
        </p:txBody>
      </p:sp>
    </p:spTree>
    <p:extLst>
      <p:ext uri="{BB962C8B-B14F-4D97-AF65-F5344CB8AC3E}">
        <p14:creationId xmlns:p14="http://schemas.microsoft.com/office/powerpoint/2010/main" val="27001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또 광운대학교만의 특별한 프로그램으로 </a:t>
            </a:r>
            <a:r>
              <a:rPr lang="ko-KR" altLang="en-US" err="1"/>
              <a:t>런치톡톡</a:t>
            </a:r>
            <a:r>
              <a:rPr lang="ko-KR" altLang="en-US"/>
              <a:t> 프로그램이 있습니다</a:t>
            </a:r>
            <a:r>
              <a:rPr lang="en-US" altLang="ko-KR"/>
              <a:t>.</a:t>
            </a:r>
          </a:p>
          <a:p>
            <a:endParaRPr lang="en-US" altLang="ko-KR"/>
          </a:p>
          <a:p>
            <a:r>
              <a:rPr lang="ko-KR" altLang="en-US"/>
              <a:t>여기 사진은 우리 학생들과 총장님이 점심을 같이 먹은 사진인데요</a:t>
            </a:r>
            <a:endParaRPr lang="en-US" altLang="ko-KR"/>
          </a:p>
          <a:p>
            <a:r>
              <a:rPr lang="ko-KR" altLang="en-US"/>
              <a:t>매번 이렇게 총장님과 식사를 하는 건 아니고</a:t>
            </a:r>
            <a:r>
              <a:rPr lang="en-US" altLang="ko-KR"/>
              <a:t>, </a:t>
            </a:r>
          </a:p>
          <a:p>
            <a:r>
              <a:rPr lang="ko-KR" altLang="en-US"/>
              <a:t>유학생 담당자들이 돌아가며 외국학생들과 점심을 먹으며 </a:t>
            </a:r>
            <a:endParaRPr lang="en-US" altLang="ko-KR"/>
          </a:p>
          <a:p>
            <a:r>
              <a:rPr lang="ko-KR" altLang="en-US"/>
              <a:t>유학생활에 어떤 어려움이 있는지 도와줄게 있는지 듣고 친해지는 시간을 갖습니다</a:t>
            </a:r>
            <a:r>
              <a:rPr lang="en-US" altLang="ko-KR"/>
              <a:t>.</a:t>
            </a:r>
          </a:p>
          <a:p>
            <a:r>
              <a:rPr lang="ko-KR" altLang="en-US"/>
              <a:t>이것도 한학기에 </a:t>
            </a:r>
            <a:r>
              <a:rPr lang="en-US" altLang="ko-KR"/>
              <a:t>1</a:t>
            </a:r>
            <a:r>
              <a:rPr lang="ko-KR" altLang="en-US"/>
              <a:t>번씩은 꼭 참석해야하는 프로그램입니다</a:t>
            </a:r>
            <a:r>
              <a:rPr lang="en-US" altLang="ko-KR"/>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88</a:t>
            </a:fld>
            <a:endParaRPr lang="ko-KR" altLang="en-US"/>
          </a:p>
        </p:txBody>
      </p:sp>
    </p:spTree>
    <p:extLst>
      <p:ext uri="{BB962C8B-B14F-4D97-AF65-F5344CB8AC3E}">
        <p14:creationId xmlns:p14="http://schemas.microsoft.com/office/powerpoint/2010/main" val="84924827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다음으로 유학생 상담프로그램을 진행하고 있습니다</a:t>
            </a:r>
            <a:r>
              <a:rPr lang="en-US" altLang="ko-KR"/>
              <a:t>.</a:t>
            </a:r>
          </a:p>
          <a:p>
            <a:endParaRPr lang="en-US" altLang="ko-KR"/>
          </a:p>
          <a:p>
            <a:r>
              <a:rPr lang="ko-KR" altLang="en-US"/>
              <a:t>베트남 출신유학생은 우리 학교 베트남 교수님이 계신데 그분과 상담을 하고</a:t>
            </a:r>
            <a:endParaRPr lang="en-US" altLang="ko-KR"/>
          </a:p>
          <a:p>
            <a:r>
              <a:rPr lang="ko-KR" altLang="en-US"/>
              <a:t>중국출신 유학생은 우리 학교를 졸업한 중국대학원생이</a:t>
            </a:r>
            <a:endParaRPr lang="en-US" altLang="ko-KR"/>
          </a:p>
          <a:p>
            <a:r>
              <a:rPr lang="ko-KR" altLang="en-US"/>
              <a:t>생활이나 학업에 대한 상담을 해줄 예정입니다</a:t>
            </a:r>
            <a:r>
              <a:rPr lang="en-US" altLang="ko-KR"/>
              <a:t>.</a:t>
            </a:r>
          </a:p>
          <a:p>
            <a:r>
              <a:rPr lang="ko-KR" altLang="en-US" err="1"/>
              <a:t>그외</a:t>
            </a:r>
            <a:r>
              <a:rPr lang="ko-KR" altLang="en-US"/>
              <a:t> 국적은 </a:t>
            </a:r>
            <a:r>
              <a:rPr lang="ko-KR" altLang="en-US" err="1"/>
              <a:t>국제교류팀</a:t>
            </a:r>
            <a:r>
              <a:rPr lang="ko-KR" altLang="en-US"/>
              <a:t> 직원과 상담이 가능합니다</a:t>
            </a:r>
            <a:r>
              <a:rPr lang="en-US" altLang="ko-KR"/>
              <a:t>.</a:t>
            </a:r>
          </a:p>
          <a:p>
            <a:endParaRPr lang="en-US" altLang="ko-KR"/>
          </a:p>
          <a:p>
            <a:r>
              <a:rPr lang="ko-KR" altLang="en-US"/>
              <a:t>광운대학교 학생은 </a:t>
            </a:r>
            <a:r>
              <a:rPr lang="ko-KR" altLang="en-US" err="1"/>
              <a:t>매학기</a:t>
            </a:r>
            <a:r>
              <a:rPr lang="ko-KR" altLang="en-US"/>
              <a:t> </a:t>
            </a:r>
            <a:r>
              <a:rPr lang="en-US" altLang="ko-KR"/>
              <a:t>1</a:t>
            </a:r>
            <a:r>
              <a:rPr lang="ko-KR" altLang="en-US" err="1"/>
              <a:t>회이상</a:t>
            </a:r>
            <a:r>
              <a:rPr lang="ko-KR" altLang="en-US"/>
              <a:t> 의무적으로 상담에 참가해야 합니다</a:t>
            </a:r>
            <a:r>
              <a:rPr lang="en-US" altLang="ko-KR"/>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89</a:t>
            </a:fld>
            <a:endParaRPr lang="ko-KR" altLang="en-US"/>
          </a:p>
        </p:txBody>
      </p:sp>
    </p:spTree>
    <p:extLst>
      <p:ext uri="{BB962C8B-B14F-4D97-AF65-F5344CB8AC3E}">
        <p14:creationId xmlns:p14="http://schemas.microsoft.com/office/powerpoint/2010/main" val="83360099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90</a:t>
            </a:fld>
            <a:endParaRPr lang="ko-KR" altLang="en-US"/>
          </a:p>
        </p:txBody>
      </p:sp>
    </p:spTree>
    <p:extLst>
      <p:ext uri="{BB962C8B-B14F-4D97-AF65-F5344CB8AC3E}">
        <p14:creationId xmlns:p14="http://schemas.microsoft.com/office/powerpoint/2010/main" val="188600915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91</a:t>
            </a:fld>
            <a:endParaRPr lang="ko-KR" altLang="en-US"/>
          </a:p>
        </p:txBody>
      </p:sp>
    </p:spTree>
    <p:extLst>
      <p:ext uri="{BB962C8B-B14F-4D97-AF65-F5344CB8AC3E}">
        <p14:creationId xmlns:p14="http://schemas.microsoft.com/office/powerpoint/2010/main" val="142355850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92</a:t>
            </a:fld>
            <a:endParaRPr lang="ko-KR" altLang="en-US"/>
          </a:p>
        </p:txBody>
      </p:sp>
    </p:spTree>
    <p:extLst>
      <p:ext uri="{BB962C8B-B14F-4D97-AF65-F5344CB8AC3E}">
        <p14:creationId xmlns:p14="http://schemas.microsoft.com/office/powerpoint/2010/main" val="363729424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93</a:t>
            </a:fld>
            <a:endParaRPr lang="ko-KR" altLang="en-US"/>
          </a:p>
        </p:txBody>
      </p:sp>
    </p:spTree>
    <p:extLst>
      <p:ext uri="{BB962C8B-B14F-4D97-AF65-F5344CB8AC3E}">
        <p14:creationId xmlns:p14="http://schemas.microsoft.com/office/powerpoint/2010/main" val="23955076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94</a:t>
            </a:fld>
            <a:endParaRPr lang="ko-KR" altLang="en-US"/>
          </a:p>
        </p:txBody>
      </p:sp>
    </p:spTree>
    <p:extLst>
      <p:ext uri="{BB962C8B-B14F-4D97-AF65-F5344CB8AC3E}">
        <p14:creationId xmlns:p14="http://schemas.microsoft.com/office/powerpoint/2010/main" val="109953485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마지막으로 </a:t>
            </a:r>
            <a:r>
              <a:rPr lang="ko-KR" altLang="en-US" err="1"/>
              <a:t>튜터링</a:t>
            </a:r>
            <a:r>
              <a:rPr lang="ko-KR" altLang="en-US"/>
              <a:t> 프로그램이 있습니다</a:t>
            </a:r>
            <a:r>
              <a:rPr lang="en-US" altLang="ko-KR"/>
              <a:t>.</a:t>
            </a:r>
          </a:p>
          <a:p>
            <a:endParaRPr lang="en-US" altLang="ko-KR"/>
          </a:p>
          <a:p>
            <a:r>
              <a:rPr lang="ko-KR" altLang="en-US"/>
              <a:t>교수 또는 </a:t>
            </a:r>
            <a:r>
              <a:rPr lang="ko-KR" altLang="en-US" err="1"/>
              <a:t>학교직원과</a:t>
            </a:r>
            <a:r>
              <a:rPr lang="ko-KR" altLang="en-US"/>
              <a:t> 짝이 되어 주 </a:t>
            </a:r>
            <a:r>
              <a:rPr lang="en-US" altLang="ko-KR"/>
              <a:t>1</a:t>
            </a:r>
            <a:r>
              <a:rPr lang="ko-KR" altLang="en-US"/>
              <a:t>회</a:t>
            </a:r>
            <a:r>
              <a:rPr lang="en-US" altLang="ko-KR"/>
              <a:t>,</a:t>
            </a:r>
            <a:r>
              <a:rPr lang="ko-KR" altLang="en-US"/>
              <a:t> 최소 </a:t>
            </a:r>
            <a:r>
              <a:rPr lang="en-US" altLang="ko-KR"/>
              <a:t>10</a:t>
            </a:r>
            <a:r>
              <a:rPr lang="ko-KR" altLang="en-US"/>
              <a:t>시간 이상 만나</a:t>
            </a:r>
            <a:endParaRPr lang="en-US" altLang="ko-KR"/>
          </a:p>
          <a:p>
            <a:r>
              <a:rPr lang="ko-KR" altLang="en-US"/>
              <a:t>교육</a:t>
            </a:r>
            <a:r>
              <a:rPr lang="en-US" altLang="ko-KR"/>
              <a:t>/</a:t>
            </a:r>
            <a:r>
              <a:rPr lang="ko-KR" altLang="en-US"/>
              <a:t>취업</a:t>
            </a:r>
            <a:r>
              <a:rPr lang="en-US" altLang="ko-KR"/>
              <a:t>/</a:t>
            </a:r>
            <a:r>
              <a:rPr lang="ko-KR" altLang="en-US"/>
              <a:t>한국생활에 대한 도움을 받는 프로그램입니다</a:t>
            </a:r>
            <a:r>
              <a:rPr lang="en-US" altLang="ko-KR"/>
              <a:t>.</a:t>
            </a:r>
          </a:p>
          <a:p>
            <a:endParaRPr lang="en-US" altLang="ko-KR"/>
          </a:p>
          <a:p>
            <a:r>
              <a:rPr lang="ko-KR" altLang="en-US"/>
              <a:t>이 프로그램의 앞의 프로그램과 달리 희망하는 학생만 신청하면 됩니다</a:t>
            </a:r>
            <a:r>
              <a:rPr lang="en-US" altLang="ko-KR"/>
              <a:t>.</a:t>
            </a:r>
          </a:p>
          <a:p>
            <a:endParaRPr lang="en-US" altLang="ko-KR"/>
          </a:p>
          <a:p>
            <a:r>
              <a:rPr lang="ko-KR" altLang="en-US" err="1"/>
              <a:t>교수님중에</a:t>
            </a:r>
            <a:r>
              <a:rPr lang="ko-KR" altLang="en-US"/>
              <a:t> </a:t>
            </a:r>
            <a:r>
              <a:rPr lang="ko-KR" altLang="en-US" err="1"/>
              <a:t>튜터링을</a:t>
            </a:r>
            <a:r>
              <a:rPr lang="ko-KR" altLang="en-US"/>
              <a:t> 같이하고 싶은 분이 있으면 </a:t>
            </a:r>
            <a:endParaRPr lang="en-US" altLang="ko-KR"/>
          </a:p>
          <a:p>
            <a:r>
              <a:rPr lang="ko-KR" altLang="en-US"/>
              <a:t>미리</a:t>
            </a:r>
            <a:r>
              <a:rPr lang="ko-KR" altLang="en-US" baseline="0"/>
              <a:t> 여쭤보고 짝을 지어서 신청하는 것도 가능합니다</a:t>
            </a:r>
            <a:r>
              <a:rPr lang="en-US" altLang="ko-KR" baseline="0"/>
              <a:t>. </a:t>
            </a:r>
            <a:endParaRPr lang="en-US" altLang="ko-K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95</a:t>
            </a:fld>
            <a:endParaRPr lang="ko-KR" altLang="en-US"/>
          </a:p>
        </p:txBody>
      </p:sp>
    </p:spTree>
    <p:extLst>
      <p:ext uri="{BB962C8B-B14F-4D97-AF65-F5344CB8AC3E}">
        <p14:creationId xmlns:p14="http://schemas.microsoft.com/office/powerpoint/2010/main" val="233400625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165C2C-8FE6-400E-A9C3-9E7182DFFD96}" type="slidenum">
              <a:rPr lang="ko-KR" altLang="en-US" smtClean="0"/>
              <a:t>96</a:t>
            </a:fld>
            <a:endParaRPr lang="ko-KR" altLang="en-US"/>
          </a:p>
        </p:txBody>
      </p:sp>
    </p:spTree>
    <p:extLst>
      <p:ext uri="{BB962C8B-B14F-4D97-AF65-F5344CB8AC3E}">
        <p14:creationId xmlns:p14="http://schemas.microsoft.com/office/powerpoint/2010/main" val="275555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p:cNvSpPr>
            <a:spLocks noGrp="1"/>
          </p:cNvSpPr>
          <p:nvPr>
            <p:ph type="dt" sz="half" idx="10"/>
          </p:nvPr>
        </p:nvSpPr>
        <p:spPr/>
        <p:txBody>
          <a:bodyPr/>
          <a:lstStyle/>
          <a:p>
            <a:fld id="{D0696620-902F-40C9-BBBA-FAE998EBF18D}"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8974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8710746F-B6DF-43F1-BC06-A19ECF7D27C9}"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294514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p:cNvSpPr>
            <a:spLocks noGrp="1"/>
          </p:cNvSpPr>
          <p:nvPr>
            <p:ph type="dt" sz="half" idx="10"/>
          </p:nvPr>
        </p:nvSpPr>
        <p:spPr/>
        <p:txBody>
          <a:bodyPr/>
          <a:lstStyle/>
          <a:p>
            <a:fld id="{A3A27AAE-903C-4701-9A6A-D27DF2B2840E}"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23262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79A5CD12-05DD-4B73-A42F-A6B3ACC0F8DD}"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880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E8C2BEF4-9BA7-4738-BAC0-D2630244A842}" type="datetime1">
              <a:rPr lang="ko-KR" altLang="en-US" smtClean="0"/>
              <a:t>2021-02-22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977074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2B47A09F-F3B3-4A64-BD86-E44434AC3F35}" type="datetime1">
              <a:rPr lang="ko-KR" altLang="en-US" smtClean="0"/>
              <a:t>2021-02-22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775424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DFF9FAC0-0CF6-4AC8-B601-E891E5830AE5}" type="datetime1">
              <a:rPr lang="ko-KR" altLang="en-US" smtClean="0"/>
              <a:t>2021-02-22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82172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484BD941-5676-47EF-9003-1AABD0359C58}"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201053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6458F771-3080-4265-B19B-A901ABAF0F14}"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547480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466332F0-EAE6-4590-BCC9-9751BCFF2B85}"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644323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267AB75A-0B6E-444D-8173-E591CE6B93EA}"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2486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제목 및 캡션">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ko-KR" altLang="en-US"/>
              <a:t>마스터 제목 스타일 편집</a:t>
            </a:r>
            <a:endParaRPr lang="en-US"/>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AB9E531E-FD56-45CF-8150-E7E917ED960E}" type="datetimeFigureOut">
              <a:rPr lang="ko-KR" altLang="en-US" smtClean="0"/>
              <a:t>2021-02-22</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1052142-E16F-4B9C-9679-8361A10DFFCC}" type="slidenum">
              <a:rPr lang="ko-KR" altLang="en-US" smtClean="0"/>
              <a:t>‹#›</a:t>
            </a:fld>
            <a:endParaRPr lang="ko-KR"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680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1037AD-3DA4-4CC5-84B2-2FB14F694F19}" type="datetime1">
              <a:rPr lang="ko-KR" altLang="en-US" smtClean="0"/>
              <a:t>2021-02-22</a:t>
            </a:fld>
            <a:endParaRPr lang="ko-KR" altLang="en-US"/>
          </a:p>
        </p:txBody>
      </p:sp>
      <p:sp>
        <p:nvSpPr>
          <p:cNvPr id="5" name="바닥글 개체 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740141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youtube.com/watch?v=2VUtE-u-7k4&amp;t="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hyperlink" Target="https://www.kw.ac.kr/ko/department/admin12.jsp" TargetMode="External"/><Relationship Id="rId7" Type="http://schemas.openxmlformats.org/officeDocument/2006/relationships/image" Target="../media/image8.jpeg"/><Relationship Id="rId12"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hyperlink" Target="https://www.kw.ac.kr/ko/life/bachelor_calendar.jsp"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hyperlink" Target="https://www.kw.ac.kr/ko/univ/glance.jsp"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18" TargetMode="Externa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205" TargetMode="Externa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www.kw.ac.kr/"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 Id="rId5" Type="http://schemas.openxmlformats.org/officeDocument/2006/relationships/image" Target="../media/image29.sv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4.svg"/><Relationship Id="rId5" Type="http://schemas.openxmlformats.org/officeDocument/2006/relationships/image" Target="../media/image31.png"/><Relationship Id="rId10" Type="http://schemas.openxmlformats.org/officeDocument/2006/relationships/image" Target="../media/image29.svg"/><Relationship Id="rId4" Type="http://schemas.openxmlformats.org/officeDocument/2006/relationships/image" Target="../media/image32.svg"/><Relationship Id="rId9"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9.svg"/></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4.svg"/><Relationship Id="rId5" Type="http://schemas.openxmlformats.org/officeDocument/2006/relationships/image" Target="../media/image31.png"/><Relationship Id="rId10" Type="http://schemas.openxmlformats.org/officeDocument/2006/relationships/image" Target="../media/image39.svg"/><Relationship Id="rId4" Type="http://schemas.openxmlformats.org/officeDocument/2006/relationships/image" Target="../media/image32.svg"/><Relationship Id="rId9"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2.png"/><Relationship Id="rId7" Type="http://schemas.openxmlformats.org/officeDocument/2006/relationships/hyperlink" Target="http://www.kw.ac.kr/ko/life/notice.jsp?BoardMode=view&amp;DUID=35178"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s://klas.kw.ac.kr/" TargetMode="External"/><Relationship Id="rId5" Type="http://schemas.openxmlformats.org/officeDocument/2006/relationships/hyperlink" Target="http://www.kw.ac.kr/" TargetMode="External"/><Relationship Id="rId4" Type="http://schemas.openxmlformats.org/officeDocument/2006/relationships/image" Target="../media/image3.png"/><Relationship Id="rId9" Type="http://schemas.openxmlformats.org/officeDocument/2006/relationships/hyperlink" Target="http://www.kw.ac.kr/ko/life/notice.jsp?BoardMode=view&amp;DUID=35176"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gif"/><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hyperlink" Target="https://www.kw.ac.kr/ko/life/notice.jsp?BoardMode=view&amp;DUID=33567" TargetMode="External"/><Relationship Id="rId5" Type="http://schemas.openxmlformats.org/officeDocument/2006/relationships/hyperlink" Target="http://www.kw.ac.kr/ko/life/notice.jsp?BoardMode=view&amp;DUID=35176" TargetMode="Externa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kw.ac.kr/ko/life/notice.jsp?BoardMode=view&amp;DUID=35205" TargetMode="External"/><Relationship Id="rId5" Type="http://schemas.openxmlformats.org/officeDocument/2006/relationships/hyperlink" Target="http://www.kw.ac.kr/ko/life/notice.jsp?BoardMode=view&amp;DUID=35178" TargetMode="Externa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60.JP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92" TargetMode="Externa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png"/><Relationship Id="rId9" Type="http://schemas.microsoft.com/office/2007/relationships/diagramDrawing" Target="../diagrams/drawing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hyperlink" Target="https://www.kw.ac.kr/ko/life/notice.jsp?BoardMode=view&amp;DUID=35236&amp;tpage=1&amp;searchKey=1&amp;searchVal=%EB%93%B1%EB%A1%9D&amp;srCategoryId" TargetMode="External"/><Relationship Id="rId3" Type="http://schemas.openxmlformats.org/officeDocument/2006/relationships/image" Target="../media/image67.png"/><Relationship Id="rId7" Type="http://schemas.openxmlformats.org/officeDocument/2006/relationships/hyperlink" Target="https://www.kw.ac.kr/ko/life/notice.jsp?BoardMode=view&amp;DUID=33582"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76.svg"/></Relationships>
</file>

<file path=ppt/slides/_rels/slide6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7.png"/><Relationship Id="rId7" Type="http://schemas.openxmlformats.org/officeDocument/2006/relationships/hyperlink" Target="https://www.kw.ac.kr/ko/life/notice.jsp?BoardMode=view&amp;DUID=35236&amp;tpage=1&amp;searchKey=1&amp;searchVal=%EB%93%B1%EB%A1%9D&amp;srCategoryId"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76.svg"/></Relationships>
</file>

<file path=ppt/slides/_rels/slide69.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hyperlink" Target="http://www.studyinkorea.go.kr/ko/sub/gks/selectBoardArticle.do"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3.png"/></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3104" TargetMode="External"/><Relationship Id="rId4" Type="http://schemas.openxmlformats.org/officeDocument/2006/relationships/image" Target="../media/image3.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7.xml"/><Relationship Id="rId5" Type="http://schemas.openxmlformats.org/officeDocument/2006/relationships/image" Target="../media/image74.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2.png"/><Relationship Id="rId7" Type="http://schemas.openxmlformats.org/officeDocument/2006/relationships/image" Target="../media/image76.jpe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9.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kw.ac.kr/ko/department/admin12.jsp" TargetMode="External"/><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hyperlink" Target="https://youtu.be/trWM_N0NlT4" TargetMode="External"/><Relationship Id="rId4" Type="http://schemas.openxmlformats.org/officeDocument/2006/relationships/image" Target="../media/image3.png"/></Relationships>
</file>

<file path=ppt/slides/_rels/slide96.xml.rels><?xml version="1.0" encoding="UTF-8" standalone="yes"?>
<Relationships xmlns="http://schemas.openxmlformats.org/package/2006/relationships"><Relationship Id="rId8" Type="http://schemas.openxmlformats.org/officeDocument/2006/relationships/hyperlink" Target="http://www.kw.ac.kr/ko/life/notice.jsp?BoardMode=view&amp;DUID=35118" TargetMode="External"/><Relationship Id="rId13" Type="http://schemas.openxmlformats.org/officeDocument/2006/relationships/hyperlink" Target="http://www.kw.ac.kr/ko/life/notice.jsp?BoardMode=view&amp;DUID=35178" TargetMode="External"/><Relationship Id="rId18" Type="http://schemas.openxmlformats.org/officeDocument/2006/relationships/hyperlink" Target="https://youtu.be/trWM_N0NlT4" TargetMode="External"/><Relationship Id="rId3" Type="http://schemas.openxmlformats.org/officeDocument/2006/relationships/hyperlink" Target="https://www.youtube.com/watch?v=2VUtE-u-7k4&amp;t=27s" TargetMode="External"/><Relationship Id="rId7" Type="http://schemas.openxmlformats.org/officeDocument/2006/relationships/hyperlink" Target="https://www.kw.ac.kr/ko/life/bachelor_calendar.jsp" TargetMode="External"/><Relationship Id="rId12" Type="http://schemas.openxmlformats.org/officeDocument/2006/relationships/hyperlink" Target="http://www.kw.ac.kr/ko/life/notice.jsp?BoardMode=view&amp;DUID=35176" TargetMode="External"/><Relationship Id="rId17" Type="http://schemas.openxmlformats.org/officeDocument/2006/relationships/hyperlink" Target="https://youtu.be/Ls8Uy4P1mUs" TargetMode="External"/><Relationship Id="rId2" Type="http://schemas.openxmlformats.org/officeDocument/2006/relationships/notesSlide" Target="../notesSlides/notesSlide64.xml"/><Relationship Id="rId16" Type="http://schemas.openxmlformats.org/officeDocument/2006/relationships/hyperlink" Target="https://www.kw.ac.kr/ko/life/notice.jsp?BoardMode=view&amp;DUID=33104" TargetMode="External"/><Relationship Id="rId1" Type="http://schemas.openxmlformats.org/officeDocument/2006/relationships/slideLayout" Target="../slideLayouts/slideLayout1.xml"/><Relationship Id="rId6" Type="http://schemas.openxmlformats.org/officeDocument/2006/relationships/hyperlink" Target="https://www.kw.ac.kr/ko/department/admin12.jsp" TargetMode="External"/><Relationship Id="rId11" Type="http://schemas.openxmlformats.org/officeDocument/2006/relationships/hyperlink" Target="https://www.kw.ac.kr/ko/life/notice.jsp?BoardMode=view&amp;DUID=33603&amp;tpage=1&amp;searchKey=1&amp;searchVal=klas&amp;srCategoryId" TargetMode="External"/><Relationship Id="rId5" Type="http://schemas.openxmlformats.org/officeDocument/2006/relationships/hyperlink" Target="https://www.kw.ac.kr/ko/life/ideology02.jsp" TargetMode="External"/><Relationship Id="rId15" Type="http://schemas.openxmlformats.org/officeDocument/2006/relationships/hyperlink" Target="http://www.hikorea.go.kr/" TargetMode="External"/><Relationship Id="rId10" Type="http://schemas.openxmlformats.org/officeDocument/2006/relationships/hyperlink" Target="https://www.kw.ac.kr/ko/life/notice.jsp?BoardMode=view&amp;DUID=35178" TargetMode="External"/><Relationship Id="rId4" Type="http://schemas.openxmlformats.org/officeDocument/2006/relationships/hyperlink" Target="https://www.kw.ac.kr/ko/tour/tour01.jsp" TargetMode="External"/><Relationship Id="rId9" Type="http://schemas.openxmlformats.org/officeDocument/2006/relationships/hyperlink" Target="https://www.kw.ac.kr/ko/life/notice.jsp?BoardMode=view&amp;DUID=35205" TargetMode="External"/><Relationship Id="rId14" Type="http://schemas.openxmlformats.org/officeDocument/2006/relationships/hyperlink" Target="https://www.kw.ac.kr/ko/life/notice.jsp?BoardMode=view&amp;DUID=35236&amp;tpage=1&amp;searchKey=1&amp;searchVal=%EB%93%B1%EB%A1%9D&amp;srCategoryI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13701" y="-15931"/>
            <a:ext cx="12178300" cy="7116527"/>
          </a:xfrm>
          <a:prstGeom prst="rect">
            <a:avLst/>
          </a:prstGeom>
          <a:solidFill>
            <a:schemeClr val="bg1">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0" name="그림 9"/>
          <p:cNvPicPr>
            <a:picLocks noChangeAspect="1"/>
          </p:cNvPicPr>
          <p:nvPr/>
        </p:nvPicPr>
        <p:blipFill>
          <a:blip r:embed="rId3"/>
          <a:stretch>
            <a:fillRect/>
          </a:stretch>
        </p:blipFill>
        <p:spPr>
          <a:xfrm>
            <a:off x="2658875" y="641263"/>
            <a:ext cx="6962775" cy="5219700"/>
          </a:xfrm>
          <a:prstGeom prst="rect">
            <a:avLst/>
          </a:prstGeom>
        </p:spPr>
      </p:pic>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TextBox 4"/>
          <p:cNvSpPr txBox="1"/>
          <p:nvPr/>
        </p:nvSpPr>
        <p:spPr>
          <a:xfrm>
            <a:off x="10230197" y="5214632"/>
            <a:ext cx="1961803" cy="1200329"/>
          </a:xfrm>
          <a:prstGeom prst="rect">
            <a:avLst/>
          </a:prstGeom>
          <a:noFill/>
        </p:spPr>
        <p:txBody>
          <a:bodyPr wrap="square" rtlCol="0">
            <a:spAutoFit/>
          </a:bodyPr>
          <a:lstStyle/>
          <a:p>
            <a:pPr algn="ctr"/>
            <a:r>
              <a:rPr lang="en-US" altLang="ko-KR" dirty="0">
                <a:solidFill>
                  <a:srgbClr val="800000"/>
                </a:solidFill>
              </a:rPr>
              <a:t>2021.02.22.</a:t>
            </a:r>
          </a:p>
          <a:p>
            <a:pPr algn="ctr"/>
            <a:r>
              <a:rPr lang="en-US" altLang="ko-KR" dirty="0">
                <a:solidFill>
                  <a:srgbClr val="800000"/>
                </a:solidFill>
              </a:rPr>
              <a:t>Office of International Affairs</a:t>
            </a:r>
            <a:endParaRPr lang="ko-KR" altLang="en-US" dirty="0">
              <a:solidFill>
                <a:srgbClr val="800000"/>
              </a:solidFill>
            </a:endParaRPr>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1</a:t>
            </a:fld>
            <a:endParaRPr lang="ko-KR" altLang="en-US"/>
          </a:p>
        </p:txBody>
      </p:sp>
      <p:sp>
        <p:nvSpPr>
          <p:cNvPr id="9" name="TextBox 8"/>
          <p:cNvSpPr txBox="1"/>
          <p:nvPr/>
        </p:nvSpPr>
        <p:spPr>
          <a:xfrm>
            <a:off x="319717" y="343487"/>
            <a:ext cx="6981538" cy="1077218"/>
          </a:xfrm>
          <a:prstGeom prst="rect">
            <a:avLst/>
          </a:prstGeom>
          <a:noFill/>
        </p:spPr>
        <p:txBody>
          <a:bodyPr wrap="square" rtlCol="0">
            <a:spAutoFit/>
          </a:bodyPr>
          <a:lstStyle/>
          <a:p>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2021 Spring Semester Orientation for International Student</a:t>
            </a:r>
          </a:p>
        </p:txBody>
      </p:sp>
    </p:spTree>
    <p:extLst>
      <p:ext uri="{BB962C8B-B14F-4D97-AF65-F5344CB8AC3E}">
        <p14:creationId xmlns:p14="http://schemas.microsoft.com/office/powerpoint/2010/main" val="163478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1" y="-15931"/>
            <a:ext cx="12178300" cy="7116527"/>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274325" y="5124867"/>
            <a:ext cx="3665972" cy="103333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a:t>
            </a:fld>
            <a:endParaRPr lang="ko-KR" altLang="en-US"/>
          </a:p>
        </p:txBody>
      </p:sp>
      <p:sp>
        <p:nvSpPr>
          <p:cNvPr id="14" name="TextBox 13"/>
          <p:cNvSpPr txBox="1"/>
          <p:nvPr/>
        </p:nvSpPr>
        <p:spPr>
          <a:xfrm>
            <a:off x="390406" y="1688940"/>
            <a:ext cx="5586877" cy="245657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latin typeface="+mj-lt"/>
              </a:rPr>
              <a:t>I. Kwangwoon University Introduction</a:t>
            </a:r>
          </a:p>
          <a:p>
            <a:pPr>
              <a:lnSpc>
                <a:spcPct val="200000"/>
              </a:lnSpc>
            </a:pPr>
            <a:r>
              <a:rPr lang="en-US" altLang="ko-KR" sz="2000" dirty="0">
                <a:solidFill>
                  <a:srgbClr val="002060"/>
                </a:solidFill>
                <a:latin typeface="+mj-lt"/>
              </a:rPr>
              <a:t>II. Academic Guidance</a:t>
            </a:r>
          </a:p>
          <a:p>
            <a:pPr>
              <a:lnSpc>
                <a:spcPct val="200000"/>
              </a:lnSpc>
            </a:pPr>
            <a:r>
              <a:rPr lang="en-US" altLang="ko-KR" sz="2000" dirty="0">
                <a:solidFill>
                  <a:srgbClr val="002060"/>
                </a:solidFill>
                <a:latin typeface="+mj-lt"/>
              </a:rPr>
              <a:t>III. </a:t>
            </a:r>
            <a:r>
              <a:rPr lang="en-US" altLang="ko-KR" sz="2000" dirty="0">
                <a:solidFill>
                  <a:srgbClr val="002060"/>
                </a:solidFill>
              </a:rPr>
              <a:t>Using Homepage and KLAS Guide</a:t>
            </a:r>
          </a:p>
          <a:p>
            <a:pPr>
              <a:lnSpc>
                <a:spcPct val="200000"/>
              </a:lnSpc>
            </a:pPr>
            <a:r>
              <a:rPr lang="en-US" altLang="ko-KR" sz="2000" dirty="0">
                <a:solidFill>
                  <a:srgbClr val="002060"/>
                </a:solidFill>
                <a:latin typeface="+mj-lt"/>
              </a:rPr>
              <a:t>IV. Course Registration/Online Course Guide</a:t>
            </a:r>
            <a:r>
              <a:rPr lang="en-US" altLang="ko-KR" sz="2000" dirty="0">
                <a:solidFill>
                  <a:srgbClr val="002060"/>
                </a:solidFill>
              </a:rPr>
              <a:t> </a:t>
            </a:r>
            <a:r>
              <a:rPr lang="en-US" altLang="ko-KR" sz="2000" dirty="0">
                <a:solidFill>
                  <a:srgbClr val="002060"/>
                </a:solidFill>
                <a:latin typeface="+mj-lt"/>
              </a:rPr>
              <a:t> </a:t>
            </a:r>
          </a:p>
        </p:txBody>
      </p:sp>
      <p:sp>
        <p:nvSpPr>
          <p:cNvPr id="15" name="TextBox 14"/>
          <p:cNvSpPr txBox="1"/>
          <p:nvPr/>
        </p:nvSpPr>
        <p:spPr>
          <a:xfrm>
            <a:off x="6214719" y="1662080"/>
            <a:ext cx="5586878" cy="245657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latin typeface="+mj-lt"/>
              </a:rPr>
              <a:t>V. Tuition and Scholarship System</a:t>
            </a:r>
          </a:p>
          <a:p>
            <a:pPr>
              <a:lnSpc>
                <a:spcPct val="200000"/>
              </a:lnSpc>
            </a:pPr>
            <a:r>
              <a:rPr lang="en-US" altLang="ko-KR" sz="2000" dirty="0">
                <a:solidFill>
                  <a:srgbClr val="002060"/>
                </a:solidFill>
                <a:latin typeface="+mj-lt"/>
              </a:rPr>
              <a:t>VI. International Student Insurance</a:t>
            </a:r>
          </a:p>
          <a:p>
            <a:pPr>
              <a:lnSpc>
                <a:spcPct val="200000"/>
              </a:lnSpc>
            </a:pPr>
            <a:r>
              <a:rPr lang="en-US" altLang="ko-KR" sz="2000" dirty="0">
                <a:solidFill>
                  <a:srgbClr val="002060"/>
                </a:solidFill>
                <a:latin typeface="+mj-lt"/>
              </a:rPr>
              <a:t>VII. Immigration and Accommodation </a:t>
            </a:r>
          </a:p>
          <a:p>
            <a:pPr>
              <a:lnSpc>
                <a:spcPct val="200000"/>
              </a:lnSpc>
            </a:pPr>
            <a:r>
              <a:rPr lang="en-US" altLang="ko-KR" sz="2000" dirty="0">
                <a:solidFill>
                  <a:srgbClr val="002060"/>
                </a:solidFill>
                <a:latin typeface="+mj-lt"/>
              </a:rPr>
              <a:t>VIII. International Student Program</a:t>
            </a:r>
            <a:endParaRPr lang="ko-KR" altLang="en-US" sz="2000" dirty="0">
              <a:solidFill>
                <a:srgbClr val="002060"/>
              </a:solidFill>
              <a:latin typeface="+mj-lt"/>
            </a:endParaRPr>
          </a:p>
        </p:txBody>
      </p:sp>
      <p:sp>
        <p:nvSpPr>
          <p:cNvPr id="18" name="TextBox 17"/>
          <p:cNvSpPr txBox="1"/>
          <p:nvPr/>
        </p:nvSpPr>
        <p:spPr>
          <a:xfrm>
            <a:off x="381196" y="240834"/>
            <a:ext cx="7580871" cy="523220"/>
          </a:xfrm>
          <a:prstGeom prst="rect">
            <a:avLst/>
          </a:prstGeom>
          <a:noFill/>
        </p:spPr>
        <p:txBody>
          <a:bodyPr wrap="square" rtlCol="0">
            <a:spAutoFit/>
          </a:bodyPr>
          <a:lstStyle/>
          <a:p>
            <a:r>
              <a:rPr lang="en-US" altLang="ko-KR" sz="2800">
                <a:solidFill>
                  <a:schemeClr val="accent5">
                    <a:lumMod val="50000"/>
                  </a:schemeClr>
                </a:solidFill>
              </a:rPr>
              <a:t>Contents</a:t>
            </a:r>
            <a:endParaRPr lang="ko-KR" altLang="en-US" sz="2800">
              <a:solidFill>
                <a:schemeClr val="accent5">
                  <a:lumMod val="50000"/>
                </a:schemeClr>
              </a:solidFill>
            </a:endParaRPr>
          </a:p>
        </p:txBody>
      </p:sp>
    </p:spTree>
    <p:extLst>
      <p:ext uri="{BB962C8B-B14F-4D97-AF65-F5344CB8AC3E}">
        <p14:creationId xmlns:p14="http://schemas.microsoft.com/office/powerpoint/2010/main" val="68747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번호 개체 틀 1"/>
          <p:cNvSpPr>
            <a:spLocks noGrp="1"/>
          </p:cNvSpPr>
          <p:nvPr>
            <p:ph type="sldNum" sz="quarter" idx="12"/>
          </p:nvPr>
        </p:nvSpPr>
        <p:spPr/>
        <p:txBody>
          <a:bodyPr/>
          <a:lstStyle/>
          <a:p>
            <a:fld id="{99B297C0-D5F6-4D8A-AF7E-30A8AF963A65}" type="slidenum">
              <a:rPr lang="ko-KR" altLang="en-US" smtClean="0"/>
              <a:t>3</a:t>
            </a:fld>
            <a:endParaRPr lang="ko-KR" altLang="en-US"/>
          </a:p>
        </p:txBody>
      </p:sp>
      <p:graphicFrame>
        <p:nvGraphicFramePr>
          <p:cNvPr id="5" name="표 4"/>
          <p:cNvGraphicFramePr>
            <a:graphicFrameLocks noGrp="1"/>
          </p:cNvGraphicFramePr>
          <p:nvPr>
            <p:extLst>
              <p:ext uri="{D42A27DB-BD31-4B8C-83A1-F6EECF244321}">
                <p14:modId xmlns:p14="http://schemas.microsoft.com/office/powerpoint/2010/main" val="3353809631"/>
              </p:ext>
            </p:extLst>
          </p:nvPr>
        </p:nvGraphicFramePr>
        <p:xfrm>
          <a:off x="177746" y="194860"/>
          <a:ext cx="11914728" cy="5774909"/>
        </p:xfrm>
        <a:graphic>
          <a:graphicData uri="http://schemas.openxmlformats.org/drawingml/2006/table">
            <a:tbl>
              <a:tblPr firstRow="1" bandRow="1">
                <a:tableStyleId>{5940675A-B579-460E-94D1-54222C63F5DA}</a:tableStyleId>
              </a:tblPr>
              <a:tblGrid>
                <a:gridCol w="1234348">
                  <a:extLst>
                    <a:ext uri="{9D8B030D-6E8A-4147-A177-3AD203B41FA5}">
                      <a16:colId xmlns:a16="http://schemas.microsoft.com/office/drawing/2014/main" val="1053543817"/>
                    </a:ext>
                  </a:extLst>
                </a:gridCol>
                <a:gridCol w="6313188">
                  <a:extLst>
                    <a:ext uri="{9D8B030D-6E8A-4147-A177-3AD203B41FA5}">
                      <a16:colId xmlns:a16="http://schemas.microsoft.com/office/drawing/2014/main" val="2889744989"/>
                    </a:ext>
                  </a:extLst>
                </a:gridCol>
                <a:gridCol w="1077978">
                  <a:extLst>
                    <a:ext uri="{9D8B030D-6E8A-4147-A177-3AD203B41FA5}">
                      <a16:colId xmlns:a16="http://schemas.microsoft.com/office/drawing/2014/main" val="2550092711"/>
                    </a:ext>
                  </a:extLst>
                </a:gridCol>
                <a:gridCol w="1160898">
                  <a:extLst>
                    <a:ext uri="{9D8B030D-6E8A-4147-A177-3AD203B41FA5}">
                      <a16:colId xmlns:a16="http://schemas.microsoft.com/office/drawing/2014/main" val="662239614"/>
                    </a:ext>
                  </a:extLst>
                </a:gridCol>
                <a:gridCol w="1077977">
                  <a:extLst>
                    <a:ext uri="{9D8B030D-6E8A-4147-A177-3AD203B41FA5}">
                      <a16:colId xmlns:a16="http://schemas.microsoft.com/office/drawing/2014/main" val="1397582328"/>
                    </a:ext>
                  </a:extLst>
                </a:gridCol>
                <a:gridCol w="1050339">
                  <a:extLst>
                    <a:ext uri="{9D8B030D-6E8A-4147-A177-3AD203B41FA5}">
                      <a16:colId xmlns:a16="http://schemas.microsoft.com/office/drawing/2014/main" val="3492253487"/>
                    </a:ext>
                  </a:extLst>
                </a:gridCol>
              </a:tblGrid>
              <a:tr h="288509">
                <a:tc>
                  <a:txBody>
                    <a:bodyPr/>
                    <a:lstStyle/>
                    <a:p>
                      <a:pPr algn="ctr" latinLnBrk="1"/>
                      <a:r>
                        <a:rPr lang="en-US" altLang="ko-KR" sz="1200" b="1" dirty="0">
                          <a:latin typeface="+mj-ea"/>
                          <a:ea typeface="+mj-ea"/>
                        </a:rPr>
                        <a:t>Page</a:t>
                      </a:r>
                      <a:endParaRPr lang="ko-KR" altLang="en-US" sz="1200" b="1" dirty="0">
                        <a:latin typeface="+mj-ea"/>
                        <a:ea typeface="+mj-ea"/>
                      </a:endParaRPr>
                    </a:p>
                  </a:txBody>
                  <a:tcPr>
                    <a:solidFill>
                      <a:schemeClr val="bg2">
                        <a:lumMod val="90000"/>
                      </a:schemeClr>
                    </a:solidFill>
                  </a:tcPr>
                </a:tc>
                <a:tc>
                  <a:txBody>
                    <a:bodyPr/>
                    <a:lstStyle/>
                    <a:p>
                      <a:pPr algn="ctr" latinLnBrk="1"/>
                      <a:r>
                        <a:rPr lang="en-US" altLang="ko-KR" sz="1200" b="1" dirty="0">
                          <a:latin typeface="+mj-ea"/>
                          <a:ea typeface="+mj-ea"/>
                        </a:rPr>
                        <a:t>Content</a:t>
                      </a:r>
                      <a:endParaRPr lang="ko-KR" altLang="en-US" sz="1200" b="1" dirty="0">
                        <a:latin typeface="+mj-ea"/>
                        <a:ea typeface="+mj-ea"/>
                      </a:endParaRPr>
                    </a:p>
                  </a:txBody>
                  <a:tcPr>
                    <a:solidFill>
                      <a:schemeClr val="bg2">
                        <a:lumMod val="90000"/>
                      </a:schemeClr>
                    </a:solidFill>
                  </a:tcPr>
                </a:tc>
                <a:tc>
                  <a:txBody>
                    <a:bodyPr/>
                    <a:lstStyle/>
                    <a:p>
                      <a:pPr algn="ctr" latinLnBrk="1"/>
                      <a:r>
                        <a:rPr lang="en-US" altLang="ko-KR" sz="1200" b="1" dirty="0">
                          <a:latin typeface="+mj-ea"/>
                          <a:ea typeface="+mj-ea"/>
                        </a:rPr>
                        <a:t>Video</a:t>
                      </a:r>
                      <a:endParaRPr lang="ko-KR" altLang="en-US" sz="1200" b="1" dirty="0">
                        <a:latin typeface="+mj-ea"/>
                        <a:ea typeface="+mj-ea"/>
                      </a:endParaRPr>
                    </a:p>
                  </a:txBody>
                  <a:tcPr>
                    <a:solidFill>
                      <a:schemeClr val="bg2">
                        <a:lumMod val="90000"/>
                      </a:schemeClr>
                    </a:solidFill>
                  </a:tcPr>
                </a:tc>
                <a:tc>
                  <a:txBody>
                    <a:bodyPr/>
                    <a:lstStyle/>
                    <a:p>
                      <a:pPr algn="ctr" latinLnBrk="1"/>
                      <a:r>
                        <a:rPr lang="en-US" altLang="ko-KR" sz="1200" b="1" dirty="0">
                          <a:latin typeface="+mj-ea"/>
                          <a:ea typeface="+mj-ea"/>
                        </a:rPr>
                        <a:t>Link*</a:t>
                      </a:r>
                      <a:endParaRPr lang="ko-KR" altLang="en-US" sz="1200" b="1" dirty="0">
                        <a:latin typeface="+mj-ea"/>
                        <a:ea typeface="+mj-ea"/>
                      </a:endParaRPr>
                    </a:p>
                  </a:txBody>
                  <a:tcPr>
                    <a:solidFill>
                      <a:schemeClr val="bg2">
                        <a:lumMod val="90000"/>
                      </a:schemeClr>
                    </a:solidFill>
                  </a:tcPr>
                </a:tc>
                <a:tc>
                  <a:txBody>
                    <a:bodyPr/>
                    <a:lstStyle/>
                    <a:p>
                      <a:pPr algn="ctr" latinLnBrk="1"/>
                      <a:r>
                        <a:rPr lang="en-US" altLang="ko-KR" sz="1200" b="1" dirty="0">
                          <a:latin typeface="+mj-ea"/>
                          <a:ea typeface="+mj-ea"/>
                        </a:rPr>
                        <a:t>Explanation</a:t>
                      </a:r>
                      <a:endParaRPr lang="ko-KR" altLang="en-US" sz="1200" b="1" dirty="0">
                        <a:latin typeface="+mj-ea"/>
                        <a:ea typeface="+mj-ea"/>
                      </a:endParaRPr>
                    </a:p>
                  </a:txBody>
                  <a:tcPr>
                    <a:solidFill>
                      <a:schemeClr val="bg2">
                        <a:lumMod val="90000"/>
                      </a:schemeClr>
                    </a:solidFill>
                  </a:tcPr>
                </a:tc>
                <a:tc>
                  <a:txBody>
                    <a:bodyPr/>
                    <a:lstStyle/>
                    <a:p>
                      <a:pPr algn="ctr" latinLnBrk="1"/>
                      <a:r>
                        <a:rPr lang="en-US" altLang="ko-KR" sz="1200" b="1" dirty="0">
                          <a:latin typeface="+mj-ea"/>
                          <a:ea typeface="+mj-ea"/>
                        </a:rPr>
                        <a:t>Photo</a:t>
                      </a:r>
                      <a:endParaRPr lang="ko-KR" altLang="en-US" sz="1200" b="1" dirty="0">
                        <a:latin typeface="+mj-ea"/>
                        <a:ea typeface="+mj-ea"/>
                      </a:endParaRPr>
                    </a:p>
                  </a:txBody>
                  <a:tcPr>
                    <a:solidFill>
                      <a:schemeClr val="bg2">
                        <a:lumMod val="90000"/>
                      </a:schemeClr>
                    </a:solidFill>
                  </a:tcPr>
                </a:tc>
                <a:extLst>
                  <a:ext uri="{0D108BD9-81ED-4DB2-BD59-A6C34878D82A}">
                    <a16:rowId xmlns:a16="http://schemas.microsoft.com/office/drawing/2014/main" val="257895835"/>
                  </a:ext>
                </a:extLst>
              </a:tr>
              <a:tr h="262281">
                <a:tc>
                  <a:txBody>
                    <a:bodyPr/>
                    <a:lstStyle/>
                    <a:p>
                      <a:pPr algn="l" latinLnBrk="1"/>
                      <a:r>
                        <a:rPr lang="en-US" altLang="ko-KR" sz="1200" dirty="0">
                          <a:latin typeface="+mj-ea"/>
                          <a:ea typeface="+mj-ea"/>
                        </a:rPr>
                        <a:t>4</a:t>
                      </a:r>
                      <a:endParaRPr lang="ko-KR" altLang="en-US" sz="1200" dirty="0">
                        <a:latin typeface="+mj-ea"/>
                        <a:ea typeface="+mj-ea"/>
                      </a:endParaRPr>
                    </a:p>
                  </a:txBody>
                  <a:tcPr/>
                </a:tc>
                <a:tc>
                  <a:txBody>
                    <a:bodyPr/>
                    <a:lstStyle/>
                    <a:p>
                      <a:pPr latinLnBrk="1"/>
                      <a:r>
                        <a:rPr lang="en-US" altLang="ko-KR" sz="1200" dirty="0">
                          <a:latin typeface="+mj-ea"/>
                          <a:ea typeface="+mj-ea"/>
                        </a:rPr>
                        <a:t>Kwangwoon University Introduction</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2924520734"/>
                  </a:ext>
                </a:extLst>
              </a:tr>
              <a:tr h="262281">
                <a:tc>
                  <a:txBody>
                    <a:bodyPr/>
                    <a:lstStyle/>
                    <a:p>
                      <a:pPr algn="l" latinLnBrk="1"/>
                      <a:r>
                        <a:rPr lang="en-US" altLang="ko-KR" sz="1200" dirty="0">
                          <a:latin typeface="+mj-ea"/>
                          <a:ea typeface="+mj-ea"/>
                        </a:rPr>
                        <a:t>5</a:t>
                      </a:r>
                      <a:endParaRPr lang="ko-KR" altLang="en-US" sz="1200" dirty="0">
                        <a:latin typeface="+mj-ea"/>
                        <a:ea typeface="+mj-ea"/>
                      </a:endParaRPr>
                    </a:p>
                  </a:txBody>
                  <a:tcPr/>
                </a:tc>
                <a:tc>
                  <a:txBody>
                    <a:bodyPr/>
                    <a:lstStyle/>
                    <a:p>
                      <a:pPr latinLnBrk="1"/>
                      <a:r>
                        <a:rPr lang="en-US" altLang="ko-KR" sz="1200" dirty="0">
                          <a:latin typeface="+mj-ea"/>
                          <a:ea typeface="+mj-ea"/>
                        </a:rPr>
                        <a:t>Campus Introduction</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2234940476"/>
                  </a:ext>
                </a:extLst>
              </a:tr>
              <a:tr h="262281">
                <a:tc>
                  <a:txBody>
                    <a:bodyPr/>
                    <a:lstStyle/>
                    <a:p>
                      <a:pPr algn="l" latinLnBrk="1"/>
                      <a:r>
                        <a:rPr lang="en-US" altLang="ko-KR" sz="1200" dirty="0">
                          <a:latin typeface="+mj-ea"/>
                          <a:ea typeface="+mj-ea"/>
                        </a:rPr>
                        <a:t>6</a:t>
                      </a:r>
                      <a:endParaRPr lang="ko-KR" altLang="en-US" sz="1200" dirty="0">
                        <a:latin typeface="+mj-ea"/>
                        <a:ea typeface="+mj-ea"/>
                      </a:endParaRPr>
                    </a:p>
                  </a:txBody>
                  <a:tcPr/>
                </a:tc>
                <a:tc>
                  <a:txBody>
                    <a:bodyPr/>
                    <a:lstStyle/>
                    <a:p>
                      <a:pPr latinLnBrk="1"/>
                      <a:r>
                        <a:rPr lang="en-US" altLang="ko-KR" sz="1200" dirty="0">
                          <a:latin typeface="+mj-ea"/>
                          <a:ea typeface="+mj-ea"/>
                        </a:rPr>
                        <a:t>Educational Philosophy and Founder's Motto</a:t>
                      </a:r>
                      <a:r>
                        <a:rPr lang="ko-KR" altLang="en-US" sz="1200" dirty="0">
                          <a:latin typeface="+mj-ea"/>
                          <a:ea typeface="+mj-ea"/>
                        </a:rPr>
                        <a:t> </a:t>
                      </a: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extLst>
                  <a:ext uri="{0D108BD9-81ED-4DB2-BD59-A6C34878D82A}">
                    <a16:rowId xmlns:a16="http://schemas.microsoft.com/office/drawing/2014/main" val="667343086"/>
                  </a:ext>
                </a:extLst>
              </a:tr>
              <a:tr h="262281">
                <a:tc>
                  <a:txBody>
                    <a:bodyPr/>
                    <a:lstStyle/>
                    <a:p>
                      <a:pPr algn="l" latinLnBrk="1"/>
                      <a:r>
                        <a:rPr lang="en-US" altLang="ko-KR" sz="1200" dirty="0">
                          <a:latin typeface="+mj-ea"/>
                          <a:ea typeface="+mj-ea"/>
                        </a:rPr>
                        <a:t>7</a:t>
                      </a:r>
                      <a:endParaRPr lang="ko-KR" altLang="en-US" sz="1200" dirty="0">
                        <a:latin typeface="+mj-ea"/>
                        <a:ea typeface="+mj-ea"/>
                      </a:endParaRPr>
                    </a:p>
                  </a:txBody>
                  <a:tcPr/>
                </a:tc>
                <a:tc>
                  <a:txBody>
                    <a:bodyPr/>
                    <a:lstStyle/>
                    <a:p>
                      <a:pPr latinLnBrk="1"/>
                      <a:r>
                        <a:rPr lang="en-US" altLang="ko-KR" sz="1200" dirty="0">
                          <a:latin typeface="+mj-ea"/>
                          <a:ea typeface="+mj-ea"/>
                        </a:rPr>
                        <a:t>Office of International Affairs Introduction</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719093000"/>
                  </a:ext>
                </a:extLst>
              </a:tr>
              <a:tr h="262281">
                <a:tc>
                  <a:txBody>
                    <a:bodyPr/>
                    <a:lstStyle/>
                    <a:p>
                      <a:pPr algn="l" latinLnBrk="1"/>
                      <a:r>
                        <a:rPr lang="en-US" altLang="ko-KR" sz="1200" dirty="0">
                          <a:latin typeface="+mj-ea"/>
                          <a:ea typeface="+mj-ea"/>
                        </a:rPr>
                        <a:t>9</a:t>
                      </a:r>
                      <a:endParaRPr lang="ko-KR" altLang="en-US" sz="1200" dirty="0">
                        <a:latin typeface="+mj-ea"/>
                        <a:ea typeface="+mj-ea"/>
                      </a:endParaRPr>
                    </a:p>
                  </a:txBody>
                  <a:tcPr/>
                </a:tc>
                <a:tc>
                  <a:txBody>
                    <a:bodyPr/>
                    <a:lstStyle/>
                    <a:p>
                      <a:pPr latinLnBrk="1"/>
                      <a:r>
                        <a:rPr lang="en-US" altLang="ko-KR" sz="1200" dirty="0">
                          <a:latin typeface="+mj-ea"/>
                          <a:ea typeface="+mj-ea"/>
                        </a:rPr>
                        <a:t>2021 Spring Academic Schedule</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942872329"/>
                  </a:ext>
                </a:extLst>
              </a:tr>
              <a:tr h="262281">
                <a:tc>
                  <a:txBody>
                    <a:bodyPr/>
                    <a:lstStyle/>
                    <a:p>
                      <a:pPr algn="l" latinLnBrk="1"/>
                      <a:r>
                        <a:rPr lang="en-US" altLang="ko-KR" sz="1200" dirty="0">
                          <a:latin typeface="+mj-ea"/>
                          <a:ea typeface="+mj-ea"/>
                        </a:rPr>
                        <a:t>10~15</a:t>
                      </a:r>
                      <a:endParaRPr lang="ko-KR" altLang="en-US" sz="1200" dirty="0">
                        <a:latin typeface="+mj-ea"/>
                        <a:ea typeface="+mj-ea"/>
                      </a:endParaRPr>
                    </a:p>
                  </a:txBody>
                  <a:tcPr/>
                </a:tc>
                <a:tc>
                  <a:txBody>
                    <a:bodyPr/>
                    <a:lstStyle/>
                    <a:p>
                      <a:pPr latinLnBrk="1"/>
                      <a:r>
                        <a:rPr lang="en-US" altLang="ko-KR" sz="1200" dirty="0">
                          <a:latin typeface="+mj-ea"/>
                          <a:ea typeface="+mj-ea"/>
                        </a:rPr>
                        <a:t>Lecture and Academic System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716072231"/>
                  </a:ext>
                </a:extLst>
              </a:tr>
              <a:tr h="262281">
                <a:tc>
                  <a:txBody>
                    <a:bodyPr/>
                    <a:lstStyle/>
                    <a:p>
                      <a:pPr algn="l" latinLnBrk="1"/>
                      <a:r>
                        <a:rPr lang="en-US" altLang="ko-KR" sz="1200" dirty="0">
                          <a:latin typeface="+mj-ea"/>
                          <a:ea typeface="+mj-ea"/>
                        </a:rPr>
                        <a:t>16~22</a:t>
                      </a:r>
                      <a:endParaRPr lang="ko-KR" altLang="en-US" sz="1200" dirty="0">
                        <a:latin typeface="+mj-ea"/>
                        <a:ea typeface="+mj-ea"/>
                      </a:endParaRPr>
                    </a:p>
                  </a:txBody>
                  <a:tcPr/>
                </a:tc>
                <a:tc>
                  <a:txBody>
                    <a:bodyPr/>
                    <a:lstStyle/>
                    <a:p>
                      <a:pPr latinLnBrk="1"/>
                      <a:r>
                        <a:rPr lang="en-US" altLang="ko-KR" sz="1200" dirty="0">
                          <a:latin typeface="+mj-ea"/>
                          <a:ea typeface="+mj-ea"/>
                        </a:rPr>
                        <a:t>International Students-Only Course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656627217"/>
                  </a:ext>
                </a:extLst>
              </a:tr>
              <a:tr h="262281">
                <a:tc>
                  <a:txBody>
                    <a:bodyPr/>
                    <a:lstStyle/>
                    <a:p>
                      <a:pPr algn="l" latinLnBrk="1"/>
                      <a:r>
                        <a:rPr lang="en-US" altLang="ko-KR" sz="1200" dirty="0">
                          <a:latin typeface="+mj-ea"/>
                          <a:ea typeface="+mj-ea"/>
                        </a:rPr>
                        <a:t>24~31</a:t>
                      </a:r>
                      <a:endParaRPr lang="ko-KR" altLang="en-US" sz="1200" dirty="0">
                        <a:latin typeface="+mj-ea"/>
                        <a:ea typeface="+mj-ea"/>
                      </a:endParaRPr>
                    </a:p>
                  </a:txBody>
                  <a:tcPr/>
                </a:tc>
                <a:tc>
                  <a:txBody>
                    <a:bodyPr/>
                    <a:lstStyle/>
                    <a:p>
                      <a:pPr latinLnBrk="1"/>
                      <a:r>
                        <a:rPr lang="en-US" altLang="ko-KR" sz="1200" dirty="0">
                          <a:latin typeface="+mj-ea"/>
                          <a:ea typeface="+mj-ea"/>
                        </a:rPr>
                        <a:t>Using Homepage Guide</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821475269"/>
                  </a:ext>
                </a:extLst>
              </a:tr>
              <a:tr h="262281">
                <a:tc>
                  <a:txBody>
                    <a:bodyPr/>
                    <a:lstStyle/>
                    <a:p>
                      <a:pPr algn="l" latinLnBrk="1"/>
                      <a:r>
                        <a:rPr lang="en-US" altLang="ko-KR" sz="1200" dirty="0">
                          <a:latin typeface="+mj-ea"/>
                          <a:ea typeface="+mj-ea"/>
                        </a:rPr>
                        <a:t>32~50</a:t>
                      </a:r>
                      <a:endParaRPr lang="ko-KR" altLang="en-US" sz="1200" dirty="0">
                        <a:latin typeface="+mj-ea"/>
                        <a:ea typeface="+mj-ea"/>
                      </a:endParaRPr>
                    </a:p>
                  </a:txBody>
                  <a:tcPr/>
                </a:tc>
                <a:tc>
                  <a:txBody>
                    <a:bodyPr/>
                    <a:lstStyle/>
                    <a:p>
                      <a:pPr latinLnBrk="1"/>
                      <a:r>
                        <a:rPr lang="en-US" altLang="ko-KR" sz="1200" dirty="0">
                          <a:latin typeface="+mj-ea"/>
                          <a:ea typeface="+mj-ea"/>
                        </a:rPr>
                        <a:t>Using KLAS Guide</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44485786"/>
                  </a:ext>
                </a:extLst>
              </a:tr>
              <a:tr h="262281">
                <a:tc>
                  <a:txBody>
                    <a:bodyPr/>
                    <a:lstStyle/>
                    <a:p>
                      <a:pPr latinLnBrk="1"/>
                      <a:r>
                        <a:rPr lang="en-US" altLang="ko-KR" sz="1200" dirty="0">
                          <a:latin typeface="+mj-ea"/>
                          <a:ea typeface="+mj-ea"/>
                        </a:rPr>
                        <a:t>52~60</a:t>
                      </a:r>
                      <a:endParaRPr lang="ko-KR" altLang="en-US" sz="1200" dirty="0">
                        <a:latin typeface="+mj-ea"/>
                        <a:ea typeface="+mj-ea"/>
                      </a:endParaRPr>
                    </a:p>
                  </a:txBody>
                  <a:tcPr/>
                </a:tc>
                <a:tc>
                  <a:txBody>
                    <a:bodyPr/>
                    <a:lstStyle/>
                    <a:p>
                      <a:pPr latinLnBrk="1"/>
                      <a:r>
                        <a:rPr lang="en-US" altLang="ko-KR" sz="1200" dirty="0">
                          <a:latin typeface="+mj-ea"/>
                          <a:ea typeface="+mj-ea"/>
                        </a:rPr>
                        <a:t>Course Registration Information and Manual</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391813582"/>
                  </a:ext>
                </a:extLst>
              </a:tr>
              <a:tr h="262281">
                <a:tc>
                  <a:txBody>
                    <a:bodyPr/>
                    <a:lstStyle/>
                    <a:p>
                      <a:pPr latinLnBrk="1"/>
                      <a:r>
                        <a:rPr lang="en-US" altLang="ko-KR" sz="1200" dirty="0">
                          <a:latin typeface="+mj-ea"/>
                          <a:ea typeface="+mj-ea"/>
                        </a:rPr>
                        <a:t>61~64</a:t>
                      </a:r>
                      <a:endParaRPr lang="ko-KR" altLang="en-US" sz="1200" dirty="0">
                        <a:latin typeface="+mj-ea"/>
                        <a:ea typeface="+mj-ea"/>
                      </a:endParaRPr>
                    </a:p>
                  </a:txBody>
                  <a:tcPr/>
                </a:tc>
                <a:tc>
                  <a:txBody>
                    <a:bodyPr/>
                    <a:lstStyle/>
                    <a:p>
                      <a:pPr latinLnBrk="1"/>
                      <a:r>
                        <a:rPr lang="en-US" altLang="ko-KR" sz="1200" dirty="0">
                          <a:latin typeface="+mj-ea"/>
                          <a:ea typeface="+mj-ea"/>
                        </a:rPr>
                        <a:t>Online Lecture Information and Guide</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4184725460"/>
                  </a:ext>
                </a:extLst>
              </a:tr>
              <a:tr h="262281">
                <a:tc>
                  <a:txBody>
                    <a:bodyPr/>
                    <a:lstStyle/>
                    <a:p>
                      <a:pPr latinLnBrk="1"/>
                      <a:r>
                        <a:rPr lang="en-US" altLang="ko-KR" sz="1200" dirty="0">
                          <a:latin typeface="+mj-ea"/>
                          <a:ea typeface="+mj-ea"/>
                        </a:rPr>
                        <a:t>66~69</a:t>
                      </a:r>
                      <a:endParaRPr lang="ko-KR" altLang="en-US" sz="1200" dirty="0">
                        <a:latin typeface="+mj-ea"/>
                        <a:ea typeface="+mj-ea"/>
                      </a:endParaRPr>
                    </a:p>
                  </a:txBody>
                  <a:tcPr/>
                </a:tc>
                <a:tc>
                  <a:txBody>
                    <a:bodyPr/>
                    <a:lstStyle/>
                    <a:p>
                      <a:pPr latinLnBrk="1"/>
                      <a:r>
                        <a:rPr lang="en-US" altLang="ko-KR" sz="1200" dirty="0">
                          <a:latin typeface="+mj-ea"/>
                          <a:ea typeface="+mj-ea"/>
                        </a:rPr>
                        <a:t>Tuition Payment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2096306613"/>
                  </a:ext>
                </a:extLst>
              </a:tr>
              <a:tr h="262281">
                <a:tc>
                  <a:txBody>
                    <a:bodyPr/>
                    <a:lstStyle/>
                    <a:p>
                      <a:pPr latinLnBrk="1"/>
                      <a:r>
                        <a:rPr lang="en-US" altLang="ko-KR" sz="1200" dirty="0">
                          <a:latin typeface="+mj-ea"/>
                          <a:ea typeface="+mj-ea"/>
                        </a:rPr>
                        <a:t>70~71</a:t>
                      </a:r>
                      <a:endParaRPr lang="ko-KR" altLang="en-US" sz="1200" dirty="0">
                        <a:latin typeface="+mj-ea"/>
                        <a:ea typeface="+mj-ea"/>
                      </a:endParaRPr>
                    </a:p>
                  </a:txBody>
                  <a:tcPr/>
                </a:tc>
                <a:tc>
                  <a:txBody>
                    <a:bodyPr/>
                    <a:lstStyle/>
                    <a:p>
                      <a:pPr latinLnBrk="1"/>
                      <a:r>
                        <a:rPr lang="en-US" altLang="ko-KR" sz="1200" dirty="0">
                          <a:latin typeface="+mj-ea"/>
                          <a:ea typeface="+mj-ea"/>
                        </a:rPr>
                        <a:t>Academic System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76862243"/>
                  </a:ext>
                </a:extLst>
              </a:tr>
              <a:tr h="262281">
                <a:tc>
                  <a:txBody>
                    <a:bodyPr/>
                    <a:lstStyle/>
                    <a:p>
                      <a:pPr latinLnBrk="1"/>
                      <a:r>
                        <a:rPr lang="en-US" altLang="ko-KR" sz="1200" dirty="0">
                          <a:latin typeface="+mj-ea"/>
                          <a:ea typeface="+mj-ea"/>
                        </a:rPr>
                        <a:t>73~76</a:t>
                      </a:r>
                      <a:endParaRPr lang="ko-KR" altLang="en-US" sz="1200" dirty="0">
                        <a:latin typeface="+mj-ea"/>
                        <a:ea typeface="+mj-ea"/>
                      </a:endParaRPr>
                    </a:p>
                  </a:txBody>
                  <a:tcPr/>
                </a:tc>
                <a:tc>
                  <a:txBody>
                    <a:bodyPr/>
                    <a:lstStyle/>
                    <a:p>
                      <a:pPr latinLnBrk="1"/>
                      <a:r>
                        <a:rPr lang="en-US" altLang="ko-KR" sz="1200" dirty="0">
                          <a:latin typeface="+mj-ea"/>
                          <a:ea typeface="+mj-ea"/>
                        </a:rPr>
                        <a:t>Scholarship System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726276090"/>
                  </a:ext>
                </a:extLst>
              </a:tr>
              <a:tr h="262281">
                <a:tc>
                  <a:txBody>
                    <a:bodyPr/>
                    <a:lstStyle/>
                    <a:p>
                      <a:pPr latinLnBrk="1"/>
                      <a:r>
                        <a:rPr lang="en-US" altLang="ko-KR" sz="1200" dirty="0">
                          <a:latin typeface="+mj-ea"/>
                          <a:ea typeface="+mj-ea"/>
                        </a:rPr>
                        <a:t>77~78</a:t>
                      </a:r>
                      <a:endParaRPr lang="ko-KR" altLang="en-US" sz="1200" dirty="0">
                        <a:latin typeface="+mj-ea"/>
                        <a:ea typeface="+mj-ea"/>
                      </a:endParaRPr>
                    </a:p>
                  </a:txBody>
                  <a:tcPr/>
                </a:tc>
                <a:tc>
                  <a:txBody>
                    <a:bodyPr/>
                    <a:lstStyle/>
                    <a:p>
                      <a:pPr latinLnBrk="1"/>
                      <a:r>
                        <a:rPr lang="en-US" altLang="ko-KR" sz="1200" dirty="0">
                          <a:latin typeface="+mj-ea"/>
                          <a:ea typeface="+mj-ea"/>
                        </a:rPr>
                        <a:t>International Student Insurance Information</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655055278"/>
                  </a:ext>
                </a:extLst>
              </a:tr>
              <a:tr h="262281">
                <a:tc>
                  <a:txBody>
                    <a:bodyPr/>
                    <a:lstStyle/>
                    <a:p>
                      <a:pPr latinLnBrk="1"/>
                      <a:r>
                        <a:rPr lang="en-US" altLang="ko-KR" sz="1200" dirty="0">
                          <a:latin typeface="+mj-ea"/>
                          <a:ea typeface="+mj-ea"/>
                        </a:rPr>
                        <a:t>80</a:t>
                      </a:r>
                      <a:endParaRPr lang="ko-KR" altLang="en-US" sz="1200" dirty="0">
                        <a:latin typeface="+mj-ea"/>
                        <a:ea typeface="+mj-ea"/>
                      </a:endParaRPr>
                    </a:p>
                  </a:txBody>
                  <a:tcPr/>
                </a:tc>
                <a:tc>
                  <a:txBody>
                    <a:bodyPr/>
                    <a:lstStyle/>
                    <a:p>
                      <a:pPr latinLnBrk="1"/>
                      <a:r>
                        <a:rPr lang="en-US" altLang="ko-KR" sz="1200" dirty="0">
                          <a:latin typeface="+mj-ea"/>
                          <a:ea typeface="+mj-ea"/>
                        </a:rPr>
                        <a:t>Alien Registration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1779092153"/>
                  </a:ext>
                </a:extLst>
              </a:tr>
              <a:tr h="262281">
                <a:tc>
                  <a:txBody>
                    <a:bodyPr/>
                    <a:lstStyle/>
                    <a:p>
                      <a:pPr latinLnBrk="1"/>
                      <a:r>
                        <a:rPr lang="en-US" altLang="ko-KR" sz="1200" dirty="0">
                          <a:latin typeface="+mj-ea"/>
                          <a:ea typeface="+mj-ea"/>
                        </a:rPr>
                        <a:t>81</a:t>
                      </a:r>
                      <a:endParaRPr lang="ko-KR" altLang="en-US" sz="1200" dirty="0">
                        <a:latin typeface="+mj-ea"/>
                        <a:ea typeface="+mj-ea"/>
                      </a:endParaRPr>
                    </a:p>
                  </a:txBody>
                  <a:tcPr/>
                </a:tc>
                <a:tc>
                  <a:txBody>
                    <a:bodyPr/>
                    <a:lstStyle/>
                    <a:p>
                      <a:pPr latinLnBrk="1"/>
                      <a:r>
                        <a:rPr lang="en-US" altLang="ko-KR" sz="1200" dirty="0">
                          <a:latin typeface="+mj-ea"/>
                          <a:ea typeface="+mj-ea"/>
                        </a:rPr>
                        <a:t>Change Status of Stay and Visa Extension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019473363"/>
                  </a:ext>
                </a:extLst>
              </a:tr>
              <a:tr h="262281">
                <a:tc>
                  <a:txBody>
                    <a:bodyPr/>
                    <a:lstStyle/>
                    <a:p>
                      <a:pPr latinLnBrk="1"/>
                      <a:r>
                        <a:rPr lang="en-US" altLang="ko-KR" sz="1200" dirty="0">
                          <a:latin typeface="+mj-ea"/>
                          <a:ea typeface="+mj-ea"/>
                        </a:rPr>
                        <a:t>82</a:t>
                      </a:r>
                      <a:endParaRPr lang="ko-KR" altLang="en-US" sz="1200" dirty="0">
                        <a:latin typeface="+mj-ea"/>
                        <a:ea typeface="+mj-ea"/>
                      </a:endParaRPr>
                    </a:p>
                  </a:txBody>
                  <a:tcPr/>
                </a:tc>
                <a:tc>
                  <a:txBody>
                    <a:bodyPr/>
                    <a:lstStyle/>
                    <a:p>
                      <a:pPr latinLnBrk="1"/>
                      <a:r>
                        <a:rPr lang="en-US" altLang="ko-KR" sz="1200" dirty="0">
                          <a:latin typeface="+mj-ea"/>
                          <a:ea typeface="+mj-ea"/>
                        </a:rPr>
                        <a:t>Part-time Work Permit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2089213643"/>
                  </a:ext>
                </a:extLst>
              </a:tr>
              <a:tr h="262281">
                <a:tc>
                  <a:txBody>
                    <a:bodyPr/>
                    <a:lstStyle/>
                    <a:p>
                      <a:pPr latinLnBrk="1"/>
                      <a:r>
                        <a:rPr lang="en-US" altLang="ko-KR" sz="1200" dirty="0">
                          <a:latin typeface="+mj-ea"/>
                          <a:ea typeface="+mj-ea"/>
                        </a:rPr>
                        <a:t>83~85</a:t>
                      </a:r>
                      <a:endParaRPr lang="ko-KR" altLang="en-US" sz="1200" dirty="0">
                        <a:latin typeface="+mj-ea"/>
                        <a:ea typeface="+mj-ea"/>
                      </a:endParaRPr>
                    </a:p>
                  </a:txBody>
                  <a:tcPr/>
                </a:tc>
                <a:tc>
                  <a:txBody>
                    <a:bodyPr/>
                    <a:lstStyle/>
                    <a:p>
                      <a:pPr latinLnBrk="1"/>
                      <a:r>
                        <a:rPr lang="en-US" altLang="ko-KR" sz="1200" dirty="0">
                          <a:latin typeface="+mj-ea"/>
                          <a:ea typeface="+mj-ea"/>
                        </a:rPr>
                        <a:t>Visa-related Information</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3437659863"/>
                  </a:ext>
                </a:extLst>
              </a:tr>
              <a:tr h="262281">
                <a:tc>
                  <a:txBody>
                    <a:bodyPr/>
                    <a:lstStyle/>
                    <a:p>
                      <a:pPr latinLnBrk="1"/>
                      <a:r>
                        <a:rPr lang="en-US" altLang="ko-KR" sz="1200" dirty="0">
                          <a:latin typeface="+mj-ea"/>
                          <a:ea typeface="+mj-ea"/>
                        </a:rPr>
                        <a:t>87~95</a:t>
                      </a:r>
                      <a:endParaRPr lang="ko-KR" altLang="en-US" sz="1200" dirty="0">
                        <a:latin typeface="+mj-ea"/>
                        <a:ea typeface="+mj-ea"/>
                      </a:endParaRPr>
                    </a:p>
                  </a:txBody>
                  <a:tcPr/>
                </a:tc>
                <a:tc>
                  <a:txBody>
                    <a:bodyPr/>
                    <a:lstStyle/>
                    <a:p>
                      <a:pPr latinLnBrk="1"/>
                      <a:r>
                        <a:rPr lang="en-US" altLang="ko-KR" sz="1200" dirty="0">
                          <a:latin typeface="+mj-ea"/>
                          <a:ea typeface="+mj-ea"/>
                        </a:rPr>
                        <a:t>International Student Programs</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1462934997"/>
                  </a:ext>
                </a:extLst>
              </a:tr>
            </a:tbl>
          </a:graphicData>
        </a:graphic>
      </p:graphicFrame>
      <p:sp>
        <p:nvSpPr>
          <p:cNvPr id="3" name="TextBox 2">
            <a:extLst>
              <a:ext uri="{FF2B5EF4-FFF2-40B4-BE49-F238E27FC236}">
                <a16:creationId xmlns:a16="http://schemas.microsoft.com/office/drawing/2014/main" id="{65CD940D-0838-4604-9199-6E7E5A6179C1}"/>
              </a:ext>
            </a:extLst>
          </p:cNvPr>
          <p:cNvSpPr txBox="1"/>
          <p:nvPr/>
        </p:nvSpPr>
        <p:spPr>
          <a:xfrm>
            <a:off x="177746" y="6171684"/>
            <a:ext cx="4187557" cy="369332"/>
          </a:xfrm>
          <a:prstGeom prst="rect">
            <a:avLst/>
          </a:prstGeom>
          <a:noFill/>
        </p:spPr>
        <p:txBody>
          <a:bodyPr wrap="none" rtlCol="0">
            <a:spAutoFit/>
          </a:bodyPr>
          <a:lstStyle/>
          <a:p>
            <a:r>
              <a:rPr lang="en-US" altLang="ko-KR" dirty="0"/>
              <a:t>*Links are on the last page of this ppt</a:t>
            </a:r>
            <a:endParaRPr lang="ko-KR" altLang="en-US" dirty="0"/>
          </a:p>
        </p:txBody>
      </p:sp>
    </p:spTree>
    <p:extLst>
      <p:ext uri="{BB962C8B-B14F-4D97-AF65-F5344CB8AC3E}">
        <p14:creationId xmlns:p14="http://schemas.microsoft.com/office/powerpoint/2010/main" val="2761737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8025"/>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lang="en-US" sz="1500"/>
          </a:p>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537210" y="2432190"/>
            <a:ext cx="11654789" cy="830997"/>
          </a:xfrm>
          <a:prstGeom prst="rect">
            <a:avLst/>
          </a:prstGeom>
          <a:noFill/>
        </p:spPr>
        <p:txBody>
          <a:bodyPr wrap="square" rtlCol="0">
            <a:spAutoFit/>
          </a:bodyPr>
          <a:lstStyle/>
          <a:p>
            <a:r>
              <a:rPr lang="en-US" altLang="ko-KR" sz="4800">
                <a:solidFill>
                  <a:schemeClr val="accent5">
                    <a:lumMod val="50000"/>
                  </a:schemeClr>
                </a:solidFill>
              </a:rPr>
              <a:t>Ⅰ. Kwangwoon University Introduction</a:t>
            </a:r>
            <a:r>
              <a:rPr lang="ko-KR" altLang="en-US" sz="4800">
                <a:solidFill>
                  <a:schemeClr val="accent5">
                    <a:lumMod val="50000"/>
                  </a:schemeClr>
                </a:solidFill>
              </a:rPr>
              <a:t> </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실행 단추: 앞으로 또는 다음 6">
            <a:hlinkClick r:id="rId5" highlightClick="1"/>
          </p:cNvPr>
          <p:cNvSpPr/>
          <p:nvPr/>
        </p:nvSpPr>
        <p:spPr>
          <a:xfrm>
            <a:off x="5872066" y="3297341"/>
            <a:ext cx="634482" cy="588885"/>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391503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780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5</a:t>
            </a:fld>
            <a:endParaRPr lang="ko-KR" altLang="en-US"/>
          </a:p>
        </p:txBody>
      </p:sp>
      <p:sp>
        <p:nvSpPr>
          <p:cNvPr id="12" name="TextBox 11"/>
          <p:cNvSpPr txBox="1"/>
          <p:nvPr/>
        </p:nvSpPr>
        <p:spPr>
          <a:xfrm>
            <a:off x="39332" y="161261"/>
            <a:ext cx="7580871" cy="523220"/>
          </a:xfrm>
          <a:prstGeom prst="rect">
            <a:avLst/>
          </a:prstGeom>
          <a:noFill/>
        </p:spPr>
        <p:txBody>
          <a:bodyPr wrap="square" rtlCol="0">
            <a:spAutoFit/>
          </a:bodyPr>
          <a:lstStyle/>
          <a:p>
            <a:r>
              <a:rPr lang="en-US" altLang="ko-KR" sz="2800">
                <a:solidFill>
                  <a:srgbClr val="002060"/>
                </a:solidFill>
              </a:rPr>
              <a:t>1. Campus Guide</a:t>
            </a:r>
            <a:endParaRPr lang="ko-KR" altLang="en-US" sz="2800">
              <a:solidFill>
                <a:srgbClr val="002060"/>
              </a:solidFill>
            </a:endParaRPr>
          </a:p>
        </p:txBody>
      </p:sp>
      <p:sp>
        <p:nvSpPr>
          <p:cNvPr id="6" name="Rectangle 2"/>
          <p:cNvSpPr>
            <a:spLocks noChangeArrowheads="1"/>
          </p:cNvSpPr>
          <p:nvPr/>
        </p:nvSpPr>
        <p:spPr bwMode="auto">
          <a:xfrm>
            <a:off x="299595" y="-6090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Rectangle 4"/>
          <p:cNvSpPr>
            <a:spLocks noChangeArrowheads="1"/>
          </p:cNvSpPr>
          <p:nvPr/>
        </p:nvSpPr>
        <p:spPr bwMode="auto">
          <a:xfrm>
            <a:off x="1562854" y="450595"/>
            <a:ext cx="195621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1" name="_x584311016" descr="EMB00006e4c0a6d"/>
          <p:cNvPicPr>
            <a:picLocks noChangeAspect="1" noChangeArrowheads="1"/>
          </p:cNvPicPr>
          <p:nvPr/>
        </p:nvPicPr>
        <p:blipFill>
          <a:blip r:embed="rId5">
            <a:extLst>
              <a:ext uri="{28A0092B-C50C-407E-A947-70E740481C1C}">
                <a14:useLocalDpi xmlns:a14="http://schemas.microsoft.com/office/drawing/2010/main" val="0"/>
              </a:ext>
            </a:extLst>
          </a:blip>
          <a:srcRect l="20883" t="21628" r="49522" b="11858"/>
          <a:stretch>
            <a:fillRect/>
          </a:stretch>
        </p:blipFill>
        <p:spPr bwMode="auto">
          <a:xfrm>
            <a:off x="1562854" y="1233255"/>
            <a:ext cx="8207679" cy="470901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197307" y="2528544"/>
            <a:ext cx="1264919" cy="1384995"/>
          </a:xfrm>
          <a:prstGeom prst="rect">
            <a:avLst/>
          </a:prstGeom>
          <a:solidFill>
            <a:schemeClr val="accent2">
              <a:lumMod val="40000"/>
              <a:lumOff val="60000"/>
            </a:schemeClr>
          </a:solidFill>
        </p:spPr>
        <p:txBody>
          <a:bodyPr wrap="square" rtlCol="0">
            <a:spAutoFit/>
          </a:bodyPr>
          <a:lstStyle/>
          <a:p>
            <a:r>
              <a:rPr lang="en-US" altLang="ko-KR" sz="1400" dirty="0">
                <a:solidFill>
                  <a:srgbClr val="002060"/>
                </a:solidFill>
              </a:rPr>
              <a:t>Office of International Affairs, </a:t>
            </a:r>
            <a:r>
              <a:rPr lang="en-US" altLang="ko-KR" sz="1400" dirty="0" err="1">
                <a:solidFill>
                  <a:srgbClr val="002060"/>
                </a:solidFill>
              </a:rPr>
              <a:t>Donghae</a:t>
            </a:r>
            <a:r>
              <a:rPr lang="en-US" altLang="ko-KR" sz="1400" dirty="0">
                <a:solidFill>
                  <a:srgbClr val="002060"/>
                </a:solidFill>
              </a:rPr>
              <a:t> Arts Center #111</a:t>
            </a:r>
            <a:endParaRPr lang="ko-KR" altLang="en-US" sz="1400" dirty="0">
              <a:solidFill>
                <a:srgbClr val="002060"/>
              </a:solidFill>
            </a:endParaRPr>
          </a:p>
        </p:txBody>
      </p:sp>
      <p:sp>
        <p:nvSpPr>
          <p:cNvPr id="17" name="TextBox 16"/>
          <p:cNvSpPr txBox="1"/>
          <p:nvPr/>
        </p:nvSpPr>
        <p:spPr>
          <a:xfrm>
            <a:off x="454136" y="603072"/>
            <a:ext cx="3765774" cy="538609"/>
          </a:xfrm>
          <a:prstGeom prst="rect">
            <a:avLst/>
          </a:prstGeom>
          <a:noFill/>
        </p:spPr>
        <p:txBody>
          <a:bodyPr wrap="none" rtlCol="0">
            <a:spAutoFit/>
          </a:bodyPr>
          <a:lstStyle/>
          <a:p>
            <a:r>
              <a:rPr lang="en-US" altLang="ko-KR" sz="1100"/>
              <a:t>&lt;Campus Map&gt;</a:t>
            </a:r>
            <a:r>
              <a:rPr lang="en-US" altLang="ko-KR" sz="1100">
                <a:hlinkClick r:id="rId6"/>
              </a:rPr>
              <a:t>https://www.kw.ac.kr/ko/tour/tour01.jsp</a:t>
            </a:r>
            <a:endParaRPr lang="en-US" altLang="ko-KR" sz="1100"/>
          </a:p>
          <a:p>
            <a:endParaRPr lang="ko-KR" altLang="en-US"/>
          </a:p>
        </p:txBody>
      </p:sp>
      <p:sp>
        <p:nvSpPr>
          <p:cNvPr id="19" name="왼쪽 화살표 18"/>
          <p:cNvSpPr/>
          <p:nvPr/>
        </p:nvSpPr>
        <p:spPr>
          <a:xfrm>
            <a:off x="3904736" y="549880"/>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TextBox 19"/>
          <p:cNvSpPr txBox="1"/>
          <p:nvPr/>
        </p:nvSpPr>
        <p:spPr>
          <a:xfrm>
            <a:off x="4338467" y="543749"/>
            <a:ext cx="631904" cy="369332"/>
          </a:xfrm>
          <a:prstGeom prst="rect">
            <a:avLst/>
          </a:prstGeom>
          <a:noFill/>
        </p:spPr>
        <p:txBody>
          <a:bodyPr wrap="none" rtlCol="0">
            <a:spAutoFit/>
          </a:bodyPr>
          <a:lstStyle/>
          <a:p>
            <a:r>
              <a:rPr lang="en-US" altLang="ko-KR">
                <a:solidFill>
                  <a:schemeClr val="accent1">
                    <a:lumMod val="50000"/>
                  </a:schemeClr>
                </a:solidFill>
              </a:rPr>
              <a:t>click</a:t>
            </a:r>
            <a:endParaRPr lang="ko-KR" altLang="en-US">
              <a:solidFill>
                <a:schemeClr val="accent1">
                  <a:lumMod val="50000"/>
                </a:schemeClr>
              </a:solidFill>
            </a:endParaRPr>
          </a:p>
        </p:txBody>
      </p:sp>
    </p:spTree>
    <p:extLst>
      <p:ext uri="{BB962C8B-B14F-4D97-AF65-F5344CB8AC3E}">
        <p14:creationId xmlns:p14="http://schemas.microsoft.com/office/powerpoint/2010/main" val="14748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0"/>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359836" y="1059021"/>
            <a:ext cx="7250763" cy="369332"/>
          </a:xfrm>
          <a:prstGeom prst="rect">
            <a:avLst/>
          </a:prstGeom>
          <a:solidFill>
            <a:srgbClr val="FFFF00"/>
          </a:solidFill>
        </p:spPr>
        <p:txBody>
          <a:bodyPr wrap="square" rtlCol="0">
            <a:spAutoFit/>
          </a:bodyPr>
          <a:lstStyle/>
          <a:p>
            <a:r>
              <a:rPr lang="en-US" altLang="ko-KR" b="1"/>
              <a:t>Dr. Cho Kwang-</a:t>
            </a:r>
            <a:r>
              <a:rPr lang="en-US" altLang="ko-KR" b="1" err="1"/>
              <a:t>Woon</a:t>
            </a:r>
            <a:r>
              <a:rPr lang="en-US" altLang="ko-KR" b="1"/>
              <a:t> </a:t>
            </a:r>
            <a:r>
              <a:rPr lang="en-US" altLang="ko-KR"/>
              <a:t>founded Kwangwoon University in </a:t>
            </a:r>
            <a:r>
              <a:rPr lang="en-US" altLang="ko-KR" b="1"/>
              <a:t>1934</a:t>
            </a:r>
            <a:endParaRPr lang="ko-KR" altLang="en-US" b="1"/>
          </a:p>
        </p:txBody>
      </p:sp>
      <p:sp>
        <p:nvSpPr>
          <p:cNvPr id="25" name="Rectangle 2">
            <a:extLst>
              <a:ext uri="{FF2B5EF4-FFF2-40B4-BE49-F238E27FC236}">
                <a16:creationId xmlns:a16="http://schemas.microsoft.com/office/drawing/2014/main" id="{29811C02-4AD9-42E4-B34D-CFC235EE5D0C}"/>
              </a:ext>
            </a:extLst>
          </p:cNvPr>
          <p:cNvSpPr/>
          <p:nvPr/>
        </p:nvSpPr>
        <p:spPr>
          <a:xfrm>
            <a:off x="0" y="0"/>
            <a:ext cx="12191996" cy="457200"/>
          </a:xfrm>
          <a:prstGeom prst="rect">
            <a:avLst/>
          </a:prstGeom>
          <a:noFill/>
          <a:ln cap="flat">
            <a:noFill/>
            <a:prstDash val="solid"/>
          </a:ln>
        </p:spPr>
        <p:txBody>
          <a:bodyPr vert="horz" wrap="none" lIns="91440" tIns="45720" rIns="91440" bIns="4572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맑은 고딕"/>
              <a:ea typeface="맑은 고딕" pitchFamily="34"/>
              <a:cs typeface=""/>
            </a:endParaRPr>
          </a:p>
        </p:txBody>
      </p:sp>
      <p:sp>
        <p:nvSpPr>
          <p:cNvPr id="27" name="Rectangle 2">
            <a:extLst>
              <a:ext uri="{FF2B5EF4-FFF2-40B4-BE49-F238E27FC236}">
                <a16:creationId xmlns:a16="http://schemas.microsoft.com/office/drawing/2014/main" id="{749ECC9F-AC4A-4CB8-81EE-9C701FF6A628}"/>
              </a:ext>
            </a:extLst>
          </p:cNvPr>
          <p:cNvSpPr/>
          <p:nvPr/>
        </p:nvSpPr>
        <p:spPr>
          <a:xfrm>
            <a:off x="0" y="0"/>
            <a:ext cx="12032982" cy="457200"/>
          </a:xfrm>
          <a:prstGeom prst="rect">
            <a:avLst/>
          </a:prstGeom>
          <a:noFill/>
          <a:ln cap="flat">
            <a:noFill/>
            <a:prstDash val="solid"/>
          </a:ln>
        </p:spPr>
        <p:txBody>
          <a:bodyPr vert="horz" wrap="square" lIns="91440" tIns="45720" rIns="91440" bIns="4572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맑은 고딕"/>
              <a:ea typeface="맑은 고딕" pitchFamily="34"/>
              <a:cs typeface=""/>
            </a:endParaRPr>
          </a:p>
        </p:txBody>
      </p:sp>
      <p:sp>
        <p:nvSpPr>
          <p:cNvPr id="29" name="TextBox 16">
            <a:extLst>
              <a:ext uri="{FF2B5EF4-FFF2-40B4-BE49-F238E27FC236}">
                <a16:creationId xmlns:a16="http://schemas.microsoft.com/office/drawing/2014/main" id="{971F1076-36E1-4C6C-90B9-BA0BEEB9043E}"/>
              </a:ext>
            </a:extLst>
          </p:cNvPr>
          <p:cNvSpPr txBox="1"/>
          <p:nvPr/>
        </p:nvSpPr>
        <p:spPr>
          <a:xfrm>
            <a:off x="166594" y="158383"/>
            <a:ext cx="7580869"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002060"/>
                </a:solidFill>
                <a:uFillTx/>
                <a:latin typeface="맑은 고딕"/>
                <a:ea typeface="맑은 고딕" pitchFamily="34"/>
                <a:cs typeface=""/>
              </a:rPr>
              <a:t>2. Educational Philosophy and Foundation</a:t>
            </a:r>
          </a:p>
        </p:txBody>
      </p:sp>
      <p:sp>
        <p:nvSpPr>
          <p:cNvPr id="33" name="TextBox 17">
            <a:extLst>
              <a:ext uri="{FF2B5EF4-FFF2-40B4-BE49-F238E27FC236}">
                <a16:creationId xmlns:a16="http://schemas.microsoft.com/office/drawing/2014/main" id="{AC463E7C-3D75-4778-A902-F540586A045E}"/>
              </a:ext>
            </a:extLst>
          </p:cNvPr>
          <p:cNvSpPr txBox="1"/>
          <p:nvPr/>
        </p:nvSpPr>
        <p:spPr>
          <a:xfrm>
            <a:off x="1405469" y="2582889"/>
            <a:ext cx="9135532" cy="456087"/>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2060"/>
                </a:solidFill>
                <a:uFillTx/>
                <a:latin typeface="맑은 고딕"/>
                <a:ea typeface="맑은 고딕" pitchFamily="34"/>
                <a:cs typeface=""/>
              </a:rPr>
              <a:t>Educational Philosophy : Truth ․ Light(Veritas et Lux)</a:t>
            </a:r>
          </a:p>
        </p:txBody>
      </p:sp>
      <p:sp>
        <p:nvSpPr>
          <p:cNvPr id="35" name="TextBox 19">
            <a:extLst>
              <a:ext uri="{FF2B5EF4-FFF2-40B4-BE49-F238E27FC236}">
                <a16:creationId xmlns:a16="http://schemas.microsoft.com/office/drawing/2014/main" id="{55125D10-1039-4CC2-A02D-6FF848533F66}"/>
              </a:ext>
            </a:extLst>
          </p:cNvPr>
          <p:cNvSpPr txBox="1"/>
          <p:nvPr/>
        </p:nvSpPr>
        <p:spPr>
          <a:xfrm>
            <a:off x="1405469" y="3483644"/>
            <a:ext cx="9135532" cy="1754322"/>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2060"/>
                </a:solidFill>
                <a:uFillTx/>
                <a:latin typeface="맑은 고딕"/>
                <a:ea typeface="맑은 고딕" pitchFamily="34"/>
                <a:cs typeface=""/>
              </a:rPr>
              <a:t> Foundation</a:t>
            </a:r>
          </a:p>
          <a:p>
            <a:pPr lvl="0">
              <a:lnSpc>
                <a:spcPct val="150000"/>
              </a:lnSpc>
              <a:defRPr sz="1800" b="0" i="0" u="none" strike="noStrike" kern="0" cap="none" spc="0" baseline="0">
                <a:solidFill>
                  <a:srgbClr val="000000"/>
                </a:solidFill>
                <a:uFillTx/>
              </a:defRPr>
            </a:pPr>
            <a:r>
              <a:rPr lang="en-US" sz="1800" b="1" i="0" u="none" strike="noStrike" kern="1200" cap="none" spc="0" baseline="0" dirty="0">
                <a:solidFill>
                  <a:srgbClr val="002060"/>
                </a:solidFill>
                <a:uFillTx/>
                <a:latin typeface="맑은 고딕"/>
                <a:ea typeface="맑은 고딕" pitchFamily="34"/>
                <a:cs typeface=""/>
              </a:rPr>
              <a:t>  </a:t>
            </a:r>
            <a:r>
              <a:rPr lang="en-US" altLang="ko-KR" b="1" dirty="0">
                <a:solidFill>
                  <a:srgbClr val="002060"/>
                </a:solidFill>
                <a:ea typeface="맑은 고딕" pitchFamily="34"/>
                <a:cs typeface=""/>
              </a:rPr>
              <a:t>Diligence</a:t>
            </a:r>
            <a:r>
              <a:rPr lang="en-US" sz="1800" b="1" i="0" u="none" strike="noStrike" kern="1200" cap="none" spc="0" baseline="0" dirty="0">
                <a:solidFill>
                  <a:srgbClr val="002060"/>
                </a:solidFill>
                <a:uFillTx/>
                <a:latin typeface="맑은 고딕"/>
                <a:ea typeface="맑은 고딕" pitchFamily="34"/>
                <a:cs typeface=""/>
              </a:rPr>
              <a:t>(</a:t>
            </a:r>
            <a:r>
              <a:rPr lang="ko-KR" sz="1800" b="1" i="0" u="none" strike="noStrike" kern="1200" cap="none" spc="0" baseline="0" dirty="0">
                <a:solidFill>
                  <a:srgbClr val="002060"/>
                </a:solidFill>
                <a:uFillTx/>
                <a:latin typeface="맑은 고딕"/>
                <a:ea typeface="맑은 고딕" pitchFamily="34"/>
                <a:cs typeface=""/>
              </a:rPr>
              <a:t>勤勉誠實</a:t>
            </a:r>
            <a:r>
              <a:rPr lang="en-US" sz="1800" b="1" i="0" u="none" strike="noStrike" kern="1200" cap="none" spc="0" baseline="0" dirty="0">
                <a:solidFill>
                  <a:srgbClr val="002060"/>
                </a:solidFill>
                <a:uFillTx/>
                <a:latin typeface="맑은 고딕"/>
                <a:ea typeface="맑은 고딕" pitchFamily="34"/>
                <a:cs typeface=""/>
              </a:rPr>
              <a:t>) :  </a:t>
            </a:r>
            <a:r>
              <a:rPr lang="en-US" sz="1800" b="0" i="0" u="none" strike="noStrike" kern="1200" cap="none" spc="0" baseline="0" dirty="0">
                <a:solidFill>
                  <a:srgbClr val="002060"/>
                </a:solidFill>
                <a:uFillTx/>
                <a:latin typeface="맑은 고딕"/>
                <a:ea typeface="맑은 고딕" pitchFamily="34"/>
                <a:cs typeface=""/>
              </a:rPr>
              <a:t>Be diligent at all work</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2060"/>
                </a:solidFill>
                <a:uFillTx/>
                <a:latin typeface="맑은 고딕"/>
                <a:ea typeface="맑은 고딕" pitchFamily="34"/>
                <a:cs typeface=""/>
              </a:rPr>
              <a:t>  </a:t>
            </a:r>
            <a:r>
              <a:rPr lang="en-US" altLang="ko-KR" sz="1800" b="1" i="0" u="none" strike="noStrike" kern="1200" cap="none" spc="0" baseline="0" dirty="0">
                <a:solidFill>
                  <a:srgbClr val="002060"/>
                </a:solidFill>
                <a:uFillTx/>
                <a:latin typeface="맑은 고딕"/>
                <a:ea typeface="맑은 고딕" pitchFamily="34"/>
                <a:cs typeface=""/>
              </a:rPr>
              <a:t>Frugality</a:t>
            </a:r>
            <a:r>
              <a:rPr lang="en-US" sz="1800" b="1" i="0" u="none" strike="noStrike" kern="1200" cap="none" spc="0" baseline="0" dirty="0">
                <a:solidFill>
                  <a:srgbClr val="002060"/>
                </a:solidFill>
                <a:uFillTx/>
                <a:latin typeface="맑은 고딕"/>
                <a:ea typeface="맑은 고딕" pitchFamily="34"/>
                <a:cs typeface=""/>
              </a:rPr>
              <a:t>(</a:t>
            </a:r>
            <a:r>
              <a:rPr lang="ko-KR" sz="1800" b="1" i="0" u="none" strike="noStrike" kern="1200" cap="none" spc="0" baseline="0" dirty="0">
                <a:solidFill>
                  <a:srgbClr val="002060"/>
                </a:solidFill>
                <a:uFillTx/>
                <a:latin typeface="맑은 고딕"/>
                <a:ea typeface="맑은 고딕" pitchFamily="34"/>
                <a:cs typeface=""/>
              </a:rPr>
              <a:t>儉素節約</a:t>
            </a:r>
            <a:r>
              <a:rPr lang="en-US" sz="1800" b="1" i="0" u="none" strike="noStrike" kern="1200" cap="none" spc="0" baseline="0" dirty="0">
                <a:solidFill>
                  <a:srgbClr val="002060"/>
                </a:solidFill>
                <a:uFillTx/>
                <a:latin typeface="맑은 고딕"/>
                <a:ea typeface="맑은 고딕" pitchFamily="34"/>
                <a:cs typeface=""/>
              </a:rPr>
              <a:t>) :</a:t>
            </a:r>
            <a:r>
              <a:rPr lang="en-US" sz="1800" b="0" i="0" u="none" strike="noStrike" kern="1200" cap="none" spc="0" baseline="0" dirty="0">
                <a:solidFill>
                  <a:srgbClr val="002060"/>
                </a:solidFill>
                <a:uFillTx/>
                <a:latin typeface="맑은 고딕"/>
                <a:ea typeface="맑은 고딕" pitchFamily="34"/>
                <a:cs typeface=""/>
              </a:rPr>
              <a:t>  Pursue economy at all behavior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2060"/>
                </a:solidFill>
                <a:uFillTx/>
                <a:latin typeface="맑은 고딕"/>
                <a:ea typeface="맑은 고딕" pitchFamily="34"/>
                <a:cs typeface=""/>
              </a:rPr>
              <a:t>  </a:t>
            </a:r>
            <a:r>
              <a:rPr lang="en-US" altLang="ko-KR" sz="1800" b="1" i="0" u="none" strike="noStrike" kern="1200" cap="none" spc="0" baseline="0" dirty="0">
                <a:solidFill>
                  <a:srgbClr val="002060"/>
                </a:solidFill>
                <a:uFillTx/>
                <a:latin typeface="맑은 고딕"/>
                <a:ea typeface="맑은 고딕" pitchFamily="34"/>
                <a:cs typeface=""/>
              </a:rPr>
              <a:t>Exploratory Act</a:t>
            </a:r>
            <a:r>
              <a:rPr lang="en-US" sz="1800" b="1" i="0" u="none" strike="noStrike" kern="1200" cap="none" spc="0" baseline="0" dirty="0">
                <a:solidFill>
                  <a:srgbClr val="002060"/>
                </a:solidFill>
                <a:uFillTx/>
                <a:latin typeface="맑은 고딕"/>
                <a:ea typeface="맑은 고딕" pitchFamily="34"/>
                <a:cs typeface=""/>
              </a:rPr>
              <a:t>(</a:t>
            </a:r>
            <a:r>
              <a:rPr lang="ko-KR" sz="1800" b="1" i="0" u="none" strike="noStrike" kern="1200" cap="none" spc="0" baseline="0" dirty="0">
                <a:solidFill>
                  <a:srgbClr val="002060"/>
                </a:solidFill>
                <a:uFillTx/>
                <a:latin typeface="맑은 고딕"/>
                <a:ea typeface="맑은 고딕" pitchFamily="34"/>
                <a:cs typeface=""/>
              </a:rPr>
              <a:t>探究實踐</a:t>
            </a:r>
            <a:r>
              <a:rPr lang="en-US" sz="1800" b="1" i="0" u="none" strike="noStrike" kern="1200" cap="none" spc="0" baseline="0" dirty="0">
                <a:solidFill>
                  <a:srgbClr val="002060"/>
                </a:solidFill>
                <a:uFillTx/>
                <a:latin typeface="맑은 고딕"/>
                <a:ea typeface="맑은 고딕" pitchFamily="34"/>
                <a:cs typeface=""/>
              </a:rPr>
              <a:t>) :</a:t>
            </a:r>
            <a:r>
              <a:rPr lang="en-US" sz="1800" b="0" i="0" u="none" strike="noStrike" kern="1200" cap="none" spc="0" baseline="0" dirty="0">
                <a:solidFill>
                  <a:srgbClr val="002060"/>
                </a:solidFill>
                <a:uFillTx/>
                <a:latin typeface="맑은 고딕"/>
                <a:ea typeface="맑은 고딕" pitchFamily="34"/>
                <a:cs typeface=""/>
              </a:rPr>
              <a:t>  Seek to self-motivate at work</a:t>
            </a:r>
          </a:p>
        </p:txBody>
      </p:sp>
      <p:sp>
        <p:nvSpPr>
          <p:cNvPr id="37" name="TextBox 20">
            <a:extLst>
              <a:ext uri="{FF2B5EF4-FFF2-40B4-BE49-F238E27FC236}">
                <a16:creationId xmlns:a16="http://schemas.microsoft.com/office/drawing/2014/main" id="{80617AAC-1614-4CB4-B37E-AA4A44FEE997}"/>
              </a:ext>
            </a:extLst>
          </p:cNvPr>
          <p:cNvSpPr txBox="1"/>
          <p:nvPr/>
        </p:nvSpPr>
        <p:spPr>
          <a:xfrm>
            <a:off x="1405469" y="1748470"/>
            <a:ext cx="9135532" cy="507830"/>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2060"/>
                </a:solidFill>
                <a:uFillTx/>
                <a:latin typeface="맑은 고딕"/>
                <a:ea typeface="맑은 고딕" pitchFamily="34"/>
                <a:cs typeface=""/>
              </a:rPr>
              <a:t>In 1934 Dr. Cho Kwang-</a:t>
            </a:r>
            <a:r>
              <a:rPr lang="en-US" sz="1800" b="1" i="0" u="none" strike="noStrike" kern="1200" cap="none" spc="0" baseline="0" err="1">
                <a:solidFill>
                  <a:srgbClr val="002060"/>
                </a:solidFill>
                <a:uFillTx/>
                <a:latin typeface="맑은 고딕"/>
                <a:ea typeface="맑은 고딕" pitchFamily="34"/>
                <a:cs typeface=""/>
              </a:rPr>
              <a:t>Woon</a:t>
            </a:r>
            <a:r>
              <a:rPr lang="en-US" sz="1800" b="1" i="0" u="none" strike="noStrike" kern="1200" cap="none" spc="0" baseline="0">
                <a:solidFill>
                  <a:srgbClr val="002060"/>
                </a:solidFill>
                <a:uFillTx/>
                <a:latin typeface="맑은 고딕"/>
                <a:ea typeface="맑은 고딕" pitchFamily="34"/>
                <a:cs typeface=""/>
              </a:rPr>
              <a:t> founded </a:t>
            </a:r>
            <a:r>
              <a:rPr lang="en-US" sz="1800" b="0" i="0" u="none" strike="noStrike" kern="1200" cap="none" spc="0" baseline="0" err="1">
                <a:solidFill>
                  <a:srgbClr val="002060"/>
                </a:solidFill>
                <a:uFillTx/>
                <a:latin typeface="맑은 고딕"/>
                <a:ea typeface="맑은 고딕" pitchFamily="34"/>
                <a:cs typeface=""/>
              </a:rPr>
              <a:t>Chosun</a:t>
            </a:r>
            <a:r>
              <a:rPr lang="en-US" sz="1800" b="0" i="0" u="none" strike="noStrike" kern="1200" cap="none" spc="0" baseline="0">
                <a:solidFill>
                  <a:srgbClr val="002060"/>
                </a:solidFill>
                <a:uFillTx/>
                <a:latin typeface="맑은 고딕"/>
                <a:ea typeface="맑은 고딕" pitchFamily="34"/>
                <a:cs typeface=""/>
              </a:rPr>
              <a:t> Radio </a:t>
            </a:r>
            <a:r>
              <a:rPr lang="en-US" sz="1800" b="0" i="0" u="none" strike="noStrike" kern="1200" cap="none" spc="0" baseline="0" err="1">
                <a:solidFill>
                  <a:srgbClr val="002060"/>
                </a:solidFill>
                <a:uFillTx/>
                <a:latin typeface="맑은 고딕"/>
                <a:ea typeface="맑은 고딕" pitchFamily="34"/>
                <a:cs typeface=""/>
              </a:rPr>
              <a:t>Techical</a:t>
            </a:r>
            <a:r>
              <a:rPr lang="en-US" sz="1800" b="0" i="0" u="none" strike="noStrike" kern="1200" cap="none" spc="0" baseline="0">
                <a:solidFill>
                  <a:srgbClr val="002060"/>
                </a:solidFill>
                <a:uFillTx/>
                <a:latin typeface="맑은 고딕"/>
                <a:ea typeface="맑은 고딕" pitchFamily="34"/>
                <a:cs typeface=""/>
              </a:rPr>
              <a:t> Institute</a:t>
            </a:r>
          </a:p>
        </p:txBody>
      </p:sp>
    </p:spTree>
    <p:extLst>
      <p:ext uri="{BB962C8B-B14F-4D97-AF65-F5344CB8AC3E}">
        <p14:creationId xmlns:p14="http://schemas.microsoft.com/office/powerpoint/2010/main" val="3408508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hape 143"/>
          <p:cNvSpPr/>
          <p:nvPr/>
        </p:nvSpPr>
        <p:spPr>
          <a:xfrm>
            <a:off x="0" y="-9627"/>
            <a:ext cx="12192000" cy="685800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a:solidFill>
                  <a:srgbClr val="002060"/>
                </a:solidFill>
              </a:rPr>
              <a:t>3. </a:t>
            </a:r>
            <a:r>
              <a:rPr lang="en-US" altLang="ko-KR" sz="2800">
                <a:solidFill>
                  <a:srgbClr val="002060"/>
                </a:solidFill>
                <a:hlinkClick r:id="rId3"/>
              </a:rPr>
              <a:t>Office</a:t>
            </a:r>
            <a:r>
              <a:rPr lang="ko-KR" altLang="en-US" sz="2800">
                <a:solidFill>
                  <a:srgbClr val="002060"/>
                </a:solidFill>
                <a:hlinkClick r:id="rId3"/>
              </a:rPr>
              <a:t> </a:t>
            </a:r>
            <a:r>
              <a:rPr lang="en-US" altLang="ko-KR" sz="2800">
                <a:solidFill>
                  <a:srgbClr val="002060"/>
                </a:solidFill>
                <a:hlinkClick r:id="rId3"/>
              </a:rPr>
              <a:t>of</a:t>
            </a:r>
            <a:r>
              <a:rPr lang="ko-KR" altLang="en-US" sz="2800">
                <a:solidFill>
                  <a:srgbClr val="002060"/>
                </a:solidFill>
                <a:hlinkClick r:id="rId3"/>
              </a:rPr>
              <a:t> </a:t>
            </a:r>
            <a:r>
              <a:rPr lang="en-US" altLang="ko-KR" sz="2800">
                <a:solidFill>
                  <a:srgbClr val="002060"/>
                </a:solidFill>
                <a:hlinkClick r:id="rId3"/>
              </a:rPr>
              <a:t>International Affairs Team</a:t>
            </a:r>
            <a:endParaRPr lang="ko-KR" altLang="en-US" sz="2800">
              <a:solidFill>
                <a:srgbClr val="002060"/>
              </a:solidFill>
            </a:endParaRPr>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7456085" y="8589"/>
            <a:ext cx="4735884" cy="82137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100" dirty="0">
                <a:solidFill>
                  <a:srgbClr val="002060"/>
                </a:solidFill>
              </a:rPr>
              <a:t>Location: </a:t>
            </a:r>
            <a:r>
              <a:rPr lang="en-US" altLang="ko-KR" sz="1100" dirty="0" err="1">
                <a:solidFill>
                  <a:srgbClr val="002060"/>
                </a:solidFill>
              </a:rPr>
              <a:t>Donghar</a:t>
            </a:r>
            <a:r>
              <a:rPr lang="en-US" altLang="ko-KR" sz="1100" dirty="0">
                <a:solidFill>
                  <a:srgbClr val="002060"/>
                </a:solidFill>
              </a:rPr>
              <a:t> Arts Center #111</a:t>
            </a:r>
            <a:r>
              <a:rPr lang="ko-KR" altLang="en-US" sz="1100" dirty="0">
                <a:solidFill>
                  <a:srgbClr val="002060"/>
                </a:solidFill>
              </a:rPr>
              <a:t> </a:t>
            </a:r>
            <a:endParaRPr lang="en-US" altLang="ko-KR" sz="1100" dirty="0">
              <a:solidFill>
                <a:srgbClr val="002060"/>
              </a:solidFill>
            </a:endParaRPr>
          </a:p>
          <a:p>
            <a:pPr>
              <a:lnSpc>
                <a:spcPct val="150000"/>
              </a:lnSpc>
            </a:pPr>
            <a:r>
              <a:rPr lang="en-US" altLang="ko-KR" sz="1100" dirty="0">
                <a:solidFill>
                  <a:srgbClr val="002060"/>
                </a:solidFill>
              </a:rPr>
              <a:t>Open hours: Weekdays 9AM~5:30PM</a:t>
            </a:r>
            <a:r>
              <a:rPr lang="ko-KR" altLang="en-US" sz="1100" dirty="0">
                <a:solidFill>
                  <a:srgbClr val="002060"/>
                </a:solidFill>
              </a:rPr>
              <a:t> </a:t>
            </a:r>
            <a:r>
              <a:rPr lang="en-US" altLang="ko-KR" sz="1100" dirty="0">
                <a:solidFill>
                  <a:srgbClr val="002060"/>
                </a:solidFill>
              </a:rPr>
              <a:t>(12~1PM</a:t>
            </a:r>
            <a:r>
              <a:rPr lang="ko-KR" altLang="en-US" sz="1100" dirty="0">
                <a:solidFill>
                  <a:srgbClr val="002060"/>
                </a:solidFill>
              </a:rPr>
              <a:t> </a:t>
            </a:r>
            <a:r>
              <a:rPr lang="en-US" altLang="ko-KR" sz="1100" dirty="0">
                <a:solidFill>
                  <a:srgbClr val="002060"/>
                </a:solidFill>
              </a:rPr>
              <a:t>Lunch break) Visit, Call, Email</a:t>
            </a:r>
            <a:r>
              <a:rPr lang="ko-KR" altLang="en-US" sz="1100" dirty="0">
                <a:solidFill>
                  <a:srgbClr val="002060"/>
                </a:solidFill>
              </a:rPr>
              <a:t>      </a:t>
            </a:r>
            <a:r>
              <a:rPr lang="en-US" altLang="ko-KR" sz="1100" dirty="0">
                <a:solidFill>
                  <a:srgbClr val="002060"/>
                </a:solidFill>
              </a:rPr>
              <a:t>Tel: 02-940-5014 Korean, Chinese, English, Vietnamese</a:t>
            </a:r>
          </a:p>
        </p:txBody>
      </p:sp>
      <p:sp>
        <p:nvSpPr>
          <p:cNvPr id="14" name="왼쪽 화살표 13"/>
          <p:cNvSpPr/>
          <p:nvPr/>
        </p:nvSpPr>
        <p:spPr>
          <a:xfrm>
            <a:off x="6310026" y="273824"/>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TextBox 14"/>
          <p:cNvSpPr txBox="1"/>
          <p:nvPr/>
        </p:nvSpPr>
        <p:spPr>
          <a:xfrm>
            <a:off x="6699454" y="236133"/>
            <a:ext cx="631904" cy="369332"/>
          </a:xfrm>
          <a:prstGeom prst="rect">
            <a:avLst/>
          </a:prstGeom>
          <a:noFill/>
        </p:spPr>
        <p:txBody>
          <a:bodyPr wrap="none" rtlCol="0">
            <a:spAutoFit/>
          </a:bodyPr>
          <a:lstStyle/>
          <a:p>
            <a:r>
              <a:rPr lang="en-US" altLang="ko-KR"/>
              <a:t>click</a:t>
            </a:r>
            <a:endParaRPr lang="ko-KR" altLang="en-US"/>
          </a:p>
        </p:txBody>
      </p:sp>
      <p:pic>
        <p:nvPicPr>
          <p:cNvPr id="25" name="그림 24"/>
          <p:cNvPicPr>
            <a:picLocks noChangeAspect="1"/>
          </p:cNvPicPr>
          <p:nvPr/>
        </p:nvPicPr>
        <p:blipFill rotWithShape="1">
          <a:blip r:embed="rId4"/>
          <a:srcRect l="7657" t="757" r="4875" b="-757"/>
          <a:stretch/>
        </p:blipFill>
        <p:spPr>
          <a:xfrm>
            <a:off x="2792731" y="867403"/>
            <a:ext cx="1838130" cy="2463794"/>
          </a:xfrm>
          <a:prstGeom prst="rect">
            <a:avLst/>
          </a:prstGeom>
        </p:spPr>
      </p:pic>
      <p:pic>
        <p:nvPicPr>
          <p:cNvPr id="7" name="그림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52266" y="3864977"/>
            <a:ext cx="1818089" cy="2387938"/>
          </a:xfrm>
          <a:prstGeom prst="rect">
            <a:avLst/>
          </a:prstGeom>
        </p:spPr>
      </p:pic>
      <p:pic>
        <p:nvPicPr>
          <p:cNvPr id="12" name="그림 11"/>
          <p:cNvPicPr>
            <a:picLocks noChangeAspect="1"/>
          </p:cNvPicPr>
          <p:nvPr/>
        </p:nvPicPr>
        <p:blipFill rotWithShape="1">
          <a:blip r:embed="rId6" cstate="print">
            <a:extLst>
              <a:ext uri="{28A0092B-C50C-407E-A947-70E740481C1C}">
                <a14:useLocalDpi xmlns:a14="http://schemas.microsoft.com/office/drawing/2010/main" val="0"/>
              </a:ext>
            </a:extLst>
          </a:blip>
          <a:srcRect r="6643"/>
          <a:stretch/>
        </p:blipFill>
        <p:spPr>
          <a:xfrm>
            <a:off x="10311075" y="3868390"/>
            <a:ext cx="1771862" cy="2381113"/>
          </a:xfrm>
          <a:prstGeom prst="rect">
            <a:avLst/>
          </a:prstGeom>
        </p:spPr>
      </p:pic>
      <p:sp>
        <p:nvSpPr>
          <p:cNvPr id="17" name="TextBox 16"/>
          <p:cNvSpPr txBox="1"/>
          <p:nvPr/>
        </p:nvSpPr>
        <p:spPr>
          <a:xfrm>
            <a:off x="383322" y="3357126"/>
            <a:ext cx="1817935" cy="307777"/>
          </a:xfrm>
          <a:prstGeom prst="rect">
            <a:avLst/>
          </a:prstGeom>
          <a:noFill/>
        </p:spPr>
        <p:txBody>
          <a:bodyPr wrap="none" rtlCol="0">
            <a:spAutoFit/>
          </a:bodyPr>
          <a:lstStyle/>
          <a:p>
            <a:pPr algn="ctr"/>
            <a:r>
              <a:rPr lang="en-US" altLang="ko-KR" sz="1400" dirty="0"/>
              <a:t>Kim Ye-ran</a:t>
            </a:r>
            <a:r>
              <a:rPr lang="ko-KR" altLang="en-US" sz="1400" dirty="0"/>
              <a:t> </a:t>
            </a:r>
            <a:r>
              <a:rPr lang="en-US" altLang="ko-KR" sz="1400" dirty="0"/>
              <a:t>(Director)</a:t>
            </a:r>
            <a:endParaRPr lang="ko-KR" altLang="en-US" sz="1400" dirty="0"/>
          </a:p>
        </p:txBody>
      </p:sp>
      <p:sp>
        <p:nvSpPr>
          <p:cNvPr id="24" name="TextBox 23"/>
          <p:cNvSpPr txBox="1"/>
          <p:nvPr/>
        </p:nvSpPr>
        <p:spPr>
          <a:xfrm>
            <a:off x="3006358" y="3332004"/>
            <a:ext cx="1503168" cy="523220"/>
          </a:xfrm>
          <a:prstGeom prst="rect">
            <a:avLst/>
          </a:prstGeom>
          <a:noFill/>
        </p:spPr>
        <p:txBody>
          <a:bodyPr wrap="none" rtlCol="0">
            <a:spAutoFit/>
          </a:bodyPr>
          <a:lstStyle/>
          <a:p>
            <a:pPr algn="ctr"/>
            <a:r>
              <a:rPr lang="en-US" altLang="ko-KR" sz="1400" dirty="0"/>
              <a:t>Ko Byung </a:t>
            </a:r>
            <a:r>
              <a:rPr lang="en-US" altLang="ko-KR" sz="1400" dirty="0" err="1"/>
              <a:t>Yeop</a:t>
            </a:r>
            <a:r>
              <a:rPr lang="en-US" altLang="ko-KR" sz="1400" dirty="0"/>
              <a:t> </a:t>
            </a:r>
          </a:p>
          <a:p>
            <a:pPr algn="ctr"/>
            <a:r>
              <a:rPr lang="en-US" altLang="ko-KR" sz="1400" dirty="0"/>
              <a:t>(Team Manager)</a:t>
            </a:r>
          </a:p>
        </p:txBody>
      </p:sp>
      <p:sp>
        <p:nvSpPr>
          <p:cNvPr id="26" name="TextBox 25"/>
          <p:cNvSpPr txBox="1"/>
          <p:nvPr/>
        </p:nvSpPr>
        <p:spPr>
          <a:xfrm>
            <a:off x="5076569" y="3362417"/>
            <a:ext cx="2353528" cy="738664"/>
          </a:xfrm>
          <a:prstGeom prst="rect">
            <a:avLst/>
          </a:prstGeom>
          <a:noFill/>
        </p:spPr>
        <p:txBody>
          <a:bodyPr wrap="none" rtlCol="0">
            <a:spAutoFit/>
          </a:bodyPr>
          <a:lstStyle/>
          <a:p>
            <a:pPr algn="ctr"/>
            <a:r>
              <a:rPr lang="en-US" altLang="ko-KR" sz="1400" dirty="0"/>
              <a:t>Kwon In </a:t>
            </a:r>
            <a:r>
              <a:rPr lang="en-US" altLang="ko-KR" sz="1400" dirty="0" err="1"/>
              <a:t>Chul</a:t>
            </a:r>
            <a:r>
              <a:rPr lang="en-US" altLang="ko-KR" sz="1400" dirty="0"/>
              <a:t> </a:t>
            </a:r>
          </a:p>
          <a:p>
            <a:pPr algn="ctr"/>
            <a:r>
              <a:rPr lang="en-US" altLang="ko-KR" sz="1400" dirty="0"/>
              <a:t>(Deputy General Manager)</a:t>
            </a:r>
          </a:p>
          <a:p>
            <a:pPr algn="ctr"/>
            <a:r>
              <a:rPr lang="ko-KR" altLang="en-US" sz="1400" dirty="0"/>
              <a:t> </a:t>
            </a:r>
          </a:p>
        </p:txBody>
      </p:sp>
      <p:sp>
        <p:nvSpPr>
          <p:cNvPr id="27" name="TextBox 26"/>
          <p:cNvSpPr txBox="1"/>
          <p:nvPr/>
        </p:nvSpPr>
        <p:spPr>
          <a:xfrm>
            <a:off x="4511753" y="6300035"/>
            <a:ext cx="1594346" cy="492443"/>
          </a:xfrm>
          <a:prstGeom prst="rect">
            <a:avLst/>
          </a:prstGeom>
          <a:noFill/>
        </p:spPr>
        <p:txBody>
          <a:bodyPr wrap="none" rtlCol="0">
            <a:spAutoFit/>
          </a:bodyPr>
          <a:lstStyle/>
          <a:p>
            <a:pPr algn="ctr"/>
            <a:r>
              <a:rPr lang="en-US" altLang="ko-KR" sz="1400" dirty="0"/>
              <a:t>Kim Young</a:t>
            </a:r>
            <a:r>
              <a:rPr lang="ko-KR" altLang="en-US" sz="1400" dirty="0"/>
              <a:t> </a:t>
            </a:r>
            <a:r>
              <a:rPr lang="en-US" altLang="ko-KR" sz="1400" dirty="0"/>
              <a:t>(Staff)</a:t>
            </a:r>
          </a:p>
          <a:p>
            <a:pPr algn="ctr"/>
            <a:r>
              <a:rPr lang="en-US" altLang="ko-KR" sz="1200" dirty="0"/>
              <a:t>Can speak Chinese</a:t>
            </a:r>
            <a:endParaRPr lang="ko-KR" altLang="en-US" sz="1200" dirty="0"/>
          </a:p>
        </p:txBody>
      </p:sp>
      <p:sp>
        <p:nvSpPr>
          <p:cNvPr id="28" name="TextBox 27"/>
          <p:cNvSpPr txBox="1"/>
          <p:nvPr/>
        </p:nvSpPr>
        <p:spPr>
          <a:xfrm>
            <a:off x="8441828" y="6309390"/>
            <a:ext cx="1768433" cy="492443"/>
          </a:xfrm>
          <a:prstGeom prst="rect">
            <a:avLst/>
          </a:prstGeom>
          <a:noFill/>
        </p:spPr>
        <p:txBody>
          <a:bodyPr wrap="none" rtlCol="0">
            <a:spAutoFit/>
          </a:bodyPr>
          <a:lstStyle/>
          <a:p>
            <a:pPr algn="ctr"/>
            <a:r>
              <a:rPr lang="en-US" altLang="ko-KR" sz="1400" dirty="0"/>
              <a:t>Robin</a:t>
            </a:r>
            <a:r>
              <a:rPr lang="ko-KR" altLang="en-US" sz="1400" dirty="0"/>
              <a:t> </a:t>
            </a:r>
            <a:r>
              <a:rPr lang="en-US" altLang="ko-KR" sz="1400" dirty="0"/>
              <a:t>(Staff)</a:t>
            </a:r>
            <a:endParaRPr lang="ko-KR" altLang="en-US" sz="1400" dirty="0"/>
          </a:p>
          <a:p>
            <a:pPr algn="ctr"/>
            <a:r>
              <a:rPr lang="en-US" altLang="ko-KR" sz="1200" dirty="0"/>
              <a:t>Can speak Vietnamese</a:t>
            </a:r>
            <a:endParaRPr lang="ko-KR" altLang="en-US" sz="1200" dirty="0"/>
          </a:p>
        </p:txBody>
      </p:sp>
      <p:sp>
        <p:nvSpPr>
          <p:cNvPr id="29" name="TextBox 28"/>
          <p:cNvSpPr txBox="1"/>
          <p:nvPr/>
        </p:nvSpPr>
        <p:spPr>
          <a:xfrm>
            <a:off x="10523752" y="6356349"/>
            <a:ext cx="1459054" cy="492443"/>
          </a:xfrm>
          <a:prstGeom prst="rect">
            <a:avLst/>
          </a:prstGeom>
          <a:noFill/>
        </p:spPr>
        <p:txBody>
          <a:bodyPr wrap="none" rtlCol="0">
            <a:spAutoFit/>
          </a:bodyPr>
          <a:lstStyle/>
          <a:p>
            <a:pPr algn="ctr"/>
            <a:r>
              <a:rPr lang="en-US" altLang="ko-KR" sz="1400" dirty="0"/>
              <a:t>Kelly</a:t>
            </a:r>
            <a:r>
              <a:rPr lang="ko-KR" altLang="en-US" sz="1400" dirty="0"/>
              <a:t> </a:t>
            </a:r>
            <a:r>
              <a:rPr lang="en-US" altLang="ko-KR" sz="1400" dirty="0"/>
              <a:t>(Staff)</a:t>
            </a:r>
            <a:endParaRPr lang="ko-KR" altLang="en-US" sz="1400" dirty="0"/>
          </a:p>
          <a:p>
            <a:pPr algn="ctr"/>
            <a:r>
              <a:rPr lang="en-US" altLang="ko-KR" sz="1200" dirty="0"/>
              <a:t>Can speak English</a:t>
            </a:r>
            <a:endParaRPr lang="ko-KR" altLang="en-US" sz="1200" dirty="0"/>
          </a:p>
        </p:txBody>
      </p:sp>
      <p:sp>
        <p:nvSpPr>
          <p:cNvPr id="35" name="TextBox 34"/>
          <p:cNvSpPr txBox="1"/>
          <p:nvPr/>
        </p:nvSpPr>
        <p:spPr>
          <a:xfrm>
            <a:off x="7890812" y="3385516"/>
            <a:ext cx="1704313" cy="523220"/>
          </a:xfrm>
          <a:prstGeom prst="rect">
            <a:avLst/>
          </a:prstGeom>
          <a:noFill/>
        </p:spPr>
        <p:txBody>
          <a:bodyPr wrap="none" rtlCol="0">
            <a:spAutoFit/>
          </a:bodyPr>
          <a:lstStyle/>
          <a:p>
            <a:pPr algn="ctr"/>
            <a:r>
              <a:rPr lang="en-US" altLang="ko-KR" sz="1400" dirty="0"/>
              <a:t>Shin Moon </a:t>
            </a:r>
            <a:r>
              <a:rPr lang="en-US" altLang="ko-KR" sz="1400" dirty="0" err="1"/>
              <a:t>Chul</a:t>
            </a:r>
            <a:r>
              <a:rPr lang="ko-KR" altLang="en-US" sz="1400" dirty="0"/>
              <a:t> </a:t>
            </a:r>
            <a:endParaRPr lang="en-US" altLang="ko-KR" sz="1400" dirty="0"/>
          </a:p>
          <a:p>
            <a:pPr algn="ctr"/>
            <a:r>
              <a:rPr lang="en-US" altLang="ko-KR" sz="1400" dirty="0"/>
              <a:t>(General Manager)</a:t>
            </a:r>
            <a:endParaRPr lang="ko-KR" altLang="en-US" sz="1400" dirty="0"/>
          </a:p>
        </p:txBody>
      </p:sp>
      <p:sp>
        <p:nvSpPr>
          <p:cNvPr id="36" name="TextBox 35"/>
          <p:cNvSpPr txBox="1"/>
          <p:nvPr/>
        </p:nvSpPr>
        <p:spPr>
          <a:xfrm>
            <a:off x="10047915" y="3440889"/>
            <a:ext cx="2190728" cy="307777"/>
          </a:xfrm>
          <a:prstGeom prst="rect">
            <a:avLst/>
          </a:prstGeom>
          <a:noFill/>
        </p:spPr>
        <p:txBody>
          <a:bodyPr wrap="none" rtlCol="0">
            <a:spAutoFit/>
          </a:bodyPr>
          <a:lstStyle/>
          <a:p>
            <a:pPr algn="ctr"/>
            <a:r>
              <a:rPr lang="en-US" altLang="ko-KR" sz="1400" dirty="0"/>
              <a:t>Han </a:t>
            </a:r>
            <a:r>
              <a:rPr lang="en-US" altLang="ko-KR" sz="1400" dirty="0" err="1"/>
              <a:t>Sunae</a:t>
            </a:r>
            <a:r>
              <a:rPr lang="ko-KR" altLang="en-US" sz="1400" dirty="0"/>
              <a:t> </a:t>
            </a:r>
            <a:r>
              <a:rPr lang="en-US" altLang="ko-KR" sz="1400" dirty="0"/>
              <a:t>(Senior Staff)</a:t>
            </a:r>
            <a:endParaRPr lang="ko-KR" altLang="en-US" sz="1400" dirty="0"/>
          </a:p>
        </p:txBody>
      </p:sp>
      <p:pic>
        <p:nvPicPr>
          <p:cNvPr id="20" name="그림 19"/>
          <p:cNvPicPr>
            <a:picLocks noChangeAspect="1"/>
          </p:cNvPicPr>
          <p:nvPr/>
        </p:nvPicPr>
        <p:blipFill rotWithShape="1">
          <a:blip r:embed="rId7" cstate="print">
            <a:extLst>
              <a:ext uri="{28A0092B-C50C-407E-A947-70E740481C1C}">
                <a14:useLocalDpi xmlns:a14="http://schemas.microsoft.com/office/drawing/2010/main" val="0"/>
              </a:ext>
            </a:extLst>
          </a:blip>
          <a:srcRect b="13430"/>
          <a:stretch/>
        </p:blipFill>
        <p:spPr>
          <a:xfrm>
            <a:off x="7772292" y="903768"/>
            <a:ext cx="1833241" cy="2466736"/>
          </a:xfrm>
          <a:prstGeom prst="rect">
            <a:avLst/>
          </a:prstGeom>
        </p:spPr>
      </p:pic>
      <p:pic>
        <p:nvPicPr>
          <p:cNvPr id="21" name="그림 20"/>
          <p:cNvPicPr>
            <a:picLocks noChangeAspect="1"/>
          </p:cNvPicPr>
          <p:nvPr/>
        </p:nvPicPr>
        <p:blipFill rotWithShape="1">
          <a:blip r:embed="rId8">
            <a:extLst>
              <a:ext uri="{28A0092B-C50C-407E-A947-70E740481C1C}">
                <a14:useLocalDpi xmlns:a14="http://schemas.microsoft.com/office/drawing/2010/main" val="0"/>
              </a:ext>
            </a:extLst>
          </a:blip>
          <a:srcRect b="9177"/>
          <a:stretch/>
        </p:blipFill>
        <p:spPr>
          <a:xfrm>
            <a:off x="5288712" y="898659"/>
            <a:ext cx="1823839" cy="2435660"/>
          </a:xfrm>
          <a:prstGeom prst="rect">
            <a:avLst/>
          </a:prstGeom>
        </p:spPr>
      </p:pic>
      <p:pic>
        <p:nvPicPr>
          <p:cNvPr id="38" name="그림 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253575" y="870249"/>
            <a:ext cx="1779407" cy="2463794"/>
          </a:xfrm>
          <a:prstGeom prst="rect">
            <a:avLst/>
          </a:prstGeom>
        </p:spPr>
      </p:pic>
      <p:sp>
        <p:nvSpPr>
          <p:cNvPr id="40" name="TextBox 39"/>
          <p:cNvSpPr txBox="1"/>
          <p:nvPr/>
        </p:nvSpPr>
        <p:spPr>
          <a:xfrm>
            <a:off x="6576985" y="6335174"/>
            <a:ext cx="1508746" cy="492443"/>
          </a:xfrm>
          <a:prstGeom prst="rect">
            <a:avLst/>
          </a:prstGeom>
          <a:noFill/>
        </p:spPr>
        <p:txBody>
          <a:bodyPr wrap="none" rtlCol="0">
            <a:spAutoFit/>
          </a:bodyPr>
          <a:lstStyle/>
          <a:p>
            <a:pPr algn="ctr"/>
            <a:r>
              <a:rPr lang="en-US" altLang="ko-KR" sz="1400" dirty="0"/>
              <a:t>Je </a:t>
            </a:r>
            <a:r>
              <a:rPr lang="en-US" altLang="ko-KR" sz="1400" dirty="0" err="1"/>
              <a:t>Huijin</a:t>
            </a:r>
            <a:r>
              <a:rPr lang="en-US" altLang="ko-KR" sz="1400" dirty="0"/>
              <a:t> (Staff)</a:t>
            </a:r>
            <a:endParaRPr lang="ko-KR" altLang="en-US" sz="1400" dirty="0"/>
          </a:p>
          <a:p>
            <a:pPr algn="ctr"/>
            <a:r>
              <a:rPr lang="en-US" altLang="ko-KR" sz="1200" dirty="0"/>
              <a:t>Can speak Chinese</a:t>
            </a:r>
            <a:endParaRPr lang="ko-KR" altLang="en-US" sz="1200" dirty="0"/>
          </a:p>
        </p:txBody>
      </p:sp>
      <p:sp>
        <p:nvSpPr>
          <p:cNvPr id="41" name="TextBox 40"/>
          <p:cNvSpPr txBox="1"/>
          <p:nvPr/>
        </p:nvSpPr>
        <p:spPr>
          <a:xfrm>
            <a:off x="2208983" y="6401722"/>
            <a:ext cx="1944443" cy="307777"/>
          </a:xfrm>
          <a:prstGeom prst="rect">
            <a:avLst/>
          </a:prstGeom>
          <a:noFill/>
        </p:spPr>
        <p:txBody>
          <a:bodyPr wrap="none" rtlCol="0">
            <a:spAutoFit/>
          </a:bodyPr>
          <a:lstStyle/>
          <a:p>
            <a:pPr algn="ctr"/>
            <a:r>
              <a:rPr lang="en-US" altLang="ko-KR" sz="1400" dirty="0"/>
              <a:t>Cho Young-</a:t>
            </a:r>
            <a:r>
              <a:rPr lang="en-US" altLang="ko-KR" sz="1400" dirty="0" err="1"/>
              <a:t>rok</a:t>
            </a:r>
            <a:r>
              <a:rPr lang="ko-KR" altLang="en-US" sz="1400" dirty="0"/>
              <a:t> </a:t>
            </a:r>
            <a:r>
              <a:rPr lang="en-US" altLang="ko-KR" sz="1400" dirty="0"/>
              <a:t>(Staff)</a:t>
            </a:r>
            <a:endParaRPr lang="ko-KR" altLang="en-US" sz="1400" dirty="0"/>
          </a:p>
        </p:txBody>
      </p:sp>
      <p:pic>
        <p:nvPicPr>
          <p:cNvPr id="39" name="그림 38"/>
          <p:cNvPicPr>
            <a:picLocks noChangeAspect="1"/>
          </p:cNvPicPr>
          <p:nvPr/>
        </p:nvPicPr>
        <p:blipFill rotWithShape="1">
          <a:blip r:embed="rId10" cstate="print">
            <a:extLst>
              <a:ext uri="{28A0092B-C50C-407E-A947-70E740481C1C}">
                <a14:useLocalDpi xmlns:a14="http://schemas.microsoft.com/office/drawing/2010/main" val="0"/>
              </a:ext>
            </a:extLst>
          </a:blip>
          <a:srcRect l="9624" t="8161" r="8539" b="7172"/>
          <a:stretch/>
        </p:blipFill>
        <p:spPr>
          <a:xfrm>
            <a:off x="132625" y="3850527"/>
            <a:ext cx="1845365" cy="2398975"/>
          </a:xfrm>
          <a:prstGeom prst="rect">
            <a:avLst/>
          </a:prstGeom>
        </p:spPr>
      </p:pic>
      <p:pic>
        <p:nvPicPr>
          <p:cNvPr id="43" name="그림 42"/>
          <p:cNvPicPr>
            <a:picLocks noChangeAspect="1"/>
          </p:cNvPicPr>
          <p:nvPr/>
        </p:nvPicPr>
        <p:blipFill rotWithShape="1">
          <a:blip r:embed="rId11" cstate="print">
            <a:extLst>
              <a:ext uri="{28A0092B-C50C-407E-A947-70E740481C1C}">
                <a14:useLocalDpi xmlns:a14="http://schemas.microsoft.com/office/drawing/2010/main" val="0"/>
              </a:ext>
            </a:extLst>
          </a:blip>
          <a:srcRect t="6102" b="1075"/>
          <a:stretch/>
        </p:blipFill>
        <p:spPr>
          <a:xfrm>
            <a:off x="4319201" y="3832668"/>
            <a:ext cx="1838771" cy="2416835"/>
          </a:xfrm>
          <a:prstGeom prst="rect">
            <a:avLst/>
          </a:prstGeom>
        </p:spPr>
      </p:pic>
      <p:sp>
        <p:nvSpPr>
          <p:cNvPr id="45" name="TextBox 44"/>
          <p:cNvSpPr txBox="1"/>
          <p:nvPr/>
        </p:nvSpPr>
        <p:spPr>
          <a:xfrm>
            <a:off x="102856" y="6392367"/>
            <a:ext cx="1938095" cy="307777"/>
          </a:xfrm>
          <a:prstGeom prst="rect">
            <a:avLst/>
          </a:prstGeom>
          <a:noFill/>
        </p:spPr>
        <p:txBody>
          <a:bodyPr wrap="none" rtlCol="0">
            <a:spAutoFit/>
          </a:bodyPr>
          <a:lstStyle/>
          <a:p>
            <a:pPr algn="ctr"/>
            <a:r>
              <a:rPr lang="en-US" altLang="ko-KR" sz="1400" dirty="0"/>
              <a:t>Lee Yoon Sang</a:t>
            </a:r>
            <a:r>
              <a:rPr lang="ko-KR" altLang="en-US" sz="1400" dirty="0"/>
              <a:t> </a:t>
            </a:r>
            <a:r>
              <a:rPr lang="en-US" altLang="ko-KR" sz="1400" dirty="0"/>
              <a:t>(Staff)</a:t>
            </a:r>
            <a:endParaRPr lang="ko-KR" altLang="en-US" sz="1400" dirty="0"/>
          </a:p>
        </p:txBody>
      </p:sp>
      <p:pic>
        <p:nvPicPr>
          <p:cNvPr id="46" name="그림 4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37832" y="3818510"/>
            <a:ext cx="1870626" cy="2442983"/>
          </a:xfrm>
          <a:prstGeom prst="rect">
            <a:avLst/>
          </a:prstGeom>
        </p:spPr>
      </p:pic>
      <p:pic>
        <p:nvPicPr>
          <p:cNvPr id="33" name="그림 1">
            <a:extLst>
              <a:ext uri="{FF2B5EF4-FFF2-40B4-BE49-F238E27FC236}">
                <a16:creationId xmlns:a16="http://schemas.microsoft.com/office/drawing/2014/main" id="{C4153210-022E-4CB2-B840-30E32945045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51284" y="839983"/>
            <a:ext cx="1825290" cy="2491213"/>
          </a:xfrm>
          <a:prstGeom prst="rect">
            <a:avLst/>
          </a:prstGeom>
        </p:spPr>
      </p:pic>
      <p:pic>
        <p:nvPicPr>
          <p:cNvPr id="34" name="그림 30">
            <a:extLst>
              <a:ext uri="{FF2B5EF4-FFF2-40B4-BE49-F238E27FC236}">
                <a16:creationId xmlns:a16="http://schemas.microsoft.com/office/drawing/2014/main" id="{DB9393D1-ACB4-4009-9AF8-ACA1B4F0C800}"/>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375148" y="3850526"/>
            <a:ext cx="1799232" cy="2398976"/>
          </a:xfrm>
          <a:prstGeom prst="rect">
            <a:avLst/>
          </a:prstGeom>
        </p:spPr>
      </p:pic>
    </p:spTree>
    <p:extLst>
      <p:ext uri="{BB962C8B-B14F-4D97-AF65-F5344CB8AC3E}">
        <p14:creationId xmlns:p14="http://schemas.microsoft.com/office/powerpoint/2010/main" val="315822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43"/>
            <a:ext cx="12192000" cy="592638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305564" y="2535748"/>
            <a:ext cx="7580871" cy="830997"/>
          </a:xfrm>
          <a:prstGeom prst="rect">
            <a:avLst/>
          </a:prstGeom>
          <a:noFill/>
        </p:spPr>
        <p:txBody>
          <a:bodyPr wrap="square" rtlCol="0">
            <a:spAutoFit/>
          </a:bodyPr>
          <a:lstStyle/>
          <a:p>
            <a:r>
              <a:rPr lang="en-US" altLang="ko-KR" sz="4800">
                <a:solidFill>
                  <a:schemeClr val="accent5">
                    <a:lumMod val="50000"/>
                  </a:schemeClr>
                </a:solidFill>
              </a:rPr>
              <a:t>Ⅱ. Academic Guidance</a:t>
            </a:r>
            <a:endParaRPr lang="ko-KR" altLang="en-US" sz="480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430768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a:hlinkClick r:id="rId3"/>
          </p:cNvPr>
          <p:cNvSpPr/>
          <p:nvPr/>
        </p:nvSpPr>
        <p:spPr>
          <a:xfrm>
            <a:off x="0" y="-13458"/>
            <a:ext cx="12192000" cy="6123962"/>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1. 2021 Spring Semester Academic Calendar</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a:t>
            </a:fld>
            <a:endParaRPr lang="ko-KR" altLang="en-US" dirty="0"/>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extLst>
              <p:ext uri="{D42A27DB-BD31-4B8C-83A1-F6EECF244321}">
                <p14:modId xmlns:p14="http://schemas.microsoft.com/office/powerpoint/2010/main" val="2820503457"/>
              </p:ext>
            </p:extLst>
          </p:nvPr>
        </p:nvGraphicFramePr>
        <p:xfrm>
          <a:off x="381926" y="712035"/>
          <a:ext cx="7150200" cy="5334653"/>
        </p:xfrm>
        <a:graphic>
          <a:graphicData uri="http://schemas.openxmlformats.org/drawingml/2006/table">
            <a:tbl>
              <a:tblPr>
                <a:tableStyleId>{5DA37D80-6434-44D0-A028-1B22A696006F}</a:tableStyleId>
              </a:tblPr>
              <a:tblGrid>
                <a:gridCol w="803996">
                  <a:extLst>
                    <a:ext uri="{9D8B030D-6E8A-4147-A177-3AD203B41FA5}">
                      <a16:colId xmlns:a16="http://schemas.microsoft.com/office/drawing/2014/main" val="3269421531"/>
                    </a:ext>
                  </a:extLst>
                </a:gridCol>
                <a:gridCol w="1094205">
                  <a:extLst>
                    <a:ext uri="{9D8B030D-6E8A-4147-A177-3AD203B41FA5}">
                      <a16:colId xmlns:a16="http://schemas.microsoft.com/office/drawing/2014/main" val="2918503765"/>
                    </a:ext>
                  </a:extLst>
                </a:gridCol>
                <a:gridCol w="1831287">
                  <a:extLst>
                    <a:ext uri="{9D8B030D-6E8A-4147-A177-3AD203B41FA5}">
                      <a16:colId xmlns:a16="http://schemas.microsoft.com/office/drawing/2014/main" val="3852794862"/>
                    </a:ext>
                  </a:extLst>
                </a:gridCol>
                <a:gridCol w="3420712">
                  <a:extLst>
                    <a:ext uri="{9D8B030D-6E8A-4147-A177-3AD203B41FA5}">
                      <a16:colId xmlns:a16="http://schemas.microsoft.com/office/drawing/2014/main" val="1027180734"/>
                    </a:ext>
                  </a:extLst>
                </a:gridCol>
              </a:tblGrid>
              <a:tr h="275277">
                <a:tc>
                  <a:txBody>
                    <a:bodyPr/>
                    <a:lstStyle/>
                    <a:p>
                      <a:pPr algn="ctr"/>
                      <a:r>
                        <a:rPr lang="en-US" altLang="ko-KR" sz="1100" dirty="0">
                          <a:effectLst/>
                          <a:latin typeface="+mj-lt"/>
                        </a:rPr>
                        <a:t>Year</a:t>
                      </a:r>
                      <a:endParaRPr lang="ko-KR" altLang="en-US" sz="1100" dirty="0">
                        <a:effectLst/>
                        <a:latin typeface="+mj-lt"/>
                      </a:endParaRPr>
                    </a:p>
                  </a:txBody>
                  <a:tcPr marL="80580" marR="80580" marT="40290" marB="40290" anchor="ctr"/>
                </a:tc>
                <a:tc>
                  <a:txBody>
                    <a:bodyPr/>
                    <a:lstStyle/>
                    <a:p>
                      <a:pPr algn="ctr"/>
                      <a:r>
                        <a:rPr lang="en-US" altLang="ko-KR" sz="1100" dirty="0">
                          <a:effectLst/>
                          <a:latin typeface="+mj-lt"/>
                        </a:rPr>
                        <a:t>Month</a:t>
                      </a:r>
                      <a:endParaRPr lang="ko-KR" altLang="en-US" sz="1100" dirty="0">
                        <a:effectLst/>
                        <a:latin typeface="+mj-lt"/>
                      </a:endParaRPr>
                    </a:p>
                  </a:txBody>
                  <a:tcPr marL="80580" marR="80580" marT="40290" marB="40290" anchor="ctr"/>
                </a:tc>
                <a:tc>
                  <a:txBody>
                    <a:bodyPr/>
                    <a:lstStyle/>
                    <a:p>
                      <a:pPr algn="ctr"/>
                      <a:r>
                        <a:rPr lang="en-US" altLang="ko-KR" sz="1100" dirty="0">
                          <a:effectLst/>
                          <a:latin typeface="+mj-lt"/>
                        </a:rPr>
                        <a:t>Date</a:t>
                      </a:r>
                      <a:endParaRPr lang="ko-KR" altLang="en-US" sz="1100" dirty="0">
                        <a:effectLst/>
                        <a:latin typeface="+mj-lt"/>
                      </a:endParaRPr>
                    </a:p>
                  </a:txBody>
                  <a:tcPr marL="80580" marR="80580" marT="40290" marB="40290" anchor="ctr"/>
                </a:tc>
                <a:tc>
                  <a:txBody>
                    <a:bodyPr/>
                    <a:lstStyle/>
                    <a:p>
                      <a:pPr algn="ctr"/>
                      <a:r>
                        <a:rPr lang="en-US" altLang="ko-KR" sz="1100" dirty="0">
                          <a:effectLst/>
                          <a:latin typeface="+mj-lt"/>
                        </a:rPr>
                        <a:t>Events</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593377274"/>
                  </a:ext>
                </a:extLst>
              </a:tr>
              <a:tr h="361384">
                <a:tc rowSpan="14">
                  <a:txBody>
                    <a:bodyPr/>
                    <a:lstStyle/>
                    <a:p>
                      <a:pPr algn="ctr"/>
                      <a:r>
                        <a:rPr lang="en-US" altLang="ko-KR" sz="1100" b="0" spc="0" dirty="0">
                          <a:effectLst/>
                          <a:latin typeface="+mj-lt"/>
                        </a:rPr>
                        <a:t>2021</a:t>
                      </a:r>
                      <a:endParaRPr lang="ko-KR" altLang="en-US" sz="1100" b="0" dirty="0">
                        <a:effectLst/>
                        <a:latin typeface="+mj-lt"/>
                      </a:endParaRPr>
                    </a:p>
                  </a:txBody>
                  <a:tcPr marL="80580" marR="80580" marT="40290" marB="40290" anchor="ctr"/>
                </a:tc>
                <a:tc rowSpan="2">
                  <a:txBody>
                    <a:bodyPr/>
                    <a:lstStyle/>
                    <a:p>
                      <a:r>
                        <a:rPr lang="en-US" altLang="ko-KR" sz="1100" b="0" dirty="0">
                          <a:effectLst/>
                          <a:latin typeface="+mj-lt"/>
                        </a:rPr>
                        <a:t>February</a:t>
                      </a:r>
                      <a:endParaRPr lang="ko-KR" altLang="en-US" sz="1100" b="0" dirty="0">
                        <a:effectLst/>
                        <a:latin typeface="+mj-lt"/>
                      </a:endParaRPr>
                    </a:p>
                  </a:txBody>
                  <a:tcPr marL="80580" marR="80580" marT="40290" marB="40290" anchor="ctr"/>
                </a:tc>
                <a:tc>
                  <a:txBody>
                    <a:bodyPr/>
                    <a:lstStyle/>
                    <a:p>
                      <a:r>
                        <a:rPr lang="en-US" altLang="ko-KR" sz="1100" b="1" dirty="0">
                          <a:latin typeface="+mj-lt"/>
                        </a:rPr>
                        <a:t>02.22(Mon)</a:t>
                      </a:r>
                      <a:endParaRPr lang="ko-KR" altLang="en-US" sz="1100" dirty="0">
                        <a:effectLst/>
                        <a:latin typeface="+mj-lt"/>
                      </a:endParaRPr>
                    </a:p>
                  </a:txBody>
                  <a:tcPr marL="80580" marR="80580" marT="40290" marB="40290" anchor="ctr"/>
                </a:tc>
                <a:tc>
                  <a:txBody>
                    <a:bodyPr/>
                    <a:lstStyle/>
                    <a:p>
                      <a:r>
                        <a:rPr lang="en-US" altLang="ko-KR" sz="1100" dirty="0">
                          <a:effectLst/>
                          <a:latin typeface="+mj-lt"/>
                        </a:rPr>
                        <a:t>International Student Orientation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53185991"/>
                  </a:ext>
                </a:extLst>
              </a:tr>
              <a:tr h="361384">
                <a:tc vMerge="1">
                  <a:txBody>
                    <a:bodyPr/>
                    <a:lstStyle/>
                    <a:p>
                      <a:pPr latinLnBrk="1"/>
                      <a:endParaRPr lang="ko-KR" altLang="en-US"/>
                    </a:p>
                  </a:txBody>
                  <a:tcPr/>
                </a:tc>
                <a:tc vMerge="1">
                  <a:txBody>
                    <a:bodyPr/>
                    <a:lstStyle/>
                    <a:p>
                      <a:endParaRPr lang="ko-KR" altLang="en-US" sz="1100" dirty="0">
                        <a:effectLst/>
                      </a:endParaRPr>
                    </a:p>
                  </a:txBody>
                  <a:tcPr marL="80580" marR="80580" marT="40290" marB="40290" anchor="ctr"/>
                </a:tc>
                <a:tc>
                  <a:txBody>
                    <a:bodyPr/>
                    <a:lstStyle/>
                    <a:p>
                      <a:r>
                        <a:rPr lang="en-US" altLang="ko-KR" sz="1100" b="1" dirty="0"/>
                        <a:t>02.23(Tue) </a:t>
                      </a:r>
                      <a:endParaRPr lang="ko-KR" altLang="en-US" sz="1100" dirty="0"/>
                    </a:p>
                  </a:txBody>
                  <a:tcPr marL="80580" marR="80580" marT="40290" marB="40290" anchor="ctr"/>
                </a:tc>
                <a:tc>
                  <a:txBody>
                    <a:bodyPr/>
                    <a:lstStyle/>
                    <a:p>
                      <a:r>
                        <a:rPr lang="en-US" altLang="ko-KR" sz="1100" dirty="0"/>
                        <a:t>Freshmen Course Registration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579285837"/>
                  </a:ext>
                </a:extLst>
              </a:tr>
              <a:tr h="361384">
                <a:tc vMerge="1">
                  <a:txBody>
                    <a:bodyPr/>
                    <a:lstStyle/>
                    <a:p>
                      <a:pPr latinLnBrk="1"/>
                      <a:endParaRPr lang="ko-KR" altLang="en-US"/>
                    </a:p>
                  </a:txBody>
                  <a:tcPr/>
                </a:tc>
                <a:tc>
                  <a:txBody>
                    <a:bodyPr/>
                    <a:lstStyle/>
                    <a:p>
                      <a:r>
                        <a:rPr lang="en-US" altLang="ko-KR" sz="1100" b="0" dirty="0">
                          <a:effectLst/>
                          <a:latin typeface="+mj-lt"/>
                        </a:rPr>
                        <a:t>March</a:t>
                      </a:r>
                      <a:endParaRPr lang="ko-KR" altLang="en-US" sz="1100" b="0" dirty="0">
                        <a:effectLst/>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03.02(Tue) </a:t>
                      </a:r>
                      <a:endParaRPr lang="ko-KR" altLang="en-US" sz="1100" dirty="0"/>
                    </a:p>
                  </a:txBody>
                  <a:tcPr marL="80580" marR="80580" marT="40290" marB="40290" anchor="ctr"/>
                </a:tc>
                <a:tc>
                  <a:txBody>
                    <a:bodyPr/>
                    <a:lstStyle/>
                    <a:p>
                      <a:r>
                        <a:rPr lang="en-US" altLang="ko-KR" sz="1100" dirty="0"/>
                        <a:t>Spring semester begins</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578654162"/>
                  </a:ext>
                </a:extLst>
              </a:tr>
              <a:tr h="361384">
                <a:tc vMerge="1">
                  <a:txBody>
                    <a:bodyPr/>
                    <a:lstStyle/>
                    <a:p>
                      <a:pPr latinLnBrk="1"/>
                      <a:endParaRPr lang="ko-KR" altLang="en-US"/>
                    </a:p>
                  </a:txBody>
                  <a:tcPr/>
                </a:tc>
                <a:tc rowSpan="2">
                  <a:txBody>
                    <a:bodyPr/>
                    <a:lstStyle/>
                    <a:p>
                      <a:pPr latinLnBrk="1"/>
                      <a:r>
                        <a:rPr lang="en-US" altLang="ko-KR" sz="1100" b="0" dirty="0">
                          <a:latin typeface="+mj-lt"/>
                        </a:rPr>
                        <a:t>April</a:t>
                      </a:r>
                      <a:endParaRPr lang="ko-KR" altLang="en-US" sz="1100" b="0" dirty="0">
                        <a:latin typeface="+mj-lt"/>
                      </a:endParaRPr>
                    </a:p>
                  </a:txBody>
                  <a:tcPr marL="80580" marR="80580" marT="40290" marB="40290" anchor="ctr"/>
                </a:tc>
                <a:tc>
                  <a:txBody>
                    <a:bodyPr/>
                    <a:lstStyle/>
                    <a:p>
                      <a:r>
                        <a:rPr lang="en-US" altLang="ko-KR" sz="1100" b="1" dirty="0"/>
                        <a:t>04.20(Tue) ~ 04.26(Mon)</a:t>
                      </a:r>
                      <a:endParaRPr lang="ko-KR" altLang="en-US" sz="1100" dirty="0">
                        <a:effectLst/>
                        <a:latin typeface="+mj-lt"/>
                      </a:endParaRPr>
                    </a:p>
                  </a:txBody>
                  <a:tcPr marL="80580" marR="80580" marT="40290" marB="40290" anchor="ctr"/>
                </a:tc>
                <a:tc>
                  <a:txBody>
                    <a:bodyPr/>
                    <a:lstStyle/>
                    <a:p>
                      <a:r>
                        <a:rPr lang="en-US" altLang="ko-KR" sz="1100" dirty="0"/>
                        <a:t>Mid-term exam</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90380113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04.20(Tue) ~ 05.03(Mon)</a:t>
                      </a:r>
                      <a:r>
                        <a:rPr lang="ko-KR" altLang="en-US" sz="1100" dirty="0"/>
                        <a:t> </a:t>
                      </a:r>
                    </a:p>
                  </a:txBody>
                  <a:tcPr marL="80580" marR="80580" marT="40290" marB="40290" anchor="ctr"/>
                </a:tc>
                <a:tc>
                  <a:txBody>
                    <a:bodyPr/>
                    <a:lstStyle/>
                    <a:p>
                      <a:r>
                        <a:rPr lang="en-US" altLang="ko-KR" sz="1100" dirty="0"/>
                        <a:t>Course evaluation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144023973"/>
                  </a:ext>
                </a:extLst>
              </a:tr>
              <a:tr h="361384">
                <a:tc vMerge="1">
                  <a:txBody>
                    <a:bodyPr/>
                    <a:lstStyle/>
                    <a:p>
                      <a:pPr latinLnBrk="1"/>
                      <a:endParaRPr lang="ko-KR" altLang="en-US"/>
                    </a:p>
                  </a:txBody>
                  <a:tcPr/>
                </a:tc>
                <a:tc rowSpan="2">
                  <a:txBody>
                    <a:bodyPr/>
                    <a:lstStyle/>
                    <a:p>
                      <a:r>
                        <a:rPr lang="en-US" altLang="ko-KR" sz="1100" dirty="0">
                          <a:effectLst/>
                          <a:latin typeface="+mj-lt"/>
                        </a:rPr>
                        <a:t>May</a:t>
                      </a:r>
                      <a:endParaRPr lang="ko-KR" altLang="en-US" sz="1100" dirty="0">
                        <a:effectLst/>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05.20(Thu)</a:t>
                      </a:r>
                      <a:endParaRPr lang="ko-KR" altLang="en-US" sz="1100" dirty="0">
                        <a:latin typeface="+mj-lt"/>
                      </a:endParaRPr>
                    </a:p>
                  </a:txBody>
                  <a:tcPr marL="80580" marR="80580" marT="40290" marB="40290" anchor="ctr"/>
                </a:tc>
                <a:tc>
                  <a:txBody>
                    <a:bodyPr/>
                    <a:lstStyle/>
                    <a:p>
                      <a:r>
                        <a:rPr lang="en-US" altLang="ko-KR" sz="1100" dirty="0">
                          <a:effectLst/>
                          <a:latin typeface="+mj-lt"/>
                        </a:rPr>
                        <a:t>School</a:t>
                      </a:r>
                      <a:r>
                        <a:rPr lang="ko-KR" altLang="en-US" sz="1100" dirty="0">
                          <a:effectLst/>
                          <a:latin typeface="+mj-lt"/>
                        </a:rPr>
                        <a:t> </a:t>
                      </a:r>
                      <a:r>
                        <a:rPr lang="en-US" altLang="ko-KR" sz="1100" dirty="0">
                          <a:effectLst/>
                          <a:latin typeface="+mj-lt"/>
                        </a:rPr>
                        <a:t>anniversary</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01722179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05.26(Wed) ~ 05.28(Fri)</a:t>
                      </a:r>
                      <a:r>
                        <a:rPr lang="ko-KR" altLang="en-US" sz="1100" dirty="0"/>
                        <a:t> </a:t>
                      </a:r>
                    </a:p>
                  </a:txBody>
                  <a:tcPr marL="80580" marR="80580" marT="40290" marB="40290" anchor="ctr"/>
                </a:tc>
                <a:tc>
                  <a:txBody>
                    <a:bodyPr/>
                    <a:lstStyle/>
                    <a:p>
                      <a:r>
                        <a:rPr lang="en-US" altLang="ko-KR" sz="1100" dirty="0">
                          <a:effectLst/>
                          <a:latin typeface="+mj-lt"/>
                        </a:rPr>
                        <a:t>Summer seasonal class registration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737323770"/>
                  </a:ext>
                </a:extLst>
              </a:tr>
              <a:tr h="361384">
                <a:tc vMerge="1">
                  <a:txBody>
                    <a:bodyPr/>
                    <a:lstStyle/>
                    <a:p>
                      <a:pPr latinLnBrk="1"/>
                      <a:endParaRPr lang="ko-KR" altLang="en-US"/>
                    </a:p>
                  </a:txBody>
                  <a:tcPr/>
                </a:tc>
                <a:tc rowSpan="3">
                  <a:txBody>
                    <a:bodyPr/>
                    <a:lstStyle/>
                    <a:p>
                      <a:pPr latinLnBrk="1"/>
                      <a:r>
                        <a:rPr lang="en-US" altLang="ko-KR" sz="1100" dirty="0">
                          <a:latin typeface="+mj-lt"/>
                        </a:rPr>
                        <a:t>June</a:t>
                      </a:r>
                      <a:endParaRPr lang="ko-KR" altLang="en-US" sz="1100" dirty="0">
                        <a:latin typeface="+mj-lt"/>
                      </a:endParaRPr>
                    </a:p>
                  </a:txBody>
                  <a:tcPr marL="80580" marR="80580" marT="40290" marB="40290" anchor="ctr"/>
                </a:tc>
                <a:tc>
                  <a:txBody>
                    <a:bodyPr/>
                    <a:lstStyle/>
                    <a:p>
                      <a:r>
                        <a:rPr lang="en-US" altLang="ko-KR" sz="1100" b="1" dirty="0"/>
                        <a:t>06.01(Tue) ~ 06.14(Mon)</a:t>
                      </a:r>
                      <a:r>
                        <a:rPr lang="ko-KR" altLang="en-US" sz="1100" dirty="0"/>
                        <a:t> </a:t>
                      </a:r>
                    </a:p>
                  </a:txBody>
                  <a:tcPr marL="80580" marR="80580" marT="40290" marB="40290" anchor="ctr"/>
                </a:tc>
                <a:tc>
                  <a:txBody>
                    <a:bodyPr/>
                    <a:lstStyle/>
                    <a:p>
                      <a:r>
                        <a:rPr lang="en-US" altLang="ko-KR" sz="1100" dirty="0"/>
                        <a:t>Course evaluation / scholarship registration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875727602"/>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06.08(Tue) ~06.21(Mon)</a:t>
                      </a:r>
                      <a:endParaRPr lang="ko-KR" altLang="en-US" sz="1100" dirty="0">
                        <a:latin typeface="+mj-lt"/>
                      </a:endParaRPr>
                    </a:p>
                  </a:txBody>
                  <a:tcPr marL="80580" marR="80580" marT="40290" marB="40290" anchor="ctr"/>
                </a:tc>
                <a:tc>
                  <a:txBody>
                    <a:bodyPr/>
                    <a:lstStyle/>
                    <a:p>
                      <a:r>
                        <a:rPr lang="en-US" altLang="ko-KR" sz="1100" dirty="0">
                          <a:latin typeface="+mj-lt"/>
                        </a:rPr>
                        <a:t>Final exam, supplementary week</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347757840"/>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06.22(Tue) ~ 07.15(Thu)</a:t>
                      </a:r>
                      <a:endParaRPr lang="ko-KR" altLang="en-US" sz="1100" dirty="0">
                        <a:effectLst/>
                        <a:latin typeface="+mj-lt"/>
                      </a:endParaRPr>
                    </a:p>
                  </a:txBody>
                  <a:tcPr marL="80580" marR="80580" marT="40290" marB="40290" anchor="ctr"/>
                </a:tc>
                <a:tc>
                  <a:txBody>
                    <a:bodyPr/>
                    <a:lstStyle/>
                    <a:p>
                      <a:r>
                        <a:rPr lang="en-US" altLang="ko-KR" sz="1100" dirty="0"/>
                        <a:t>Summer seasonal class</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318504596"/>
                  </a:ext>
                </a:extLst>
              </a:tr>
              <a:tr h="361384">
                <a:tc vMerge="1">
                  <a:txBody>
                    <a:bodyPr/>
                    <a:lstStyle/>
                    <a:p>
                      <a:pPr algn="ctr"/>
                      <a:endParaRPr lang="ko-KR" altLang="en-US" sz="1100" b="0" dirty="0">
                        <a:effectLst/>
                        <a:latin typeface="+mj-lt"/>
                      </a:endParaRPr>
                    </a:p>
                  </a:txBody>
                  <a:tcPr marL="80580" marR="80580" marT="40290" marB="40290" anchor="ctr"/>
                </a:tc>
                <a:tc rowSpan="3">
                  <a:txBody>
                    <a:bodyPr/>
                    <a:lstStyle/>
                    <a:p>
                      <a:pPr latinLnBrk="1"/>
                      <a:r>
                        <a:rPr lang="en-US" altLang="ko-KR" sz="1100" dirty="0">
                          <a:latin typeface="+mj-lt"/>
                        </a:rPr>
                        <a:t>August</a:t>
                      </a:r>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08.09(Mon) ~ 08.31(Tue)</a:t>
                      </a:r>
                      <a:r>
                        <a:rPr lang="ko-KR" altLang="en-US" sz="1100" dirty="0"/>
                        <a:t> </a:t>
                      </a:r>
                    </a:p>
                  </a:txBody>
                  <a:tcPr marL="80580" marR="80580" marT="40290" marB="40290" anchor="ctr"/>
                </a:tc>
                <a:tc>
                  <a:txBody>
                    <a:bodyPr/>
                    <a:lstStyle/>
                    <a:p>
                      <a:r>
                        <a:rPr lang="en-US" altLang="ko-KR" sz="1100" dirty="0"/>
                        <a:t>Fall semester application for returning</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3742193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a:buFont typeface="Arial" panose="020B0604020202020204" pitchFamily="34" charset="0"/>
                        <a:buNone/>
                      </a:pPr>
                      <a:r>
                        <a:rPr lang="en-US" altLang="ko-KR" sz="1100" b="1" dirty="0"/>
                        <a:t>08.16(Mon) ~ 08.20(Fri)</a:t>
                      </a:r>
                      <a:r>
                        <a:rPr lang="ko-KR" altLang="en-US" sz="1100" dirty="0"/>
                        <a:t> </a:t>
                      </a:r>
                    </a:p>
                  </a:txBody>
                  <a:tcPr marL="80580" marR="80580" marT="40290" marB="40290" anchor="ctr"/>
                </a:tc>
                <a:tc>
                  <a:txBody>
                    <a:bodyPr/>
                    <a:lstStyle/>
                    <a:p>
                      <a:r>
                        <a:rPr lang="en-US" altLang="ko-KR" sz="1100" dirty="0">
                          <a:effectLst/>
                          <a:latin typeface="+mj-lt"/>
                        </a:rPr>
                        <a:t>Fall semester course registration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1566812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08.18(Wed) ~ 08.31(Tue)</a:t>
                      </a:r>
                      <a:r>
                        <a:rPr lang="ko-KR" altLang="en-US" sz="1100" dirty="0"/>
                        <a:t> </a:t>
                      </a:r>
                    </a:p>
                  </a:txBody>
                  <a:tcPr marL="80580" marR="80580" marT="40290" marB="40290" anchor="ctr"/>
                </a:tc>
                <a:tc>
                  <a:txBody>
                    <a:bodyPr/>
                    <a:lstStyle/>
                    <a:p>
                      <a:r>
                        <a:rPr lang="en-US" altLang="ko-KR" sz="1100" dirty="0">
                          <a:effectLst/>
                          <a:latin typeface="+mj-lt"/>
                        </a:rPr>
                        <a:t>Fall semester tuition</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538845466"/>
                  </a:ext>
                </a:extLst>
              </a:tr>
              <a:tr h="361384">
                <a:tc vMerge="1">
                  <a:txBody>
                    <a:bodyPr/>
                    <a:lstStyle/>
                    <a:p>
                      <a:pPr algn="ctr"/>
                      <a:endParaRPr lang="ko-KR" altLang="en-US" sz="1100" b="0" dirty="0">
                        <a:effectLst/>
                        <a:latin typeface="+mj-lt"/>
                      </a:endParaRPr>
                    </a:p>
                  </a:txBody>
                  <a:tcPr marL="80580" marR="80580" marT="40290" marB="40290" anchor="ctr"/>
                </a:tc>
                <a:tc>
                  <a:txBody>
                    <a:bodyPr/>
                    <a:lstStyle/>
                    <a:p>
                      <a:pPr latinLnBrk="1"/>
                      <a:r>
                        <a:rPr lang="en-US" altLang="ko-KR" sz="1100" dirty="0">
                          <a:latin typeface="+mj-lt"/>
                        </a:rPr>
                        <a:t>September</a:t>
                      </a:r>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09.01(Wed) </a:t>
                      </a:r>
                      <a:endParaRPr lang="ko-KR" altLang="en-US" sz="1100" dirty="0"/>
                    </a:p>
                  </a:txBody>
                  <a:tcPr marL="80580" marR="80580" marT="40290" marB="40290" anchor="ctr"/>
                </a:tc>
                <a:tc>
                  <a:txBody>
                    <a:bodyPr/>
                    <a:lstStyle/>
                    <a:p>
                      <a:r>
                        <a:rPr lang="en-US" altLang="ko-KR" sz="1100" dirty="0"/>
                        <a:t>Fall semester begins</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734336681"/>
                  </a:ext>
                </a:extLst>
              </a:tr>
            </a:tbl>
          </a:graphicData>
        </a:graphic>
      </p:graphicFrame>
      <p:sp>
        <p:nvSpPr>
          <p:cNvPr id="12" name="Rectangle 1"/>
          <p:cNvSpPr>
            <a:spLocks noChangeArrowheads="1"/>
          </p:cNvSpPr>
          <p:nvPr/>
        </p:nvSpPr>
        <p:spPr bwMode="auto">
          <a:xfrm>
            <a:off x="3225800"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Rectangle 2"/>
          <p:cNvSpPr>
            <a:spLocks noChangeArrowheads="1"/>
          </p:cNvSpPr>
          <p:nvPr/>
        </p:nvSpPr>
        <p:spPr bwMode="auto">
          <a:xfrm>
            <a:off x="3219450" y="52816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1740" tIns="0" rIns="317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ko-KR" altLang="ko-KR" sz="1100" b="1" i="0" u="none" strike="noStrike" cap="none" normalizeH="0" baseline="0">
                <a:ln>
                  <a:noFill/>
                </a:ln>
                <a:solidFill>
                  <a:srgbClr val="DBDBDB"/>
                </a:solidFill>
                <a:effectLst/>
                <a:latin typeface="Arial" panose="020B0604020202020204" pitchFamily="34" charset="0"/>
                <a:ea typeface="inherit"/>
              </a:rPr>
              <a:t>  </a:t>
            </a:r>
            <a:endParaRPr kumimoji="0" lang="ko-KR" altLang="ko-KR" sz="1800" b="0" i="0" u="none" strike="noStrike" cap="none" normalizeH="0" baseline="0">
              <a:ln>
                <a:noFill/>
              </a:ln>
              <a:solidFill>
                <a:schemeClr val="tx1"/>
              </a:solidFill>
              <a:effectLst/>
              <a:latin typeface="Arial" panose="020B0604020202020204" pitchFamily="34" charset="0"/>
            </a:endParaRPr>
          </a:p>
        </p:txBody>
      </p:sp>
      <p:sp>
        <p:nvSpPr>
          <p:cNvPr id="10" name="TextBox 9"/>
          <p:cNvSpPr txBox="1"/>
          <p:nvPr/>
        </p:nvSpPr>
        <p:spPr>
          <a:xfrm>
            <a:off x="7550055" y="917367"/>
            <a:ext cx="4953239" cy="246221"/>
          </a:xfrm>
          <a:prstGeom prst="rect">
            <a:avLst/>
          </a:prstGeom>
          <a:noFill/>
        </p:spPr>
        <p:txBody>
          <a:bodyPr wrap="square" rtlCol="0">
            <a:spAutoFit/>
          </a:bodyPr>
          <a:lstStyle/>
          <a:p>
            <a:r>
              <a:rPr lang="en-US" altLang="ko-KR" sz="1000" dirty="0">
                <a:hlinkClick r:id="rId3"/>
              </a:rPr>
              <a:t>https://www.kw.ac.kr/ko/life/bachelor_calendar.jsp</a:t>
            </a:r>
            <a:endParaRPr lang="ko-KR" altLang="en-US" sz="1000" dirty="0"/>
          </a:p>
        </p:txBody>
      </p:sp>
    </p:spTree>
    <p:extLst>
      <p:ext uri="{BB962C8B-B14F-4D97-AF65-F5344CB8AC3E}">
        <p14:creationId xmlns:p14="http://schemas.microsoft.com/office/powerpoint/2010/main" val="2784931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10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1" name="TextBox 20"/>
          <p:cNvSpPr txBox="1"/>
          <p:nvPr/>
        </p:nvSpPr>
        <p:spPr>
          <a:xfrm>
            <a:off x="4753435" y="5375973"/>
            <a:ext cx="6955486" cy="584775"/>
          </a:xfrm>
          <a:prstGeom prst="rect">
            <a:avLst/>
          </a:prstGeom>
          <a:solidFill>
            <a:srgbClr val="FFFF00"/>
          </a:solidFill>
        </p:spPr>
        <p:txBody>
          <a:bodyPr wrap="square" rtlCol="0">
            <a:spAutoFit/>
          </a:bodyPr>
          <a:lstStyle/>
          <a:p>
            <a:r>
              <a:rPr lang="en-US" altLang="ko-KR" sz="1600" dirty="0">
                <a:solidFill>
                  <a:srgbClr val="002060"/>
                </a:solidFill>
                <a:latin typeface="+mn-ea"/>
              </a:rPr>
              <a:t> * </a:t>
            </a:r>
            <a:r>
              <a:rPr lang="en-US" altLang="ko-KR" sz="1600" b="1" dirty="0">
                <a:solidFill>
                  <a:srgbClr val="002060"/>
                </a:solidFill>
                <a:latin typeface="+mn-ea"/>
              </a:rPr>
              <a:t>Only one course is accepted per semester for elective courses of the same difficulty level.</a:t>
            </a:r>
            <a:endParaRPr lang="ko-KR" altLang="en-US" sz="1600" dirty="0">
              <a:solidFill>
                <a:srgbClr val="002060"/>
              </a:solidFill>
              <a:latin typeface="+mn-ea"/>
            </a:endParaRPr>
          </a:p>
        </p:txBody>
      </p:sp>
      <p:sp>
        <p:nvSpPr>
          <p:cNvPr id="12" name="TextBox 11"/>
          <p:cNvSpPr txBox="1"/>
          <p:nvPr/>
        </p:nvSpPr>
        <p:spPr>
          <a:xfrm>
            <a:off x="9091152" y="1483854"/>
            <a:ext cx="2617769" cy="646331"/>
          </a:xfrm>
          <a:prstGeom prst="rect">
            <a:avLst/>
          </a:prstGeom>
          <a:noFill/>
        </p:spPr>
        <p:txBody>
          <a:bodyPr wrap="square" rtlCol="0">
            <a:spAutoFit/>
          </a:bodyPr>
          <a:lstStyle/>
          <a:p>
            <a:r>
              <a:rPr lang="en-US" altLang="ko-KR"/>
              <a:t>30 credits regardless of courses</a:t>
            </a:r>
            <a:endParaRPr lang="ko-KR" altLang="en-US"/>
          </a:p>
        </p:txBody>
      </p:sp>
      <p:pic>
        <p:nvPicPr>
          <p:cNvPr id="6" name="_x388787800" descr="EMB000034604dbd">
            <a:extLst>
              <a:ext uri="{FF2B5EF4-FFF2-40B4-BE49-F238E27FC236}">
                <a16:creationId xmlns:a16="http://schemas.microsoft.com/office/drawing/2014/main" id="{EA1C7586-6AD2-4FFE-A374-F0AB8C17BFA9}"/>
              </a:ext>
            </a:extLst>
          </p:cNvPr>
          <p:cNvPicPr>
            <a:picLocks noChangeAspect="1"/>
          </p:cNvPicPr>
          <p:nvPr/>
        </p:nvPicPr>
        <p:blipFill>
          <a:blip r:embed="rId5"/>
          <a:srcRect/>
          <a:stretch>
            <a:fillRect/>
          </a:stretch>
        </p:blipFill>
        <p:spPr>
          <a:xfrm>
            <a:off x="834719" y="4813785"/>
            <a:ext cx="3750905" cy="1462089"/>
          </a:xfrm>
          <a:prstGeom prst="rect">
            <a:avLst/>
          </a:prstGeom>
          <a:noFill/>
          <a:ln cap="flat">
            <a:noFill/>
          </a:ln>
        </p:spPr>
      </p:pic>
      <p:sp>
        <p:nvSpPr>
          <p:cNvPr id="10" name="TextBox 22">
            <a:extLst>
              <a:ext uri="{FF2B5EF4-FFF2-40B4-BE49-F238E27FC236}">
                <a16:creationId xmlns:a16="http://schemas.microsoft.com/office/drawing/2014/main" id="{D95DB61E-B4D9-4A8A-B637-1C7EFEE62C1B}"/>
              </a:ext>
            </a:extLst>
          </p:cNvPr>
          <p:cNvSpPr txBox="1"/>
          <p:nvPr/>
        </p:nvSpPr>
        <p:spPr>
          <a:xfrm>
            <a:off x="324858" y="211519"/>
            <a:ext cx="7580869"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a:solidFill>
                  <a:srgbClr val="002060"/>
                </a:solidFill>
                <a:latin typeface="맑은 고딕"/>
                <a:ea typeface="맑은 고딕" pitchFamily="34"/>
                <a:cs typeface=""/>
              </a:rPr>
              <a:t>2</a:t>
            </a:r>
            <a:r>
              <a:rPr lang="en-US" sz="2800" b="0" i="0" u="none" strike="noStrike" kern="1200" cap="none" spc="0" baseline="0">
                <a:solidFill>
                  <a:srgbClr val="002060"/>
                </a:solidFill>
                <a:uFillTx/>
                <a:latin typeface="맑은 고딕"/>
                <a:ea typeface="맑은 고딕" pitchFamily="34"/>
                <a:cs typeface=""/>
              </a:rPr>
              <a:t>. Lecture and Academic System</a:t>
            </a:r>
          </a:p>
        </p:txBody>
      </p:sp>
      <p:graphicFrame>
        <p:nvGraphicFramePr>
          <p:cNvPr id="13" name="표 6">
            <a:extLst>
              <a:ext uri="{FF2B5EF4-FFF2-40B4-BE49-F238E27FC236}">
                <a16:creationId xmlns:a16="http://schemas.microsoft.com/office/drawing/2014/main" id="{377CD12E-99D2-4138-A54F-BE09765322D5}"/>
              </a:ext>
            </a:extLst>
          </p:cNvPr>
          <p:cNvGraphicFramePr>
            <a:graphicFrameLocks noGrp="1"/>
          </p:cNvGraphicFramePr>
          <p:nvPr/>
        </p:nvGraphicFramePr>
        <p:xfrm>
          <a:off x="834719" y="1119371"/>
          <a:ext cx="7775873" cy="3358832"/>
        </p:xfrm>
        <a:graphic>
          <a:graphicData uri="http://schemas.openxmlformats.org/drawingml/2006/table">
            <a:tbl>
              <a:tblPr>
                <a:effectLst/>
                <a:tableStyleId>{8A107856-5554-42FB-B03E-39F5DBC370BA}</a:tableStyleId>
              </a:tblPr>
              <a:tblGrid>
                <a:gridCol w="1375074">
                  <a:extLst>
                    <a:ext uri="{9D8B030D-6E8A-4147-A177-3AD203B41FA5}">
                      <a16:colId xmlns:a16="http://schemas.microsoft.com/office/drawing/2014/main" val="1732583649"/>
                    </a:ext>
                  </a:extLst>
                </a:gridCol>
                <a:gridCol w="965405">
                  <a:extLst>
                    <a:ext uri="{9D8B030D-6E8A-4147-A177-3AD203B41FA5}">
                      <a16:colId xmlns:a16="http://schemas.microsoft.com/office/drawing/2014/main" val="2962013223"/>
                    </a:ext>
                  </a:extLst>
                </a:gridCol>
                <a:gridCol w="5435394">
                  <a:extLst>
                    <a:ext uri="{9D8B030D-6E8A-4147-A177-3AD203B41FA5}">
                      <a16:colId xmlns:a16="http://schemas.microsoft.com/office/drawing/2014/main" val="3858253896"/>
                    </a:ext>
                  </a:extLst>
                </a:gridCol>
              </a:tblGrid>
              <a:tr h="328498">
                <a:tc>
                  <a:txBody>
                    <a:bodyPr/>
                    <a:lstStyle/>
                    <a:p>
                      <a:pPr marL="0" marR="0" lvl="0" indent="0" algn="ctr" fontAlgn="auto">
                        <a:lnSpc>
                          <a:spcPct val="160000"/>
                        </a:lnSpc>
                        <a:spcBef>
                          <a:spcPts val="0"/>
                        </a:spcBef>
                        <a:spcAft>
                          <a:spcPts val="0"/>
                        </a:spcAft>
                      </a:pPr>
                      <a:r>
                        <a:rPr lang="en-US" sz="1400" kern="0" spc="-20">
                          <a:solidFill>
                            <a:srgbClr val="002060"/>
                          </a:solidFill>
                        </a:rPr>
                        <a:t>Course Category </a:t>
                      </a: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Division</a:t>
                      </a:r>
                      <a:endParaRPr lang="en-US" sz="1400" kern="0" spc="0">
                        <a:solidFill>
                          <a:srgbClr val="002060"/>
                        </a:solidFill>
                        <a:latin typeface="바탕" pitchFamily="18"/>
                      </a:endParaRP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Remark</a:t>
                      </a:r>
                      <a:endParaRPr lang="en-US" sz="1400" kern="0" spc="0">
                        <a:solidFill>
                          <a:srgbClr val="002060"/>
                        </a:solidFill>
                        <a:latin typeface="바탕" pitchFamily="18"/>
                      </a:endParaRPr>
                    </a:p>
                  </a:txBody>
                  <a:tcPr marL="17903" marR="17903" marT="17903" marB="17903" anchor="ctr">
                    <a:solidFill>
                      <a:srgbClr val="F8CBAD"/>
                    </a:solidFill>
                  </a:tcPr>
                </a:tc>
                <a:extLst>
                  <a:ext uri="{0D108BD9-81ED-4DB2-BD59-A6C34878D82A}">
                    <a16:rowId xmlns:a16="http://schemas.microsoft.com/office/drawing/2014/main" val="30460356"/>
                  </a:ext>
                </a:extLst>
              </a:tr>
              <a:tr h="328498">
                <a:tc rowSpan="2">
                  <a:txBody>
                    <a:bodyPr/>
                    <a:lstStyle/>
                    <a:p>
                      <a:pPr marL="0" marR="0" lvl="0" indent="0" algn="ctr" fontAlgn="auto">
                        <a:lnSpc>
                          <a:spcPct val="160000"/>
                        </a:lnSpc>
                        <a:spcBef>
                          <a:spcPts val="0"/>
                        </a:spcBef>
                        <a:spcAft>
                          <a:spcPts val="0"/>
                        </a:spcAft>
                      </a:pPr>
                      <a:r>
                        <a:rPr lang="en-US" sz="1400" kern="0" spc="-20">
                          <a:solidFill>
                            <a:srgbClr val="002060"/>
                          </a:solidFill>
                        </a:rPr>
                        <a:t> General Course</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교필</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교양필수</a:t>
                      </a:r>
                      <a:r>
                        <a:rPr lang="en-US" sz="1400" kern="0" spc="-20">
                          <a:solidFill>
                            <a:srgbClr val="002060"/>
                          </a:solidFill>
                        </a:rPr>
                        <a:t> – General</a:t>
                      </a:r>
                      <a:r>
                        <a:rPr lang="en-US" sz="1400" kern="0" spc="-20" baseline="0">
                          <a:solidFill>
                            <a:srgbClr val="002060"/>
                          </a:solidFill>
                        </a:rPr>
                        <a:t> Required</a:t>
                      </a:r>
                      <a:r>
                        <a:rPr lang="en-US" sz="1400" kern="0" spc="-20">
                          <a:solidFill>
                            <a:srgbClr val="002060"/>
                          </a:solidFill>
                        </a:rPr>
                        <a:t> (foreign</a:t>
                      </a:r>
                      <a:r>
                        <a:rPr lang="en-US" sz="1400" kern="0" spc="-20" baseline="0">
                          <a:solidFill>
                            <a:srgbClr val="002060"/>
                          </a:solidFill>
                        </a:rPr>
                        <a:t> students not included</a:t>
                      </a:r>
                      <a:r>
                        <a:rPr lang="en-US" sz="1400" kern="0" spc="-20">
                          <a:solidFill>
                            <a:srgbClr val="002060"/>
                          </a:solidFill>
                        </a:rPr>
                        <a:t>)</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108487024"/>
                  </a:ext>
                </a:extLst>
              </a:tr>
              <a:tr h="328498">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1400" kern="0" spc="-20">
                          <a:solidFill>
                            <a:srgbClr val="002060"/>
                          </a:solidFill>
                        </a:rPr>
                        <a:t>교선</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교양선택</a:t>
                      </a:r>
                      <a:r>
                        <a:rPr lang="en-US" sz="1400" kern="0" spc="-20">
                          <a:solidFill>
                            <a:srgbClr val="002060"/>
                          </a:solidFill>
                        </a:rPr>
                        <a:t> – General</a:t>
                      </a:r>
                      <a:r>
                        <a:rPr lang="en-US" sz="1400" kern="0" spc="-20" baseline="0">
                          <a:solidFill>
                            <a:srgbClr val="002060"/>
                          </a:solidFill>
                        </a:rPr>
                        <a:t> Selection</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3924723845"/>
                  </a:ext>
                </a:extLst>
              </a:tr>
              <a:tr h="328498">
                <a:tc rowSpan="2">
                  <a:txBody>
                    <a:bodyPr/>
                    <a:lstStyle/>
                    <a:p>
                      <a:pPr marL="0" marR="0" lvl="0" indent="0" algn="ctr" fontAlgn="auto">
                        <a:lnSpc>
                          <a:spcPct val="160000"/>
                        </a:lnSpc>
                        <a:spcBef>
                          <a:spcPts val="0"/>
                        </a:spcBef>
                        <a:spcAft>
                          <a:spcPts val="0"/>
                        </a:spcAft>
                      </a:pPr>
                      <a:r>
                        <a:rPr lang="en-US" sz="1400">
                          <a:solidFill>
                            <a:srgbClr val="1F3970"/>
                          </a:solidFill>
                        </a:rPr>
                        <a:t>Major Course</a:t>
                      </a:r>
                      <a:endParaRPr lang="en-US" sz="1400" kern="0" spc="0">
                        <a:solidFill>
                          <a:srgbClr val="3F5382"/>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전필</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전공필수</a:t>
                      </a:r>
                      <a:r>
                        <a:rPr lang="en-US" sz="1400" kern="0" spc="-20">
                          <a:solidFill>
                            <a:srgbClr val="002060"/>
                          </a:solidFill>
                        </a:rPr>
                        <a:t> – Major Required</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255114507"/>
                  </a:ext>
                </a:extLst>
              </a:tr>
              <a:tr h="328498">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1400" kern="0" spc="-20">
                          <a:solidFill>
                            <a:srgbClr val="002060"/>
                          </a:solidFill>
                        </a:rPr>
                        <a:t>전선</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전공선택</a:t>
                      </a:r>
                      <a:r>
                        <a:rPr lang="en-US" sz="1400" kern="0" spc="-20">
                          <a:solidFill>
                            <a:srgbClr val="002060"/>
                          </a:solidFill>
                        </a:rPr>
                        <a:t> – Major</a:t>
                      </a:r>
                      <a:r>
                        <a:rPr lang="en-US" sz="1400" kern="0" spc="-20" baseline="0">
                          <a:solidFill>
                            <a:srgbClr val="002060"/>
                          </a:solidFill>
                        </a:rPr>
                        <a:t> Selection</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1198928694"/>
                  </a:ext>
                </a:extLst>
              </a:tr>
              <a:tr h="415859">
                <a:tc>
                  <a:txBody>
                    <a:bodyPr/>
                    <a:lstStyle/>
                    <a:p>
                      <a:pPr marL="0" marR="0" lvl="0" indent="0" algn="ctr" fontAlgn="auto">
                        <a:lnSpc>
                          <a:spcPct val="160000"/>
                        </a:lnSpc>
                        <a:spcBef>
                          <a:spcPts val="0"/>
                        </a:spcBef>
                        <a:spcAft>
                          <a:spcPts val="0"/>
                        </a:spcAft>
                      </a:pPr>
                      <a:r>
                        <a:rPr lang="en-US" sz="1400" kern="0" spc="-20">
                          <a:solidFill>
                            <a:srgbClr val="002060"/>
                          </a:solidFill>
                        </a:rPr>
                        <a:t>General Elective Course</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일선</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타학과</a:t>
                      </a:r>
                      <a:r>
                        <a:rPr lang="en-US" sz="1400" kern="0" spc="-20">
                          <a:solidFill>
                            <a:srgbClr val="002060"/>
                          </a:solidFill>
                        </a:rPr>
                        <a:t>(</a:t>
                      </a:r>
                      <a:r>
                        <a:rPr lang="ko-KR" sz="1400" kern="0" spc="-20">
                          <a:solidFill>
                            <a:srgbClr val="002060"/>
                          </a:solidFill>
                        </a:rPr>
                        <a:t>부</a:t>
                      </a:r>
                      <a:r>
                        <a:rPr lang="en-US" sz="1400" kern="0" spc="-20">
                          <a:solidFill>
                            <a:srgbClr val="002060"/>
                          </a:solidFill>
                        </a:rPr>
                        <a:t>) </a:t>
                      </a:r>
                      <a:r>
                        <a:rPr lang="ko-KR" sz="1400" kern="0" spc="-20">
                          <a:solidFill>
                            <a:srgbClr val="002060"/>
                          </a:solidFill>
                        </a:rPr>
                        <a:t>개설된 전공과목</a:t>
                      </a:r>
                      <a:r>
                        <a:rPr lang="en-US" sz="1400" kern="0" spc="-20">
                          <a:solidFill>
                            <a:srgbClr val="002060"/>
                          </a:solidFill>
                        </a:rPr>
                        <a:t> – All Department</a:t>
                      </a:r>
                      <a:r>
                        <a:rPr lang="en-US" sz="1400" kern="0" spc="-20" baseline="0">
                          <a:solidFill>
                            <a:srgbClr val="002060"/>
                          </a:solidFill>
                        </a:rPr>
                        <a:t> Major Courses</a:t>
                      </a:r>
                      <a:endParaRPr lang="en-US" sz="1400" kern="0" spc="0">
                        <a:solidFill>
                          <a:srgbClr val="002060"/>
                        </a:solidFill>
                        <a:latin typeface="바탕" pitchFamily="18"/>
                      </a:endParaRPr>
                    </a:p>
                  </a:txBody>
                  <a:tcPr marL="17903" marR="17903" marT="17903" marB="17903" anchor="ctr"/>
                </a:tc>
                <a:extLst>
                  <a:ext uri="{0D108BD9-81ED-4DB2-BD59-A6C34878D82A}">
                    <a16:rowId xmlns:a16="http://schemas.microsoft.com/office/drawing/2014/main" val="1935491134"/>
                  </a:ext>
                </a:extLst>
              </a:tr>
              <a:tr h="328498">
                <a:tc rowSpan="2">
                  <a:txBody>
                    <a:bodyPr/>
                    <a:lstStyle/>
                    <a:p>
                      <a:pPr marL="0" marR="0" lvl="0" indent="0" algn="ctr" fontAlgn="auto">
                        <a:lnSpc>
                          <a:spcPct val="160000"/>
                        </a:lnSpc>
                        <a:spcBef>
                          <a:spcPts val="0"/>
                        </a:spcBef>
                        <a:spcAft>
                          <a:spcPts val="0"/>
                        </a:spcAft>
                      </a:pPr>
                      <a:r>
                        <a:rPr lang="en-US" sz="1400" kern="0" spc="-20">
                          <a:solidFill>
                            <a:srgbClr val="002060"/>
                          </a:solidFill>
                        </a:rPr>
                        <a:t>Double Major</a:t>
                      </a:r>
                      <a:r>
                        <a:rPr lang="en-US" sz="1400" kern="0" spc="-20" baseline="0">
                          <a:solidFill>
                            <a:srgbClr val="002060"/>
                          </a:solidFill>
                        </a:rPr>
                        <a:t> Course</a:t>
                      </a:r>
                      <a:endParaRPr lang="en-US" sz="1400" kern="0" spc="-20">
                        <a:solidFill>
                          <a:srgbClr val="002060"/>
                        </a:solidFill>
                        <a:latin typeface="바탕" pitchFamily="18"/>
                        <a:ea typeface="굴림체" pitchFamily="49"/>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복필</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복수전공학과</a:t>
                      </a:r>
                      <a:r>
                        <a:rPr lang="en-US" sz="1400" kern="0" spc="-20">
                          <a:solidFill>
                            <a:srgbClr val="002060"/>
                          </a:solidFill>
                        </a:rPr>
                        <a:t>(</a:t>
                      </a:r>
                      <a:r>
                        <a:rPr lang="ko-KR" sz="1400" kern="0" spc="-20">
                          <a:solidFill>
                            <a:srgbClr val="002060"/>
                          </a:solidFill>
                        </a:rPr>
                        <a:t>부</a:t>
                      </a:r>
                      <a:r>
                        <a:rPr lang="en-US" sz="1400" kern="0" spc="-20">
                          <a:solidFill>
                            <a:srgbClr val="002060"/>
                          </a:solidFill>
                        </a:rPr>
                        <a:t>)</a:t>
                      </a:r>
                      <a:r>
                        <a:rPr lang="ko-KR" sz="1400" kern="0" spc="-20">
                          <a:solidFill>
                            <a:srgbClr val="002060"/>
                          </a:solidFill>
                        </a:rPr>
                        <a:t>의 전공필수</a:t>
                      </a:r>
                      <a:r>
                        <a:rPr lang="en-US" sz="1400" kern="0" spc="-20">
                          <a:solidFill>
                            <a:srgbClr val="002060"/>
                          </a:solidFill>
                        </a:rPr>
                        <a:t> – Double Major Required</a:t>
                      </a:r>
                      <a:r>
                        <a:rPr lang="en-US" sz="1400" kern="0" spc="-20" baseline="0">
                          <a:solidFill>
                            <a:srgbClr val="002060"/>
                          </a:solidFill>
                        </a:rPr>
                        <a:t> Courses</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064439938"/>
                  </a:ext>
                </a:extLst>
              </a:tr>
              <a:tr h="328498">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1400" kern="0" spc="-20">
                          <a:solidFill>
                            <a:srgbClr val="002060"/>
                          </a:solidFill>
                        </a:rPr>
                        <a:t>복선</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1400" kern="0" spc="-20">
                          <a:solidFill>
                            <a:srgbClr val="002060"/>
                          </a:solidFill>
                        </a:rPr>
                        <a:t>복수전공학과</a:t>
                      </a:r>
                      <a:r>
                        <a:rPr lang="en-US" sz="1400" kern="0" spc="-20">
                          <a:solidFill>
                            <a:srgbClr val="002060"/>
                          </a:solidFill>
                        </a:rPr>
                        <a:t>(</a:t>
                      </a:r>
                      <a:r>
                        <a:rPr lang="ko-KR" sz="1400" kern="0" spc="-20">
                          <a:solidFill>
                            <a:srgbClr val="002060"/>
                          </a:solidFill>
                        </a:rPr>
                        <a:t>부</a:t>
                      </a:r>
                      <a:r>
                        <a:rPr lang="en-US" sz="1400" kern="0" spc="-20">
                          <a:solidFill>
                            <a:srgbClr val="002060"/>
                          </a:solidFill>
                        </a:rPr>
                        <a:t>)</a:t>
                      </a:r>
                      <a:r>
                        <a:rPr lang="ko-KR" sz="1400" kern="0" spc="-20">
                          <a:solidFill>
                            <a:srgbClr val="002060"/>
                          </a:solidFill>
                        </a:rPr>
                        <a:t>의 전공선택</a:t>
                      </a:r>
                      <a:r>
                        <a:rPr lang="en-US" sz="1400" kern="0" spc="-20">
                          <a:solidFill>
                            <a:srgbClr val="002060"/>
                          </a:solidFill>
                        </a:rPr>
                        <a:t> - Double Major Selection</a:t>
                      </a:r>
                      <a:r>
                        <a:rPr lang="en-US" sz="1400" kern="0" spc="-20" baseline="0">
                          <a:solidFill>
                            <a:srgbClr val="002060"/>
                          </a:solidFill>
                        </a:rPr>
                        <a:t> Courses</a:t>
                      </a: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479210916"/>
                  </a:ext>
                </a:extLst>
              </a:tr>
            </a:tbl>
          </a:graphicData>
        </a:graphic>
      </p:graphicFrame>
      <p:sp>
        <p:nvSpPr>
          <p:cNvPr id="14" name="TextBox 24">
            <a:extLst>
              <a:ext uri="{FF2B5EF4-FFF2-40B4-BE49-F238E27FC236}">
                <a16:creationId xmlns:a16="http://schemas.microsoft.com/office/drawing/2014/main" id="{4C40AB8D-2A0A-4BD5-B171-2E8235DB09B7}"/>
              </a:ext>
            </a:extLst>
          </p:cNvPr>
          <p:cNvSpPr txBox="1"/>
          <p:nvPr/>
        </p:nvSpPr>
        <p:spPr>
          <a:xfrm>
            <a:off x="363327" y="763670"/>
            <a:ext cx="8171864" cy="369335"/>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0000"/>
              </a:lnSpc>
              <a:spcBef>
                <a:spcPts val="0"/>
              </a:spcBef>
              <a:spcAft>
                <a:spcPts val="0"/>
              </a:spcAft>
              <a:buSzPct val="100000"/>
              <a:buAutoNum type="arabicParenR"/>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Course Category </a:t>
            </a:r>
          </a:p>
        </p:txBody>
      </p:sp>
      <p:sp>
        <p:nvSpPr>
          <p:cNvPr id="15" name="TextBox 25">
            <a:extLst>
              <a:ext uri="{FF2B5EF4-FFF2-40B4-BE49-F238E27FC236}">
                <a16:creationId xmlns:a16="http://schemas.microsoft.com/office/drawing/2014/main" id="{B734A252-D40D-40F1-ABE3-51557CBF99B7}"/>
              </a:ext>
            </a:extLst>
          </p:cNvPr>
          <p:cNvSpPr txBox="1"/>
          <p:nvPr/>
        </p:nvSpPr>
        <p:spPr>
          <a:xfrm>
            <a:off x="457200" y="4388745"/>
            <a:ext cx="815340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2) Construction of course number</a:t>
            </a:r>
          </a:p>
        </p:txBody>
      </p:sp>
      <p:cxnSp>
        <p:nvCxnSpPr>
          <p:cNvPr id="7" name="직선 연결선 6"/>
          <p:cNvCxnSpPr/>
          <p:nvPr/>
        </p:nvCxnSpPr>
        <p:spPr>
          <a:xfrm>
            <a:off x="8535191" y="1646783"/>
            <a:ext cx="521043" cy="160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직선 연결선 22"/>
          <p:cNvCxnSpPr/>
          <p:nvPr/>
        </p:nvCxnSpPr>
        <p:spPr>
          <a:xfrm flipV="1">
            <a:off x="8500273" y="1807020"/>
            <a:ext cx="529281" cy="152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_x388787872"/>
          <p:cNvSpPr>
            <a:spLocks noChangeArrowheads="1"/>
          </p:cNvSpPr>
          <p:nvPr/>
        </p:nvSpPr>
        <p:spPr bwMode="auto">
          <a:xfrm>
            <a:off x="1574469" y="5552131"/>
            <a:ext cx="3178175" cy="439738"/>
          </a:xfrm>
          <a:prstGeom prst="ellipse">
            <a:avLst/>
          </a:prstGeom>
          <a:noFill/>
          <a:ln w="35941">
            <a:solidFill>
              <a:srgbClr val="CA56A7"/>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spTree>
    <p:extLst>
      <p:ext uri="{BB962C8B-B14F-4D97-AF65-F5344CB8AC3E}">
        <p14:creationId xmlns:p14="http://schemas.microsoft.com/office/powerpoint/2010/main" val="3159921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4720281" y="3818238"/>
            <a:ext cx="7327557" cy="2224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5191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a:solidFill>
                <a:srgbClr val="002060"/>
              </a:solidFill>
              <a:uFillTx/>
              <a:latin typeface="맑은 고딕"/>
              <a:ea typeface="맑은 고딕" pitchFamily="34"/>
              <a:cs typeface=""/>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sp>
        <p:nvSpPr>
          <p:cNvPr id="4" name="TextBox 3"/>
          <p:cNvSpPr txBox="1"/>
          <p:nvPr/>
        </p:nvSpPr>
        <p:spPr>
          <a:xfrm>
            <a:off x="241940" y="803355"/>
            <a:ext cx="7580871" cy="369332"/>
          </a:xfrm>
          <a:prstGeom prst="rect">
            <a:avLst/>
          </a:prstGeom>
          <a:noFill/>
        </p:spPr>
        <p:txBody>
          <a:bodyPr wrap="square" rtlCol="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3) Graduation Credit</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11</a:t>
            </a:fld>
            <a:endParaRPr lang="ko-KR" altLang="en-US"/>
          </a:p>
        </p:txBody>
      </p:sp>
      <p:sp>
        <p:nvSpPr>
          <p:cNvPr id="11" name="TextBox 10"/>
          <p:cNvSpPr txBox="1"/>
          <p:nvPr/>
        </p:nvSpPr>
        <p:spPr>
          <a:xfrm>
            <a:off x="241940" y="140067"/>
            <a:ext cx="7580871" cy="523220"/>
          </a:xfrm>
          <a:prstGeom prst="rect">
            <a:avLst/>
          </a:prstGeom>
          <a:noFill/>
        </p:spPr>
        <p:txBody>
          <a:bodyPr wrap="square" rtlCol="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a:solidFill>
                  <a:srgbClr val="002060"/>
                </a:solidFill>
                <a:latin typeface="맑은 고딕"/>
                <a:ea typeface="맑은 고딕" pitchFamily="34"/>
                <a:cs typeface=""/>
              </a:rPr>
              <a:t>2</a:t>
            </a:r>
            <a:r>
              <a:rPr lang="en-US" sz="2800" b="0" i="0" u="none" strike="noStrike" kern="1200" cap="none" spc="0" baseline="0">
                <a:solidFill>
                  <a:srgbClr val="002060"/>
                </a:solidFill>
                <a:uFillTx/>
                <a:latin typeface="맑은 고딕"/>
                <a:ea typeface="맑은 고딕" pitchFamily="34"/>
                <a:cs typeface=""/>
              </a:rPr>
              <a:t>. Lecture and Academic System</a:t>
            </a:r>
          </a:p>
        </p:txBody>
      </p:sp>
      <p:sp>
        <p:nvSpPr>
          <p:cNvPr id="8" name="TextBox 7"/>
          <p:cNvSpPr txBox="1"/>
          <p:nvPr/>
        </p:nvSpPr>
        <p:spPr>
          <a:xfrm>
            <a:off x="3524364" y="5217228"/>
            <a:ext cx="8301052" cy="600164"/>
          </a:xfrm>
          <a:prstGeom prst="rect">
            <a:avLst/>
          </a:prstGeom>
          <a:solidFill>
            <a:srgbClr val="FFFF00"/>
          </a:solidFill>
        </p:spPr>
        <p:txBody>
          <a:bodyPr wrap="square" rtlCol="0">
            <a:spAutoFit/>
          </a:bodyPr>
          <a:lstStyle/>
          <a:p>
            <a:r>
              <a:rPr lang="en-US" altLang="ko-KR" sz="1100" dirty="0"/>
              <a:t>Law</a:t>
            </a:r>
            <a:r>
              <a:rPr lang="ko-KR" altLang="en-US" sz="1100" dirty="0"/>
              <a:t> </a:t>
            </a:r>
            <a:r>
              <a:rPr lang="en-US" altLang="ko-KR" sz="1100" dirty="0"/>
              <a:t>(Elective)30+(Major)45=75   </a:t>
            </a:r>
          </a:p>
          <a:p>
            <a:r>
              <a:rPr lang="en-US" altLang="ko-KR" sz="1100" dirty="0"/>
              <a:t>(Required graduation credit)130 (</a:t>
            </a:r>
            <a:r>
              <a:rPr lang="en-US" altLang="ko-KR" sz="1100" dirty="0" err="1"/>
              <a:t>Elective+Major</a:t>
            </a:r>
            <a:r>
              <a:rPr lang="en-US" altLang="ko-KR" sz="1100" dirty="0"/>
              <a:t>)75=(Remaining credits)55   </a:t>
            </a:r>
          </a:p>
          <a:p>
            <a:r>
              <a:rPr lang="en-US" altLang="ko-KR" sz="1100" dirty="0"/>
              <a:t>        *You can select any courses as you wish for the remaining credits of 55    </a:t>
            </a:r>
            <a:endParaRPr lang="ko-KR" altLang="en-US" sz="1100" dirty="0"/>
          </a:p>
        </p:txBody>
      </p:sp>
      <p:graphicFrame>
        <p:nvGraphicFramePr>
          <p:cNvPr id="10" name="표 5">
            <a:extLst>
              <a:ext uri="{FF2B5EF4-FFF2-40B4-BE49-F238E27FC236}">
                <a16:creationId xmlns:a16="http://schemas.microsoft.com/office/drawing/2014/main" id="{87135EBE-7D7E-4E6F-BFF1-E1442FB1496A}"/>
              </a:ext>
            </a:extLst>
          </p:cNvPr>
          <p:cNvGraphicFramePr>
            <a:graphicFrameLocks noGrp="1"/>
          </p:cNvGraphicFramePr>
          <p:nvPr>
            <p:extLst>
              <p:ext uri="{D42A27DB-BD31-4B8C-83A1-F6EECF244321}">
                <p14:modId xmlns:p14="http://schemas.microsoft.com/office/powerpoint/2010/main" val="2311076996"/>
              </p:ext>
            </p:extLst>
          </p:nvPr>
        </p:nvGraphicFramePr>
        <p:xfrm>
          <a:off x="3524362" y="695842"/>
          <a:ext cx="8301052" cy="4521386"/>
        </p:xfrm>
        <a:graphic>
          <a:graphicData uri="http://schemas.openxmlformats.org/drawingml/2006/table">
            <a:tbl>
              <a:tblPr>
                <a:effectLst/>
                <a:tableStyleId>{8A107856-5554-42FB-B03E-39F5DBC370BA}</a:tableStyleId>
              </a:tblPr>
              <a:tblGrid>
                <a:gridCol w="956907">
                  <a:extLst>
                    <a:ext uri="{9D8B030D-6E8A-4147-A177-3AD203B41FA5}">
                      <a16:colId xmlns:a16="http://schemas.microsoft.com/office/drawing/2014/main" val="2229938572"/>
                    </a:ext>
                  </a:extLst>
                </a:gridCol>
                <a:gridCol w="3015837">
                  <a:extLst>
                    <a:ext uri="{9D8B030D-6E8A-4147-A177-3AD203B41FA5}">
                      <a16:colId xmlns:a16="http://schemas.microsoft.com/office/drawing/2014/main" val="3880234495"/>
                    </a:ext>
                  </a:extLst>
                </a:gridCol>
                <a:gridCol w="1106040">
                  <a:extLst>
                    <a:ext uri="{9D8B030D-6E8A-4147-A177-3AD203B41FA5}">
                      <a16:colId xmlns:a16="http://schemas.microsoft.com/office/drawing/2014/main" val="671736310"/>
                    </a:ext>
                  </a:extLst>
                </a:gridCol>
                <a:gridCol w="1611134">
                  <a:extLst>
                    <a:ext uri="{9D8B030D-6E8A-4147-A177-3AD203B41FA5}">
                      <a16:colId xmlns:a16="http://schemas.microsoft.com/office/drawing/2014/main" val="1642700621"/>
                    </a:ext>
                  </a:extLst>
                </a:gridCol>
                <a:gridCol w="1611134">
                  <a:extLst>
                    <a:ext uri="{9D8B030D-6E8A-4147-A177-3AD203B41FA5}">
                      <a16:colId xmlns:a16="http://schemas.microsoft.com/office/drawing/2014/main" val="3052944032"/>
                    </a:ext>
                  </a:extLst>
                </a:gridCol>
              </a:tblGrid>
              <a:tr h="336610">
                <a:tc gridSpan="2">
                  <a:txBody>
                    <a:bodyPr/>
                    <a:lstStyle/>
                    <a:p>
                      <a:pPr marL="0" marR="0" lvl="0" indent="0" algn="ctr" fontAlgn="auto">
                        <a:lnSpc>
                          <a:spcPct val="130000"/>
                        </a:lnSpc>
                        <a:spcBef>
                          <a:spcPts val="0"/>
                        </a:spcBef>
                        <a:spcAft>
                          <a:spcPts val="0"/>
                        </a:spcAft>
                      </a:pPr>
                      <a:r>
                        <a:rPr lang="en-US" sz="1000" kern="0" spc="0">
                          <a:solidFill>
                            <a:srgbClr val="000000"/>
                          </a:solidFill>
                          <a:latin typeface="맑은 고딕" pitchFamily="34"/>
                          <a:ea typeface="맑은 고딕" pitchFamily="34"/>
                        </a:rPr>
                        <a:t>Department</a:t>
                      </a:r>
                    </a:p>
                  </a:txBody>
                  <a:tcPr marL="17903" marR="17903" marT="17903" marB="17903" anchor="ctr">
                    <a:solidFill>
                      <a:srgbClr val="F8CBAD"/>
                    </a:solidFill>
                  </a:tcPr>
                </a:tc>
                <a:tc h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General</a:t>
                      </a:r>
                      <a:endParaRPr lang="en-US" sz="1000" kern="0" spc="0">
                        <a:solidFill>
                          <a:srgbClr val="000000"/>
                        </a:solidFill>
                        <a:latin typeface="맑은 고딕" pitchFamily="34"/>
                        <a:ea typeface="맑은 고딕" pitchFamily="34"/>
                      </a:endParaRPr>
                    </a:p>
                  </a:txBody>
                  <a:tcPr marL="17903" marR="17903" marT="17903" marB="17903" anchor="ctr">
                    <a:solidFill>
                      <a:srgbClr val="F8CBAD"/>
                    </a:solidFill>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Major</a:t>
                      </a:r>
                      <a:endParaRPr lang="en-US" sz="1000" kern="0" spc="0">
                        <a:solidFill>
                          <a:srgbClr val="000000"/>
                        </a:solidFill>
                        <a:latin typeface="맑은 고딕" pitchFamily="34"/>
                        <a:ea typeface="맑은 고딕" pitchFamily="34"/>
                      </a:endParaRPr>
                    </a:p>
                  </a:txBody>
                  <a:tcPr marL="17903" marR="17903" marT="17903" marB="17903" anchor="ctr">
                    <a:solidFill>
                      <a:srgbClr val="F8CBAD"/>
                    </a:solidFill>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Total Credit</a:t>
                      </a:r>
                      <a:endParaRPr lang="en-US" sz="1000" kern="0" spc="0">
                        <a:solidFill>
                          <a:srgbClr val="000000"/>
                        </a:solidFill>
                        <a:latin typeface="맑은 고딕" pitchFamily="34"/>
                        <a:ea typeface="맑은 고딕" pitchFamily="34"/>
                      </a:endParaRPr>
                    </a:p>
                  </a:txBody>
                  <a:tcPr marL="17903" marR="17903" marT="17903" marB="17903" anchor="ctr">
                    <a:solidFill>
                      <a:srgbClr val="F8CBAD"/>
                    </a:solidFill>
                  </a:tcPr>
                </a:tc>
                <a:extLst>
                  <a:ext uri="{0D108BD9-81ED-4DB2-BD59-A6C34878D82A}">
                    <a16:rowId xmlns:a16="http://schemas.microsoft.com/office/drawing/2014/main" val="260177107"/>
                  </a:ext>
                </a:extLst>
              </a:tr>
              <a:tr h="214370">
                <a:tc gridSpan="2">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Electronics</a:t>
                      </a:r>
                      <a:r>
                        <a:rPr lang="en-US" sz="1000" kern="0" spc="0" baseline="0">
                          <a:latin typeface="맑은 고딕" pitchFamily="34"/>
                          <a:ea typeface="맑은 고딕" pitchFamily="34"/>
                        </a:rPr>
                        <a:t> and Information Engineering</a:t>
                      </a:r>
                      <a:endParaRPr lang="en-US" sz="1000" kern="0" spc="0">
                        <a:solidFill>
                          <a:srgbClr val="000000"/>
                        </a:solidFill>
                        <a:latin typeface="맑은 고딕" pitchFamily="34"/>
                        <a:ea typeface="맑은 고딕" pitchFamily="34"/>
                      </a:endParaRPr>
                    </a:p>
                  </a:txBody>
                  <a:tcPr marL="17903" marR="17903" marT="17903" marB="17903" anchor="ctr"/>
                </a:tc>
                <a:tc hMerge="1">
                  <a:txBody>
                    <a:bodyPr/>
                    <a:lstStyle/>
                    <a:p>
                      <a:pPr latinLnBrk="1"/>
                      <a:endParaRPr lang="ko-KR" altLang="en-US"/>
                    </a:p>
                  </a:txBody>
                  <a:tcPr/>
                </a:tc>
                <a:tc rowSpan="16">
                  <a:txBody>
                    <a:bodyPr/>
                    <a:lstStyle/>
                    <a:p>
                      <a:pPr marL="0" marR="0" lvl="0" indent="0" algn="ctr" fontAlgn="auto">
                        <a:lnSpc>
                          <a:spcPct val="130000"/>
                        </a:lnSpc>
                        <a:spcBef>
                          <a:spcPts val="0"/>
                        </a:spcBef>
                        <a:spcAft>
                          <a:spcPts val="0"/>
                        </a:spcAft>
                      </a:pPr>
                      <a:r>
                        <a:rPr lang="en-US" sz="1000" kern="0" spc="0">
                          <a:highlight>
                            <a:srgbClr val="FFFF00"/>
                          </a:highlight>
                        </a:rPr>
                        <a:t>30</a:t>
                      </a:r>
                      <a:endParaRPr lang="en-US" sz="1000" kern="0" spc="0">
                        <a:solidFill>
                          <a:srgbClr val="000000"/>
                        </a:solidFill>
                        <a:highlight>
                          <a:srgbClr val="FFFF00"/>
                        </a:highlight>
                      </a:endParaRP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60</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133</a:t>
                      </a:r>
                    </a:p>
                  </a:txBody>
                  <a:tcPr marL="17903" marR="17903" marT="17903" marB="17903" anchor="ctr"/>
                </a:tc>
                <a:extLst>
                  <a:ext uri="{0D108BD9-81ED-4DB2-BD59-A6C34878D82A}">
                    <a16:rowId xmlns:a16="http://schemas.microsoft.com/office/drawing/2014/main" val="1315308605"/>
                  </a:ext>
                </a:extLst>
              </a:tr>
              <a:tr h="214370">
                <a:tc gridSpan="2">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Architecture (5years)</a:t>
                      </a:r>
                      <a:endParaRPr lang="en-US" sz="1000" kern="0" spc="0">
                        <a:solidFill>
                          <a:srgbClr val="000000"/>
                        </a:solidFill>
                        <a:latin typeface="맑은 고딕" pitchFamily="34"/>
                        <a:ea typeface="맑은 고딕" pitchFamily="34"/>
                      </a:endParaRPr>
                    </a:p>
                  </a:txBody>
                  <a:tcPr marL="17903" marR="17903" marT="17903" marB="17903" anchor="ctr"/>
                </a:tc>
                <a:tc hMerge="1">
                  <a:txBody>
                    <a:bodyPr/>
                    <a:lstStyle/>
                    <a:p>
                      <a:pPr latinLnBrk="1"/>
                      <a:endParaRPr lang="ko-KR" altLang="en-US"/>
                    </a:p>
                  </a:txBody>
                  <a:tcP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120</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163</a:t>
                      </a:r>
                    </a:p>
                  </a:txBody>
                  <a:tcPr marL="17903" marR="17903" marT="17903" marB="17903" anchor="ctr"/>
                </a:tc>
                <a:extLst>
                  <a:ext uri="{0D108BD9-81ED-4DB2-BD59-A6C34878D82A}">
                    <a16:rowId xmlns:a16="http://schemas.microsoft.com/office/drawing/2014/main" val="3650612532"/>
                  </a:ext>
                </a:extLst>
              </a:tr>
              <a:tr h="214370">
                <a:tc rowSpan="3">
                  <a:txBody>
                    <a:bodyPr/>
                    <a:lstStyle/>
                    <a:p>
                      <a:pPr marL="0" marR="0" lvl="0" indent="0" algn="ctr" fontAlgn="auto">
                        <a:lnSpc>
                          <a:spcPct val="130000"/>
                        </a:lnSpc>
                        <a:spcBef>
                          <a:spcPts val="0"/>
                        </a:spcBef>
                        <a:spcAft>
                          <a:spcPts val="0"/>
                        </a:spcAft>
                      </a:pPr>
                      <a:r>
                        <a:rPr lang="en-US" sz="1000" kern="0" spc="0">
                          <a:solidFill>
                            <a:srgbClr val="000000"/>
                          </a:solidFill>
                          <a:latin typeface="맑은 고딕" pitchFamily="34"/>
                          <a:ea typeface="맑은 고딕" pitchFamily="34"/>
                        </a:rPr>
                        <a:t>Natural</a:t>
                      </a:r>
                      <a:r>
                        <a:rPr lang="en-US" sz="1000" kern="0" spc="0" baseline="0">
                          <a:solidFill>
                            <a:srgbClr val="000000"/>
                          </a:solidFill>
                          <a:latin typeface="맑은 고딕" pitchFamily="34"/>
                          <a:ea typeface="맑은 고딕" pitchFamily="34"/>
                        </a:rPr>
                        <a:t> Sciences</a:t>
                      </a:r>
                      <a:endParaRPr lang="en-US" sz="1000" kern="0" spc="0">
                        <a:solidFill>
                          <a:srgbClr val="000000"/>
                        </a:solidFill>
                        <a:latin typeface="맑은 고딕" pitchFamily="34"/>
                        <a:ea typeface="맑은 고딕" pitchFamily="34"/>
                      </a:endParaRP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Mathematics</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54</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133</a:t>
                      </a:r>
                    </a:p>
                  </a:txBody>
                  <a:tcPr marL="17903" marR="17903" marT="17903" marB="17903" anchor="ctr"/>
                </a:tc>
                <a:extLst>
                  <a:ext uri="{0D108BD9-81ED-4DB2-BD59-A6C34878D82A}">
                    <a16:rowId xmlns:a16="http://schemas.microsoft.com/office/drawing/2014/main" val="742894526"/>
                  </a:ext>
                </a:extLst>
              </a:tr>
              <a:tr h="395834">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Electronic</a:t>
                      </a:r>
                      <a:r>
                        <a:rPr lang="en-US" sz="1000" kern="0" spc="0" baseline="0">
                          <a:latin typeface="맑은 고딕" pitchFamily="34"/>
                          <a:ea typeface="맑은 고딕" pitchFamily="34"/>
                        </a:rPr>
                        <a:t> &amp; Biological </a:t>
                      </a:r>
                      <a:r>
                        <a:rPr lang="en-US" sz="1000" kern="0" spc="0">
                          <a:latin typeface="맑은 고딕" pitchFamily="34"/>
                          <a:ea typeface="맑은 고딕" pitchFamily="34"/>
                        </a:rPr>
                        <a:t>, Chemistry, </a:t>
                      </a:r>
                      <a:r>
                        <a:rPr lang="en-US" sz="1000"/>
                        <a:t>Physical Education</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60</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133</a:t>
                      </a:r>
                    </a:p>
                  </a:txBody>
                  <a:tcPr marL="17903" marR="17903" marT="17903" marB="17903" anchor="ctr"/>
                </a:tc>
                <a:extLst>
                  <a:ext uri="{0D108BD9-81ED-4DB2-BD59-A6C34878D82A}">
                    <a16:rowId xmlns:a16="http://schemas.microsoft.com/office/drawing/2014/main" val="238743929"/>
                  </a:ext>
                </a:extLst>
              </a:tr>
              <a:tr h="395834">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a:t>Information Content</a:t>
                      </a:r>
                    </a:p>
                    <a:p>
                      <a:pPr marL="0" marR="0" lvl="0" indent="0" algn="ctr" fontAlgn="auto">
                        <a:lnSpc>
                          <a:spcPct val="130000"/>
                        </a:lnSpc>
                        <a:spcBef>
                          <a:spcPts val="0"/>
                        </a:spcBef>
                        <a:spcAft>
                          <a:spcPts val="0"/>
                        </a:spcAft>
                      </a:pPr>
                      <a:r>
                        <a:rPr lang="en-US" sz="1000" kern="0" spc="0">
                          <a:latin typeface="맑은 고딕" pitchFamily="34"/>
                          <a:ea typeface="맑은 고딕" pitchFamily="34"/>
                        </a:rPr>
                        <a:t>(</a:t>
                      </a:r>
                      <a:r>
                        <a:rPr lang="en-US" sz="1000"/>
                        <a:t>Cyber Information Security</a:t>
                      </a:r>
                      <a:r>
                        <a:rPr lang="en-US" sz="1000" kern="0" spc="0">
                          <a:latin typeface="맑은 고딕" pitchFamily="34"/>
                          <a:ea typeface="맑은 고딕" pitchFamily="34"/>
                        </a:rPr>
                        <a:t>)</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120</a:t>
                      </a:r>
                    </a:p>
                  </a:txBody>
                  <a:tcPr marL="17903" marR="17903" marT="17903" marB="17903" anchor="ctr"/>
                </a:tc>
                <a:extLst>
                  <a:ext uri="{0D108BD9-81ED-4DB2-BD59-A6C34878D82A}">
                    <a16:rowId xmlns:a16="http://schemas.microsoft.com/office/drawing/2014/main" val="566627330"/>
                  </a:ext>
                </a:extLst>
              </a:tr>
              <a:tr h="214370">
                <a:tc rowSpan="5">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Humanities and Social Sciences</a:t>
                      </a:r>
                      <a:endParaRPr lang="en-US" sz="1000" kern="0" spc="0">
                        <a:solidFill>
                          <a:srgbClr val="000000"/>
                        </a:solidFill>
                        <a:latin typeface="맑은 고딕" pitchFamily="34"/>
                        <a:ea typeface="맑은 고딕" pitchFamily="34"/>
                      </a:endParaRP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Korean Language</a:t>
                      </a:r>
                      <a:r>
                        <a:rPr lang="en-US" sz="1000" kern="0" spc="0" baseline="0">
                          <a:latin typeface="맑은 고딕" pitchFamily="34"/>
                          <a:ea typeface="맑은 고딕" pitchFamily="34"/>
                        </a:rPr>
                        <a:t> and Literature</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51</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1053481399"/>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English Language</a:t>
                      </a:r>
                      <a:r>
                        <a:rPr lang="en-US" sz="1000" kern="0" spc="0" baseline="0">
                          <a:latin typeface="맑은 고딕" pitchFamily="34"/>
                          <a:ea typeface="맑은 고딕" pitchFamily="34"/>
                        </a:rPr>
                        <a:t> and Industry </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523622362"/>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Industry Psychology </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51</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4130795564"/>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Media and Communication</a:t>
                      </a:r>
                      <a:r>
                        <a:rPr lang="en-US" sz="1000" kern="0" spc="0" baseline="0">
                          <a:latin typeface="맑은 고딕" pitchFamily="34"/>
                          <a:ea typeface="맑은 고딕" pitchFamily="34"/>
                        </a:rPr>
                        <a:t> </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823103276"/>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Northeast Asian Cultural Industries</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66</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2931194771"/>
                  </a:ext>
                </a:extLst>
              </a:tr>
              <a:tr h="214370">
                <a:tc rowSpan="4">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Policy</a:t>
                      </a:r>
                      <a:r>
                        <a:rPr lang="en-US" sz="1000" kern="0" spc="0" baseline="0">
                          <a:latin typeface="맑은 고딕" pitchFamily="34"/>
                          <a:ea typeface="맑은 고딕" pitchFamily="34"/>
                        </a:rPr>
                        <a:t> and Law</a:t>
                      </a:r>
                      <a:endParaRPr lang="en-US" sz="1000" kern="0" spc="0">
                        <a:solidFill>
                          <a:srgbClr val="000000"/>
                        </a:solidFill>
                        <a:latin typeface="맑은 고딕" pitchFamily="34"/>
                        <a:ea typeface="맑은 고딕" pitchFamily="34"/>
                      </a:endParaRP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Public Administration</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2899688060"/>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highlight>
                            <a:srgbClr val="FFFF00"/>
                          </a:highlight>
                          <a:latin typeface="맑은 고딕" pitchFamily="34"/>
                          <a:ea typeface="맑은 고딕" pitchFamily="34"/>
                        </a:rPr>
                        <a:t>Law</a:t>
                      </a:r>
                      <a:endParaRPr lang="en-US" sz="1000" kern="0" spc="0">
                        <a:solidFill>
                          <a:srgbClr val="000000"/>
                        </a:solidFill>
                        <a:highlight>
                          <a:srgbClr val="FFFF00"/>
                        </a:highlight>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highlight>
                            <a:srgbClr val="FFFF00"/>
                          </a:highlight>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highlight>
                            <a:srgbClr val="FFFF00"/>
                          </a:highlight>
                        </a:rPr>
                        <a:t>130</a:t>
                      </a:r>
                    </a:p>
                  </a:txBody>
                  <a:tcPr marL="17903" marR="17903" marT="17903" marB="17903" anchor="ctr"/>
                </a:tc>
                <a:extLst>
                  <a:ext uri="{0D108BD9-81ED-4DB2-BD59-A6C34878D82A}">
                    <a16:rowId xmlns:a16="http://schemas.microsoft.com/office/drawing/2014/main" val="1720988952"/>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a:t>Asset Management</a:t>
                      </a:r>
                      <a:r>
                        <a:rPr lang="en-US" sz="1000" kern="0" spc="0">
                          <a:latin typeface="맑은 고딕" pitchFamily="34"/>
                          <a:ea typeface="맑은 고딕" pitchFamily="34"/>
                        </a:rPr>
                        <a:t>(</a:t>
                      </a:r>
                      <a:r>
                        <a:rPr lang="en-US" sz="1000"/>
                        <a:t>Real Estate Legal Affairs</a:t>
                      </a:r>
                      <a:r>
                        <a:rPr lang="en-US" sz="1000" kern="0" spc="0">
                          <a:latin typeface="맑은 고딕" pitchFamily="34"/>
                          <a:ea typeface="맑은 고딕" pitchFamily="34"/>
                        </a:rPr>
                        <a:t>)</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120</a:t>
                      </a:r>
                    </a:p>
                  </a:txBody>
                  <a:tcPr marL="17903" marR="17903" marT="17903" marB="17903" anchor="ctr"/>
                </a:tc>
                <a:extLst>
                  <a:ext uri="{0D108BD9-81ED-4DB2-BD59-A6C34878D82A}">
                    <a16:rowId xmlns:a16="http://schemas.microsoft.com/office/drawing/2014/main" val="3361171692"/>
                  </a:ext>
                </a:extLst>
              </a:tr>
              <a:tr h="214370">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International</a:t>
                      </a:r>
                      <a:r>
                        <a:rPr lang="en-US" sz="1000" kern="0" spc="0" baseline="0">
                          <a:latin typeface="맑은 고딕" pitchFamily="34"/>
                          <a:ea typeface="맑은 고딕" pitchFamily="34"/>
                        </a:rPr>
                        <a:t> Studies</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2987286313"/>
                  </a:ext>
                </a:extLst>
              </a:tr>
              <a:tr h="214370">
                <a:tc rowSpan="2">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Business</a:t>
                      </a:r>
                      <a:endParaRPr lang="en-US" sz="1000" kern="0" spc="0">
                        <a:solidFill>
                          <a:srgbClr val="000000"/>
                        </a:solidFill>
                        <a:latin typeface="맑은 고딕" pitchFamily="34"/>
                        <a:ea typeface="맑은 고딕" pitchFamily="34"/>
                      </a:endParaRP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latin typeface="맑은 고딕" pitchFamily="34"/>
                          <a:ea typeface="맑은 고딕" pitchFamily="34"/>
                        </a:rPr>
                        <a:t>Business</a:t>
                      </a:r>
                      <a:r>
                        <a:rPr lang="en-US" sz="1000" kern="0" spc="0" baseline="0">
                          <a:latin typeface="맑은 고딕" pitchFamily="34"/>
                          <a:ea typeface="맑은 고딕" pitchFamily="34"/>
                        </a:rPr>
                        <a:t> Administration </a:t>
                      </a:r>
                      <a:endParaRPr lang="en-US" sz="1000" kern="0" spc="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a:solidFill>
                            <a:srgbClr val="000000"/>
                          </a:solidFill>
                        </a:rPr>
                        <a:t>45</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a:solidFill>
                            <a:srgbClr val="000000"/>
                          </a:solidFill>
                        </a:rPr>
                        <a:t>130</a:t>
                      </a:r>
                    </a:p>
                  </a:txBody>
                  <a:tcPr marL="17903" marR="17903" marT="17903" marB="17903" anchor="ctr"/>
                </a:tc>
                <a:extLst>
                  <a:ext uri="{0D108BD9-81ED-4DB2-BD59-A6C34878D82A}">
                    <a16:rowId xmlns:a16="http://schemas.microsoft.com/office/drawing/2014/main" val="4291006182"/>
                  </a:ext>
                </a:extLst>
              </a:tr>
              <a:tr h="257366">
                <a:tc vMerge="1">
                  <a:txBody>
                    <a:bodyPr/>
                    <a:lstStyle/>
                    <a:p>
                      <a:pPr latinLnBrk="1"/>
                      <a:endParaRPr lang="ko-KR" altLang="en-US"/>
                    </a:p>
                  </a:txBody>
                  <a:tcPr/>
                </a:tc>
                <a:tc>
                  <a:txBody>
                    <a:bodyPr/>
                    <a:lstStyle/>
                    <a:p>
                      <a:pPr marL="0" marR="0" lvl="0" indent="0" algn="ctr" fontAlgn="auto">
                        <a:lnSpc>
                          <a:spcPct val="130000"/>
                        </a:lnSpc>
                        <a:spcBef>
                          <a:spcPts val="0"/>
                        </a:spcBef>
                        <a:spcAft>
                          <a:spcPts val="0"/>
                        </a:spcAft>
                      </a:pPr>
                      <a:r>
                        <a:rPr lang="en-US" sz="1000" kern="0" spc="0" dirty="0">
                          <a:latin typeface="맑은 고딕" pitchFamily="34"/>
                          <a:ea typeface="맑은 고딕" pitchFamily="34"/>
                        </a:rPr>
                        <a:t>International</a:t>
                      </a:r>
                      <a:r>
                        <a:rPr lang="en-US" sz="1000" kern="0" spc="0" baseline="0" dirty="0">
                          <a:latin typeface="맑은 고딕" pitchFamily="34"/>
                          <a:ea typeface="맑은 고딕" pitchFamily="34"/>
                        </a:rPr>
                        <a:t> Trade</a:t>
                      </a:r>
                      <a:endParaRPr lang="en-US" sz="1000" kern="0" spc="0" dirty="0">
                        <a:solidFill>
                          <a:srgbClr val="000000"/>
                        </a:solidFill>
                        <a:latin typeface="맑은 고딕" pitchFamily="34"/>
                        <a:ea typeface="맑은 고딕" pitchFamily="34"/>
                      </a:endParaRPr>
                    </a:p>
                  </a:txBody>
                  <a:tcPr marL="17903" marR="17903" marT="17903" marB="17903" anchor="ctr"/>
                </a:tc>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en-US" sz="1000" kern="0" spc="0">
                          <a:solidFill>
                            <a:srgbClr val="000000"/>
                          </a:solidFill>
                        </a:rPr>
                        <a:t>57</a:t>
                      </a:r>
                    </a:p>
                  </a:txBody>
                  <a:tcPr marL="17903" marR="17903" marT="17903" marB="17903" anchor="ctr"/>
                </a:tc>
                <a:tc>
                  <a:txBody>
                    <a:bodyPr/>
                    <a:lstStyle/>
                    <a:p>
                      <a:pPr marL="0" marR="0" lvl="0" indent="0" algn="ctr" fontAlgn="auto">
                        <a:lnSpc>
                          <a:spcPct val="130000"/>
                        </a:lnSpc>
                        <a:spcBef>
                          <a:spcPts val="0"/>
                        </a:spcBef>
                        <a:spcAft>
                          <a:spcPts val="0"/>
                        </a:spcAft>
                      </a:pPr>
                      <a:r>
                        <a:rPr lang="en-US" sz="1000" kern="0" spc="0" dirty="0">
                          <a:solidFill>
                            <a:srgbClr val="000000"/>
                          </a:solidFill>
                        </a:rPr>
                        <a:t>130</a:t>
                      </a:r>
                    </a:p>
                  </a:txBody>
                  <a:tcPr marL="17903" marR="17903" marT="17903" marB="17903" anchor="ctr"/>
                </a:tc>
                <a:extLst>
                  <a:ext uri="{0D108BD9-81ED-4DB2-BD59-A6C34878D82A}">
                    <a16:rowId xmlns:a16="http://schemas.microsoft.com/office/drawing/2014/main" val="2291260127"/>
                  </a:ext>
                </a:extLst>
              </a:tr>
            </a:tbl>
          </a:graphicData>
        </a:graphic>
      </p:graphicFrame>
      <p:graphicFrame>
        <p:nvGraphicFramePr>
          <p:cNvPr id="14" name="표 6">
            <a:extLst>
              <a:ext uri="{FF2B5EF4-FFF2-40B4-BE49-F238E27FC236}">
                <a16:creationId xmlns:a16="http://schemas.microsoft.com/office/drawing/2014/main" id="{FF8237AB-0E72-4102-85AE-909C47628DF3}"/>
              </a:ext>
            </a:extLst>
          </p:cNvPr>
          <p:cNvGraphicFramePr>
            <a:graphicFrameLocks noGrp="1"/>
          </p:cNvGraphicFramePr>
          <p:nvPr>
            <p:extLst>
              <p:ext uri="{D42A27DB-BD31-4B8C-83A1-F6EECF244321}">
                <p14:modId xmlns:p14="http://schemas.microsoft.com/office/powerpoint/2010/main" val="3051047669"/>
              </p:ext>
            </p:extLst>
          </p:nvPr>
        </p:nvGraphicFramePr>
        <p:xfrm>
          <a:off x="222986" y="1351701"/>
          <a:ext cx="2934790" cy="4221862"/>
        </p:xfrm>
        <a:graphic>
          <a:graphicData uri="http://schemas.openxmlformats.org/drawingml/2006/table">
            <a:tbl>
              <a:tblPr>
                <a:effectLst/>
                <a:tableStyleId>{8A107856-5554-42FB-B03E-39F5DBC370BA}</a:tableStyleId>
              </a:tblPr>
              <a:tblGrid>
                <a:gridCol w="518984">
                  <a:extLst>
                    <a:ext uri="{9D8B030D-6E8A-4147-A177-3AD203B41FA5}">
                      <a16:colId xmlns:a16="http://schemas.microsoft.com/office/drawing/2014/main" val="1732583649"/>
                    </a:ext>
                  </a:extLst>
                </a:gridCol>
                <a:gridCol w="548436">
                  <a:extLst>
                    <a:ext uri="{9D8B030D-6E8A-4147-A177-3AD203B41FA5}">
                      <a16:colId xmlns:a16="http://schemas.microsoft.com/office/drawing/2014/main" val="2962013223"/>
                    </a:ext>
                  </a:extLst>
                </a:gridCol>
                <a:gridCol w="1867370">
                  <a:extLst>
                    <a:ext uri="{9D8B030D-6E8A-4147-A177-3AD203B41FA5}">
                      <a16:colId xmlns:a16="http://schemas.microsoft.com/office/drawing/2014/main" val="3858253896"/>
                    </a:ext>
                  </a:extLst>
                </a:gridCol>
              </a:tblGrid>
              <a:tr h="475609">
                <a:tc>
                  <a:txBody>
                    <a:bodyPr/>
                    <a:lstStyle/>
                    <a:p>
                      <a:pPr marL="0" marR="0" lvl="0" indent="0" algn="ctr" fontAlgn="auto">
                        <a:lnSpc>
                          <a:spcPct val="160000"/>
                        </a:lnSpc>
                        <a:spcBef>
                          <a:spcPts val="0"/>
                        </a:spcBef>
                        <a:spcAft>
                          <a:spcPts val="0"/>
                        </a:spcAft>
                      </a:pPr>
                      <a:r>
                        <a:rPr lang="en-US" sz="900" kern="0" spc="-20">
                          <a:solidFill>
                            <a:srgbClr val="002060"/>
                          </a:solidFill>
                        </a:rPr>
                        <a:t>Course</a:t>
                      </a: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900" kern="0" spc="-20">
                          <a:solidFill>
                            <a:srgbClr val="002060"/>
                          </a:solidFill>
                        </a:rPr>
                        <a:t>Division</a:t>
                      </a:r>
                      <a:endParaRPr lang="en-US" sz="900" kern="0" spc="0">
                        <a:solidFill>
                          <a:srgbClr val="002060"/>
                        </a:solidFill>
                        <a:latin typeface="바탕" pitchFamily="18"/>
                      </a:endParaRP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900" kern="0" spc="-20">
                          <a:solidFill>
                            <a:srgbClr val="002060"/>
                          </a:solidFill>
                        </a:rPr>
                        <a:t>Remark</a:t>
                      </a:r>
                      <a:endParaRPr lang="en-US" sz="900" kern="0" spc="0">
                        <a:solidFill>
                          <a:srgbClr val="002060"/>
                        </a:solidFill>
                        <a:latin typeface="바탕" pitchFamily="18"/>
                      </a:endParaRPr>
                    </a:p>
                  </a:txBody>
                  <a:tcPr marL="17903" marR="17903" marT="17903" marB="17903" anchor="ctr">
                    <a:solidFill>
                      <a:srgbClr val="F8CBAD"/>
                    </a:solidFill>
                  </a:tcPr>
                </a:tc>
                <a:extLst>
                  <a:ext uri="{0D108BD9-81ED-4DB2-BD59-A6C34878D82A}">
                    <a16:rowId xmlns:a16="http://schemas.microsoft.com/office/drawing/2014/main" val="30460356"/>
                  </a:ext>
                </a:extLst>
              </a:tr>
              <a:tr h="493734">
                <a:tc rowSpan="2">
                  <a:txBody>
                    <a:bodyPr/>
                    <a:lstStyle/>
                    <a:p>
                      <a:pPr marL="0" marR="0" lvl="0" indent="0" algn="ctr" fontAlgn="auto">
                        <a:lnSpc>
                          <a:spcPct val="160000"/>
                        </a:lnSpc>
                        <a:spcBef>
                          <a:spcPts val="0"/>
                        </a:spcBef>
                        <a:spcAft>
                          <a:spcPts val="0"/>
                        </a:spcAft>
                      </a:pPr>
                      <a:r>
                        <a:rPr lang="en-US" sz="900" kern="0" spc="-20">
                          <a:solidFill>
                            <a:srgbClr val="002060"/>
                          </a:solidFill>
                        </a:rPr>
                        <a:t> General Course</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교필</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교양필수</a:t>
                      </a:r>
                      <a:r>
                        <a:rPr lang="en-US" sz="900" kern="0" spc="-20">
                          <a:solidFill>
                            <a:srgbClr val="002060"/>
                          </a:solidFill>
                        </a:rPr>
                        <a:t> – General</a:t>
                      </a:r>
                      <a:r>
                        <a:rPr lang="en-US" sz="900" kern="0" spc="-20" baseline="0">
                          <a:solidFill>
                            <a:srgbClr val="002060"/>
                          </a:solidFill>
                        </a:rPr>
                        <a:t> Required</a:t>
                      </a:r>
                      <a:r>
                        <a:rPr lang="en-US" sz="900" kern="0" spc="-20">
                          <a:solidFill>
                            <a:srgbClr val="002060"/>
                          </a:solidFill>
                        </a:rPr>
                        <a:t> (foreign</a:t>
                      </a:r>
                      <a:r>
                        <a:rPr lang="en-US" sz="900" kern="0" spc="-20" baseline="0">
                          <a:solidFill>
                            <a:srgbClr val="002060"/>
                          </a:solidFill>
                        </a:rPr>
                        <a:t> students not included</a:t>
                      </a:r>
                      <a:r>
                        <a:rPr lang="en-US" sz="900" kern="0" spc="-20">
                          <a:solidFill>
                            <a:srgbClr val="002060"/>
                          </a:solidFill>
                        </a:rPr>
                        <a:t>)</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108487024"/>
                  </a:ext>
                </a:extLst>
              </a:tr>
              <a:tr h="251381">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900" kern="0" spc="-20">
                          <a:solidFill>
                            <a:srgbClr val="002060"/>
                          </a:solidFill>
                        </a:rPr>
                        <a:t>교선</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교양선택</a:t>
                      </a:r>
                      <a:r>
                        <a:rPr lang="en-US" sz="900" kern="0" spc="-20">
                          <a:solidFill>
                            <a:srgbClr val="002060"/>
                          </a:solidFill>
                        </a:rPr>
                        <a:t> – General</a:t>
                      </a:r>
                      <a:r>
                        <a:rPr lang="en-US" sz="900" kern="0" spc="-20" baseline="0">
                          <a:solidFill>
                            <a:srgbClr val="002060"/>
                          </a:solidFill>
                        </a:rPr>
                        <a:t> Selection</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3924723845"/>
                  </a:ext>
                </a:extLst>
              </a:tr>
              <a:tr h="242352">
                <a:tc rowSpan="2">
                  <a:txBody>
                    <a:bodyPr/>
                    <a:lstStyle/>
                    <a:p>
                      <a:pPr marL="0" marR="0" lvl="0" indent="0" algn="ctr" fontAlgn="auto">
                        <a:lnSpc>
                          <a:spcPct val="160000"/>
                        </a:lnSpc>
                        <a:spcBef>
                          <a:spcPts val="0"/>
                        </a:spcBef>
                        <a:spcAft>
                          <a:spcPts val="0"/>
                        </a:spcAft>
                      </a:pPr>
                      <a:r>
                        <a:rPr lang="en-US" sz="900">
                          <a:solidFill>
                            <a:srgbClr val="1F3970"/>
                          </a:solidFill>
                        </a:rPr>
                        <a:t>Major Course</a:t>
                      </a:r>
                      <a:endParaRPr lang="en-US" sz="900" kern="0" spc="0">
                        <a:solidFill>
                          <a:srgbClr val="3F5382"/>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전필</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전공필수</a:t>
                      </a:r>
                      <a:r>
                        <a:rPr lang="en-US" sz="900" kern="0" spc="-20">
                          <a:solidFill>
                            <a:srgbClr val="002060"/>
                          </a:solidFill>
                        </a:rPr>
                        <a:t> – Major Required</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255114507"/>
                  </a:ext>
                </a:extLst>
              </a:tr>
              <a:tr h="251381">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900" kern="0" spc="-20">
                          <a:solidFill>
                            <a:srgbClr val="002060"/>
                          </a:solidFill>
                        </a:rPr>
                        <a:t>전선</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전공선택</a:t>
                      </a:r>
                      <a:r>
                        <a:rPr lang="en-US" sz="900" kern="0" spc="-20">
                          <a:solidFill>
                            <a:srgbClr val="002060"/>
                          </a:solidFill>
                        </a:rPr>
                        <a:t> – Major</a:t>
                      </a:r>
                      <a:r>
                        <a:rPr lang="en-US" sz="900" kern="0" spc="-20" baseline="0">
                          <a:solidFill>
                            <a:srgbClr val="002060"/>
                          </a:solidFill>
                        </a:rPr>
                        <a:t> Selection</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1198928694"/>
                  </a:ext>
                </a:extLst>
              </a:tr>
              <a:tr h="996499">
                <a:tc>
                  <a:txBody>
                    <a:bodyPr/>
                    <a:lstStyle/>
                    <a:p>
                      <a:pPr marL="0" marR="0" lvl="0" indent="0" algn="ctr" fontAlgn="auto">
                        <a:lnSpc>
                          <a:spcPct val="160000"/>
                        </a:lnSpc>
                        <a:spcBef>
                          <a:spcPts val="0"/>
                        </a:spcBef>
                        <a:spcAft>
                          <a:spcPts val="0"/>
                        </a:spcAft>
                      </a:pPr>
                      <a:r>
                        <a:rPr lang="en-US" sz="900" kern="0" spc="-20">
                          <a:solidFill>
                            <a:srgbClr val="002060"/>
                          </a:solidFill>
                        </a:rPr>
                        <a:t>General Elective Course</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일선</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타학과</a:t>
                      </a:r>
                      <a:r>
                        <a:rPr lang="en-US" sz="900" kern="0" spc="-20">
                          <a:solidFill>
                            <a:srgbClr val="002060"/>
                          </a:solidFill>
                        </a:rPr>
                        <a:t>(</a:t>
                      </a:r>
                      <a:r>
                        <a:rPr lang="ko-KR" sz="900" kern="0" spc="-20">
                          <a:solidFill>
                            <a:srgbClr val="002060"/>
                          </a:solidFill>
                        </a:rPr>
                        <a:t>부</a:t>
                      </a:r>
                      <a:r>
                        <a:rPr lang="en-US" sz="900" kern="0" spc="-20">
                          <a:solidFill>
                            <a:srgbClr val="002060"/>
                          </a:solidFill>
                        </a:rPr>
                        <a:t>) </a:t>
                      </a:r>
                      <a:r>
                        <a:rPr lang="ko-KR" sz="900" kern="0" spc="-20">
                          <a:solidFill>
                            <a:srgbClr val="002060"/>
                          </a:solidFill>
                        </a:rPr>
                        <a:t>개설된 전공과목</a:t>
                      </a:r>
                      <a:r>
                        <a:rPr lang="en-US" sz="900" kern="0" spc="-20">
                          <a:solidFill>
                            <a:srgbClr val="002060"/>
                          </a:solidFill>
                        </a:rPr>
                        <a:t> – All Department</a:t>
                      </a:r>
                      <a:r>
                        <a:rPr lang="en-US" sz="900" kern="0" spc="-20" baseline="0">
                          <a:solidFill>
                            <a:srgbClr val="002060"/>
                          </a:solidFill>
                        </a:rPr>
                        <a:t> Major Courses</a:t>
                      </a:r>
                      <a:endParaRPr lang="en-US" sz="900" kern="0" spc="0">
                        <a:solidFill>
                          <a:srgbClr val="002060"/>
                        </a:solidFill>
                        <a:latin typeface="바탕" pitchFamily="18"/>
                      </a:endParaRPr>
                    </a:p>
                  </a:txBody>
                  <a:tcPr marL="17903" marR="17903" marT="17903" marB="17903" anchor="ctr"/>
                </a:tc>
                <a:extLst>
                  <a:ext uri="{0D108BD9-81ED-4DB2-BD59-A6C34878D82A}">
                    <a16:rowId xmlns:a16="http://schemas.microsoft.com/office/drawing/2014/main" val="1935491134"/>
                  </a:ext>
                </a:extLst>
              </a:tr>
              <a:tr h="745117">
                <a:tc rowSpan="2">
                  <a:txBody>
                    <a:bodyPr/>
                    <a:lstStyle/>
                    <a:p>
                      <a:pPr marL="0" marR="0" lvl="0" indent="0" algn="ctr" fontAlgn="auto">
                        <a:lnSpc>
                          <a:spcPct val="160000"/>
                        </a:lnSpc>
                        <a:spcBef>
                          <a:spcPts val="0"/>
                        </a:spcBef>
                        <a:spcAft>
                          <a:spcPts val="0"/>
                        </a:spcAft>
                      </a:pPr>
                      <a:r>
                        <a:rPr lang="en-US" sz="900" kern="0" spc="-20">
                          <a:solidFill>
                            <a:srgbClr val="002060"/>
                          </a:solidFill>
                        </a:rPr>
                        <a:t>Double Major</a:t>
                      </a:r>
                      <a:r>
                        <a:rPr lang="en-US" sz="900" kern="0" spc="-20" baseline="0">
                          <a:solidFill>
                            <a:srgbClr val="002060"/>
                          </a:solidFill>
                        </a:rPr>
                        <a:t> Course</a:t>
                      </a:r>
                      <a:endParaRPr lang="en-US" sz="900" kern="0" spc="-20">
                        <a:solidFill>
                          <a:srgbClr val="002060"/>
                        </a:solidFill>
                        <a:latin typeface="바탕" pitchFamily="18"/>
                        <a:ea typeface="굴림체" pitchFamily="49"/>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복필</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복수전공학과</a:t>
                      </a:r>
                      <a:r>
                        <a:rPr lang="en-US" sz="900" kern="0" spc="-20">
                          <a:solidFill>
                            <a:srgbClr val="002060"/>
                          </a:solidFill>
                        </a:rPr>
                        <a:t>(</a:t>
                      </a:r>
                      <a:r>
                        <a:rPr lang="ko-KR" sz="900" kern="0" spc="-20">
                          <a:solidFill>
                            <a:srgbClr val="002060"/>
                          </a:solidFill>
                        </a:rPr>
                        <a:t>부</a:t>
                      </a:r>
                      <a:r>
                        <a:rPr lang="en-US" sz="900" kern="0" spc="-20">
                          <a:solidFill>
                            <a:srgbClr val="002060"/>
                          </a:solidFill>
                        </a:rPr>
                        <a:t>)</a:t>
                      </a:r>
                      <a:r>
                        <a:rPr lang="ko-KR" sz="900" kern="0" spc="-20">
                          <a:solidFill>
                            <a:srgbClr val="002060"/>
                          </a:solidFill>
                        </a:rPr>
                        <a:t>의 전공필수</a:t>
                      </a:r>
                      <a:r>
                        <a:rPr lang="en-US" sz="900" kern="0" spc="-20">
                          <a:solidFill>
                            <a:srgbClr val="002060"/>
                          </a:solidFill>
                        </a:rPr>
                        <a:t> – Double Major Required</a:t>
                      </a:r>
                      <a:r>
                        <a:rPr lang="en-US" sz="900" kern="0" spc="-20" baseline="0">
                          <a:solidFill>
                            <a:srgbClr val="002060"/>
                          </a:solidFill>
                        </a:rPr>
                        <a:t> Courses</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064439938"/>
                  </a:ext>
                </a:extLst>
              </a:tr>
              <a:tr h="745117">
                <a:tc v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ko-KR" sz="900" kern="0" spc="-20">
                          <a:solidFill>
                            <a:srgbClr val="002060"/>
                          </a:solidFill>
                        </a:rPr>
                        <a:t>복선</a:t>
                      </a:r>
                      <a:endParaRPr lang="en-US" sz="9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r>
                        <a:rPr lang="ko-KR" sz="900" kern="0" spc="-20">
                          <a:solidFill>
                            <a:srgbClr val="002060"/>
                          </a:solidFill>
                        </a:rPr>
                        <a:t>복수전공학과</a:t>
                      </a:r>
                      <a:r>
                        <a:rPr lang="en-US" sz="900" kern="0" spc="-20">
                          <a:solidFill>
                            <a:srgbClr val="002060"/>
                          </a:solidFill>
                        </a:rPr>
                        <a:t>(</a:t>
                      </a:r>
                      <a:r>
                        <a:rPr lang="ko-KR" sz="900" kern="0" spc="-20">
                          <a:solidFill>
                            <a:srgbClr val="002060"/>
                          </a:solidFill>
                        </a:rPr>
                        <a:t>부</a:t>
                      </a:r>
                      <a:r>
                        <a:rPr lang="en-US" sz="900" kern="0" spc="-20">
                          <a:solidFill>
                            <a:srgbClr val="002060"/>
                          </a:solidFill>
                        </a:rPr>
                        <a:t>)</a:t>
                      </a:r>
                      <a:r>
                        <a:rPr lang="ko-KR" sz="900" kern="0" spc="-20">
                          <a:solidFill>
                            <a:srgbClr val="002060"/>
                          </a:solidFill>
                        </a:rPr>
                        <a:t>의 전공선택</a:t>
                      </a:r>
                      <a:r>
                        <a:rPr lang="en-US" sz="900" kern="0" spc="-20">
                          <a:solidFill>
                            <a:srgbClr val="002060"/>
                          </a:solidFill>
                        </a:rPr>
                        <a:t> - Double Major Selection</a:t>
                      </a:r>
                      <a:r>
                        <a:rPr lang="en-US" sz="900" kern="0" spc="-20" baseline="0">
                          <a:solidFill>
                            <a:srgbClr val="002060"/>
                          </a:solidFill>
                        </a:rPr>
                        <a:t> Courses</a:t>
                      </a:r>
                      <a:endParaRPr lang="en-US" sz="9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2479210916"/>
                  </a:ext>
                </a:extLst>
              </a:tr>
            </a:tbl>
          </a:graphicData>
        </a:graphic>
      </p:graphicFrame>
    </p:spTree>
    <p:extLst>
      <p:ext uri="{BB962C8B-B14F-4D97-AF65-F5344CB8AC3E}">
        <p14:creationId xmlns:p14="http://schemas.microsoft.com/office/powerpoint/2010/main" val="178763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9779"/>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12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109440" y="164677"/>
            <a:ext cx="7580871" cy="523220"/>
          </a:xfrm>
          <a:prstGeom prst="rect">
            <a:avLst/>
          </a:prstGeom>
          <a:noFill/>
        </p:spPr>
        <p:txBody>
          <a:bodyPr wrap="square" rtlCol="0">
            <a:spAutoFit/>
          </a:bodyPr>
          <a:lstStyle/>
          <a:p>
            <a:r>
              <a:rPr lang="en-US" altLang="ko-KR" sz="2800">
                <a:solidFill>
                  <a:srgbClr val="002060"/>
                </a:solidFill>
              </a:rPr>
              <a:t>2. </a:t>
            </a:r>
            <a:r>
              <a:rPr lang="en-US" sz="2800" b="0" i="0" u="none" strike="noStrike" kern="1200" cap="none" spc="0" baseline="0">
                <a:solidFill>
                  <a:srgbClr val="002060"/>
                </a:solidFill>
                <a:uFillTx/>
                <a:latin typeface="맑은 고딕"/>
                <a:ea typeface="맑은 고딕" pitchFamily="34"/>
                <a:cs typeface=""/>
              </a:rPr>
              <a:t>Lecture and Academic System</a:t>
            </a:r>
            <a:endParaRPr lang="ko-KR" altLang="en-US" sz="2800">
              <a:solidFill>
                <a:srgbClr val="002060"/>
              </a:solidFill>
            </a:endParaRPr>
          </a:p>
        </p:txBody>
      </p:sp>
      <p:sp>
        <p:nvSpPr>
          <p:cNvPr id="10" name="TextBox 9"/>
          <p:cNvSpPr txBox="1"/>
          <p:nvPr/>
        </p:nvSpPr>
        <p:spPr>
          <a:xfrm>
            <a:off x="6847661" y="902833"/>
            <a:ext cx="6674167" cy="276999"/>
          </a:xfrm>
          <a:prstGeom prst="rect">
            <a:avLst/>
          </a:prstGeom>
          <a:noFill/>
        </p:spPr>
        <p:txBody>
          <a:bodyPr wrap="square" rtlCol="0">
            <a:spAutoFit/>
          </a:bodyPr>
          <a:lstStyle/>
          <a:p>
            <a:r>
              <a:rPr lang="en-US" altLang="ko-KR" sz="1200"/>
              <a:t>University at a glance</a:t>
            </a:r>
            <a:r>
              <a:rPr lang="ko-KR" altLang="en-US" sz="1200"/>
              <a:t> </a:t>
            </a:r>
            <a:r>
              <a:rPr lang="en-US" altLang="ko-KR" sz="1200">
                <a:hlinkClick r:id="rId5"/>
              </a:rPr>
              <a:t>https://www.kw.ac.kr/ko/univ/glance.jsp</a:t>
            </a:r>
            <a:endParaRPr lang="ko-KR" altLang="en-US" sz="1200"/>
          </a:p>
        </p:txBody>
      </p:sp>
      <p:sp>
        <p:nvSpPr>
          <p:cNvPr id="12" name="TextBox 11"/>
          <p:cNvSpPr txBox="1"/>
          <p:nvPr/>
        </p:nvSpPr>
        <p:spPr>
          <a:xfrm>
            <a:off x="7376137" y="1123487"/>
            <a:ext cx="6140411" cy="276999"/>
          </a:xfrm>
          <a:prstGeom prst="rect">
            <a:avLst/>
          </a:prstGeom>
          <a:noFill/>
        </p:spPr>
        <p:txBody>
          <a:bodyPr wrap="square" rtlCol="0">
            <a:spAutoFit/>
          </a:bodyPr>
          <a:lstStyle/>
          <a:p>
            <a:r>
              <a:rPr lang="en-US" altLang="ko-KR" sz="1200"/>
              <a:t>Campus Map</a:t>
            </a:r>
            <a:r>
              <a:rPr lang="ko-KR" altLang="en-US" sz="1200"/>
              <a:t> </a:t>
            </a:r>
            <a:r>
              <a:rPr lang="en-US" altLang="ko-KR" sz="1200">
                <a:hlinkClick r:id="rId6"/>
              </a:rPr>
              <a:t>https://www.kw.ac.kr/ko/tour/tour01.jsp</a:t>
            </a:r>
            <a:endParaRPr lang="ko-KR" altLang="en-US" sz="1200"/>
          </a:p>
        </p:txBody>
      </p:sp>
      <p:sp>
        <p:nvSpPr>
          <p:cNvPr id="14" name="TextBox 20">
            <a:extLst>
              <a:ext uri="{FF2B5EF4-FFF2-40B4-BE49-F238E27FC236}">
                <a16:creationId xmlns:a16="http://schemas.microsoft.com/office/drawing/2014/main" id="{866EB31A-9D85-4082-A3A4-26C8CDD32791}"/>
              </a:ext>
            </a:extLst>
          </p:cNvPr>
          <p:cNvSpPr txBox="1"/>
          <p:nvPr/>
        </p:nvSpPr>
        <p:spPr>
          <a:xfrm>
            <a:off x="1155167" y="2444207"/>
            <a:ext cx="9722645" cy="414024"/>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2060"/>
                </a:solidFill>
                <a:uFillTx/>
                <a:latin typeface="맑은 고딕"/>
                <a:ea typeface="맑은 고딕" pitchFamily="34"/>
                <a:cs typeface=""/>
              </a:rPr>
              <a:t>You can take the same course as the one you have completed at the previous school </a:t>
            </a:r>
          </a:p>
        </p:txBody>
      </p:sp>
      <p:sp>
        <p:nvSpPr>
          <p:cNvPr id="15" name="TextBox 22">
            <a:extLst>
              <a:ext uri="{FF2B5EF4-FFF2-40B4-BE49-F238E27FC236}">
                <a16:creationId xmlns:a16="http://schemas.microsoft.com/office/drawing/2014/main" id="{048424E2-7849-49C7-9E46-63BE17C8C335}"/>
              </a:ext>
            </a:extLst>
          </p:cNvPr>
          <p:cNvSpPr txBox="1"/>
          <p:nvPr/>
        </p:nvSpPr>
        <p:spPr>
          <a:xfrm>
            <a:off x="1155167" y="4577726"/>
            <a:ext cx="9722644" cy="783356"/>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2060"/>
                </a:solidFill>
                <a:uFillTx/>
                <a:latin typeface="맑은 고딕"/>
                <a:ea typeface="맑은 고딕" pitchFamily="34"/>
                <a:cs typeface=""/>
              </a:rPr>
              <a:t>Required minimum completion semester registration: 3year transfer(over 4 semesters), 2year transfer(over 6 semesters)</a:t>
            </a:r>
          </a:p>
        </p:txBody>
      </p:sp>
      <p:sp>
        <p:nvSpPr>
          <p:cNvPr id="20" name="TextBox 23">
            <a:extLst>
              <a:ext uri="{FF2B5EF4-FFF2-40B4-BE49-F238E27FC236}">
                <a16:creationId xmlns:a16="http://schemas.microsoft.com/office/drawing/2014/main" id="{646B2153-9371-4C2A-BFD7-D19E5CA9DC02}"/>
              </a:ext>
            </a:extLst>
          </p:cNvPr>
          <p:cNvSpPr txBox="1"/>
          <p:nvPr/>
        </p:nvSpPr>
        <p:spPr>
          <a:xfrm>
            <a:off x="1155168" y="1735713"/>
            <a:ext cx="9722646" cy="414024"/>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2060"/>
                </a:solidFill>
                <a:uFillTx/>
                <a:latin typeface="맑은 고딕"/>
                <a:ea typeface="맑은 고딕" pitchFamily="34"/>
                <a:cs typeface=""/>
              </a:rPr>
              <a:t>When you’re applying for a course, it is necessary to verify the credits obtained from the department.</a:t>
            </a:r>
          </a:p>
        </p:txBody>
      </p:sp>
      <p:sp>
        <p:nvSpPr>
          <p:cNvPr id="24" name="TextBox 24">
            <a:extLst>
              <a:ext uri="{FF2B5EF4-FFF2-40B4-BE49-F238E27FC236}">
                <a16:creationId xmlns:a16="http://schemas.microsoft.com/office/drawing/2014/main" id="{F6DE2039-EF5F-4965-87F9-65DF39FCFD76}"/>
              </a:ext>
            </a:extLst>
          </p:cNvPr>
          <p:cNvSpPr txBox="1"/>
          <p:nvPr/>
        </p:nvSpPr>
        <p:spPr>
          <a:xfrm>
            <a:off x="1155167" y="3100458"/>
            <a:ext cx="9722644" cy="1152688"/>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2060"/>
                </a:solidFill>
                <a:uFillTx/>
                <a:latin typeface="맑은 고딕"/>
                <a:ea typeface="맑은 고딕" pitchFamily="34"/>
                <a:cs typeface=""/>
              </a:rPr>
              <a:t>Must take required courses in the respective academic year and those designated as transferred(than will be impossible to graduate)</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2060"/>
                </a:solidFill>
                <a:uFillTx/>
                <a:latin typeface="맑은 고딕"/>
                <a:ea typeface="맑은 고딕" pitchFamily="34"/>
                <a:cs typeface=""/>
              </a:rPr>
              <a:t>: 2years 2,3,4year required courses, 3years 3,4year required</a:t>
            </a:r>
          </a:p>
        </p:txBody>
      </p:sp>
      <p:sp>
        <p:nvSpPr>
          <p:cNvPr id="28" name="TextBox 19">
            <a:extLst>
              <a:ext uri="{FF2B5EF4-FFF2-40B4-BE49-F238E27FC236}">
                <a16:creationId xmlns:a16="http://schemas.microsoft.com/office/drawing/2014/main" id="{7065F6F2-DD23-42EE-A504-9ADDBA986702}"/>
              </a:ext>
            </a:extLst>
          </p:cNvPr>
          <p:cNvSpPr txBox="1"/>
          <p:nvPr/>
        </p:nvSpPr>
        <p:spPr>
          <a:xfrm>
            <a:off x="296658" y="834966"/>
            <a:ext cx="758086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4) Courses and credits to graduate for transfer students</a:t>
            </a:r>
          </a:p>
        </p:txBody>
      </p:sp>
    </p:spTree>
    <p:extLst>
      <p:ext uri="{BB962C8B-B14F-4D97-AF65-F5344CB8AC3E}">
        <p14:creationId xmlns:p14="http://schemas.microsoft.com/office/powerpoint/2010/main" val="4212600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9006" y="0"/>
            <a:ext cx="12192000"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50894"/>
            <a:ext cx="10130231" cy="369332"/>
          </a:xfrm>
          <a:prstGeom prst="rect">
            <a:avLst/>
          </a:prstGeom>
          <a:noFill/>
        </p:spPr>
        <p:txBody>
          <a:bodyPr wrap="square" rtlCol="0">
            <a:spAutoFit/>
          </a:bodyPr>
          <a:lstStyle/>
          <a:p>
            <a:r>
              <a:rPr lang="en-US" altLang="ko-KR">
                <a:solidFill>
                  <a:srgbClr val="002060"/>
                </a:solidFill>
              </a:rPr>
              <a:t>5) Multi-major system: Intensive major, double major, Minor major, associate major</a:t>
            </a:r>
            <a:endParaRPr lang="ko-KR" altLang="en-US">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직사각형 9"/>
          <p:cNvSpPr/>
          <p:nvPr/>
        </p:nvSpPr>
        <p:spPr>
          <a:xfrm>
            <a:off x="7147846" y="1734424"/>
            <a:ext cx="4536819" cy="415498"/>
          </a:xfrm>
          <a:prstGeom prst="rect">
            <a:avLst/>
          </a:prstGeom>
        </p:spPr>
        <p:txBody>
          <a:bodyPr wrap="none">
            <a:spAutoFit/>
          </a:bodyPr>
          <a:lstStyle/>
          <a:p>
            <a:r>
              <a:rPr lang="en-US" altLang="ko-KR" sz="1050" b="1" dirty="0"/>
              <a:t>[</a:t>
            </a:r>
            <a:r>
              <a:rPr lang="ko-KR" altLang="en-US" sz="1050" b="1" dirty="0"/>
              <a:t>학사</a:t>
            </a:r>
            <a:r>
              <a:rPr lang="en-US" altLang="ko-KR" sz="1050" b="1" dirty="0"/>
              <a:t>] 2021 Spring Semester Major System Information</a:t>
            </a:r>
            <a:endParaRPr lang="en-US" altLang="ko-KR" sz="1050" dirty="0"/>
          </a:p>
          <a:p>
            <a:r>
              <a:rPr lang="en-US" altLang="ko-KR" sz="1050" dirty="0">
                <a:hlinkClick r:id="rId5"/>
              </a:rPr>
              <a:t>www.kw.ac.kr/ko/life/notice.jsp?BoardMode=view&amp;DUID=35118</a:t>
            </a:r>
            <a:endParaRPr lang="en-US" altLang="ko-KR" sz="1050" dirty="0"/>
          </a:p>
        </p:txBody>
      </p:sp>
      <p:sp>
        <p:nvSpPr>
          <p:cNvPr id="12" name="TextBox 11">
            <a:extLst>
              <a:ext uri="{FF2B5EF4-FFF2-40B4-BE49-F238E27FC236}">
                <a16:creationId xmlns:a16="http://schemas.microsoft.com/office/drawing/2014/main" id="{3F320C84-CCB9-48E7-BABA-6EF196AC7C3E}"/>
              </a:ext>
            </a:extLst>
          </p:cNvPr>
          <p:cNvSpPr txBox="1"/>
          <p:nvPr/>
        </p:nvSpPr>
        <p:spPr>
          <a:xfrm>
            <a:off x="109440" y="164677"/>
            <a:ext cx="7580871" cy="523220"/>
          </a:xfrm>
          <a:prstGeom prst="rect">
            <a:avLst/>
          </a:prstGeom>
          <a:noFill/>
        </p:spPr>
        <p:txBody>
          <a:bodyPr wrap="square" rtlCol="0">
            <a:spAutoFit/>
          </a:bodyPr>
          <a:lstStyle/>
          <a:p>
            <a:r>
              <a:rPr lang="en-US" altLang="ko-KR" sz="2800">
                <a:solidFill>
                  <a:srgbClr val="002060"/>
                </a:solidFill>
              </a:rPr>
              <a:t>2. </a:t>
            </a:r>
            <a:r>
              <a:rPr lang="en-US" sz="2800" b="0" i="0" u="none" strike="noStrike" kern="1200" cap="none" spc="0" baseline="0">
                <a:solidFill>
                  <a:srgbClr val="002060"/>
                </a:solidFill>
                <a:uFillTx/>
                <a:latin typeface="맑은 고딕"/>
                <a:ea typeface="맑은 고딕" pitchFamily="34"/>
                <a:cs typeface=""/>
              </a:rPr>
              <a:t>Lecture and Academic System</a:t>
            </a:r>
            <a:endParaRPr lang="ko-KR" altLang="en-US" sz="2800">
              <a:solidFill>
                <a:srgbClr val="002060"/>
              </a:solidFill>
            </a:endParaRPr>
          </a:p>
        </p:txBody>
      </p:sp>
      <p:graphicFrame>
        <p:nvGraphicFramePr>
          <p:cNvPr id="13" name="표 6">
            <a:extLst>
              <a:ext uri="{FF2B5EF4-FFF2-40B4-BE49-F238E27FC236}">
                <a16:creationId xmlns:a16="http://schemas.microsoft.com/office/drawing/2014/main" id="{84F266E9-48F2-4A99-A186-6C220D8578EC}"/>
              </a:ext>
            </a:extLst>
          </p:cNvPr>
          <p:cNvGraphicFramePr>
            <a:graphicFrameLocks noGrp="1"/>
          </p:cNvGraphicFramePr>
          <p:nvPr>
            <p:extLst>
              <p:ext uri="{D42A27DB-BD31-4B8C-83A1-F6EECF244321}">
                <p14:modId xmlns:p14="http://schemas.microsoft.com/office/powerpoint/2010/main" val="1726104758"/>
              </p:ext>
            </p:extLst>
          </p:nvPr>
        </p:nvGraphicFramePr>
        <p:xfrm>
          <a:off x="751661" y="2385897"/>
          <a:ext cx="10049215" cy="2747852"/>
        </p:xfrm>
        <a:graphic>
          <a:graphicData uri="http://schemas.openxmlformats.org/drawingml/2006/table">
            <a:tbl>
              <a:tblPr>
                <a:effectLst/>
                <a:tableStyleId>{8A107856-5554-42FB-B03E-39F5DBC370BA}</a:tableStyleId>
              </a:tblPr>
              <a:tblGrid>
                <a:gridCol w="1599757">
                  <a:extLst>
                    <a:ext uri="{9D8B030D-6E8A-4147-A177-3AD203B41FA5}">
                      <a16:colId xmlns:a16="http://schemas.microsoft.com/office/drawing/2014/main" val="3454072008"/>
                    </a:ext>
                  </a:extLst>
                </a:gridCol>
                <a:gridCol w="6124044">
                  <a:extLst>
                    <a:ext uri="{9D8B030D-6E8A-4147-A177-3AD203B41FA5}">
                      <a16:colId xmlns:a16="http://schemas.microsoft.com/office/drawing/2014/main" val="467758708"/>
                    </a:ext>
                  </a:extLst>
                </a:gridCol>
                <a:gridCol w="2325414">
                  <a:extLst>
                    <a:ext uri="{9D8B030D-6E8A-4147-A177-3AD203B41FA5}">
                      <a16:colId xmlns:a16="http://schemas.microsoft.com/office/drawing/2014/main" val="3299284158"/>
                    </a:ext>
                  </a:extLst>
                </a:gridCol>
              </a:tblGrid>
              <a:tr h="568647">
                <a:tc>
                  <a:txBody>
                    <a:bodyPr/>
                    <a:lstStyle/>
                    <a:p>
                      <a:pPr marL="0" marR="0" lvl="0" indent="0" algn="ctr" fontAlgn="auto">
                        <a:lnSpc>
                          <a:spcPct val="160000"/>
                        </a:lnSpc>
                        <a:spcBef>
                          <a:spcPts val="0"/>
                        </a:spcBef>
                        <a:spcAft>
                          <a:spcPts val="0"/>
                        </a:spcAft>
                      </a:pPr>
                      <a:r>
                        <a:rPr lang="en-US" sz="1400" kern="0" spc="-20">
                          <a:solidFill>
                            <a:srgbClr val="002060"/>
                          </a:solidFill>
                        </a:rPr>
                        <a:t>Category</a:t>
                      </a:r>
                      <a:endParaRPr lang="en-US" sz="1400" kern="0" spc="0">
                        <a:solidFill>
                          <a:srgbClr val="002060"/>
                        </a:solidFill>
                        <a:latin typeface="바탕" pitchFamily="18"/>
                      </a:endParaRP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Content</a:t>
                      </a: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Remark</a:t>
                      </a:r>
                      <a:endParaRPr lang="en-US" sz="1400" kern="0" spc="0">
                        <a:solidFill>
                          <a:srgbClr val="002060"/>
                        </a:solidFill>
                        <a:latin typeface="바탕" pitchFamily="18"/>
                      </a:endParaRPr>
                    </a:p>
                  </a:txBody>
                  <a:tcPr marL="17903" marR="17903" marT="17903" marB="17903" anchor="ctr">
                    <a:solidFill>
                      <a:srgbClr val="F8CBAD"/>
                    </a:solidFill>
                  </a:tcPr>
                </a:tc>
                <a:extLst>
                  <a:ext uri="{0D108BD9-81ED-4DB2-BD59-A6C34878D82A}">
                    <a16:rowId xmlns:a16="http://schemas.microsoft.com/office/drawing/2014/main" val="2782702969"/>
                  </a:ext>
                </a:extLst>
              </a:tr>
              <a:tr h="812919">
                <a:tc>
                  <a:txBody>
                    <a:bodyPr/>
                    <a:lstStyle/>
                    <a:p>
                      <a:pPr marL="0" marR="0" lvl="0" indent="0" algn="ctr" fontAlgn="auto">
                        <a:lnSpc>
                          <a:spcPct val="160000"/>
                        </a:lnSpc>
                        <a:spcBef>
                          <a:spcPts val="0"/>
                        </a:spcBef>
                        <a:spcAft>
                          <a:spcPts val="0"/>
                        </a:spcAft>
                      </a:pPr>
                      <a:r>
                        <a:rPr lang="en-US" sz="1400" kern="0" spc="-20">
                          <a:solidFill>
                            <a:srgbClr val="002060"/>
                          </a:solidFill>
                        </a:rPr>
                        <a:t>Intensive Major</a:t>
                      </a:r>
                      <a:endParaRPr lang="en-US" sz="1400" kern="0" spc="0">
                        <a:solidFill>
                          <a:srgbClr val="002060"/>
                        </a:solidFill>
                        <a:latin typeface="바탕" pitchFamily="18"/>
                      </a:endParaRP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a:ea typeface="맑은 고딕" pitchFamily="34"/>
                        </a:rPr>
                        <a:t>After completing</a:t>
                      </a:r>
                      <a:r>
                        <a:rPr lang="en-US" sz="1400" kern="1200" baseline="0">
                          <a:solidFill>
                            <a:srgbClr val="002060"/>
                          </a:solidFill>
                          <a:latin typeface="맑은 고딕"/>
                          <a:ea typeface="맑은 고딕" pitchFamily="34"/>
                        </a:rPr>
                        <a:t> major with 45 credits</a:t>
                      </a:r>
                      <a:endParaRPr lang="en-US" sz="1400" kern="1200">
                        <a:solidFill>
                          <a:srgbClr val="002060"/>
                        </a:solidFill>
                        <a:latin typeface="맑은 고딕"/>
                        <a:ea typeface="맑은 고딕" pitchFamily="34"/>
                      </a:endParaRPr>
                    </a:p>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a:ea typeface="맑은 고딕" pitchFamily="34"/>
                        </a:rPr>
                        <a:t>adding</a:t>
                      </a:r>
                      <a:r>
                        <a:rPr lang="en-US" sz="1400" kern="1200" baseline="0">
                          <a:solidFill>
                            <a:srgbClr val="002060"/>
                          </a:solidFill>
                          <a:latin typeface="맑은 고딕"/>
                          <a:ea typeface="맑은 고딕" pitchFamily="34"/>
                        </a:rPr>
                        <a:t> </a:t>
                      </a:r>
                      <a:r>
                        <a:rPr lang="en-US" sz="1400" kern="1200">
                          <a:solidFill>
                            <a:srgbClr val="002060"/>
                          </a:solidFill>
                          <a:latin typeface="맑은 고딕"/>
                          <a:ea typeface="맑은 고딕" pitchFamily="34"/>
                        </a:rPr>
                        <a:t>25 credits to that</a:t>
                      </a:r>
                      <a:r>
                        <a:rPr lang="en-US" sz="1400" kern="1200" baseline="0">
                          <a:solidFill>
                            <a:srgbClr val="002060"/>
                          </a:solidFill>
                          <a:latin typeface="맑은 고딕"/>
                          <a:ea typeface="맑은 고딕" pitchFamily="34"/>
                        </a:rPr>
                        <a:t> major</a:t>
                      </a:r>
                      <a:r>
                        <a:rPr lang="en-US" sz="1400" kern="1200">
                          <a:solidFill>
                            <a:srgbClr val="002060"/>
                          </a:solidFill>
                          <a:latin typeface="맑은 고딕"/>
                          <a:ea typeface="맑은 고딕" pitchFamily="34"/>
                        </a:rPr>
                        <a:t> (total more than 70 credits)</a:t>
                      </a:r>
                      <a:endParaRPr lang="en-US" sz="1400" kern="0" spc="0">
                        <a:solidFill>
                          <a:srgbClr val="002060"/>
                        </a:solidFill>
                        <a:latin typeface="바탕" pitchFamily="18"/>
                      </a:endParaRP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a:ea typeface="맑은 고딕" pitchFamily="34"/>
                        </a:rPr>
                        <a:t>Electronics and Information Engineering unoperated</a:t>
                      </a:r>
                    </a:p>
                  </a:txBody>
                  <a:tcPr marL="17903" marR="17903" marT="17903" marB="17903" anchor="ctr"/>
                </a:tc>
                <a:extLst>
                  <a:ext uri="{0D108BD9-81ED-4DB2-BD59-A6C34878D82A}">
                    <a16:rowId xmlns:a16="http://schemas.microsoft.com/office/drawing/2014/main" val="3297732460"/>
                  </a:ext>
                </a:extLst>
              </a:tr>
              <a:tr h="812919">
                <a:tc>
                  <a:txBody>
                    <a:bodyPr/>
                    <a:lstStyle/>
                    <a:p>
                      <a:pPr marL="0" marR="0" lvl="0" indent="0" algn="ctr" fontAlgn="auto">
                        <a:lnSpc>
                          <a:spcPct val="160000"/>
                        </a:lnSpc>
                        <a:spcBef>
                          <a:spcPts val="0"/>
                        </a:spcBef>
                        <a:spcAft>
                          <a:spcPts val="0"/>
                        </a:spcAft>
                      </a:pPr>
                      <a:r>
                        <a:rPr lang="en-US" sz="1400" kern="0" spc="-20">
                          <a:solidFill>
                            <a:srgbClr val="002060"/>
                          </a:solidFill>
                          <a:latin typeface="맑은 고딕"/>
                        </a:rPr>
                        <a:t>Double Major</a:t>
                      </a:r>
                      <a:endParaRPr lang="en-US" sz="1400" kern="0" spc="0">
                        <a:solidFill>
                          <a:srgbClr val="002060"/>
                        </a:solidFill>
                        <a:latin typeface="바탕" pitchFamily="18"/>
                      </a:endParaRP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a:ea typeface="맑은 고딕" pitchFamily="34"/>
                        </a:rPr>
                        <a:t>After completing your major </a:t>
                      </a:r>
                    </a:p>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a:ea typeface="맑은 고딕" pitchFamily="34"/>
                        </a:rPr>
                        <a:t>double major</a:t>
                      </a:r>
                      <a:r>
                        <a:rPr lang="en-US" sz="1400" kern="1200" baseline="0">
                          <a:solidFill>
                            <a:srgbClr val="002060"/>
                          </a:solidFill>
                          <a:latin typeface="맑은 고딕"/>
                          <a:ea typeface="맑은 고딕" pitchFamily="34"/>
                        </a:rPr>
                        <a:t> </a:t>
                      </a:r>
                      <a:r>
                        <a:rPr lang="en-US" sz="1400" kern="1200">
                          <a:solidFill>
                            <a:srgbClr val="002060"/>
                          </a:solidFill>
                          <a:latin typeface="맑은 고딕"/>
                          <a:ea typeface="맑은 고딕" pitchFamily="34"/>
                        </a:rPr>
                        <a:t>(45</a:t>
                      </a:r>
                      <a:r>
                        <a:rPr lang="ko-KR" sz="1400" kern="1200">
                          <a:solidFill>
                            <a:srgbClr val="002060"/>
                          </a:solidFill>
                          <a:latin typeface="맑은 고딕"/>
                          <a:ea typeface="맑은 고딕" pitchFamily="34"/>
                        </a:rPr>
                        <a:t>학점</a:t>
                      </a:r>
                      <a:r>
                        <a:rPr lang="en-US" sz="1400" kern="1200">
                          <a:solidFill>
                            <a:srgbClr val="002060"/>
                          </a:solidFill>
                          <a:latin typeface="맑은 고딕"/>
                          <a:ea typeface="맑은 고딕" pitchFamily="34"/>
                        </a:rPr>
                        <a:t>~60</a:t>
                      </a:r>
                      <a:r>
                        <a:rPr lang="ko-KR" sz="1400" kern="1200">
                          <a:solidFill>
                            <a:srgbClr val="002060"/>
                          </a:solidFill>
                          <a:latin typeface="맑은 고딕"/>
                          <a:ea typeface="맑은 고딕" pitchFamily="34"/>
                        </a:rPr>
                        <a:t>학점</a:t>
                      </a:r>
                      <a:r>
                        <a:rPr lang="en-US" sz="1400" kern="1200">
                          <a:solidFill>
                            <a:srgbClr val="002060"/>
                          </a:solidFill>
                          <a:latin typeface="맑은 고딕"/>
                          <a:ea typeface="맑은 고딕" pitchFamily="34"/>
                        </a:rPr>
                        <a:t>) </a:t>
                      </a:r>
                      <a:endParaRPr lang="en-US" sz="1400" kern="0" spc="0">
                        <a:solidFill>
                          <a:srgbClr val="002060"/>
                        </a:solidFill>
                        <a:latin typeface="바탕" pitchFamily="18"/>
                      </a:endParaRPr>
                    </a:p>
                  </a:txBody>
                  <a:tcPr marL="17903" marR="17903" marT="17903" marB="17903" anchor="ctr"/>
                </a:tc>
                <a:tc>
                  <a:txBody>
                    <a:bodyPr/>
                    <a:lstStyle/>
                    <a:p>
                      <a:pPr marL="0" marR="0" lvl="0" indent="0" algn="ctr" fontAlgn="auto">
                        <a:lnSpc>
                          <a:spcPct val="160000"/>
                        </a:lnSpc>
                        <a:spcBef>
                          <a:spcPts val="0"/>
                        </a:spcBef>
                        <a:spcAft>
                          <a:spcPts val="0"/>
                        </a:spcAft>
                      </a:pPr>
                      <a:endParaRPr lang="en-US" sz="1400" kern="0" spc="-20">
                        <a:solidFill>
                          <a:srgbClr val="002060"/>
                        </a:solidFill>
                        <a:latin typeface="바탕" pitchFamily="18"/>
                        <a:ea typeface="굴림체" pitchFamily="49"/>
                      </a:endParaRPr>
                    </a:p>
                  </a:txBody>
                  <a:tcPr marL="17903" marR="17903" marT="17903" marB="17903" anchor="ctr"/>
                </a:tc>
                <a:extLst>
                  <a:ext uri="{0D108BD9-81ED-4DB2-BD59-A6C34878D82A}">
                    <a16:rowId xmlns:a16="http://schemas.microsoft.com/office/drawing/2014/main" val="196423855"/>
                  </a:ext>
                </a:extLst>
              </a:tr>
              <a:tr h="553367">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Minor Major</a:t>
                      </a:r>
                    </a:p>
                  </a:txBody>
                  <a:tcPr marL="17903" marR="17903" marT="17903" marB="17903" anchor="ctr"/>
                </a:tc>
                <a:tc>
                  <a:txBody>
                    <a:bodyPr/>
                    <a:lstStyle/>
                    <a:p>
                      <a:pPr lvl="0" algn="ctr" fontAlgn="auto"/>
                      <a:r>
                        <a:rPr lang="en-US" sz="1400" kern="1200">
                          <a:solidFill>
                            <a:srgbClr val="002060"/>
                          </a:solidFill>
                          <a:latin typeface="맑은 고딕"/>
                          <a:ea typeface="맑은 고딕" pitchFamily="34"/>
                        </a:rPr>
                        <a:t>Taking</a:t>
                      </a:r>
                      <a:r>
                        <a:rPr lang="en-US" sz="1400" kern="1200" baseline="0">
                          <a:solidFill>
                            <a:srgbClr val="002060"/>
                          </a:solidFill>
                          <a:latin typeface="맑은 고딕"/>
                          <a:ea typeface="맑은 고딕" pitchFamily="34"/>
                        </a:rPr>
                        <a:t> 21 credits a</a:t>
                      </a:r>
                      <a:r>
                        <a:rPr lang="en-US" sz="1400" kern="1200">
                          <a:solidFill>
                            <a:srgbClr val="002060"/>
                          </a:solidFill>
                          <a:latin typeface="맑은 고딕"/>
                          <a:ea typeface="맑은 고딕" pitchFamily="34"/>
                        </a:rPr>
                        <a:t>fter completing your major </a:t>
                      </a:r>
                    </a:p>
                  </a:txBody>
                  <a:tcPr marL="17903" marR="17903" marT="17903" marB="17903" anchor="ctr"/>
                </a:tc>
                <a:tc>
                  <a:txBody>
                    <a:bodyPr/>
                    <a:lstStyle/>
                    <a:p>
                      <a:pPr marL="0" marR="0" lvl="0" indent="0" algn="ctr" fontAlgn="auto">
                        <a:lnSpc>
                          <a:spcPct val="160000"/>
                        </a:lnSpc>
                        <a:spcBef>
                          <a:spcPts val="0"/>
                        </a:spcBef>
                        <a:spcAft>
                          <a:spcPts val="0"/>
                        </a:spcAft>
                      </a:pPr>
                      <a:endParaRPr lang="en-US" sz="1400" kern="0" spc="0">
                        <a:solidFill>
                          <a:srgbClr val="002060"/>
                        </a:solidFill>
                        <a:latin typeface="바탕" pitchFamily="18"/>
                      </a:endParaRPr>
                    </a:p>
                  </a:txBody>
                  <a:tcPr marL="17903" marR="17903" marT="17903" marB="17903" anchor="ctr"/>
                </a:tc>
                <a:extLst>
                  <a:ext uri="{0D108BD9-81ED-4DB2-BD59-A6C34878D82A}">
                    <a16:rowId xmlns:a16="http://schemas.microsoft.com/office/drawing/2014/main" val="1876692367"/>
                  </a:ext>
                </a:extLst>
              </a:tr>
            </a:tbl>
          </a:graphicData>
        </a:graphic>
      </p:graphicFrame>
      <p:sp>
        <p:nvSpPr>
          <p:cNvPr id="14" name="TextBox 18">
            <a:extLst>
              <a:ext uri="{FF2B5EF4-FFF2-40B4-BE49-F238E27FC236}">
                <a16:creationId xmlns:a16="http://schemas.microsoft.com/office/drawing/2014/main" id="{F21534A1-27AF-44A5-9C70-D8915F67488A}"/>
              </a:ext>
            </a:extLst>
          </p:cNvPr>
          <p:cNvSpPr txBox="1"/>
          <p:nvPr/>
        </p:nvSpPr>
        <p:spPr>
          <a:xfrm>
            <a:off x="438738" y="1050444"/>
            <a:ext cx="8171864"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(1) Applying period : Every year on April, October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(2) All type of major</a:t>
            </a:r>
          </a:p>
        </p:txBody>
      </p:sp>
      <p:sp>
        <p:nvSpPr>
          <p:cNvPr id="18" name="TextBox 19">
            <a:extLst>
              <a:ext uri="{FF2B5EF4-FFF2-40B4-BE49-F238E27FC236}">
                <a16:creationId xmlns:a16="http://schemas.microsoft.com/office/drawing/2014/main" id="{21BF43B0-5E05-4B0C-97BD-BE27D6B00366}"/>
              </a:ext>
            </a:extLst>
          </p:cNvPr>
          <p:cNvSpPr txBox="1"/>
          <p:nvPr/>
        </p:nvSpPr>
        <p:spPr>
          <a:xfrm>
            <a:off x="278773" y="5509964"/>
            <a:ext cx="9052925"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(3) Notice : If you’ll give up on the middle than it changes to general selection</a:t>
            </a:r>
          </a:p>
        </p:txBody>
      </p:sp>
    </p:spTree>
    <p:extLst>
      <p:ext uri="{BB962C8B-B14F-4D97-AF65-F5344CB8AC3E}">
        <p14:creationId xmlns:p14="http://schemas.microsoft.com/office/powerpoint/2010/main" val="1934658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646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14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2" name="TextBox 11">
            <a:extLst>
              <a:ext uri="{FF2B5EF4-FFF2-40B4-BE49-F238E27FC236}">
                <a16:creationId xmlns:a16="http://schemas.microsoft.com/office/drawing/2014/main" id="{2D90083B-17A1-4988-A7AB-CC7CB751D018}"/>
              </a:ext>
            </a:extLst>
          </p:cNvPr>
          <p:cNvSpPr txBox="1"/>
          <p:nvPr/>
        </p:nvSpPr>
        <p:spPr>
          <a:xfrm>
            <a:off x="109440" y="164677"/>
            <a:ext cx="7580871" cy="523220"/>
          </a:xfrm>
          <a:prstGeom prst="rect">
            <a:avLst/>
          </a:prstGeom>
          <a:noFill/>
        </p:spPr>
        <p:txBody>
          <a:bodyPr wrap="square" rtlCol="0">
            <a:spAutoFit/>
          </a:bodyPr>
          <a:lstStyle/>
          <a:p>
            <a:r>
              <a:rPr lang="en-US" altLang="ko-KR" sz="2800">
                <a:solidFill>
                  <a:srgbClr val="002060"/>
                </a:solidFill>
              </a:rPr>
              <a:t>2. </a:t>
            </a:r>
            <a:r>
              <a:rPr lang="en-US" sz="2800" b="0" i="0" u="none" strike="noStrike" kern="1200" cap="none" spc="0" baseline="0">
                <a:solidFill>
                  <a:srgbClr val="002060"/>
                </a:solidFill>
                <a:uFillTx/>
                <a:latin typeface="맑은 고딕"/>
                <a:ea typeface="맑은 고딕" pitchFamily="34"/>
                <a:cs typeface=""/>
              </a:rPr>
              <a:t>Lecture and Academic System</a:t>
            </a:r>
            <a:endParaRPr lang="ko-KR" altLang="en-US" sz="2800">
              <a:solidFill>
                <a:srgbClr val="002060"/>
              </a:solidFill>
            </a:endParaRPr>
          </a:p>
        </p:txBody>
      </p:sp>
      <p:sp>
        <p:nvSpPr>
          <p:cNvPr id="13" name="TextBox 16">
            <a:extLst>
              <a:ext uri="{FF2B5EF4-FFF2-40B4-BE49-F238E27FC236}">
                <a16:creationId xmlns:a16="http://schemas.microsoft.com/office/drawing/2014/main" id="{A895C386-4823-4694-A7ED-1D32FF4A44E2}"/>
              </a:ext>
            </a:extLst>
          </p:cNvPr>
          <p:cNvSpPr txBox="1"/>
          <p:nvPr/>
        </p:nvSpPr>
        <p:spPr>
          <a:xfrm>
            <a:off x="313090" y="755202"/>
            <a:ext cx="758086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6) Time of lecture</a:t>
            </a:r>
          </a:p>
        </p:txBody>
      </p:sp>
      <p:graphicFrame>
        <p:nvGraphicFramePr>
          <p:cNvPr id="14" name="표 6">
            <a:extLst>
              <a:ext uri="{FF2B5EF4-FFF2-40B4-BE49-F238E27FC236}">
                <a16:creationId xmlns:a16="http://schemas.microsoft.com/office/drawing/2014/main" id="{C41005B2-512B-42A2-A59E-47A8CD347E20}"/>
              </a:ext>
            </a:extLst>
          </p:cNvPr>
          <p:cNvGraphicFramePr>
            <a:graphicFrameLocks noGrp="1"/>
          </p:cNvGraphicFramePr>
          <p:nvPr/>
        </p:nvGraphicFramePr>
        <p:xfrm>
          <a:off x="1499204" y="2372584"/>
          <a:ext cx="8739450" cy="3635845"/>
        </p:xfrm>
        <a:graphic>
          <a:graphicData uri="http://schemas.openxmlformats.org/drawingml/2006/table">
            <a:tbl>
              <a:tblPr>
                <a:effectLst/>
                <a:tableStyleId>{8A107856-5554-42FB-B03E-39F5DBC370BA}</a:tableStyleId>
              </a:tblPr>
              <a:tblGrid>
                <a:gridCol w="2525371">
                  <a:extLst>
                    <a:ext uri="{9D8B030D-6E8A-4147-A177-3AD203B41FA5}">
                      <a16:colId xmlns:a16="http://schemas.microsoft.com/office/drawing/2014/main" val="2099520734"/>
                    </a:ext>
                  </a:extLst>
                </a:gridCol>
                <a:gridCol w="6214079">
                  <a:extLst>
                    <a:ext uri="{9D8B030D-6E8A-4147-A177-3AD203B41FA5}">
                      <a16:colId xmlns:a16="http://schemas.microsoft.com/office/drawing/2014/main" val="405280972"/>
                    </a:ext>
                  </a:extLst>
                </a:gridCol>
              </a:tblGrid>
              <a:tr h="434367">
                <a:tc>
                  <a:txBody>
                    <a:bodyPr/>
                    <a:lstStyle/>
                    <a:p>
                      <a:pPr marL="0" marR="0" lvl="0" indent="0" algn="ctr" fontAlgn="auto">
                        <a:lnSpc>
                          <a:spcPct val="160000"/>
                        </a:lnSpc>
                        <a:spcBef>
                          <a:spcPts val="0"/>
                        </a:spcBef>
                        <a:spcAft>
                          <a:spcPts val="0"/>
                        </a:spcAft>
                      </a:pPr>
                      <a:r>
                        <a:rPr lang="en-US" sz="1400" kern="0" spc="0">
                          <a:solidFill>
                            <a:srgbClr val="002060"/>
                          </a:solidFill>
                          <a:latin typeface="바탕" pitchFamily="18"/>
                        </a:rPr>
                        <a:t>Lecture</a:t>
                      </a: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kern="0" spc="0">
                          <a:solidFill>
                            <a:srgbClr val="002060"/>
                          </a:solidFill>
                          <a:latin typeface="바탕" pitchFamily="18"/>
                        </a:rPr>
                        <a:t>Time</a:t>
                      </a:r>
                    </a:p>
                  </a:txBody>
                  <a:tcPr marL="17903" marR="17903" marT="17903" marB="17903" anchor="ctr">
                    <a:solidFill>
                      <a:srgbClr val="F8CBAD"/>
                    </a:solidFill>
                  </a:tcPr>
                </a:tc>
                <a:extLst>
                  <a:ext uri="{0D108BD9-81ED-4DB2-BD59-A6C34878D82A}">
                    <a16:rowId xmlns:a16="http://schemas.microsoft.com/office/drawing/2014/main" val="2569658574"/>
                  </a:ext>
                </a:extLst>
              </a:tr>
              <a:tr h="413820">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1 Lecture</a:t>
                      </a: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pitchFamily="34"/>
                          <a:ea typeface="맑은 고딕" pitchFamily="34"/>
                        </a:rPr>
                        <a:t>09:00 ~ 10:15</a:t>
                      </a:r>
                      <a:endParaRPr lang="en-US" sz="1400" kern="0" spc="0">
                        <a:solidFill>
                          <a:srgbClr val="002060"/>
                        </a:solidFill>
                        <a:latin typeface="맑은 고딕" pitchFamily="34"/>
                        <a:ea typeface="맑은 고딕" pitchFamily="34"/>
                      </a:endParaRPr>
                    </a:p>
                  </a:txBody>
                  <a:tcPr marL="17903" marR="17903" marT="17903" marB="17903" anchor="ctr"/>
                </a:tc>
                <a:extLst>
                  <a:ext uri="{0D108BD9-81ED-4DB2-BD59-A6C34878D82A}">
                    <a16:rowId xmlns:a16="http://schemas.microsoft.com/office/drawing/2014/main" val="2799718781"/>
                  </a:ext>
                </a:extLst>
              </a:tr>
              <a:tr h="413820">
                <a:tc>
                  <a:txBody>
                    <a:bodyPr/>
                    <a:lstStyle/>
                    <a:p>
                      <a:pPr marL="0" marR="0" lvl="0" indent="0" algn="ctr" defTabSz="914400" rtl="0" fontAlgn="auto" hangingPunct="1">
                        <a:lnSpc>
                          <a:spcPct val="160000"/>
                        </a:lnSpc>
                        <a:spcBef>
                          <a:spcPts val="0"/>
                        </a:spcBef>
                        <a:spcAft>
                          <a:spcPts val="0"/>
                        </a:spcAft>
                        <a:buNone/>
                        <a:tabLst/>
                      </a:pPr>
                      <a:r>
                        <a:rPr lang="en-US" sz="1400" kern="0" spc="-20">
                          <a:solidFill>
                            <a:srgbClr val="002060"/>
                          </a:solidFill>
                          <a:latin typeface="맑은 고딕" pitchFamily="34"/>
                          <a:ea typeface="맑은 고딕" pitchFamily="34"/>
                        </a:rPr>
                        <a:t>2 </a:t>
                      </a:r>
                      <a:r>
                        <a:rPr lang="en-US" sz="1400" kern="0" spc="0">
                          <a:solidFill>
                            <a:srgbClr val="002060"/>
                          </a:solidFill>
                          <a:latin typeface="맑은 고딕" pitchFamily="34"/>
                          <a:ea typeface="맑은 고딕" pitchFamily="34"/>
                        </a:rPr>
                        <a:t>Lecture</a:t>
                      </a: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pitchFamily="34"/>
                          <a:ea typeface="맑은 고딕" pitchFamily="34"/>
                        </a:rPr>
                        <a:t>10:30 ~ 11:45</a:t>
                      </a:r>
                      <a:endParaRPr lang="en-US" sz="1400" kern="0" spc="0">
                        <a:solidFill>
                          <a:srgbClr val="002060"/>
                        </a:solidFill>
                        <a:latin typeface="맑은 고딕" pitchFamily="34"/>
                        <a:ea typeface="맑은 고딕" pitchFamily="34"/>
                      </a:endParaRPr>
                    </a:p>
                  </a:txBody>
                  <a:tcPr marL="17903" marR="17903" marT="17903" marB="17903" anchor="ctr"/>
                </a:tc>
                <a:extLst>
                  <a:ext uri="{0D108BD9-81ED-4DB2-BD59-A6C34878D82A}">
                    <a16:rowId xmlns:a16="http://schemas.microsoft.com/office/drawing/2014/main" val="1011735605"/>
                  </a:ext>
                </a:extLst>
              </a:tr>
              <a:tr h="413820">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3 Lecture</a:t>
                      </a: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pitchFamily="34"/>
                          <a:ea typeface="맑은 고딕" pitchFamily="34"/>
                        </a:rPr>
                        <a:t>12:00 ~ 13:15</a:t>
                      </a:r>
                      <a:endParaRPr lang="en-US" sz="1400" kern="0" spc="0">
                        <a:solidFill>
                          <a:srgbClr val="002060"/>
                        </a:solidFill>
                        <a:latin typeface="맑은 고딕" pitchFamily="34"/>
                        <a:ea typeface="맑은 고딕" pitchFamily="34"/>
                      </a:endParaRPr>
                    </a:p>
                  </a:txBody>
                  <a:tcPr marL="17903" marR="17903" marT="17903" marB="17903" anchor="ctr"/>
                </a:tc>
                <a:extLst>
                  <a:ext uri="{0D108BD9-81ED-4DB2-BD59-A6C34878D82A}">
                    <a16:rowId xmlns:a16="http://schemas.microsoft.com/office/drawing/2014/main" val="2967090110"/>
                  </a:ext>
                </a:extLst>
              </a:tr>
              <a:tr h="413820">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4 Lecture</a:t>
                      </a:r>
                    </a:p>
                  </a:txBody>
                  <a:tcPr marL="17903" marR="17903" marT="17903" marB="17903" anchor="ctr"/>
                </a:tc>
                <a:tc>
                  <a:txBody>
                    <a:bodyPr/>
                    <a:lstStyle/>
                    <a:p>
                      <a:pPr marL="0" marR="0" lvl="0" indent="0" algn="ctr" defTabSz="914400" rtl="0" fontAlgn="auto" hangingPunct="1">
                        <a:lnSpc>
                          <a:spcPct val="100000"/>
                        </a:lnSpc>
                        <a:spcBef>
                          <a:spcPts val="0"/>
                        </a:spcBef>
                        <a:spcAft>
                          <a:spcPts val="0"/>
                        </a:spcAft>
                        <a:buNone/>
                        <a:tabLst/>
                      </a:pPr>
                      <a:r>
                        <a:rPr lang="en-US" sz="1400" kern="1200">
                          <a:solidFill>
                            <a:srgbClr val="002060"/>
                          </a:solidFill>
                          <a:latin typeface="맑은 고딕" pitchFamily="34"/>
                          <a:ea typeface="맑은 고딕" pitchFamily="34"/>
                        </a:rPr>
                        <a:t>13:30 ~ 14:45</a:t>
                      </a:r>
                    </a:p>
                  </a:txBody>
                  <a:tcPr marL="17903" marR="17903" marT="17903" marB="17903" anchor="ctr"/>
                </a:tc>
                <a:extLst>
                  <a:ext uri="{0D108BD9-81ED-4DB2-BD59-A6C34878D82A}">
                    <a16:rowId xmlns:a16="http://schemas.microsoft.com/office/drawing/2014/main" val="2018472582"/>
                  </a:ext>
                </a:extLst>
              </a:tr>
              <a:tr h="413820">
                <a:tc>
                  <a:txBody>
                    <a:bodyPr/>
                    <a:lstStyle/>
                    <a:p>
                      <a:pPr marL="0" marR="0" lvl="0" indent="0" algn="ctr" fontAlgn="auto">
                        <a:lnSpc>
                          <a:spcPct val="160000"/>
                        </a:lnSpc>
                        <a:spcBef>
                          <a:spcPts val="0"/>
                        </a:spcBef>
                        <a:spcAft>
                          <a:spcPts val="0"/>
                        </a:spcAft>
                      </a:pPr>
                      <a:r>
                        <a:rPr lang="en-US" sz="1400" kern="0" spc="0">
                          <a:solidFill>
                            <a:srgbClr val="002060"/>
                          </a:solidFill>
                          <a:latin typeface="맑은 고딕" pitchFamily="34"/>
                          <a:ea typeface="맑은 고딕" pitchFamily="34"/>
                        </a:rPr>
                        <a:t>5 Lecture</a:t>
                      </a:r>
                    </a:p>
                  </a:txBody>
                  <a:tcPr marL="17903" marR="17903" marT="17903" marB="17903" anchor="ctr"/>
                </a:tc>
                <a:tc>
                  <a:txBody>
                    <a:bodyPr/>
                    <a:lstStyle/>
                    <a:p>
                      <a:pPr lvl="0" algn="ctr" fontAlgn="auto"/>
                      <a:r>
                        <a:rPr lang="en-US" sz="1400" kern="1200">
                          <a:solidFill>
                            <a:srgbClr val="002060"/>
                          </a:solidFill>
                          <a:latin typeface="맑은 고딕" pitchFamily="34"/>
                          <a:ea typeface="맑은 고딕" pitchFamily="34"/>
                        </a:rPr>
                        <a:t>15:00 ~ 16:15</a:t>
                      </a:r>
                    </a:p>
                  </a:txBody>
                  <a:tcPr marL="17903" marR="17903" marT="17903" marB="17903" anchor="ctr"/>
                </a:tc>
                <a:extLst>
                  <a:ext uri="{0D108BD9-81ED-4DB2-BD59-A6C34878D82A}">
                    <a16:rowId xmlns:a16="http://schemas.microsoft.com/office/drawing/2014/main" val="2946997376"/>
                  </a:ext>
                </a:extLst>
              </a:tr>
              <a:tr h="413820">
                <a:tc>
                  <a:txBody>
                    <a:bodyPr/>
                    <a:lstStyle/>
                    <a:p>
                      <a:pPr marL="0" marR="0" lvl="0" indent="0" algn="ctr" fontAlgn="auto">
                        <a:lnSpc>
                          <a:spcPct val="160000"/>
                        </a:lnSpc>
                        <a:spcBef>
                          <a:spcPts val="0"/>
                        </a:spcBef>
                        <a:spcAft>
                          <a:spcPts val="0"/>
                        </a:spcAft>
                      </a:pPr>
                      <a:r>
                        <a:rPr lang="en-US" sz="1400" kern="0" spc="-20">
                          <a:solidFill>
                            <a:srgbClr val="002060"/>
                          </a:solidFill>
                          <a:latin typeface="맑은 고딕" pitchFamily="34"/>
                          <a:ea typeface="맑은 고딕" pitchFamily="34"/>
                        </a:rPr>
                        <a:t>6 </a:t>
                      </a:r>
                      <a:r>
                        <a:rPr lang="en-US" sz="1400" kern="0" spc="0">
                          <a:solidFill>
                            <a:srgbClr val="002060"/>
                          </a:solidFill>
                          <a:latin typeface="맑은 고딕" pitchFamily="34"/>
                          <a:ea typeface="맑은 고딕" pitchFamily="34"/>
                        </a:rPr>
                        <a:t>Lecture</a:t>
                      </a: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pitchFamily="34"/>
                          <a:ea typeface="맑은 고딕" pitchFamily="34"/>
                        </a:rPr>
                        <a:t>16:30 ~ 17:45</a:t>
                      </a:r>
                      <a:endParaRPr lang="en-US" sz="1400" kern="0" spc="0">
                        <a:solidFill>
                          <a:srgbClr val="002060"/>
                        </a:solidFill>
                        <a:latin typeface="맑은 고딕" pitchFamily="34"/>
                        <a:ea typeface="맑은 고딕" pitchFamily="34"/>
                      </a:endParaRPr>
                    </a:p>
                  </a:txBody>
                  <a:tcPr marL="17903" marR="17903" marT="17903" marB="17903" anchor="ctr"/>
                </a:tc>
                <a:extLst>
                  <a:ext uri="{0D108BD9-81ED-4DB2-BD59-A6C34878D82A}">
                    <a16:rowId xmlns:a16="http://schemas.microsoft.com/office/drawing/2014/main" val="501054513"/>
                  </a:ext>
                </a:extLst>
              </a:tr>
              <a:tr h="560070">
                <a:tc>
                  <a:txBody>
                    <a:bodyPr/>
                    <a:lstStyle/>
                    <a:p>
                      <a:pPr marL="0" marR="0" lvl="0" indent="0" algn="ctr" defTabSz="914400" rtl="0" fontAlgn="auto" hangingPunct="1">
                        <a:lnSpc>
                          <a:spcPct val="160000"/>
                        </a:lnSpc>
                        <a:spcBef>
                          <a:spcPts val="0"/>
                        </a:spcBef>
                        <a:spcAft>
                          <a:spcPts val="0"/>
                        </a:spcAft>
                        <a:buNone/>
                        <a:tabLst/>
                      </a:pPr>
                      <a:r>
                        <a:rPr lang="en-US" sz="1400" kern="0" spc="-20">
                          <a:solidFill>
                            <a:srgbClr val="002060"/>
                          </a:solidFill>
                          <a:latin typeface="맑은 고딕" pitchFamily="34"/>
                          <a:ea typeface="맑은 고딕" pitchFamily="34"/>
                        </a:rPr>
                        <a:t>6 </a:t>
                      </a:r>
                      <a:r>
                        <a:rPr lang="en-US" sz="1400" kern="0" spc="0">
                          <a:solidFill>
                            <a:srgbClr val="002060"/>
                          </a:solidFill>
                          <a:latin typeface="맑은 고딕" pitchFamily="34"/>
                          <a:ea typeface="맑은 고딕" pitchFamily="34"/>
                        </a:rPr>
                        <a:t>Lecture</a:t>
                      </a:r>
                    </a:p>
                    <a:p>
                      <a:pPr marL="0" marR="0" lvl="0" indent="0" algn="ctr" fontAlgn="auto">
                        <a:lnSpc>
                          <a:spcPct val="160000"/>
                        </a:lnSpc>
                        <a:spcBef>
                          <a:spcPts val="0"/>
                        </a:spcBef>
                        <a:spcAft>
                          <a:spcPts val="0"/>
                        </a:spcAft>
                      </a:pPr>
                      <a:r>
                        <a:rPr lang="en-US" sz="1400" kern="0" spc="-20">
                          <a:solidFill>
                            <a:srgbClr val="002060"/>
                          </a:solidFill>
                          <a:latin typeface="맑은 고딕" pitchFamily="34"/>
                          <a:ea typeface="맑은 고딕" pitchFamily="34"/>
                        </a:rPr>
                        <a:t>above </a:t>
                      </a:r>
                    </a:p>
                  </a:txBody>
                  <a:tcPr marL="17903" marR="17903" marT="17903" marB="17903" anchor="ctr"/>
                </a:tc>
                <a:tc>
                  <a:txBody>
                    <a:bodyPr/>
                    <a:lstStyle/>
                    <a:p>
                      <a:pPr marL="0" marR="0" lvl="0" indent="0" algn="ctr" defTabSz="914400" rtl="0" fontAlgn="auto" hangingPunct="1">
                        <a:lnSpc>
                          <a:spcPct val="160000"/>
                        </a:lnSpc>
                        <a:spcBef>
                          <a:spcPts val="0"/>
                        </a:spcBef>
                        <a:spcAft>
                          <a:spcPts val="0"/>
                        </a:spcAft>
                        <a:buNone/>
                        <a:tabLst/>
                      </a:pPr>
                      <a:r>
                        <a:rPr lang="en-US" sz="1400" kern="1200">
                          <a:solidFill>
                            <a:srgbClr val="002060"/>
                          </a:solidFill>
                          <a:latin typeface="맑은 고딕" pitchFamily="34"/>
                          <a:ea typeface="맑은 고딕" pitchFamily="34"/>
                        </a:rPr>
                        <a:t>16:30 ~ 19:15 (3 hours</a:t>
                      </a:r>
                      <a:r>
                        <a:rPr lang="en-US" sz="1400" kern="1200" baseline="0">
                          <a:solidFill>
                            <a:srgbClr val="002060"/>
                          </a:solidFill>
                          <a:latin typeface="맑은 고딕" pitchFamily="34"/>
                          <a:ea typeface="맑은 고딕" pitchFamily="34"/>
                        </a:rPr>
                        <a:t> subject</a:t>
                      </a:r>
                      <a:r>
                        <a:rPr lang="en-US" sz="1400" kern="1200">
                          <a:solidFill>
                            <a:srgbClr val="002060"/>
                          </a:solidFill>
                          <a:latin typeface="맑은 고딕" pitchFamily="34"/>
                          <a:ea typeface="맑은 고딕" pitchFamily="34"/>
                        </a:rPr>
                        <a:t>) </a:t>
                      </a:r>
                      <a:endParaRPr lang="en-US" sz="1400" kern="0" spc="0">
                        <a:solidFill>
                          <a:srgbClr val="002060"/>
                        </a:solidFill>
                        <a:latin typeface="맑은 고딕" pitchFamily="34"/>
                        <a:ea typeface="맑은 고딕" pitchFamily="34"/>
                      </a:endParaRPr>
                    </a:p>
                  </a:txBody>
                  <a:tcPr marL="17903" marR="17903" marT="17903" marB="17903" anchor="ctr"/>
                </a:tc>
                <a:extLst>
                  <a:ext uri="{0D108BD9-81ED-4DB2-BD59-A6C34878D82A}">
                    <a16:rowId xmlns:a16="http://schemas.microsoft.com/office/drawing/2014/main" val="103240788"/>
                  </a:ext>
                </a:extLst>
              </a:tr>
            </a:tbl>
          </a:graphicData>
        </a:graphic>
      </p:graphicFrame>
      <p:sp>
        <p:nvSpPr>
          <p:cNvPr id="17" name="TextBox 18">
            <a:extLst>
              <a:ext uri="{FF2B5EF4-FFF2-40B4-BE49-F238E27FC236}">
                <a16:creationId xmlns:a16="http://schemas.microsoft.com/office/drawing/2014/main" id="{02015FE4-0083-4DE3-A0E1-43EAFBDCF774}"/>
              </a:ext>
            </a:extLst>
          </p:cNvPr>
          <p:cNvSpPr txBox="1"/>
          <p:nvPr/>
        </p:nvSpPr>
        <p:spPr>
          <a:xfrm>
            <a:off x="438738" y="1115019"/>
            <a:ext cx="8171864" cy="128528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a:ea typeface="맑은 고딕" pitchFamily="34"/>
                <a:cs typeface=""/>
              </a:rPr>
              <a:t>(1) Credit</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a:ea typeface="맑은 고딕" pitchFamily="34"/>
                <a:cs typeface=""/>
              </a:rPr>
              <a:t>   - 1 hour per week * 15 week = 1 </a:t>
            </a:r>
            <a:r>
              <a:rPr lang="en-US" altLang="ko-KR" sz="1800" b="0" i="0" u="none" strike="noStrike" kern="1200" cap="none" spc="0" baseline="0" dirty="0">
                <a:solidFill>
                  <a:srgbClr val="002060"/>
                </a:solidFill>
                <a:uFillTx/>
                <a:latin typeface="맑은 고딕"/>
                <a:ea typeface="맑은 고딕" pitchFamily="34"/>
                <a:cs typeface=""/>
              </a:rPr>
              <a:t>credit</a:t>
            </a:r>
            <a:r>
              <a:rPr lang="en-US" sz="1800" b="0" i="0" u="none" strike="noStrike" kern="1200" cap="none" spc="0" baseline="0" dirty="0">
                <a:solidFill>
                  <a:srgbClr val="002060"/>
                </a:solidFill>
                <a:uFillTx/>
                <a:latin typeface="맑은 고딕"/>
                <a:ea typeface="맑은 고딕" pitchFamily="34"/>
                <a:cs typeface=""/>
              </a:rPr>
              <a:t> / 3 hour per week = 3 credits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a:ea typeface="맑은 고딕" pitchFamily="34"/>
                <a:cs typeface=""/>
              </a:rPr>
              <a:t>(2) Lecture Time : 1 lecture 75min</a:t>
            </a:r>
          </a:p>
        </p:txBody>
      </p:sp>
    </p:spTree>
    <p:extLst>
      <p:ext uri="{BB962C8B-B14F-4D97-AF65-F5344CB8AC3E}">
        <p14:creationId xmlns:p14="http://schemas.microsoft.com/office/powerpoint/2010/main" val="319296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2442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15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8241500" y="2670815"/>
            <a:ext cx="3256384" cy="646331"/>
          </a:xfrm>
          <a:prstGeom prst="rect">
            <a:avLst/>
          </a:prstGeom>
          <a:solidFill>
            <a:srgbClr val="FFFF00"/>
          </a:solidFill>
        </p:spPr>
        <p:txBody>
          <a:bodyPr wrap="square" rtlCol="0">
            <a:spAutoFit/>
          </a:bodyPr>
          <a:lstStyle/>
          <a:p>
            <a:r>
              <a:rPr lang="en-US" altLang="ko-KR"/>
              <a:t>* Must submit the assignments on time</a:t>
            </a:r>
            <a:endParaRPr lang="ko-KR" altLang="en-US"/>
          </a:p>
        </p:txBody>
      </p:sp>
      <p:sp>
        <p:nvSpPr>
          <p:cNvPr id="19" name="TextBox 18"/>
          <p:cNvSpPr txBox="1"/>
          <p:nvPr/>
        </p:nvSpPr>
        <p:spPr>
          <a:xfrm>
            <a:off x="8241500" y="3551214"/>
            <a:ext cx="3256384" cy="646331"/>
          </a:xfrm>
          <a:prstGeom prst="rect">
            <a:avLst/>
          </a:prstGeom>
          <a:solidFill>
            <a:srgbClr val="FFFF00"/>
          </a:solidFill>
        </p:spPr>
        <p:txBody>
          <a:bodyPr wrap="square" rtlCol="0">
            <a:spAutoFit/>
          </a:bodyPr>
          <a:lstStyle/>
          <a:p>
            <a:r>
              <a:rPr lang="en-US" altLang="ko-KR"/>
              <a:t>* TOPIK Level 4 required before graduating</a:t>
            </a:r>
            <a:endParaRPr lang="ko-KR" altLang="en-US" b="1"/>
          </a:p>
        </p:txBody>
      </p:sp>
      <p:sp>
        <p:nvSpPr>
          <p:cNvPr id="12" name="TextBox 14">
            <a:extLst>
              <a:ext uri="{FF2B5EF4-FFF2-40B4-BE49-F238E27FC236}">
                <a16:creationId xmlns:a16="http://schemas.microsoft.com/office/drawing/2014/main" id="{1638A99D-34C7-4F43-B870-C10EC60913CE}"/>
              </a:ext>
            </a:extLst>
          </p:cNvPr>
          <p:cNvSpPr txBox="1"/>
          <p:nvPr/>
        </p:nvSpPr>
        <p:spPr>
          <a:xfrm>
            <a:off x="310036" y="565492"/>
            <a:ext cx="8171864"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400" b="0" i="0" u="none" strike="noStrike" kern="1200" cap="none" spc="0" baseline="0">
              <a:solidFill>
                <a:srgbClr val="00206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2060"/>
                </a:solidFill>
                <a:uFillTx/>
                <a:latin typeface="맑은 고딕"/>
                <a:ea typeface="맑은 고딕" pitchFamily="34"/>
                <a:cs typeface=""/>
              </a:rPr>
              <a:t>7) Grade assessment criteria</a:t>
            </a:r>
          </a:p>
        </p:txBody>
      </p:sp>
      <p:sp>
        <p:nvSpPr>
          <p:cNvPr id="13" name="TextBox 17">
            <a:extLst>
              <a:ext uri="{FF2B5EF4-FFF2-40B4-BE49-F238E27FC236}">
                <a16:creationId xmlns:a16="http://schemas.microsoft.com/office/drawing/2014/main" id="{8D4ECDE6-450B-42A0-8873-424E4D9F4A9B}"/>
              </a:ext>
            </a:extLst>
          </p:cNvPr>
          <p:cNvSpPr txBox="1"/>
          <p:nvPr/>
        </p:nvSpPr>
        <p:spPr>
          <a:xfrm>
            <a:off x="166594" y="189289"/>
            <a:ext cx="7580869"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a:solidFill>
                  <a:srgbClr val="002060"/>
                </a:solidFill>
                <a:latin typeface="맑은 고딕"/>
                <a:ea typeface="맑은 고딕" pitchFamily="34"/>
                <a:cs typeface=""/>
              </a:rPr>
              <a:t>2</a:t>
            </a:r>
            <a:r>
              <a:rPr lang="en-US" sz="2800" b="0" i="0" u="none" strike="noStrike" kern="1200" cap="none" spc="0" baseline="0">
                <a:solidFill>
                  <a:srgbClr val="002060"/>
                </a:solidFill>
                <a:uFillTx/>
                <a:latin typeface="맑은 고딕"/>
                <a:ea typeface="맑은 고딕" pitchFamily="34"/>
                <a:cs typeface=""/>
              </a:rPr>
              <a:t>. Lecture and Academic System</a:t>
            </a:r>
          </a:p>
        </p:txBody>
      </p:sp>
      <p:graphicFrame>
        <p:nvGraphicFramePr>
          <p:cNvPr id="14" name="표 6">
            <a:extLst>
              <a:ext uri="{FF2B5EF4-FFF2-40B4-BE49-F238E27FC236}">
                <a16:creationId xmlns:a16="http://schemas.microsoft.com/office/drawing/2014/main" id="{2705734E-35BD-44D3-9439-466D0D24DA09}"/>
              </a:ext>
            </a:extLst>
          </p:cNvPr>
          <p:cNvGraphicFramePr>
            <a:graphicFrameLocks noGrp="1"/>
          </p:cNvGraphicFramePr>
          <p:nvPr/>
        </p:nvGraphicFramePr>
        <p:xfrm>
          <a:off x="804068" y="1150269"/>
          <a:ext cx="6943395" cy="4149002"/>
        </p:xfrm>
        <a:graphic>
          <a:graphicData uri="http://schemas.openxmlformats.org/drawingml/2006/table">
            <a:tbl>
              <a:tblPr>
                <a:effectLst/>
                <a:tableStyleId>{8A107856-5554-42FB-B03E-39F5DBC370BA}</a:tableStyleId>
              </a:tblPr>
              <a:tblGrid>
                <a:gridCol w="1556583">
                  <a:extLst>
                    <a:ext uri="{9D8B030D-6E8A-4147-A177-3AD203B41FA5}">
                      <a16:colId xmlns:a16="http://schemas.microsoft.com/office/drawing/2014/main" val="3402393932"/>
                    </a:ext>
                  </a:extLst>
                </a:gridCol>
                <a:gridCol w="3001115">
                  <a:extLst>
                    <a:ext uri="{9D8B030D-6E8A-4147-A177-3AD203B41FA5}">
                      <a16:colId xmlns:a16="http://schemas.microsoft.com/office/drawing/2014/main" val="2661452037"/>
                    </a:ext>
                  </a:extLst>
                </a:gridCol>
                <a:gridCol w="2385697">
                  <a:extLst>
                    <a:ext uri="{9D8B030D-6E8A-4147-A177-3AD203B41FA5}">
                      <a16:colId xmlns:a16="http://schemas.microsoft.com/office/drawing/2014/main" val="2930979034"/>
                    </a:ext>
                  </a:extLst>
                </a:gridCol>
              </a:tblGrid>
              <a:tr h="347289">
                <a:tc>
                  <a:txBody>
                    <a:bodyPr/>
                    <a:lstStyle/>
                    <a:p>
                      <a:pPr marL="0" marR="0" lvl="0" indent="0" algn="ctr" fontAlgn="auto">
                        <a:lnSpc>
                          <a:spcPct val="160000"/>
                        </a:lnSpc>
                        <a:spcBef>
                          <a:spcPts val="0"/>
                        </a:spcBef>
                        <a:spcAft>
                          <a:spcPts val="0"/>
                        </a:spcAft>
                      </a:pPr>
                      <a:r>
                        <a:rPr lang="en-US" sz="1400" b="1" kern="0" spc="-20">
                          <a:solidFill>
                            <a:srgbClr val="002060"/>
                          </a:solidFill>
                          <a:latin typeface="맑은 고딕" pitchFamily="34"/>
                          <a:ea typeface="맑은 고딕" pitchFamily="34"/>
                        </a:rPr>
                        <a:t>Grade</a:t>
                      </a:r>
                      <a:endParaRPr lang="en-US" sz="1400" kern="0" spc="0">
                        <a:solidFill>
                          <a:srgbClr val="002060"/>
                        </a:solidFill>
                        <a:latin typeface="맑은 고딕" pitchFamily="34"/>
                        <a:ea typeface="맑은 고딕" pitchFamily="34"/>
                      </a:endParaRP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b="1" kern="0" spc="-20">
                          <a:solidFill>
                            <a:srgbClr val="002060"/>
                          </a:solidFill>
                          <a:latin typeface="맑은 고딕" pitchFamily="34"/>
                          <a:ea typeface="맑은 고딕" pitchFamily="34"/>
                        </a:rPr>
                        <a:t>Score</a:t>
                      </a:r>
                      <a:endParaRPr lang="en-US" sz="1400" kern="0" spc="0">
                        <a:solidFill>
                          <a:srgbClr val="002060"/>
                        </a:solidFill>
                        <a:latin typeface="맑은 고딕" pitchFamily="34"/>
                        <a:ea typeface="맑은 고딕" pitchFamily="34"/>
                      </a:endParaRPr>
                    </a:p>
                  </a:txBody>
                  <a:tcPr marL="17903" marR="17903" marT="17903" marB="17903" anchor="ctr">
                    <a:solidFill>
                      <a:srgbClr val="F8CBAD"/>
                    </a:solidFill>
                  </a:tcPr>
                </a:tc>
                <a:tc>
                  <a:txBody>
                    <a:bodyPr/>
                    <a:lstStyle/>
                    <a:p>
                      <a:pPr marL="0" marR="0" lvl="0" indent="0" algn="ctr" fontAlgn="auto">
                        <a:lnSpc>
                          <a:spcPct val="160000"/>
                        </a:lnSpc>
                        <a:spcBef>
                          <a:spcPts val="0"/>
                        </a:spcBef>
                        <a:spcAft>
                          <a:spcPts val="0"/>
                        </a:spcAft>
                      </a:pPr>
                      <a:r>
                        <a:rPr lang="en-US" sz="1400" b="1" kern="0" spc="-20">
                          <a:solidFill>
                            <a:srgbClr val="002060"/>
                          </a:solidFill>
                          <a:latin typeface="맑은 고딕" pitchFamily="34"/>
                          <a:ea typeface="맑은 고딕" pitchFamily="34"/>
                        </a:rPr>
                        <a:t>GPA</a:t>
                      </a:r>
                      <a:endParaRPr lang="en-US" sz="1400" kern="0" spc="0">
                        <a:solidFill>
                          <a:srgbClr val="002060"/>
                        </a:solidFill>
                        <a:latin typeface="맑은 고딕" pitchFamily="34"/>
                        <a:ea typeface="맑은 고딕" pitchFamily="34"/>
                      </a:endParaRPr>
                    </a:p>
                  </a:txBody>
                  <a:tcPr marL="17903" marR="17903" marT="17903" marB="17903" anchor="ctr">
                    <a:solidFill>
                      <a:srgbClr val="F8CBAD"/>
                    </a:solidFill>
                  </a:tcPr>
                </a:tc>
                <a:extLst>
                  <a:ext uri="{0D108BD9-81ED-4DB2-BD59-A6C34878D82A}">
                    <a16:rowId xmlns:a16="http://schemas.microsoft.com/office/drawing/2014/main" val="2390029998"/>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A+</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95 - 100</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4.5</a:t>
                      </a:r>
                      <a:endParaRPr lang="en-US" sz="1400" kern="0" spc="0">
                        <a:solidFill>
                          <a:srgbClr val="002060"/>
                        </a:solidFill>
                      </a:endParaRPr>
                    </a:p>
                  </a:txBody>
                  <a:tcPr marL="17903" marR="17903" marT="17903" marB="17903" anchor="ctr">
                    <a:solidFill>
                      <a:srgbClr val="FFE699"/>
                    </a:solidFill>
                  </a:tcPr>
                </a:tc>
                <a:extLst>
                  <a:ext uri="{0D108BD9-81ED-4DB2-BD59-A6C34878D82A}">
                    <a16:rowId xmlns:a16="http://schemas.microsoft.com/office/drawing/2014/main" val="356114542"/>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A0</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90 - 94</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4.0</a:t>
                      </a:r>
                      <a:endParaRPr lang="en-US" sz="1400" kern="0" spc="0">
                        <a:solidFill>
                          <a:srgbClr val="002060"/>
                        </a:solidFill>
                      </a:endParaRPr>
                    </a:p>
                  </a:txBody>
                  <a:tcPr marL="17903" marR="17903" marT="17903" marB="17903" anchor="ctr">
                    <a:solidFill>
                      <a:srgbClr val="FFE699"/>
                    </a:solidFill>
                  </a:tcPr>
                </a:tc>
                <a:extLst>
                  <a:ext uri="{0D108BD9-81ED-4DB2-BD59-A6C34878D82A}">
                    <a16:rowId xmlns:a16="http://schemas.microsoft.com/office/drawing/2014/main" val="945967979"/>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B+</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85 - 89</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3.5</a:t>
                      </a:r>
                      <a:endParaRPr lang="en-US" sz="1400" kern="0" spc="0">
                        <a:solidFill>
                          <a:srgbClr val="002060"/>
                        </a:solidFill>
                      </a:endParaRPr>
                    </a:p>
                  </a:txBody>
                  <a:tcPr marL="17903" marR="17903" marT="17903" marB="17903" anchor="ctr">
                    <a:solidFill>
                      <a:srgbClr val="FFE699"/>
                    </a:solidFill>
                  </a:tcPr>
                </a:tc>
                <a:extLst>
                  <a:ext uri="{0D108BD9-81ED-4DB2-BD59-A6C34878D82A}">
                    <a16:rowId xmlns:a16="http://schemas.microsoft.com/office/drawing/2014/main" val="4240267678"/>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B0</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80 - 84</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3.0</a:t>
                      </a:r>
                      <a:endParaRPr lang="en-US" sz="1400" kern="0" spc="0">
                        <a:solidFill>
                          <a:srgbClr val="002060"/>
                        </a:solidFill>
                      </a:endParaRPr>
                    </a:p>
                  </a:txBody>
                  <a:tcPr marL="17903" marR="17903" marT="17903" marB="17903" anchor="ctr">
                    <a:solidFill>
                      <a:srgbClr val="FFE699"/>
                    </a:solidFill>
                  </a:tcPr>
                </a:tc>
                <a:extLst>
                  <a:ext uri="{0D108BD9-81ED-4DB2-BD59-A6C34878D82A}">
                    <a16:rowId xmlns:a16="http://schemas.microsoft.com/office/drawing/2014/main" val="2224173845"/>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C+</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75 - 79</a:t>
                      </a:r>
                      <a:endParaRPr lang="en-US" sz="1400" kern="0" spc="0">
                        <a:solidFill>
                          <a:srgbClr val="002060"/>
                        </a:solidFill>
                      </a:endParaRPr>
                    </a:p>
                  </a:txBody>
                  <a:tcPr marL="17903" marR="17903" marT="17903" marB="17903" anchor="ctr">
                    <a:solidFill>
                      <a:srgbClr val="FFE699"/>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2.5</a:t>
                      </a:r>
                      <a:endParaRPr lang="en-US" sz="1400" kern="0" spc="0">
                        <a:solidFill>
                          <a:srgbClr val="002060"/>
                        </a:solidFill>
                      </a:endParaRPr>
                    </a:p>
                  </a:txBody>
                  <a:tcPr marL="17903" marR="17903" marT="17903" marB="17903" anchor="ctr">
                    <a:solidFill>
                      <a:srgbClr val="FFE699"/>
                    </a:solidFill>
                  </a:tcPr>
                </a:tc>
                <a:extLst>
                  <a:ext uri="{0D108BD9-81ED-4DB2-BD59-A6C34878D82A}">
                    <a16:rowId xmlns:a16="http://schemas.microsoft.com/office/drawing/2014/main" val="2392008814"/>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C0</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70 - 74</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2.0</a:t>
                      </a:r>
                      <a:endParaRPr lang="en-US" sz="1400" kern="0" spc="0">
                        <a:solidFill>
                          <a:srgbClr val="002060"/>
                        </a:solidFill>
                      </a:endParaRPr>
                    </a:p>
                  </a:txBody>
                  <a:tcPr marL="17903" marR="17903" marT="17903" marB="17903" anchor="ctr">
                    <a:solidFill>
                      <a:srgbClr val="FBE5D6"/>
                    </a:solidFill>
                  </a:tcPr>
                </a:tc>
                <a:extLst>
                  <a:ext uri="{0D108BD9-81ED-4DB2-BD59-A6C34878D82A}">
                    <a16:rowId xmlns:a16="http://schemas.microsoft.com/office/drawing/2014/main" val="575035452"/>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D+</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65 - 69</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1.5</a:t>
                      </a:r>
                      <a:endParaRPr lang="en-US" sz="1400" kern="0" spc="0">
                        <a:solidFill>
                          <a:srgbClr val="002060"/>
                        </a:solidFill>
                      </a:endParaRPr>
                    </a:p>
                  </a:txBody>
                  <a:tcPr marL="17903" marR="17903" marT="17903" marB="17903" anchor="ctr">
                    <a:solidFill>
                      <a:srgbClr val="FBE5D6"/>
                    </a:solidFill>
                  </a:tcPr>
                </a:tc>
                <a:extLst>
                  <a:ext uri="{0D108BD9-81ED-4DB2-BD59-A6C34878D82A}">
                    <a16:rowId xmlns:a16="http://schemas.microsoft.com/office/drawing/2014/main" val="912766254"/>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D0</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60 - 64</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1.0</a:t>
                      </a:r>
                      <a:endParaRPr lang="en-US" sz="1400" kern="0" spc="0">
                        <a:solidFill>
                          <a:srgbClr val="002060"/>
                        </a:solidFill>
                      </a:endParaRPr>
                    </a:p>
                  </a:txBody>
                  <a:tcPr marL="17903" marR="17903" marT="17903" marB="17903" anchor="ctr">
                    <a:solidFill>
                      <a:srgbClr val="FBE5D6"/>
                    </a:solidFill>
                  </a:tcPr>
                </a:tc>
                <a:extLst>
                  <a:ext uri="{0D108BD9-81ED-4DB2-BD59-A6C34878D82A}">
                    <a16:rowId xmlns:a16="http://schemas.microsoft.com/office/drawing/2014/main" val="1758299172"/>
                  </a:ext>
                </a:extLst>
              </a:tr>
              <a:tr h="347289">
                <a:tc>
                  <a:txBody>
                    <a:bodyPr/>
                    <a:lstStyle/>
                    <a:p>
                      <a:pPr marL="761996" marR="0" lvl="0" indent="0" algn="l" fontAlgn="auto">
                        <a:lnSpc>
                          <a:spcPct val="160000"/>
                        </a:lnSpc>
                        <a:spcBef>
                          <a:spcPts val="0"/>
                        </a:spcBef>
                        <a:spcAft>
                          <a:spcPts val="0"/>
                        </a:spcAft>
                      </a:pPr>
                      <a:r>
                        <a:rPr lang="en-US" sz="1400" kern="0" spc="-20">
                          <a:solidFill>
                            <a:srgbClr val="002060"/>
                          </a:solidFill>
                        </a:rPr>
                        <a:t>F</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latin typeface="맑은 고딕" pitchFamily="34"/>
                          <a:ea typeface="맑은 고딕" pitchFamily="34"/>
                        </a:rPr>
                        <a:t>Less than 60</a:t>
                      </a:r>
                      <a:endParaRPr lang="en-US" sz="1400" kern="0" spc="0">
                        <a:solidFill>
                          <a:srgbClr val="002060"/>
                        </a:solidFill>
                        <a:latin typeface="맑은 고딕" pitchFamily="34"/>
                        <a:ea typeface="맑은 고딕" pitchFamily="34"/>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0</a:t>
                      </a:r>
                      <a:endParaRPr lang="en-US" sz="1400" kern="0" spc="0">
                        <a:solidFill>
                          <a:srgbClr val="002060"/>
                        </a:solidFill>
                      </a:endParaRPr>
                    </a:p>
                  </a:txBody>
                  <a:tcPr marL="17903" marR="17903" marT="17903" marB="17903" anchor="ctr">
                    <a:solidFill>
                      <a:srgbClr val="FBE5D6"/>
                    </a:solidFill>
                  </a:tcPr>
                </a:tc>
                <a:extLst>
                  <a:ext uri="{0D108BD9-81ED-4DB2-BD59-A6C34878D82A}">
                    <a16:rowId xmlns:a16="http://schemas.microsoft.com/office/drawing/2014/main" val="2168922227"/>
                  </a:ext>
                </a:extLst>
              </a:tr>
              <a:tr h="347289">
                <a:tc>
                  <a:txBody>
                    <a:bodyPr/>
                    <a:lstStyle/>
                    <a:p>
                      <a:pPr marL="0" marR="0" lvl="0" indent="0" algn="ctr" fontAlgn="auto">
                        <a:lnSpc>
                          <a:spcPct val="160000"/>
                        </a:lnSpc>
                        <a:spcBef>
                          <a:spcPts val="0"/>
                        </a:spcBef>
                        <a:spcAft>
                          <a:spcPts val="0"/>
                        </a:spcAft>
                      </a:pPr>
                      <a:r>
                        <a:rPr lang="en-US" sz="1400" kern="0" spc="-20">
                          <a:solidFill>
                            <a:srgbClr val="002060"/>
                          </a:solidFill>
                        </a:rPr>
                        <a:t>P / NP</a:t>
                      </a:r>
                      <a:endParaRPr lang="en-US" sz="1400" kern="0" spc="0">
                        <a:solidFill>
                          <a:srgbClr val="002060"/>
                        </a:solidFill>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latin typeface="맑은 고딕" pitchFamily="34"/>
                          <a:ea typeface="맑은 고딕" pitchFamily="34"/>
                        </a:rPr>
                        <a:t>Pass / Fail</a:t>
                      </a:r>
                      <a:endParaRPr lang="en-US" sz="1400" kern="0" spc="0">
                        <a:solidFill>
                          <a:srgbClr val="002060"/>
                        </a:solidFill>
                        <a:latin typeface="맑은 고딕" pitchFamily="34"/>
                        <a:ea typeface="맑은 고딕" pitchFamily="34"/>
                      </a:endParaRPr>
                    </a:p>
                  </a:txBody>
                  <a:tcPr marL="17903" marR="17903" marT="17903" marB="17903" anchor="ctr">
                    <a:solidFill>
                      <a:srgbClr val="FBE5D6"/>
                    </a:solidFill>
                  </a:tcPr>
                </a:tc>
                <a:tc>
                  <a:txBody>
                    <a:bodyPr/>
                    <a:lstStyle/>
                    <a:p>
                      <a:pPr marL="0" marR="0" lvl="0" indent="0" algn="ctr" fontAlgn="auto">
                        <a:lnSpc>
                          <a:spcPct val="160000"/>
                        </a:lnSpc>
                        <a:spcBef>
                          <a:spcPts val="0"/>
                        </a:spcBef>
                        <a:spcAft>
                          <a:spcPts val="0"/>
                        </a:spcAft>
                      </a:pPr>
                      <a:r>
                        <a:rPr lang="en-US" sz="1400" kern="0" spc="-20">
                          <a:solidFill>
                            <a:srgbClr val="002060"/>
                          </a:solidFill>
                        </a:rPr>
                        <a:t>-</a:t>
                      </a:r>
                      <a:endParaRPr lang="en-US" sz="1400" kern="0" spc="0">
                        <a:solidFill>
                          <a:srgbClr val="002060"/>
                        </a:solidFill>
                      </a:endParaRPr>
                    </a:p>
                  </a:txBody>
                  <a:tcPr marL="17903" marR="17903" marT="17903" marB="17903" anchor="ctr">
                    <a:solidFill>
                      <a:srgbClr val="FBE5D6"/>
                    </a:solidFill>
                  </a:tcPr>
                </a:tc>
                <a:extLst>
                  <a:ext uri="{0D108BD9-81ED-4DB2-BD59-A6C34878D82A}">
                    <a16:rowId xmlns:a16="http://schemas.microsoft.com/office/drawing/2014/main" val="1547258147"/>
                  </a:ext>
                </a:extLst>
              </a:tr>
            </a:tbl>
          </a:graphicData>
        </a:graphic>
      </p:graphicFrame>
      <p:sp>
        <p:nvSpPr>
          <p:cNvPr id="16" name="TextBox 19">
            <a:extLst>
              <a:ext uri="{FF2B5EF4-FFF2-40B4-BE49-F238E27FC236}">
                <a16:creationId xmlns:a16="http://schemas.microsoft.com/office/drawing/2014/main" id="{59854025-0688-4E14-A63F-3A79041D464C}"/>
              </a:ext>
            </a:extLst>
          </p:cNvPr>
          <p:cNvSpPr txBox="1"/>
          <p:nvPr/>
        </p:nvSpPr>
        <p:spPr>
          <a:xfrm>
            <a:off x="363327" y="5122048"/>
            <a:ext cx="8921992" cy="69704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2060"/>
                </a:solidFill>
                <a:uFillTx/>
                <a:latin typeface="맑은 고딕"/>
                <a:ea typeface="맑은 고딕" pitchFamily="34"/>
                <a:cs typeface=""/>
              </a:rPr>
              <a:t> * </a:t>
            </a:r>
            <a:r>
              <a:rPr lang="en-US" sz="1400" b="1" i="0" u="none" strike="noStrike" kern="1200" cap="none" spc="0" baseline="0">
                <a:solidFill>
                  <a:srgbClr val="002060"/>
                </a:solidFill>
                <a:uFillTx/>
                <a:latin typeface="맑은 고딕"/>
                <a:ea typeface="맑은 고딕" pitchFamily="34"/>
                <a:cs typeface=""/>
              </a:rPr>
              <a:t>If you get ‘F’ grade in mandatory major class then you </a:t>
            </a:r>
            <a:r>
              <a:rPr lang="en-US" sz="1400" b="1" i="0" u="sng" strike="noStrike" kern="1200" cap="none" spc="0" baseline="0">
                <a:solidFill>
                  <a:srgbClr val="002060"/>
                </a:solidFill>
                <a:uFillTx/>
                <a:latin typeface="맑은 고딕"/>
                <a:ea typeface="맑은 고딕" pitchFamily="34"/>
                <a:cs typeface=""/>
              </a:rPr>
              <a:t>must</a:t>
            </a:r>
            <a:r>
              <a:rPr lang="en-US" sz="1400" b="1" i="0" u="none" strike="noStrike" kern="1200" cap="none" spc="0" baseline="0">
                <a:solidFill>
                  <a:srgbClr val="002060"/>
                </a:solidFill>
                <a:uFillTx/>
                <a:latin typeface="맑은 고딕"/>
                <a:ea typeface="맑은 고딕" pitchFamily="34"/>
                <a:cs typeface=""/>
              </a:rPr>
              <a:t> re-take the class.</a:t>
            </a:r>
            <a:endParaRPr lang="en-US" sz="1400" b="0" i="0" u="none" strike="noStrike" kern="1200" cap="none" spc="0" baseline="0">
              <a:solidFill>
                <a:srgbClr val="002060"/>
              </a:solidFill>
              <a:uFillTx/>
              <a:latin typeface="맑은 고딕"/>
              <a:ea typeface="맑은 고딕" pitchFamily="34"/>
              <a:cs typeface=""/>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2060"/>
                </a:solidFill>
                <a:uFillTx/>
                <a:latin typeface="맑은 고딕"/>
                <a:ea typeface="맑은 고딕" pitchFamily="34"/>
                <a:cs typeface=""/>
              </a:rPr>
              <a:t> *</a:t>
            </a:r>
            <a:r>
              <a:rPr lang="en-US" sz="1400" b="1" i="0" u="none" strike="noStrike" kern="1200" cap="none" spc="0" baseline="0">
                <a:solidFill>
                  <a:srgbClr val="002060"/>
                </a:solidFill>
                <a:uFillTx/>
                <a:latin typeface="맑은 고딕"/>
                <a:ea typeface="맑은 고딕" pitchFamily="34"/>
                <a:cs typeface=""/>
              </a:rPr>
              <a:t> Grades are given only when your attendance is more than ¾ </a:t>
            </a:r>
            <a:r>
              <a:rPr lang="en-US" sz="1400" b="1" i="0" u="sng" strike="noStrike" kern="1200" cap="none" spc="0" baseline="0">
                <a:solidFill>
                  <a:srgbClr val="002060"/>
                </a:solidFill>
                <a:uFillTx/>
                <a:latin typeface="맑은 고딕"/>
                <a:ea typeface="맑은 고딕" pitchFamily="34"/>
                <a:cs typeface=""/>
              </a:rPr>
              <a:t>(‘F’ grade for more than ¼ absent)</a:t>
            </a:r>
            <a:endParaRPr lang="en-US" sz="1400" b="0" i="0" u="none" strike="noStrike" kern="1200" cap="none" spc="0" baseline="0">
              <a:solidFill>
                <a:srgbClr val="002060"/>
              </a:solidFill>
              <a:uFillTx/>
              <a:latin typeface="맑은 고딕"/>
              <a:ea typeface="맑은 고딕" pitchFamily="34"/>
              <a:cs typeface=""/>
            </a:endParaRPr>
          </a:p>
        </p:txBody>
      </p:sp>
    </p:spTree>
    <p:extLst>
      <p:ext uri="{BB962C8B-B14F-4D97-AF65-F5344CB8AC3E}">
        <p14:creationId xmlns:p14="http://schemas.microsoft.com/office/powerpoint/2010/main" val="2319877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063"/>
            <a:ext cx="12192000" cy="697706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29883" y="684032"/>
            <a:ext cx="7580871" cy="307777"/>
          </a:xfrm>
          <a:prstGeom prst="rect">
            <a:avLst/>
          </a:prstGeom>
          <a:noFill/>
        </p:spPr>
        <p:txBody>
          <a:bodyPr wrap="square" rtlCol="0">
            <a:spAutoFit/>
          </a:bodyPr>
          <a:lstStyle/>
          <a:p>
            <a:pPr fontAlgn="base" latinLnBrk="0"/>
            <a:r>
              <a:rPr lang="en-US" altLang="ko-KR" sz="1400" b="1">
                <a:solidFill>
                  <a:srgbClr val="002060"/>
                </a:solidFill>
                <a:latin typeface="+mj-lt"/>
              </a:rPr>
              <a:t>   1) Korean language course curriculum</a:t>
            </a:r>
            <a:endParaRPr lang="ko-KR" altLang="en-US" sz="1400" b="1">
              <a:solidFill>
                <a:srgbClr val="002060"/>
              </a:solidFill>
              <a:latin typeface="+mj-lt"/>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graphicFrame>
        <p:nvGraphicFramePr>
          <p:cNvPr id="10" name="표 9"/>
          <p:cNvGraphicFramePr>
            <a:graphicFrameLocks noGrp="1"/>
          </p:cNvGraphicFramePr>
          <p:nvPr>
            <p:extLst>
              <p:ext uri="{D42A27DB-BD31-4B8C-83A1-F6EECF244321}">
                <p14:modId xmlns:p14="http://schemas.microsoft.com/office/powerpoint/2010/main" val="654867665"/>
              </p:ext>
            </p:extLst>
          </p:nvPr>
        </p:nvGraphicFramePr>
        <p:xfrm>
          <a:off x="129883" y="1140616"/>
          <a:ext cx="11903099" cy="4143255"/>
        </p:xfrm>
        <a:graphic>
          <a:graphicData uri="http://schemas.openxmlformats.org/drawingml/2006/table">
            <a:tbl>
              <a:tblPr>
                <a:effectLst/>
              </a:tblPr>
              <a:tblGrid>
                <a:gridCol w="4299899">
                  <a:extLst>
                    <a:ext uri="{9D8B030D-6E8A-4147-A177-3AD203B41FA5}">
                      <a16:colId xmlns:a16="http://schemas.microsoft.com/office/drawing/2014/main" val="121955815"/>
                    </a:ext>
                  </a:extLst>
                </a:gridCol>
                <a:gridCol w="4299899">
                  <a:extLst>
                    <a:ext uri="{9D8B030D-6E8A-4147-A177-3AD203B41FA5}">
                      <a16:colId xmlns:a16="http://schemas.microsoft.com/office/drawing/2014/main" val="2783144199"/>
                    </a:ext>
                  </a:extLst>
                </a:gridCol>
                <a:gridCol w="3303301">
                  <a:extLst>
                    <a:ext uri="{9D8B030D-6E8A-4147-A177-3AD203B41FA5}">
                      <a16:colId xmlns:a16="http://schemas.microsoft.com/office/drawing/2014/main" val="3187246318"/>
                    </a:ext>
                  </a:extLst>
                </a:gridCol>
              </a:tblGrid>
              <a:tr h="558290">
                <a:tc rowSpan="2">
                  <a:txBody>
                    <a:bodyPr/>
                    <a:lstStyle/>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Training Area</a:t>
                      </a:r>
                      <a:endParaRPr lang="ko-KR" altLang="en-US" sz="1800" b="1" kern="0" spc="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gridSpan="2">
                  <a:txBody>
                    <a:bodyPr/>
                    <a:lstStyle/>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Course Name</a:t>
                      </a:r>
                      <a:endParaRPr lang="ko-KR" altLang="en-US" sz="1800" b="1" kern="0" spc="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hMerge="1">
                  <a:txBody>
                    <a:bodyPr/>
                    <a:lstStyle/>
                    <a:p>
                      <a:pPr latinLnBrk="1"/>
                      <a:endParaRPr lang="ko-KR" altLang="en-US"/>
                    </a:p>
                  </a:txBody>
                  <a:tcPr/>
                </a:tc>
                <a:extLst>
                  <a:ext uri="{0D108BD9-81ED-4DB2-BD59-A6C34878D82A}">
                    <a16:rowId xmlns:a16="http://schemas.microsoft.com/office/drawing/2014/main" val="4019485170"/>
                  </a:ext>
                </a:extLst>
              </a:tr>
              <a:tr h="795403">
                <a:tc vMerge="1">
                  <a:txBody>
                    <a:bodyPr/>
                    <a:lstStyle/>
                    <a:p>
                      <a:pPr latinLnBrk="1"/>
                      <a:endParaRPr lang="ko-KR" altLang="en-US"/>
                    </a:p>
                  </a:txBody>
                  <a:tcPr/>
                </a:tc>
                <a:tc>
                  <a:txBody>
                    <a:bodyPr/>
                    <a:lstStyle/>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100Unit</a:t>
                      </a:r>
                      <a:endParaRPr lang="ko-KR" altLang="en-US" sz="1800" b="1" kern="0" spc="0">
                        <a:solidFill>
                          <a:srgbClr val="000000"/>
                        </a:solidFill>
                        <a:effectLst/>
                        <a:latin typeface="함초롬바탕" panose="02030604000101010101" pitchFamily="18" charset="-127"/>
                      </a:endParaRPr>
                    </a:p>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(Course A-Intermediate)</a:t>
                      </a:r>
                      <a:endParaRPr lang="ko-KR" altLang="en-US" sz="1800" b="1"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a:txBody>
                    <a:bodyPr/>
                    <a:lstStyle/>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200Unit</a:t>
                      </a:r>
                      <a:endParaRPr lang="ko-KR" altLang="en-US" sz="1800" b="1" kern="0" spc="0">
                        <a:solidFill>
                          <a:srgbClr val="000000"/>
                        </a:solidFill>
                        <a:effectLst/>
                        <a:latin typeface="함초롬바탕" panose="02030604000101010101" pitchFamily="18" charset="-127"/>
                      </a:endParaRPr>
                    </a:p>
                    <a:p>
                      <a:pPr marL="0" marR="0" indent="0" algn="ctr" fontAlgn="base" latinLnBrk="0">
                        <a:lnSpc>
                          <a:spcPct val="10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(Course B-Advanced)</a:t>
                      </a:r>
                      <a:endParaRPr lang="ko-KR" altLang="en-US" sz="1800" b="1"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extLst>
                  <a:ext uri="{0D108BD9-81ED-4DB2-BD59-A6C34878D82A}">
                    <a16:rowId xmlns:a16="http://schemas.microsoft.com/office/drawing/2014/main" val="1670519689"/>
                  </a:ext>
                </a:extLst>
              </a:tr>
              <a:tr h="883098">
                <a:tc>
                  <a:txBody>
                    <a:bodyPr/>
                    <a:lstStyle/>
                    <a:p>
                      <a:pPr marL="0" marR="0" indent="0" algn="ctr" fontAlgn="base" latinLnBrk="0">
                        <a:lnSpc>
                          <a:spcPct val="12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Communication skills</a:t>
                      </a:r>
                      <a:endParaRPr lang="ko-KR" altLang="en-US" sz="1800" b="1" kern="0" spc="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Korean grammar
(3 credits: 3 hours)</a:t>
                      </a:r>
                      <a:endParaRPr lang="ko-KR" altLang="en-US" sz="1800"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Korean presentations and discussions
(3 credits: 3 hours)</a:t>
                      </a:r>
                      <a:endParaRPr lang="ko-KR" altLang="en-US" sz="1800"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826001"/>
                  </a:ext>
                </a:extLst>
              </a:tr>
              <a:tr h="883098">
                <a:tc>
                  <a:txBody>
                    <a:bodyPr/>
                    <a:lstStyle/>
                    <a:p>
                      <a:pPr marL="0" marR="0" indent="0" algn="ctr" fontAlgn="base" latinLnBrk="0">
                        <a:lnSpc>
                          <a:spcPct val="12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Writing</a:t>
                      </a:r>
                      <a:endParaRPr lang="ko-KR" altLang="en-US" sz="1800" b="1" kern="0" spc="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Writing practice
(3 credits: 3 hours)</a:t>
                      </a:r>
                      <a:endParaRPr lang="ko-KR" altLang="en-US" sz="1800"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Logical writing
(3 credits: 3 hours)</a:t>
                      </a:r>
                      <a:endParaRPr lang="ko-KR" altLang="en-US" sz="1800"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6295235"/>
                  </a:ext>
                </a:extLst>
              </a:tr>
              <a:tr h="883098">
                <a:tc>
                  <a:txBody>
                    <a:bodyPr/>
                    <a:lstStyle/>
                    <a:p>
                      <a:pPr marL="0" marR="0" indent="0" algn="ctr" fontAlgn="base" latinLnBrk="0">
                        <a:lnSpc>
                          <a:spcPct val="120000"/>
                        </a:lnSpc>
                        <a:spcBef>
                          <a:spcPts val="0"/>
                        </a:spcBef>
                        <a:spcAft>
                          <a:spcPts val="0"/>
                        </a:spcAft>
                      </a:pPr>
                      <a:r>
                        <a:rPr lang="en-US" altLang="ko-KR" sz="1800" b="1" kern="0" spc="0">
                          <a:solidFill>
                            <a:srgbClr val="000000"/>
                          </a:solidFill>
                          <a:effectLst/>
                          <a:latin typeface="굴림" panose="020B0600000101010101" pitchFamily="50" charset="-127"/>
                          <a:ea typeface="굴림" panose="020B0600000101010101" pitchFamily="50" charset="-127"/>
                        </a:rPr>
                        <a:t>Reading</a:t>
                      </a:r>
                      <a:endParaRPr lang="ko-KR" altLang="en-US" sz="1800" b="1" kern="0" spc="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Korean text reading</a:t>
                      </a:r>
                    </a:p>
                    <a:p>
                      <a:pPr marL="0" marR="0" indent="0" algn="ctr" fontAlgn="base" latinLnBrk="0">
                        <a:lnSpc>
                          <a:spcPct val="120000"/>
                        </a:lnSpc>
                        <a:spcBef>
                          <a:spcPts val="0"/>
                        </a:spcBef>
                        <a:spcAft>
                          <a:spcPts val="0"/>
                        </a:spcAft>
                      </a:pPr>
                      <a:r>
                        <a:rPr lang="en-US" altLang="ko-KR" sz="1800" kern="0" spc="0">
                          <a:solidFill>
                            <a:srgbClr val="000000"/>
                          </a:solidFill>
                          <a:effectLst/>
                          <a:latin typeface="굴림" panose="020B0600000101010101" pitchFamily="50" charset="-127"/>
                          <a:ea typeface="굴림" panose="020B0600000101010101" pitchFamily="50" charset="-127"/>
                        </a:rPr>
                        <a:t>(3 credits: 3 hours)</a:t>
                      </a:r>
                      <a:endParaRPr lang="ko-KR" altLang="en-US" sz="1800" kern="0" spc="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1800" kern="0" spc="0" dirty="0">
                          <a:solidFill>
                            <a:srgbClr val="000000"/>
                          </a:solidFill>
                          <a:effectLst/>
                          <a:latin typeface="굴림" panose="020B0600000101010101" pitchFamily="50" charset="-127"/>
                          <a:ea typeface="굴림" panose="020B0600000101010101" pitchFamily="50" charset="-127"/>
                        </a:rPr>
                        <a:t>-</a:t>
                      </a:r>
                      <a:endParaRPr 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72996878"/>
                  </a:ext>
                </a:extLst>
              </a:tr>
            </a:tbl>
          </a:graphicData>
        </a:graphic>
      </p:graphicFrame>
      <p:sp>
        <p:nvSpPr>
          <p:cNvPr id="12" name="직사각형 11"/>
          <p:cNvSpPr/>
          <p:nvPr/>
        </p:nvSpPr>
        <p:spPr>
          <a:xfrm>
            <a:off x="297423" y="5246198"/>
            <a:ext cx="10901265" cy="1311962"/>
          </a:xfrm>
          <a:prstGeom prst="rect">
            <a:avLst/>
          </a:prstGeom>
        </p:spPr>
        <p:txBody>
          <a:bodyPr wrap="square">
            <a:spAutoFit/>
          </a:bodyPr>
          <a:lstStyle/>
          <a:p>
            <a:pPr marL="349250" indent="-349250" algn="just" fontAlgn="base">
              <a:lnSpc>
                <a:spcPct val="160000"/>
              </a:lnSpc>
            </a:pPr>
            <a:r>
              <a:rPr lang="en-US" altLang="ko-KR" sz="1600" b="1" kern="0">
                <a:solidFill>
                  <a:srgbClr val="002060"/>
                </a:solidFill>
                <a:latin typeface="휴먼명조"/>
                <a:ea typeface="휴먼명조"/>
              </a:rPr>
              <a:t>* Course target: All undergraduate international students</a:t>
            </a:r>
            <a:endParaRPr lang="en-US" altLang="ko-KR" sz="1600" b="1" kern="0">
              <a:solidFill>
                <a:srgbClr val="002060"/>
              </a:solidFill>
              <a:latin typeface="함초롬바탕" panose="02030604000101010101" pitchFamily="18" charset="-127"/>
            </a:endParaRPr>
          </a:p>
          <a:p>
            <a:pPr marL="349250" indent="-349250" algn="just" fontAlgn="base">
              <a:lnSpc>
                <a:spcPct val="160000"/>
              </a:lnSpc>
            </a:pPr>
            <a:r>
              <a:rPr lang="en-US" altLang="ko-KR" kern="0">
                <a:solidFill>
                  <a:srgbClr val="002060"/>
                </a:solidFill>
                <a:latin typeface="휴먼명조"/>
                <a:ea typeface="휴먼명조"/>
              </a:rPr>
              <a:t>※ Tuition wavers: TOPIK Level 4 or higher students, ‘Korean</a:t>
            </a:r>
            <a:r>
              <a:rPr lang="ko-KR" altLang="en-US" kern="0">
                <a:solidFill>
                  <a:srgbClr val="002060"/>
                </a:solidFill>
                <a:latin typeface="휴먼명조"/>
                <a:ea typeface="휴먼명조"/>
              </a:rPr>
              <a:t> </a:t>
            </a:r>
            <a:r>
              <a:rPr lang="en-US" altLang="ko-KR" kern="0">
                <a:solidFill>
                  <a:srgbClr val="002060"/>
                </a:solidFill>
                <a:latin typeface="휴먼명조"/>
                <a:ea typeface="휴먼명조"/>
              </a:rPr>
              <a:t>Entrance Exam’ Level 4 or higher students </a:t>
            </a:r>
          </a:p>
          <a:p>
            <a:pPr marL="349250" indent="-349250" algn="just" fontAlgn="base">
              <a:lnSpc>
                <a:spcPct val="160000"/>
              </a:lnSpc>
            </a:pPr>
            <a:r>
              <a:rPr lang="en-US" altLang="ko-KR" kern="0">
                <a:solidFill>
                  <a:srgbClr val="002060"/>
                </a:solidFill>
                <a:latin typeface="휴먼명조"/>
                <a:ea typeface="휴먼명조"/>
              </a:rPr>
              <a:t>Are exempt from the compulsory Korean courses</a:t>
            </a:r>
            <a:endParaRPr lang="ko-KR" altLang="en-US" kern="0">
              <a:solidFill>
                <a:srgbClr val="002060"/>
              </a:solidFill>
              <a:latin typeface="함초롬바탕" panose="02030604000101010101" pitchFamily="18" charset="-127"/>
            </a:endParaRPr>
          </a:p>
        </p:txBody>
      </p:sp>
      <p:sp>
        <p:nvSpPr>
          <p:cNvPr id="2" name="TextBox 1"/>
          <p:cNvSpPr txBox="1"/>
          <p:nvPr/>
        </p:nvSpPr>
        <p:spPr>
          <a:xfrm>
            <a:off x="3772861" y="725072"/>
            <a:ext cx="5871694" cy="369332"/>
          </a:xfrm>
          <a:prstGeom prst="rect">
            <a:avLst/>
          </a:prstGeom>
          <a:solidFill>
            <a:srgbClr val="FFFF00"/>
          </a:solidFill>
        </p:spPr>
        <p:txBody>
          <a:bodyPr wrap="square" rtlCol="0">
            <a:spAutoFit/>
          </a:bodyPr>
          <a:lstStyle/>
          <a:p>
            <a:r>
              <a:rPr lang="en-US" altLang="ko-KR"/>
              <a:t>*</a:t>
            </a:r>
            <a:r>
              <a:rPr lang="en-US" altLang="ko-KR" err="1"/>
              <a:t>Compulsary</a:t>
            </a:r>
            <a:r>
              <a:rPr lang="en-US" altLang="ko-KR"/>
              <a:t> for students with below TOPIK Level 4</a:t>
            </a:r>
            <a:endParaRPr lang="ko-KR" altLang="en-US"/>
          </a:p>
        </p:txBody>
      </p:sp>
    </p:spTree>
    <p:extLst>
      <p:ext uri="{BB962C8B-B14F-4D97-AF65-F5344CB8AC3E}">
        <p14:creationId xmlns:p14="http://schemas.microsoft.com/office/powerpoint/2010/main" val="155629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17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840" y="1328939"/>
            <a:ext cx="11248736" cy="402488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200000"/>
              </a:lnSpc>
            </a:pPr>
            <a:r>
              <a:rPr lang="en-US" altLang="ko-KR" sz="1400" dirty="0">
                <a:solidFill>
                  <a:srgbClr val="002060"/>
                </a:solidFill>
                <a:latin typeface="+mn-ea"/>
              </a:rPr>
              <a:t>1) Designated and placement of courses according to Korean proficiency level, TOPIK score and entrance Korean examination test results.</a:t>
            </a:r>
            <a:endParaRPr lang="ko-KR" altLang="en-US" sz="1400" dirty="0">
              <a:solidFill>
                <a:srgbClr val="002060"/>
              </a:solidFill>
              <a:latin typeface="+mn-ea"/>
            </a:endParaRPr>
          </a:p>
          <a:p>
            <a:pPr fontAlgn="base">
              <a:lnSpc>
                <a:spcPct val="200000"/>
              </a:lnSpc>
            </a:pPr>
            <a:r>
              <a:rPr lang="en-US" altLang="ko-KR" sz="1400" dirty="0">
                <a:solidFill>
                  <a:srgbClr val="002060"/>
                </a:solidFill>
                <a:latin typeface="+mn-ea"/>
              </a:rPr>
              <a:t>2) Compulsory Korean courses are registered by the Institute of International Education, cannot be applied individually online.</a:t>
            </a:r>
            <a:endParaRPr lang="ko-KR" altLang="en-US" sz="1400" b="1" dirty="0">
              <a:solidFill>
                <a:srgbClr val="002060"/>
              </a:solidFill>
              <a:latin typeface="+mn-ea"/>
            </a:endParaRPr>
          </a:p>
          <a:p>
            <a:pPr fontAlgn="base">
              <a:lnSpc>
                <a:spcPct val="200000"/>
              </a:lnSpc>
            </a:pPr>
            <a:r>
              <a:rPr lang="en-US" altLang="ko-KR" sz="1400" dirty="0">
                <a:solidFill>
                  <a:srgbClr val="002060"/>
                </a:solidFill>
                <a:latin typeface="+mn-ea"/>
              </a:rPr>
              <a:t>3) Check the details of application for compulsory Korean courses</a:t>
            </a:r>
            <a:endParaRPr lang="en-US" altLang="ko-KR" sz="1400" b="1" dirty="0">
              <a:solidFill>
                <a:srgbClr val="002060"/>
              </a:solidFill>
              <a:latin typeface="+mn-ea"/>
            </a:endParaRPr>
          </a:p>
          <a:p>
            <a:pPr fontAlgn="base">
              <a:lnSpc>
                <a:spcPct val="200000"/>
              </a:lnSpc>
            </a:pPr>
            <a:r>
              <a:rPr lang="en-US" altLang="ko-KR" dirty="0">
                <a:solidFill>
                  <a:srgbClr val="002060"/>
                </a:solidFill>
                <a:latin typeface="+mn-ea"/>
              </a:rPr>
              <a:t>     </a:t>
            </a:r>
            <a:r>
              <a:rPr lang="en-US" altLang="ko-KR" sz="1800" b="1" dirty="0">
                <a:solidFill>
                  <a:srgbClr val="002060"/>
                </a:solidFill>
                <a:latin typeface="+mn-ea"/>
                <a:hlinkClick r:id="rId5"/>
              </a:rPr>
              <a:t>https://www.kw.ac.kr/ko/life/notice.jsp?BoardMode=view&amp;DUID=35205</a:t>
            </a:r>
            <a:endParaRPr lang="en-US" altLang="ko-KR" b="1" dirty="0">
              <a:solidFill>
                <a:srgbClr val="002060"/>
              </a:solidFill>
              <a:latin typeface="+mn-ea"/>
            </a:endParaRPr>
          </a:p>
          <a:p>
            <a:pPr fontAlgn="base">
              <a:lnSpc>
                <a:spcPct val="200000"/>
              </a:lnSpc>
            </a:pPr>
            <a:r>
              <a:rPr lang="en-US" altLang="ko-KR" sz="1400" dirty="0">
                <a:solidFill>
                  <a:srgbClr val="002060"/>
                </a:solidFill>
                <a:latin typeface="+mn-ea"/>
              </a:rPr>
              <a:t>    </a:t>
            </a:r>
            <a:r>
              <a:rPr lang="en-US" altLang="ko-KR" sz="1400" b="1" dirty="0">
                <a:solidFill>
                  <a:srgbClr val="002060"/>
                </a:solidFill>
                <a:latin typeface="+mn-ea"/>
              </a:rPr>
              <a:t>  Log in to KLAS after 5pm on Tuesday, August 18 to confirm your course timetable</a:t>
            </a:r>
            <a:endParaRPr lang="ko-KR" altLang="en-US" sz="1400" b="1" dirty="0">
              <a:solidFill>
                <a:srgbClr val="002060"/>
              </a:solidFill>
              <a:latin typeface="+mn-ea"/>
            </a:endParaRPr>
          </a:p>
          <a:p>
            <a:pPr fontAlgn="base">
              <a:lnSpc>
                <a:spcPct val="200000"/>
              </a:lnSpc>
            </a:pPr>
            <a:r>
              <a:rPr lang="en-US" altLang="ko-KR" sz="1400" dirty="0">
                <a:solidFill>
                  <a:srgbClr val="002060"/>
                </a:solidFill>
                <a:latin typeface="+mn-ea"/>
              </a:rPr>
              <a:t>4) Please check your Korean language courses, credits, and class time correctly, and apply for other courses.</a:t>
            </a:r>
            <a:endParaRPr lang="ko-KR" altLang="en-US" sz="1400" dirty="0">
              <a:solidFill>
                <a:srgbClr val="002060"/>
              </a:solidFill>
              <a:latin typeface="+mn-ea"/>
            </a:endParaRPr>
          </a:p>
          <a:p>
            <a:pPr fontAlgn="base">
              <a:lnSpc>
                <a:spcPct val="200000"/>
              </a:lnSpc>
            </a:pPr>
            <a:r>
              <a:rPr lang="en-US" altLang="ko-KR" sz="1400" dirty="0">
                <a:solidFill>
                  <a:srgbClr val="002060"/>
                </a:solidFill>
                <a:latin typeface="+mn-ea"/>
              </a:rPr>
              <a:t>    ※ Korean language course grade/class time: 3 credits/3 hours per subject
5) </a:t>
            </a:r>
            <a:r>
              <a:rPr lang="en-US" altLang="ko-KR" sz="1400" b="1" dirty="0">
                <a:solidFill>
                  <a:srgbClr val="002060"/>
                </a:solidFill>
                <a:latin typeface="+mn-ea"/>
              </a:rPr>
              <a:t>If you wish to cancel your Korean course with a TOPIK level 4, visit the Institute of International Education, </a:t>
            </a:r>
            <a:r>
              <a:rPr lang="en-US" altLang="ko-KR" sz="1400" b="1" dirty="0" err="1">
                <a:solidFill>
                  <a:srgbClr val="002060"/>
                </a:solidFill>
                <a:latin typeface="+mn-ea"/>
              </a:rPr>
              <a:t>Munwha</a:t>
            </a:r>
            <a:r>
              <a:rPr lang="en-US" altLang="ko-KR" sz="1400" b="1" dirty="0">
                <a:solidFill>
                  <a:srgbClr val="002060"/>
                </a:solidFill>
                <a:latin typeface="+mn-ea"/>
              </a:rPr>
              <a:t> Bld. 117.</a:t>
            </a:r>
            <a:endParaRPr lang="ko-KR" altLang="en-US" sz="1050" kern="0" spc="0" dirty="0">
              <a:solidFill>
                <a:srgbClr val="002060"/>
              </a:solidFill>
              <a:effectLst/>
              <a:latin typeface="+mn-ea"/>
            </a:endParaRPr>
          </a:p>
        </p:txBody>
      </p:sp>
      <p:sp>
        <p:nvSpPr>
          <p:cNvPr id="17" name="TextBox 16"/>
          <p:cNvSpPr txBox="1"/>
          <p:nvPr/>
        </p:nvSpPr>
        <p:spPr>
          <a:xfrm>
            <a:off x="129883" y="684032"/>
            <a:ext cx="7580871" cy="307777"/>
          </a:xfrm>
          <a:prstGeom prst="rect">
            <a:avLst/>
          </a:prstGeom>
          <a:noFill/>
        </p:spPr>
        <p:txBody>
          <a:bodyPr wrap="square" rtlCol="0">
            <a:spAutoFit/>
          </a:bodyPr>
          <a:lstStyle/>
          <a:p>
            <a:r>
              <a:rPr lang="en-US" altLang="ko-KR" sz="1400" b="1">
                <a:solidFill>
                  <a:srgbClr val="002060"/>
                </a:solidFill>
                <a:latin typeface="+mj-lt"/>
              </a:rPr>
              <a:t>   2) How to apply for course</a:t>
            </a:r>
            <a:endParaRPr lang="ko-KR" altLang="en-US" sz="1400" b="1">
              <a:solidFill>
                <a:srgbClr val="002060"/>
              </a:solidFill>
              <a:latin typeface="+mj-lt"/>
            </a:endParaRPr>
          </a:p>
        </p:txBody>
      </p:sp>
      <p:sp>
        <p:nvSpPr>
          <p:cNvPr id="7" name="TextBox 6">
            <a:extLst>
              <a:ext uri="{FF2B5EF4-FFF2-40B4-BE49-F238E27FC236}">
                <a16:creationId xmlns:a16="http://schemas.microsoft.com/office/drawing/2014/main" id="{6A1229FF-2D66-4A2B-9E49-77C000F4221A}"/>
              </a:ext>
            </a:extLst>
          </p:cNvPr>
          <p:cNvSpPr txBox="1"/>
          <p:nvPr/>
        </p:nvSpPr>
        <p:spPr>
          <a:xfrm>
            <a:off x="166591" y="158382"/>
            <a:ext cx="7580871" cy="954107"/>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a:p>
            <a:endParaRPr lang="ko-KR" altLang="en-US" sz="2800" dirty="0">
              <a:solidFill>
                <a:srgbClr val="002060"/>
              </a:solidFill>
            </a:endParaRPr>
          </a:p>
        </p:txBody>
      </p:sp>
    </p:spTree>
    <p:extLst>
      <p:ext uri="{BB962C8B-B14F-4D97-AF65-F5344CB8AC3E}">
        <p14:creationId xmlns:p14="http://schemas.microsoft.com/office/powerpoint/2010/main" val="87738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18</a:t>
            </a:fld>
            <a:endParaRPr lang="ko-KR" altLang="en-US"/>
          </a:p>
        </p:txBody>
      </p:sp>
      <p:sp>
        <p:nvSpPr>
          <p:cNvPr id="18" name="TextBox 17"/>
          <p:cNvSpPr txBox="1"/>
          <p:nvPr/>
        </p:nvSpPr>
        <p:spPr>
          <a:xfrm>
            <a:off x="325235" y="618638"/>
            <a:ext cx="7580871" cy="369332"/>
          </a:xfrm>
          <a:prstGeom prst="rect">
            <a:avLst/>
          </a:prstGeom>
          <a:noFill/>
        </p:spPr>
        <p:txBody>
          <a:bodyPr wrap="square" rtlCol="0">
            <a:spAutoFit/>
          </a:bodyPr>
          <a:lstStyle/>
          <a:p>
            <a:r>
              <a:rPr lang="en-US" altLang="ko-KR">
                <a:solidFill>
                  <a:srgbClr val="002060"/>
                </a:solidFill>
              </a:rPr>
              <a:t> </a:t>
            </a:r>
            <a:r>
              <a:rPr lang="en-US" altLang="ko-KR" sz="1400" b="1">
                <a:solidFill>
                  <a:srgbClr val="002060"/>
                </a:solidFill>
                <a:latin typeface="+mj-lt"/>
              </a:rPr>
              <a:t>3) Elective courses</a:t>
            </a:r>
            <a:endParaRPr lang="ko-KR" altLang="en-US" sz="1400" b="1">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a:solidFill>
                  <a:srgbClr val="002060"/>
                </a:solidFill>
              </a:rPr>
              <a:t> · </a:t>
            </a:r>
            <a:endParaRPr lang="ko-KR" altLang="en-US"/>
          </a:p>
        </p:txBody>
      </p:sp>
      <p:sp>
        <p:nvSpPr>
          <p:cNvPr id="6" name="TextBox 5"/>
          <p:cNvSpPr txBox="1"/>
          <p:nvPr/>
        </p:nvSpPr>
        <p:spPr>
          <a:xfrm>
            <a:off x="2213603" y="811375"/>
            <a:ext cx="7085059" cy="307777"/>
          </a:xfrm>
          <a:prstGeom prst="rect">
            <a:avLst/>
          </a:prstGeom>
          <a:solidFill>
            <a:srgbClr val="FFFF00"/>
          </a:solidFill>
        </p:spPr>
        <p:txBody>
          <a:bodyPr wrap="square" rtlCol="0">
            <a:spAutoFit/>
          </a:bodyPr>
          <a:lstStyle/>
          <a:p>
            <a:r>
              <a:rPr lang="en-US" altLang="ko-KR" sz="1400"/>
              <a:t>Freshmen and sophomore are recommended to choose the difficulty level of 1 or 2</a:t>
            </a:r>
            <a:endParaRPr lang="ko-KR" altLang="en-US" sz="1400"/>
          </a:p>
        </p:txBody>
      </p:sp>
      <p:sp>
        <p:nvSpPr>
          <p:cNvPr id="7" name="TextBox 6">
            <a:extLst>
              <a:ext uri="{FF2B5EF4-FFF2-40B4-BE49-F238E27FC236}">
                <a16:creationId xmlns:a16="http://schemas.microsoft.com/office/drawing/2014/main" id="{3B6A5EE0-19E7-435B-9B99-AA6DA99125DC}"/>
              </a:ext>
            </a:extLst>
          </p:cNvPr>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graphicFrame>
        <p:nvGraphicFramePr>
          <p:cNvPr id="14" name="표 7">
            <a:extLst>
              <a:ext uri="{FF2B5EF4-FFF2-40B4-BE49-F238E27FC236}">
                <a16:creationId xmlns:a16="http://schemas.microsoft.com/office/drawing/2014/main" id="{598C7F88-40E8-4C71-A9AC-F6CCE26A5C8B}"/>
              </a:ext>
            </a:extLst>
          </p:cNvPr>
          <p:cNvGraphicFramePr>
            <a:graphicFrameLocks noGrp="1"/>
          </p:cNvGraphicFramePr>
          <p:nvPr>
            <p:extLst>
              <p:ext uri="{D42A27DB-BD31-4B8C-83A1-F6EECF244321}">
                <p14:modId xmlns:p14="http://schemas.microsoft.com/office/powerpoint/2010/main" val="1249066942"/>
              </p:ext>
            </p:extLst>
          </p:nvPr>
        </p:nvGraphicFramePr>
        <p:xfrm>
          <a:off x="416137" y="1197200"/>
          <a:ext cx="11539156" cy="4577117"/>
        </p:xfrm>
        <a:graphic>
          <a:graphicData uri="http://schemas.openxmlformats.org/drawingml/2006/table">
            <a:tbl>
              <a:tblPr>
                <a:tableStyleId>{5DA37D80-6434-44D0-A028-1B22A696006F}</a:tableStyleId>
              </a:tblPr>
              <a:tblGrid>
                <a:gridCol w="1937957">
                  <a:extLst>
                    <a:ext uri="{9D8B030D-6E8A-4147-A177-3AD203B41FA5}">
                      <a16:colId xmlns:a16="http://schemas.microsoft.com/office/drawing/2014/main" val="3644826843"/>
                    </a:ext>
                  </a:extLst>
                </a:gridCol>
                <a:gridCol w="1439693">
                  <a:extLst>
                    <a:ext uri="{9D8B030D-6E8A-4147-A177-3AD203B41FA5}">
                      <a16:colId xmlns:a16="http://schemas.microsoft.com/office/drawing/2014/main" val="3980060177"/>
                    </a:ext>
                  </a:extLst>
                </a:gridCol>
                <a:gridCol w="1682885">
                  <a:extLst>
                    <a:ext uri="{9D8B030D-6E8A-4147-A177-3AD203B41FA5}">
                      <a16:colId xmlns:a16="http://schemas.microsoft.com/office/drawing/2014/main" val="2096894287"/>
                    </a:ext>
                  </a:extLst>
                </a:gridCol>
                <a:gridCol w="612843">
                  <a:extLst>
                    <a:ext uri="{9D8B030D-6E8A-4147-A177-3AD203B41FA5}">
                      <a16:colId xmlns:a16="http://schemas.microsoft.com/office/drawing/2014/main" val="2055127160"/>
                    </a:ext>
                  </a:extLst>
                </a:gridCol>
                <a:gridCol w="573932">
                  <a:extLst>
                    <a:ext uri="{9D8B030D-6E8A-4147-A177-3AD203B41FA5}">
                      <a16:colId xmlns:a16="http://schemas.microsoft.com/office/drawing/2014/main" val="1911892105"/>
                    </a:ext>
                  </a:extLst>
                </a:gridCol>
                <a:gridCol w="554476">
                  <a:extLst>
                    <a:ext uri="{9D8B030D-6E8A-4147-A177-3AD203B41FA5}">
                      <a16:colId xmlns:a16="http://schemas.microsoft.com/office/drawing/2014/main" val="252786930"/>
                    </a:ext>
                  </a:extLst>
                </a:gridCol>
                <a:gridCol w="1284051">
                  <a:extLst>
                    <a:ext uri="{9D8B030D-6E8A-4147-A177-3AD203B41FA5}">
                      <a16:colId xmlns:a16="http://schemas.microsoft.com/office/drawing/2014/main" val="1375362807"/>
                    </a:ext>
                  </a:extLst>
                </a:gridCol>
                <a:gridCol w="1303507">
                  <a:extLst>
                    <a:ext uri="{9D8B030D-6E8A-4147-A177-3AD203B41FA5}">
                      <a16:colId xmlns:a16="http://schemas.microsoft.com/office/drawing/2014/main" val="3253692368"/>
                    </a:ext>
                  </a:extLst>
                </a:gridCol>
                <a:gridCol w="1011676">
                  <a:extLst>
                    <a:ext uri="{9D8B030D-6E8A-4147-A177-3AD203B41FA5}">
                      <a16:colId xmlns:a16="http://schemas.microsoft.com/office/drawing/2014/main" val="3989169998"/>
                    </a:ext>
                  </a:extLst>
                </a:gridCol>
                <a:gridCol w="1138136">
                  <a:extLst>
                    <a:ext uri="{9D8B030D-6E8A-4147-A177-3AD203B41FA5}">
                      <a16:colId xmlns:a16="http://schemas.microsoft.com/office/drawing/2014/main" val="2562099066"/>
                    </a:ext>
                  </a:extLst>
                </a:gridCol>
              </a:tblGrid>
              <a:tr h="581848">
                <a:tc>
                  <a:txBody>
                    <a:bodyPr/>
                    <a:lstStyle/>
                    <a:p>
                      <a:pPr algn="ctr" fontAlgn="ctr"/>
                      <a:r>
                        <a:rPr lang="en-US" altLang="ko-KR" sz="1400" b="0" i="0" u="none" strike="noStrike" dirty="0">
                          <a:solidFill>
                            <a:srgbClr val="002060"/>
                          </a:solidFill>
                          <a:effectLst/>
                          <a:latin typeface="+mn-ea"/>
                          <a:ea typeface="+mn-ea"/>
                        </a:rPr>
                        <a:t>Field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No.</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Type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Credit</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Hour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Professor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Operation Method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r>
                        <a:rPr lang="ko-KR" altLang="en-US" sz="1400" b="0" i="0" u="none" strike="noStrike" dirty="0">
                          <a:solidFill>
                            <a:srgbClr val="002060"/>
                          </a:solidFill>
                          <a:effectLst/>
                          <a:latin typeface="+mn-ea"/>
                          <a:ea typeface="+mn-ea"/>
                        </a:rPr>
                        <a:t> </a:t>
                      </a:r>
                      <a:r>
                        <a:rPr lang="en-US" altLang="ko-KR" sz="1400" b="0" i="0" u="none" strike="noStrike" dirty="0">
                          <a:solidFill>
                            <a:srgbClr val="002060"/>
                          </a:solidFill>
                          <a:effectLst/>
                          <a:latin typeface="+mn-ea"/>
                          <a:ea typeface="+mn-ea"/>
                        </a:rPr>
                        <a:t>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Offline course 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2234971242"/>
                  </a:ext>
                </a:extLst>
              </a:tr>
              <a:tr h="452257">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ko-KR" altLang="en-US" sz="1400" b="0" i="0" u="none" strike="noStrike" dirty="0" err="1">
                          <a:solidFill>
                            <a:srgbClr val="002060"/>
                          </a:solidFill>
                          <a:effectLst/>
                          <a:latin typeface="+mn-ea"/>
                          <a:ea typeface="+mn-ea"/>
                        </a:rPr>
                        <a:t>융합적사고와글쓰기</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0000-1-3095-01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융합적사고와글쓰기</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정상원</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545993146"/>
                  </a:ext>
                </a:extLst>
              </a:tr>
              <a:tr h="390794">
                <a:tc rowSpan="2">
                  <a:txBody>
                    <a:bodyPr/>
                    <a:lstStyle/>
                    <a:p>
                      <a:pPr algn="ctr" fontAlgn="ctr"/>
                      <a:r>
                        <a:rPr lang="ko-KR" altLang="en-US" sz="1400" b="0" i="0" u="none" strike="noStrike" dirty="0">
                          <a:solidFill>
                            <a:srgbClr val="002060"/>
                          </a:solidFill>
                          <a:effectLst/>
                          <a:latin typeface="+mn-ea"/>
                          <a:ea typeface="+mn-ea"/>
                        </a:rPr>
                        <a:t>과학과기술</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0000-1-3669-01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기초</a:t>
                      </a:r>
                      <a:r>
                        <a:rPr lang="en-US" altLang="ko-KR" sz="1400" b="0" i="0" u="none" strike="noStrike" dirty="0">
                          <a:solidFill>
                            <a:srgbClr val="002060"/>
                          </a:solidFill>
                          <a:effectLst/>
                          <a:latin typeface="+mn-ea"/>
                          <a:ea typeface="+mn-ea"/>
                        </a:rPr>
                        <a:t>C</a:t>
                      </a:r>
                      <a:r>
                        <a:rPr lang="ko-KR" altLang="en-US" sz="1400" b="0" i="0" u="none" strike="noStrike" dirty="0">
                          <a:solidFill>
                            <a:srgbClr val="002060"/>
                          </a:solidFill>
                          <a:effectLst/>
                          <a:latin typeface="+mn-ea"/>
                          <a:ea typeface="+mn-ea"/>
                        </a:rPr>
                        <a:t>프로그래밍</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미정</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강사</a:t>
                      </a:r>
                      <a:r>
                        <a:rPr lang="en-US" altLang="ko-KR" sz="1400" b="0" i="0" u="none" strike="noStrike" dirty="0">
                          <a:solidFill>
                            <a:srgbClr val="002060"/>
                          </a:solidFill>
                          <a:effectLst/>
                          <a:latin typeface="+mn-ea"/>
                          <a:ea typeface="+mn-ea"/>
                        </a:rPr>
                        <a:t>)</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3,</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4</a:t>
                      </a:r>
                    </a:p>
                  </a:txBody>
                  <a:tcPr marL="9525" marR="9525" marT="9525" marB="0" anchor="ctr"/>
                </a:tc>
                <a:extLst>
                  <a:ext uri="{0D108BD9-81ED-4DB2-BD59-A6C34878D82A}">
                    <a16:rowId xmlns:a16="http://schemas.microsoft.com/office/drawing/2014/main" val="1071174986"/>
                  </a:ext>
                </a:extLst>
              </a:tr>
              <a:tr h="390794">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0000-1-3293-04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컴퓨터활용</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미정</a:t>
                      </a:r>
                      <a:r>
                        <a:rPr lang="en-US" altLang="ko-KR" sz="1400" b="0" i="0" u="none" strike="noStrike">
                          <a:solidFill>
                            <a:srgbClr val="002060"/>
                          </a:solidFill>
                          <a:effectLst/>
                          <a:latin typeface="+mn-ea"/>
                          <a:ea typeface="+mn-ea"/>
                        </a:rPr>
                        <a:t>(</a:t>
                      </a:r>
                      <a:r>
                        <a:rPr lang="ko-KR" altLang="en-US" sz="1400" b="0" i="0" u="none" strike="noStrike">
                          <a:solidFill>
                            <a:srgbClr val="002060"/>
                          </a:solidFill>
                          <a:effectLst/>
                          <a:latin typeface="+mn-ea"/>
                          <a:ea typeface="+mn-ea"/>
                        </a:rPr>
                        <a:t>강사</a:t>
                      </a:r>
                      <a:r>
                        <a:rPr lang="en-US" altLang="ko-KR" sz="1400" b="0" i="0" u="none" strike="noStrike">
                          <a:solidFill>
                            <a:srgbClr val="002060"/>
                          </a:solidFill>
                          <a:effectLst/>
                          <a:latin typeface="+mn-ea"/>
                          <a:ea typeface="+mn-ea"/>
                        </a:rPr>
                        <a:t>)</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1,</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2</a:t>
                      </a:r>
                    </a:p>
                  </a:txBody>
                  <a:tcPr marL="9525" marR="9525" marT="9525" marB="0" anchor="ctr"/>
                </a:tc>
                <a:extLst>
                  <a:ext uri="{0D108BD9-81ED-4DB2-BD59-A6C34878D82A}">
                    <a16:rowId xmlns:a16="http://schemas.microsoft.com/office/drawing/2014/main" val="2988929022"/>
                  </a:ext>
                </a:extLst>
              </a:tr>
              <a:tr h="390794">
                <a:tc>
                  <a:txBody>
                    <a:bodyPr/>
                    <a:lstStyle/>
                    <a:p>
                      <a:pPr algn="ctr" fontAlgn="ctr"/>
                      <a:r>
                        <a:rPr lang="ko-KR" altLang="en-US" sz="1400" b="0" i="0" u="none" strike="noStrike" dirty="0" err="1">
                          <a:solidFill>
                            <a:srgbClr val="002060"/>
                          </a:solidFill>
                          <a:effectLst/>
                          <a:latin typeface="+mn-ea"/>
                          <a:ea typeface="+mn-ea"/>
                        </a:rPr>
                        <a:t>인간과철학</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0000-2-5663-02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인물로본한국사</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윤성재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금</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3010093310"/>
                  </a:ext>
                </a:extLst>
              </a:tr>
              <a:tr h="471677">
                <a:tc rowSpan="2">
                  <a:txBody>
                    <a:bodyPr/>
                    <a:lstStyle/>
                    <a:p>
                      <a:pPr algn="ctr" fontAlgn="ctr"/>
                      <a:r>
                        <a:rPr lang="ko-KR" altLang="en-US" sz="1400" b="0" i="0" u="none" strike="noStrike" dirty="0" err="1">
                          <a:solidFill>
                            <a:srgbClr val="002060"/>
                          </a:solidFill>
                          <a:effectLst/>
                          <a:latin typeface="+mn-ea"/>
                          <a:ea typeface="+mn-ea"/>
                        </a:rPr>
                        <a:t>사회와경제</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0000-1-1797-01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박수경</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583920823"/>
                  </a:ext>
                </a:extLst>
              </a:tr>
              <a:tr h="429208">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0000-1-1797-02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박수경</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894347128"/>
                  </a:ext>
                </a:extLst>
              </a:tr>
              <a:tr h="435870">
                <a:tc>
                  <a:txBody>
                    <a:bodyPr/>
                    <a:lstStyle/>
                    <a:p>
                      <a:pPr algn="ctr" fontAlgn="ctr"/>
                      <a:r>
                        <a:rPr lang="ko-KR" altLang="en-US" sz="1400" b="0" i="0" u="none" strike="noStrike" dirty="0" err="1">
                          <a:solidFill>
                            <a:srgbClr val="002060"/>
                          </a:solidFill>
                          <a:effectLst/>
                          <a:latin typeface="+mn-ea"/>
                          <a:ea typeface="+mn-ea"/>
                        </a:rPr>
                        <a:t>글로벌문화와제</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외국어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0000-1-3593-12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초급일본어</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다와라기하루미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extLst>
                  <a:ext uri="{0D108BD9-81ED-4DB2-BD59-A6C34878D82A}">
                    <a16:rowId xmlns:a16="http://schemas.microsoft.com/office/drawing/2014/main" val="1438779612"/>
                  </a:ext>
                </a:extLst>
              </a:tr>
              <a:tr h="483132">
                <a:tc>
                  <a:txBody>
                    <a:bodyPr/>
                    <a:lstStyle/>
                    <a:p>
                      <a:pPr algn="ctr" fontAlgn="ctr"/>
                      <a:r>
                        <a:rPr lang="ko-KR" altLang="en-US" sz="1400" b="0" i="0" u="none" strike="noStrike" dirty="0" err="1">
                          <a:solidFill>
                            <a:srgbClr val="002060"/>
                          </a:solidFill>
                          <a:effectLst/>
                          <a:latin typeface="+mn-ea"/>
                          <a:ea typeface="+mn-ea"/>
                        </a:rPr>
                        <a:t>예술과체육</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0000-2-2968-02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한국의문화유산</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김형근</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916444939"/>
                  </a:ext>
                </a:extLst>
              </a:tr>
              <a:tr h="482986">
                <a:tc>
                  <a:txBody>
                    <a:bodyPr/>
                    <a:lstStyle/>
                    <a:p>
                      <a:pPr algn="ctr" fontAlgn="ctr"/>
                      <a:r>
                        <a:rPr lang="ko-KR" altLang="en-US" sz="1400" b="0" i="0" u="none" strike="noStrike" dirty="0">
                          <a:solidFill>
                            <a:srgbClr val="002060"/>
                          </a:solidFill>
                          <a:effectLst/>
                          <a:latin typeface="+mn-ea"/>
                          <a:ea typeface="+mn-ea"/>
                        </a:rPr>
                        <a:t>실용영어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0000-1-3671-01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기초영문법</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이일재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717291707"/>
                  </a:ext>
                </a:extLst>
              </a:tr>
            </a:tbl>
          </a:graphicData>
        </a:graphic>
      </p:graphicFrame>
      <p:sp>
        <p:nvSpPr>
          <p:cNvPr id="15" name="직사각형 14">
            <a:extLst>
              <a:ext uri="{FF2B5EF4-FFF2-40B4-BE49-F238E27FC236}">
                <a16:creationId xmlns:a16="http://schemas.microsoft.com/office/drawing/2014/main" id="{F33667CC-F99F-48C2-8C0A-C305945FABD0}"/>
              </a:ext>
            </a:extLst>
          </p:cNvPr>
          <p:cNvSpPr/>
          <p:nvPr/>
        </p:nvSpPr>
        <p:spPr>
          <a:xfrm>
            <a:off x="416137" y="591522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 </a:t>
            </a:r>
            <a:r>
              <a:rPr lang="en-US" altLang="ko-KR" sz="1400" dirty="0">
                <a:hlinkClick r:id="rId5"/>
              </a:rPr>
              <a:t>International</a:t>
            </a:r>
            <a:r>
              <a:rPr lang="ko-KR" altLang="en-US" sz="1400" dirty="0">
                <a:hlinkClick r:id="rId5"/>
              </a:rPr>
              <a:t> </a:t>
            </a:r>
            <a:r>
              <a:rPr lang="en-US" altLang="ko-KR" sz="1400" dirty="0">
                <a:hlinkClick r:id="rId5"/>
              </a:rPr>
              <a:t>Student-only courses </a:t>
            </a:r>
            <a:r>
              <a:rPr lang="ko-KR" altLang="en-US" sz="1400" dirty="0">
                <a:hlinkClick r:id="rId5"/>
              </a:rPr>
              <a:t>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3069437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19</a:t>
            </a:fld>
            <a:endParaRPr lang="ko-KR" altLang="en-US"/>
          </a:p>
        </p:txBody>
      </p:sp>
      <p:sp>
        <p:nvSpPr>
          <p:cNvPr id="18" name="TextBox 17"/>
          <p:cNvSpPr txBox="1"/>
          <p:nvPr/>
        </p:nvSpPr>
        <p:spPr>
          <a:xfrm>
            <a:off x="325235" y="618638"/>
            <a:ext cx="7580871" cy="369332"/>
          </a:xfrm>
          <a:prstGeom prst="rect">
            <a:avLst/>
          </a:prstGeom>
          <a:noFill/>
        </p:spPr>
        <p:txBody>
          <a:bodyPr wrap="square" rtlCol="0">
            <a:spAutoFit/>
          </a:bodyPr>
          <a:lstStyle/>
          <a:p>
            <a:r>
              <a:rPr lang="en-US" altLang="ko-KR">
                <a:solidFill>
                  <a:srgbClr val="002060"/>
                </a:solidFill>
              </a:rPr>
              <a:t> </a:t>
            </a:r>
            <a:r>
              <a:rPr lang="en-US" altLang="ko-KR" sz="1400" b="1">
                <a:solidFill>
                  <a:srgbClr val="002060"/>
                </a:solidFill>
                <a:latin typeface="+mj-lt"/>
              </a:rPr>
              <a:t>3) Elective courses</a:t>
            </a:r>
            <a:endParaRPr lang="ko-KR" altLang="en-US" sz="1400" b="1">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a:solidFill>
                  <a:srgbClr val="002060"/>
                </a:solidFill>
              </a:rPr>
              <a:t> · </a:t>
            </a:r>
            <a:endParaRPr lang="ko-KR" altLang="en-US"/>
          </a:p>
        </p:txBody>
      </p:sp>
      <p:sp>
        <p:nvSpPr>
          <p:cNvPr id="6" name="TextBox 5"/>
          <p:cNvSpPr txBox="1"/>
          <p:nvPr/>
        </p:nvSpPr>
        <p:spPr>
          <a:xfrm>
            <a:off x="2213603" y="811375"/>
            <a:ext cx="7085059" cy="307777"/>
          </a:xfrm>
          <a:prstGeom prst="rect">
            <a:avLst/>
          </a:prstGeom>
          <a:solidFill>
            <a:srgbClr val="FFFF00"/>
          </a:solidFill>
        </p:spPr>
        <p:txBody>
          <a:bodyPr wrap="square" rtlCol="0">
            <a:spAutoFit/>
          </a:bodyPr>
          <a:lstStyle/>
          <a:p>
            <a:r>
              <a:rPr lang="en-US" altLang="ko-KR" sz="1400"/>
              <a:t>Freshmen and sophomore are recommended to choose the difficulty level of 1 or 2</a:t>
            </a:r>
            <a:endParaRPr lang="ko-KR" altLang="en-US" sz="1400"/>
          </a:p>
        </p:txBody>
      </p:sp>
      <p:sp>
        <p:nvSpPr>
          <p:cNvPr id="7" name="TextBox 6">
            <a:extLst>
              <a:ext uri="{FF2B5EF4-FFF2-40B4-BE49-F238E27FC236}">
                <a16:creationId xmlns:a16="http://schemas.microsoft.com/office/drawing/2014/main" id="{3B6A5EE0-19E7-435B-9B99-AA6DA99125DC}"/>
              </a:ext>
            </a:extLst>
          </p:cNvPr>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sp>
        <p:nvSpPr>
          <p:cNvPr id="15" name="직사각형 14">
            <a:extLst>
              <a:ext uri="{FF2B5EF4-FFF2-40B4-BE49-F238E27FC236}">
                <a16:creationId xmlns:a16="http://schemas.microsoft.com/office/drawing/2014/main" id="{F33667CC-F99F-48C2-8C0A-C305945FABD0}"/>
              </a:ext>
            </a:extLst>
          </p:cNvPr>
          <p:cNvSpPr/>
          <p:nvPr/>
        </p:nvSpPr>
        <p:spPr>
          <a:xfrm>
            <a:off x="416137" y="591522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 </a:t>
            </a:r>
            <a:r>
              <a:rPr lang="en-US" altLang="ko-KR" sz="1400" dirty="0">
                <a:hlinkClick r:id="rId5"/>
              </a:rPr>
              <a:t>International</a:t>
            </a:r>
            <a:r>
              <a:rPr lang="ko-KR" altLang="en-US" sz="1400" dirty="0">
                <a:hlinkClick r:id="rId5"/>
              </a:rPr>
              <a:t> </a:t>
            </a:r>
            <a:r>
              <a:rPr lang="en-US" altLang="ko-KR" sz="1400" dirty="0">
                <a:hlinkClick r:id="rId5"/>
              </a:rPr>
              <a:t>Student-only courses </a:t>
            </a:r>
            <a:r>
              <a:rPr lang="ko-KR" altLang="en-US" sz="1400" dirty="0">
                <a:hlinkClick r:id="rId5"/>
              </a:rPr>
              <a:t>https://www.kw.ac.kr/ko/life/notice.jsp?BoardMode=view&amp;DUID=35178</a:t>
            </a:r>
            <a:endParaRPr lang="en-US" altLang="ko-KR" sz="1400" dirty="0"/>
          </a:p>
          <a:p>
            <a:endParaRPr lang="ko-KR" altLang="en-US" dirty="0"/>
          </a:p>
        </p:txBody>
      </p:sp>
      <p:graphicFrame>
        <p:nvGraphicFramePr>
          <p:cNvPr id="16" name="표 7">
            <a:extLst>
              <a:ext uri="{FF2B5EF4-FFF2-40B4-BE49-F238E27FC236}">
                <a16:creationId xmlns:a16="http://schemas.microsoft.com/office/drawing/2014/main" id="{C00240AF-06A8-478C-AA8B-A39457A1B162}"/>
              </a:ext>
            </a:extLst>
          </p:cNvPr>
          <p:cNvGraphicFramePr>
            <a:graphicFrameLocks noGrp="1"/>
          </p:cNvGraphicFramePr>
          <p:nvPr>
            <p:extLst>
              <p:ext uri="{D42A27DB-BD31-4B8C-83A1-F6EECF244321}">
                <p14:modId xmlns:p14="http://schemas.microsoft.com/office/powerpoint/2010/main" val="396737897"/>
              </p:ext>
            </p:extLst>
          </p:nvPr>
        </p:nvGraphicFramePr>
        <p:xfrm>
          <a:off x="496126" y="1195497"/>
          <a:ext cx="11303524" cy="4495184"/>
        </p:xfrm>
        <a:graphic>
          <a:graphicData uri="http://schemas.openxmlformats.org/drawingml/2006/table">
            <a:tbl>
              <a:tblPr>
                <a:tableStyleId>{5DA37D80-6434-44D0-A028-1B22A696006F}</a:tableStyleId>
              </a:tblPr>
              <a:tblGrid>
                <a:gridCol w="1320642">
                  <a:extLst>
                    <a:ext uri="{9D8B030D-6E8A-4147-A177-3AD203B41FA5}">
                      <a16:colId xmlns:a16="http://schemas.microsoft.com/office/drawing/2014/main" val="3644826843"/>
                    </a:ext>
                  </a:extLst>
                </a:gridCol>
                <a:gridCol w="1359569">
                  <a:extLst>
                    <a:ext uri="{9D8B030D-6E8A-4147-A177-3AD203B41FA5}">
                      <a16:colId xmlns:a16="http://schemas.microsoft.com/office/drawing/2014/main" val="2103813113"/>
                    </a:ext>
                  </a:extLst>
                </a:gridCol>
                <a:gridCol w="2650531">
                  <a:extLst>
                    <a:ext uri="{9D8B030D-6E8A-4147-A177-3AD203B41FA5}">
                      <a16:colId xmlns:a16="http://schemas.microsoft.com/office/drawing/2014/main" val="2096894287"/>
                    </a:ext>
                  </a:extLst>
                </a:gridCol>
                <a:gridCol w="671209">
                  <a:extLst>
                    <a:ext uri="{9D8B030D-6E8A-4147-A177-3AD203B41FA5}">
                      <a16:colId xmlns:a16="http://schemas.microsoft.com/office/drawing/2014/main" val="2055127160"/>
                    </a:ext>
                  </a:extLst>
                </a:gridCol>
                <a:gridCol w="544749">
                  <a:extLst>
                    <a:ext uri="{9D8B030D-6E8A-4147-A177-3AD203B41FA5}">
                      <a16:colId xmlns:a16="http://schemas.microsoft.com/office/drawing/2014/main" val="1911892105"/>
                    </a:ext>
                  </a:extLst>
                </a:gridCol>
                <a:gridCol w="612842">
                  <a:extLst>
                    <a:ext uri="{9D8B030D-6E8A-4147-A177-3AD203B41FA5}">
                      <a16:colId xmlns:a16="http://schemas.microsoft.com/office/drawing/2014/main" val="252786930"/>
                    </a:ext>
                  </a:extLst>
                </a:gridCol>
                <a:gridCol w="787313">
                  <a:extLst>
                    <a:ext uri="{9D8B030D-6E8A-4147-A177-3AD203B41FA5}">
                      <a16:colId xmlns:a16="http://schemas.microsoft.com/office/drawing/2014/main" val="1375362807"/>
                    </a:ext>
                  </a:extLst>
                </a:gridCol>
                <a:gridCol w="1336813">
                  <a:extLst>
                    <a:ext uri="{9D8B030D-6E8A-4147-A177-3AD203B41FA5}">
                      <a16:colId xmlns:a16="http://schemas.microsoft.com/office/drawing/2014/main" val="3253692368"/>
                    </a:ext>
                  </a:extLst>
                </a:gridCol>
                <a:gridCol w="901176">
                  <a:extLst>
                    <a:ext uri="{9D8B030D-6E8A-4147-A177-3AD203B41FA5}">
                      <a16:colId xmlns:a16="http://schemas.microsoft.com/office/drawing/2014/main" val="3989169998"/>
                    </a:ext>
                  </a:extLst>
                </a:gridCol>
                <a:gridCol w="1118680">
                  <a:extLst>
                    <a:ext uri="{9D8B030D-6E8A-4147-A177-3AD203B41FA5}">
                      <a16:colId xmlns:a16="http://schemas.microsoft.com/office/drawing/2014/main" val="2562099066"/>
                    </a:ext>
                  </a:extLst>
                </a:gridCol>
              </a:tblGrid>
              <a:tr h="658951">
                <a:tc>
                  <a:txBody>
                    <a:bodyPr/>
                    <a:lstStyle/>
                    <a:p>
                      <a:pPr algn="ctr" fontAlgn="ctr"/>
                      <a:r>
                        <a:rPr lang="en-US" altLang="ko-KR" sz="1400" b="0" i="0" u="none" strike="noStrike" dirty="0">
                          <a:solidFill>
                            <a:srgbClr val="002060"/>
                          </a:solidFill>
                          <a:effectLst/>
                          <a:latin typeface="+mn-ea"/>
                          <a:ea typeface="+mn-ea"/>
                        </a:rPr>
                        <a:t>Field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No.</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Type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Credit</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Hour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Professor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Operation Method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r>
                        <a:rPr lang="ko-KR" altLang="en-US" sz="1400" b="0" i="0" u="none" strike="noStrike" dirty="0">
                          <a:solidFill>
                            <a:srgbClr val="002060"/>
                          </a:solidFill>
                          <a:effectLst/>
                          <a:latin typeface="+mn-ea"/>
                          <a:ea typeface="+mn-ea"/>
                        </a:rPr>
                        <a:t> </a:t>
                      </a:r>
                      <a:r>
                        <a:rPr lang="en-US" altLang="ko-KR" sz="1400" b="0" i="0" u="none" strike="noStrike" dirty="0">
                          <a:solidFill>
                            <a:srgbClr val="002060"/>
                          </a:solidFill>
                          <a:effectLst/>
                          <a:latin typeface="+mn-ea"/>
                          <a:ea typeface="+mn-ea"/>
                        </a:rPr>
                        <a:t>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Offline course 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2234971242"/>
                  </a:ext>
                </a:extLst>
              </a:tr>
              <a:tr h="512187">
                <a:tc>
                  <a:txBody>
                    <a:bodyPr/>
                    <a:lstStyle/>
                    <a:p>
                      <a:pPr algn="ctr" fontAlgn="ctr"/>
                      <a:r>
                        <a:rPr lang="ko-KR" altLang="en-US" sz="1400" b="0" i="0" u="none" strike="noStrike" dirty="0">
                          <a:solidFill>
                            <a:srgbClr val="002060"/>
                          </a:solidFill>
                          <a:effectLst/>
                          <a:latin typeface="+mn-ea"/>
                          <a:ea typeface="+mn-ea"/>
                        </a:rPr>
                        <a:t>실용영어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0000-1-3362-01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대학영어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김지희</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545993146"/>
                  </a:ext>
                </a:extLst>
              </a:tr>
              <a:tr h="442580">
                <a:tc rowSpan="3">
                  <a:txBody>
                    <a:bodyPr/>
                    <a:lstStyle/>
                    <a:p>
                      <a:pPr algn="ctr" fontAlgn="ctr"/>
                      <a:r>
                        <a:rPr lang="ko-KR" altLang="en-US" sz="1400" b="0" i="0" u="none" strike="noStrike" dirty="0">
                          <a:solidFill>
                            <a:srgbClr val="002060"/>
                          </a:solidFill>
                          <a:effectLst/>
                          <a:latin typeface="+mn-ea"/>
                          <a:ea typeface="+mn-ea"/>
                        </a:rPr>
                        <a:t>외국어로서의</a:t>
                      </a:r>
                      <a:endParaRPr lang="en-US" altLang="ko-KR" sz="1400" b="0" i="0" u="none" strike="noStrike" dirty="0">
                        <a:solidFill>
                          <a:srgbClr val="002060"/>
                        </a:solidFill>
                        <a:effectLst/>
                        <a:latin typeface="+mn-ea"/>
                        <a:ea typeface="+mn-ea"/>
                      </a:endParaRPr>
                    </a:p>
                    <a:p>
                      <a:pPr algn="ctr" fontAlgn="ctr"/>
                      <a:r>
                        <a:rPr lang="ko-KR" altLang="en-US" sz="1400" b="0" i="0" u="none" strike="noStrike" dirty="0">
                          <a:solidFill>
                            <a:srgbClr val="002060"/>
                          </a:solidFill>
                          <a:effectLst/>
                          <a:latin typeface="+mn-ea"/>
                          <a:ea typeface="+mn-ea"/>
                        </a:rPr>
                        <a:t>한국어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유혜선</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extLst>
                  <a:ext uri="{0D108BD9-81ED-4DB2-BD59-A6C34878D82A}">
                    <a16:rowId xmlns:a16="http://schemas.microsoft.com/office/drawing/2014/main" val="1071174986"/>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김도영</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2988929022"/>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0000-1-7132-01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시사한국어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정영호</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3010093310"/>
                  </a:ext>
                </a:extLst>
              </a:tr>
              <a:tr h="534181">
                <a:tc>
                  <a:txBody>
                    <a:bodyPr/>
                    <a:lstStyle/>
                    <a:p>
                      <a:pPr algn="ctr" fontAlgn="ctr"/>
                      <a:r>
                        <a:rPr lang="ko-KR" altLang="en-US" sz="1400" b="0" i="0" u="none" strike="noStrike" dirty="0">
                          <a:solidFill>
                            <a:srgbClr val="002060"/>
                          </a:solidFill>
                          <a:effectLst/>
                          <a:latin typeface="+mn-ea"/>
                          <a:ea typeface="+mn-ea"/>
                        </a:rPr>
                        <a:t>기초수학</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0000-1-3675-01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외국인학생을위한기초수학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최종성</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583920823"/>
                  </a:ext>
                </a:extLst>
              </a:tr>
              <a:tr h="486084">
                <a:tc rowSpan="3">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a:solidFill>
                            <a:srgbClr val="002060"/>
                          </a:solidFill>
                          <a:effectLst/>
                          <a:latin typeface="+mn-ea"/>
                          <a:ea typeface="+mn-ea"/>
                        </a:rPr>
                        <a:t>K-MOOC</a:t>
                      </a:r>
                      <a:endParaRPr lang="ko-KR" altLang="en-US" sz="1400" b="0" i="0" u="none" strike="noStrike" dirty="0">
                        <a:solidFill>
                          <a:srgbClr val="002060"/>
                        </a:solidFill>
                        <a:effectLst/>
                        <a:latin typeface="+mn-ea"/>
                        <a:ea typeface="+mn-ea"/>
                      </a:endParaRPr>
                    </a:p>
                    <a:p>
                      <a:pPr algn="ctr" fontAlgn="ct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0000-1-3094-02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플라즈마와건강그리고생활문화</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최은하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8</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894347128"/>
                  </a:ext>
                </a:extLst>
              </a:tr>
              <a:tr h="496652">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0000-1-3672-02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현재와과거를잇는한국문화사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김인호</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438779612"/>
                  </a:ext>
                </a:extLst>
              </a:tr>
              <a:tr h="479389">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0000-1-9735-02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수학사개론</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허민</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916444939"/>
                  </a:ext>
                </a:extLst>
              </a:tr>
            </a:tbl>
          </a:graphicData>
        </a:graphic>
      </p:graphicFrame>
    </p:spTree>
    <p:extLst>
      <p:ext uri="{BB962C8B-B14F-4D97-AF65-F5344CB8AC3E}">
        <p14:creationId xmlns:p14="http://schemas.microsoft.com/office/powerpoint/2010/main" val="202833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20</a:t>
            </a:fld>
            <a:endParaRPr lang="ko-KR" altLang="en-US"/>
          </a:p>
        </p:txBody>
      </p:sp>
      <p:sp>
        <p:nvSpPr>
          <p:cNvPr id="18" name="TextBox 17"/>
          <p:cNvSpPr txBox="1"/>
          <p:nvPr/>
        </p:nvSpPr>
        <p:spPr>
          <a:xfrm>
            <a:off x="483879" y="830726"/>
            <a:ext cx="7580871" cy="307777"/>
          </a:xfrm>
          <a:prstGeom prst="rect">
            <a:avLst/>
          </a:prstGeom>
          <a:noFill/>
        </p:spPr>
        <p:txBody>
          <a:bodyPr wrap="square" rtlCol="0">
            <a:spAutoFit/>
          </a:bodyPr>
          <a:lstStyle/>
          <a:p>
            <a:r>
              <a:rPr lang="en-US" altLang="ko-KR" sz="1400">
                <a:solidFill>
                  <a:srgbClr val="002060"/>
                </a:solidFill>
                <a:latin typeface="+mj-lt"/>
              </a:rPr>
              <a:t>4) </a:t>
            </a:r>
            <a:r>
              <a:rPr lang="en-US" altLang="ko-KR" sz="1400" b="1">
                <a:solidFill>
                  <a:srgbClr val="002060"/>
                </a:solidFill>
                <a:latin typeface="+mj-lt"/>
              </a:rPr>
              <a:t>Major courses</a:t>
            </a:r>
            <a:endParaRPr lang="ko-KR" altLang="en-US" sz="1400" b="1">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a:solidFill>
                  <a:srgbClr val="002060"/>
                </a:solidFill>
              </a:rPr>
              <a:t> · </a:t>
            </a:r>
            <a:endParaRPr lang="ko-KR" altLang="en-US"/>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sp>
        <p:nvSpPr>
          <p:cNvPr id="6" name="TextBox 5">
            <a:extLst>
              <a:ext uri="{FF2B5EF4-FFF2-40B4-BE49-F238E27FC236}">
                <a16:creationId xmlns:a16="http://schemas.microsoft.com/office/drawing/2014/main" id="{0687D78C-FFD0-462F-9B59-602E0E28296B}"/>
              </a:ext>
            </a:extLst>
          </p:cNvPr>
          <p:cNvSpPr txBox="1"/>
          <p:nvPr/>
        </p:nvSpPr>
        <p:spPr>
          <a:xfrm>
            <a:off x="2213603" y="811375"/>
            <a:ext cx="7085059" cy="307777"/>
          </a:xfrm>
          <a:prstGeom prst="rect">
            <a:avLst/>
          </a:prstGeom>
          <a:solidFill>
            <a:srgbClr val="FFFF00"/>
          </a:solidFill>
        </p:spPr>
        <p:txBody>
          <a:bodyPr wrap="square" rtlCol="0">
            <a:spAutoFit/>
          </a:bodyPr>
          <a:lstStyle/>
          <a:p>
            <a:r>
              <a:rPr lang="en-US" altLang="ko-KR" sz="1400"/>
              <a:t>Freshmen and sophomore are recommended to choose the difficulty level of 1 or 2</a:t>
            </a:r>
            <a:endParaRPr lang="ko-KR" altLang="en-US" sz="1400"/>
          </a:p>
        </p:txBody>
      </p:sp>
      <p:graphicFrame>
        <p:nvGraphicFramePr>
          <p:cNvPr id="14" name="표 6">
            <a:extLst>
              <a:ext uri="{FF2B5EF4-FFF2-40B4-BE49-F238E27FC236}">
                <a16:creationId xmlns:a16="http://schemas.microsoft.com/office/drawing/2014/main" id="{ABD47EDE-ECD8-4E30-BF09-5696612F6ADF}"/>
              </a:ext>
            </a:extLst>
          </p:cNvPr>
          <p:cNvGraphicFramePr>
            <a:graphicFrameLocks noGrp="1"/>
          </p:cNvGraphicFramePr>
          <p:nvPr>
            <p:extLst>
              <p:ext uri="{D42A27DB-BD31-4B8C-83A1-F6EECF244321}">
                <p14:modId xmlns:p14="http://schemas.microsoft.com/office/powerpoint/2010/main" val="1446585440"/>
              </p:ext>
            </p:extLst>
          </p:nvPr>
        </p:nvGraphicFramePr>
        <p:xfrm>
          <a:off x="270587" y="1177329"/>
          <a:ext cx="11744950" cy="4584908"/>
        </p:xfrm>
        <a:graphic>
          <a:graphicData uri="http://schemas.openxmlformats.org/drawingml/2006/table">
            <a:tbl>
              <a:tblPr>
                <a:tableStyleId>{5DA37D80-6434-44D0-A028-1B22A696006F}</a:tableStyleId>
              </a:tblPr>
              <a:tblGrid>
                <a:gridCol w="1046960">
                  <a:extLst>
                    <a:ext uri="{9D8B030D-6E8A-4147-A177-3AD203B41FA5}">
                      <a16:colId xmlns:a16="http://schemas.microsoft.com/office/drawing/2014/main" val="1290022441"/>
                    </a:ext>
                  </a:extLst>
                </a:gridCol>
                <a:gridCol w="1429686">
                  <a:extLst>
                    <a:ext uri="{9D8B030D-6E8A-4147-A177-3AD203B41FA5}">
                      <a16:colId xmlns:a16="http://schemas.microsoft.com/office/drawing/2014/main" val="1234595235"/>
                    </a:ext>
                  </a:extLst>
                </a:gridCol>
                <a:gridCol w="2441230">
                  <a:extLst>
                    <a:ext uri="{9D8B030D-6E8A-4147-A177-3AD203B41FA5}">
                      <a16:colId xmlns:a16="http://schemas.microsoft.com/office/drawing/2014/main" val="2807249250"/>
                    </a:ext>
                  </a:extLst>
                </a:gridCol>
                <a:gridCol w="586362">
                  <a:extLst>
                    <a:ext uri="{9D8B030D-6E8A-4147-A177-3AD203B41FA5}">
                      <a16:colId xmlns:a16="http://schemas.microsoft.com/office/drawing/2014/main" val="3477863323"/>
                    </a:ext>
                  </a:extLst>
                </a:gridCol>
                <a:gridCol w="548533">
                  <a:extLst>
                    <a:ext uri="{9D8B030D-6E8A-4147-A177-3AD203B41FA5}">
                      <a16:colId xmlns:a16="http://schemas.microsoft.com/office/drawing/2014/main" val="1850903933"/>
                    </a:ext>
                  </a:extLst>
                </a:gridCol>
                <a:gridCol w="539074">
                  <a:extLst>
                    <a:ext uri="{9D8B030D-6E8A-4147-A177-3AD203B41FA5}">
                      <a16:colId xmlns:a16="http://schemas.microsoft.com/office/drawing/2014/main" val="1340149877"/>
                    </a:ext>
                  </a:extLst>
                </a:gridCol>
                <a:gridCol w="747139">
                  <a:extLst>
                    <a:ext uri="{9D8B030D-6E8A-4147-A177-3AD203B41FA5}">
                      <a16:colId xmlns:a16="http://schemas.microsoft.com/office/drawing/2014/main" val="3580175094"/>
                    </a:ext>
                  </a:extLst>
                </a:gridCol>
                <a:gridCol w="1324044">
                  <a:extLst>
                    <a:ext uri="{9D8B030D-6E8A-4147-A177-3AD203B41FA5}">
                      <a16:colId xmlns:a16="http://schemas.microsoft.com/office/drawing/2014/main" val="3947039583"/>
                    </a:ext>
                  </a:extLst>
                </a:gridCol>
                <a:gridCol w="1030862">
                  <a:extLst>
                    <a:ext uri="{9D8B030D-6E8A-4147-A177-3AD203B41FA5}">
                      <a16:colId xmlns:a16="http://schemas.microsoft.com/office/drawing/2014/main" val="3637948932"/>
                    </a:ext>
                  </a:extLst>
                </a:gridCol>
                <a:gridCol w="1119814">
                  <a:extLst>
                    <a:ext uri="{9D8B030D-6E8A-4147-A177-3AD203B41FA5}">
                      <a16:colId xmlns:a16="http://schemas.microsoft.com/office/drawing/2014/main" val="1699461188"/>
                    </a:ext>
                  </a:extLst>
                </a:gridCol>
                <a:gridCol w="931246">
                  <a:extLst>
                    <a:ext uri="{9D8B030D-6E8A-4147-A177-3AD203B41FA5}">
                      <a16:colId xmlns:a16="http://schemas.microsoft.com/office/drawing/2014/main" val="2879883781"/>
                    </a:ext>
                  </a:extLst>
                </a:gridCol>
              </a:tblGrid>
              <a:tr h="648487">
                <a:tc>
                  <a:txBody>
                    <a:bodyPr/>
                    <a:lstStyle/>
                    <a:p>
                      <a:pPr algn="ctr" fontAlgn="ctr"/>
                      <a:r>
                        <a:rPr lang="en-US" altLang="ko-KR" sz="1400" b="0" i="0" u="none" strike="noStrike" dirty="0">
                          <a:solidFill>
                            <a:srgbClr val="002060"/>
                          </a:solidFill>
                          <a:effectLst/>
                          <a:latin typeface="+mn-ea"/>
                          <a:ea typeface="+mn-ea"/>
                        </a:rPr>
                        <a:t>Field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No.</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Type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Credit</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Hour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Professor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Operation Method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r>
                        <a:rPr lang="ko-KR" altLang="en-US" sz="1400" b="0" i="0" u="none" strike="noStrike" dirty="0">
                          <a:solidFill>
                            <a:srgbClr val="002060"/>
                          </a:solidFill>
                          <a:effectLst/>
                          <a:latin typeface="+mn-ea"/>
                          <a:ea typeface="+mn-ea"/>
                        </a:rPr>
                        <a:t> </a:t>
                      </a:r>
                      <a:r>
                        <a:rPr lang="en-US" altLang="ko-KR" sz="1400" b="0" i="0" u="none" strike="noStrike" dirty="0">
                          <a:solidFill>
                            <a:srgbClr val="002060"/>
                          </a:solidFill>
                          <a:effectLst/>
                          <a:latin typeface="+mn-ea"/>
                          <a:ea typeface="+mn-ea"/>
                        </a:rPr>
                        <a:t>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Offline course 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Remark</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17903">
                <a:tc>
                  <a:txBody>
                    <a:bodyPr/>
                    <a:lstStyle/>
                    <a:p>
                      <a:pPr algn="ctr" fontAlgn="ctr"/>
                      <a:r>
                        <a:rPr lang="ko-KR" altLang="en-US" sz="1400" b="0" i="0" u="none" strike="noStrike" dirty="0" err="1">
                          <a:solidFill>
                            <a:srgbClr val="002060"/>
                          </a:solidFill>
                          <a:effectLst/>
                          <a:latin typeface="+mn-ea"/>
                          <a:ea typeface="+mn-ea"/>
                        </a:rPr>
                        <a:t>전정대</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7000-3-3766-01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손희상</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079790043"/>
                  </a:ext>
                </a:extLst>
              </a:tr>
              <a:tr h="442394">
                <a:tc>
                  <a:txBody>
                    <a:bodyPr/>
                    <a:lstStyle/>
                    <a:p>
                      <a:pPr algn="ctr" fontAlgn="ctr"/>
                      <a:r>
                        <a:rPr lang="ko-KR" altLang="en-US" sz="1400" b="0" i="0" u="none" strike="noStrike" dirty="0">
                          <a:solidFill>
                            <a:srgbClr val="002060"/>
                          </a:solidFill>
                          <a:effectLst/>
                          <a:latin typeface="+mn-ea"/>
                          <a:ea typeface="+mn-ea"/>
                        </a:rPr>
                        <a:t>공대</a:t>
                      </a: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1000-3-3766-01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손희상</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영어</a:t>
                      </a:r>
                      <a:r>
                        <a:rPr lang="en-US" altLang="ko-KR" sz="1400" b="0" i="0" u="none" strike="noStrike">
                          <a:solidFill>
                            <a:srgbClr val="002060"/>
                          </a:solidFill>
                          <a:effectLst/>
                          <a:latin typeface="+mn-ea"/>
                          <a:ea typeface="+mn-ea"/>
                        </a:rPr>
                        <a:t>100%,</a:t>
                      </a:r>
                      <a:r>
                        <a:rPr lang="ko-KR" altLang="en-US" sz="1400" b="0" i="0" u="none" strike="noStrike">
                          <a:solidFill>
                            <a:srgbClr val="002060"/>
                          </a:solidFill>
                          <a:effectLst/>
                          <a:latin typeface="+mn-ea"/>
                          <a:ea typeface="+mn-ea"/>
                        </a:rPr>
                        <a:t>외국인전용</a:t>
                      </a:r>
                    </a:p>
                  </a:txBody>
                  <a:tcPr marL="9525" marR="9525" marT="9525" marB="0" anchor="ctr"/>
                </a:tc>
                <a:extLst>
                  <a:ext uri="{0D108BD9-81ED-4DB2-BD59-A6C34878D82A}">
                    <a16:rowId xmlns:a16="http://schemas.microsoft.com/office/drawing/2014/main" val="609266163"/>
                  </a:ext>
                </a:extLst>
              </a:tr>
              <a:tr h="417903">
                <a:tc rowSpan="4">
                  <a:txBody>
                    <a:bodyPr/>
                    <a:lstStyle/>
                    <a:p>
                      <a:pPr algn="ctr" fontAlgn="ctr"/>
                      <a:r>
                        <a:rPr lang="ko-KR" altLang="en-US" sz="1400" b="0" i="0" u="none" strike="noStrike" dirty="0">
                          <a:solidFill>
                            <a:srgbClr val="002060"/>
                          </a:solidFill>
                          <a:effectLst/>
                          <a:latin typeface="+mn-ea"/>
                          <a:ea typeface="+mn-ea"/>
                        </a:rPr>
                        <a:t>국어국문</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3040-1-9704-01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한국고전문학전공기초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여기현</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2531477"/>
                  </a:ext>
                </a:extLst>
              </a:tr>
              <a:tr h="421140">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한국어학의기초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279391675"/>
                  </a:ext>
                </a:extLst>
              </a:tr>
              <a:tr h="41790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3040-2-1867-02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현대문학사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채상우</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661996684"/>
                  </a:ext>
                </a:extLst>
              </a:tr>
              <a:tr h="399126">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3040-2-2786-02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국어학의이해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754795422"/>
                  </a:ext>
                </a:extLst>
              </a:tr>
              <a:tr h="396460">
                <a:tc rowSpan="4">
                  <a:txBody>
                    <a:bodyPr/>
                    <a:lstStyle/>
                    <a:p>
                      <a:pPr algn="ctr" fontAlgn="ctr"/>
                      <a:r>
                        <a:rPr lang="ko-KR" altLang="en-US" sz="1400" b="0" i="0" u="none" strike="noStrike" dirty="0">
                          <a:solidFill>
                            <a:srgbClr val="002060"/>
                          </a:solidFill>
                          <a:effectLst/>
                          <a:latin typeface="+mn-ea"/>
                          <a:ea typeface="+mn-ea"/>
                        </a:rPr>
                        <a:t>미디어</a:t>
                      </a:r>
                      <a:endParaRPr lang="en-US" altLang="ko-KR" sz="1400" b="0" i="0" u="none" strike="noStrike" dirty="0">
                        <a:solidFill>
                          <a:srgbClr val="002060"/>
                        </a:solidFill>
                        <a:effectLst/>
                        <a:latin typeface="+mn-ea"/>
                        <a:ea typeface="+mn-ea"/>
                      </a:endParaRPr>
                    </a:p>
                    <a:p>
                      <a:pPr algn="ctr" fontAlgn="ctr"/>
                      <a:r>
                        <a:rPr lang="ko-KR" altLang="en-US" sz="1400" b="0" i="0" u="none" strike="noStrike" dirty="0">
                          <a:solidFill>
                            <a:srgbClr val="002060"/>
                          </a:solidFill>
                          <a:effectLst/>
                          <a:latin typeface="+mn-ea"/>
                          <a:ea typeface="+mn-ea"/>
                        </a:rPr>
                        <a:t>커뮤니케이션</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3230-1-3743-01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광운대미디어</a:t>
                      </a:r>
                      <a:br>
                        <a:rPr lang="ko-KR" altLang="en-US" sz="1400" b="0" i="0" u="none" strike="noStrike">
                          <a:solidFill>
                            <a:srgbClr val="002060"/>
                          </a:solidFill>
                          <a:effectLst/>
                          <a:latin typeface="+mn-ea"/>
                          <a:ea typeface="+mn-ea"/>
                        </a:rPr>
                      </a:br>
                      <a:r>
                        <a:rPr lang="ko-KR" altLang="en-US" sz="1400" b="0" i="0" u="none" strike="noStrike">
                          <a:solidFill>
                            <a:srgbClr val="002060"/>
                          </a:solidFill>
                          <a:effectLst/>
                          <a:latin typeface="+mn-ea"/>
                          <a:ea typeface="+mn-ea"/>
                        </a:rPr>
                        <a:t>커뮤니케이션학부의모든것</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김현주</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958857745"/>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3230-1-9603-01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미디어커뮤니케이션의이해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김현주</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금</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TBL</a:t>
                      </a:r>
                      <a:r>
                        <a:rPr lang="ko-KR" altLang="en-US" sz="1400" b="0" i="0" u="none" strike="noStrike" dirty="0">
                          <a:solidFill>
                            <a:srgbClr val="002060"/>
                          </a:solidFill>
                          <a:effectLst/>
                          <a:latin typeface="+mn-ea"/>
                          <a:ea typeface="+mn-ea"/>
                        </a:rPr>
                        <a:t>강의</a:t>
                      </a:r>
                    </a:p>
                  </a:txBody>
                  <a:tcPr marL="9525" marR="9525" marT="9525" marB="0" anchor="ctr"/>
                </a:tc>
                <a:extLst>
                  <a:ext uri="{0D108BD9-81ED-4DB2-BD59-A6C34878D82A}">
                    <a16:rowId xmlns:a16="http://schemas.microsoft.com/office/drawing/2014/main" val="157093260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3230-2-3746-01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글로벌디지털트랜스포메이션</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정동훈</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17930791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3230-2-8541-02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빅데이터와커뮤니케이션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임소영</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48342657"/>
                  </a:ext>
                </a:extLst>
              </a:tr>
            </a:tbl>
          </a:graphicData>
        </a:graphic>
      </p:graphicFrame>
      <p:sp>
        <p:nvSpPr>
          <p:cNvPr id="16" name="직사각형 14">
            <a:extLst>
              <a:ext uri="{FF2B5EF4-FFF2-40B4-BE49-F238E27FC236}">
                <a16:creationId xmlns:a16="http://schemas.microsoft.com/office/drawing/2014/main" id="{CD8E23BB-B878-4F39-A089-D7F218CF7424}"/>
              </a:ext>
            </a:extLst>
          </p:cNvPr>
          <p:cNvSpPr/>
          <p:nvPr/>
        </p:nvSpPr>
        <p:spPr>
          <a:xfrm>
            <a:off x="416137" y="591522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 </a:t>
            </a:r>
            <a:r>
              <a:rPr lang="en-US" altLang="ko-KR" sz="1400" dirty="0">
                <a:hlinkClick r:id="rId5"/>
              </a:rPr>
              <a:t>International</a:t>
            </a:r>
            <a:r>
              <a:rPr lang="ko-KR" altLang="en-US" sz="1400" dirty="0">
                <a:hlinkClick r:id="rId5"/>
              </a:rPr>
              <a:t> </a:t>
            </a:r>
            <a:r>
              <a:rPr lang="en-US" altLang="ko-KR" sz="1400" dirty="0">
                <a:hlinkClick r:id="rId5"/>
              </a:rPr>
              <a:t>Student-only courses </a:t>
            </a:r>
            <a:r>
              <a:rPr lang="ko-KR" altLang="en-US" sz="1400" dirty="0">
                <a:hlinkClick r:id="rId5"/>
              </a:rPr>
              <a:t>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1445328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21</a:t>
            </a:fld>
            <a:endParaRPr lang="ko-KR" altLang="en-US"/>
          </a:p>
        </p:txBody>
      </p:sp>
      <p:sp>
        <p:nvSpPr>
          <p:cNvPr id="18" name="TextBox 17"/>
          <p:cNvSpPr txBox="1"/>
          <p:nvPr/>
        </p:nvSpPr>
        <p:spPr>
          <a:xfrm>
            <a:off x="483879" y="830726"/>
            <a:ext cx="7580871" cy="307777"/>
          </a:xfrm>
          <a:prstGeom prst="rect">
            <a:avLst/>
          </a:prstGeom>
          <a:noFill/>
        </p:spPr>
        <p:txBody>
          <a:bodyPr wrap="square" rtlCol="0">
            <a:spAutoFit/>
          </a:bodyPr>
          <a:lstStyle/>
          <a:p>
            <a:r>
              <a:rPr lang="en-US" altLang="ko-KR" sz="1400">
                <a:solidFill>
                  <a:srgbClr val="002060"/>
                </a:solidFill>
                <a:latin typeface="+mj-lt"/>
              </a:rPr>
              <a:t>4) </a:t>
            </a:r>
            <a:r>
              <a:rPr lang="en-US" altLang="ko-KR" sz="1400" b="1">
                <a:solidFill>
                  <a:srgbClr val="002060"/>
                </a:solidFill>
                <a:latin typeface="+mj-lt"/>
              </a:rPr>
              <a:t>Major courses</a:t>
            </a:r>
            <a:endParaRPr lang="ko-KR" altLang="en-US" sz="1400" b="1">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a:solidFill>
                  <a:srgbClr val="002060"/>
                </a:solidFill>
              </a:rPr>
              <a:t> · </a:t>
            </a:r>
            <a:endParaRPr lang="ko-KR" altLang="en-US"/>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sp>
        <p:nvSpPr>
          <p:cNvPr id="6" name="TextBox 5">
            <a:extLst>
              <a:ext uri="{FF2B5EF4-FFF2-40B4-BE49-F238E27FC236}">
                <a16:creationId xmlns:a16="http://schemas.microsoft.com/office/drawing/2014/main" id="{0687D78C-FFD0-462F-9B59-602E0E28296B}"/>
              </a:ext>
            </a:extLst>
          </p:cNvPr>
          <p:cNvSpPr txBox="1"/>
          <p:nvPr/>
        </p:nvSpPr>
        <p:spPr>
          <a:xfrm>
            <a:off x="2213603" y="811375"/>
            <a:ext cx="7085059" cy="307777"/>
          </a:xfrm>
          <a:prstGeom prst="rect">
            <a:avLst/>
          </a:prstGeom>
          <a:solidFill>
            <a:srgbClr val="FFFF00"/>
          </a:solidFill>
        </p:spPr>
        <p:txBody>
          <a:bodyPr wrap="square" rtlCol="0">
            <a:spAutoFit/>
          </a:bodyPr>
          <a:lstStyle/>
          <a:p>
            <a:r>
              <a:rPr lang="en-US" altLang="ko-KR" sz="1400"/>
              <a:t>Freshmen and sophomore are recommended to choose the difficulty level of 1 or 2</a:t>
            </a:r>
            <a:endParaRPr lang="ko-KR" altLang="en-US" sz="1400"/>
          </a:p>
        </p:txBody>
      </p:sp>
      <p:sp>
        <p:nvSpPr>
          <p:cNvPr id="16" name="직사각형 14">
            <a:extLst>
              <a:ext uri="{FF2B5EF4-FFF2-40B4-BE49-F238E27FC236}">
                <a16:creationId xmlns:a16="http://schemas.microsoft.com/office/drawing/2014/main" id="{CD8E23BB-B878-4F39-A089-D7F218CF7424}"/>
              </a:ext>
            </a:extLst>
          </p:cNvPr>
          <p:cNvSpPr/>
          <p:nvPr/>
        </p:nvSpPr>
        <p:spPr>
          <a:xfrm>
            <a:off x="416137" y="591522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 </a:t>
            </a:r>
            <a:r>
              <a:rPr lang="en-US" altLang="ko-KR" sz="1400" dirty="0">
                <a:hlinkClick r:id="rId5"/>
              </a:rPr>
              <a:t>International</a:t>
            </a:r>
            <a:r>
              <a:rPr lang="ko-KR" altLang="en-US" sz="1400" dirty="0">
                <a:hlinkClick r:id="rId5"/>
              </a:rPr>
              <a:t> </a:t>
            </a:r>
            <a:r>
              <a:rPr lang="en-US" altLang="ko-KR" sz="1400" dirty="0">
                <a:hlinkClick r:id="rId5"/>
              </a:rPr>
              <a:t>Student-only courses </a:t>
            </a:r>
            <a:r>
              <a:rPr lang="ko-KR" altLang="en-US" sz="1400" dirty="0">
                <a:hlinkClick r:id="rId5"/>
              </a:rPr>
              <a:t>https://www.kw.ac.kr/ko/life/notice.jsp?BoardMode=view&amp;DUID=35178</a:t>
            </a:r>
            <a:endParaRPr lang="en-US" altLang="ko-KR" sz="1400" dirty="0"/>
          </a:p>
          <a:p>
            <a:endParaRPr lang="ko-KR" altLang="en-US" dirty="0"/>
          </a:p>
        </p:txBody>
      </p:sp>
      <p:graphicFrame>
        <p:nvGraphicFramePr>
          <p:cNvPr id="15" name="표 6">
            <a:extLst>
              <a:ext uri="{FF2B5EF4-FFF2-40B4-BE49-F238E27FC236}">
                <a16:creationId xmlns:a16="http://schemas.microsoft.com/office/drawing/2014/main" id="{7D8597F6-4319-4C10-B321-CD9073DD7979}"/>
              </a:ext>
            </a:extLst>
          </p:cNvPr>
          <p:cNvGraphicFramePr>
            <a:graphicFrameLocks noGrp="1"/>
          </p:cNvGraphicFramePr>
          <p:nvPr>
            <p:extLst>
              <p:ext uri="{D42A27DB-BD31-4B8C-83A1-F6EECF244321}">
                <p14:modId xmlns:p14="http://schemas.microsoft.com/office/powerpoint/2010/main" val="3218643618"/>
              </p:ext>
            </p:extLst>
          </p:nvPr>
        </p:nvGraphicFramePr>
        <p:xfrm>
          <a:off x="342603" y="1229658"/>
          <a:ext cx="11322193" cy="4459351"/>
        </p:xfrm>
        <a:graphic>
          <a:graphicData uri="http://schemas.openxmlformats.org/drawingml/2006/table">
            <a:tbl>
              <a:tblPr>
                <a:tableStyleId>{5DA37D80-6434-44D0-A028-1B22A696006F}</a:tableStyleId>
              </a:tblPr>
              <a:tblGrid>
                <a:gridCol w="1253429">
                  <a:extLst>
                    <a:ext uri="{9D8B030D-6E8A-4147-A177-3AD203B41FA5}">
                      <a16:colId xmlns:a16="http://schemas.microsoft.com/office/drawing/2014/main" val="1290022441"/>
                    </a:ext>
                  </a:extLst>
                </a:gridCol>
                <a:gridCol w="1446266">
                  <a:extLst>
                    <a:ext uri="{9D8B030D-6E8A-4147-A177-3AD203B41FA5}">
                      <a16:colId xmlns:a16="http://schemas.microsoft.com/office/drawing/2014/main" val="1234595235"/>
                    </a:ext>
                  </a:extLst>
                </a:gridCol>
                <a:gridCol w="1706074">
                  <a:extLst>
                    <a:ext uri="{9D8B030D-6E8A-4147-A177-3AD203B41FA5}">
                      <a16:colId xmlns:a16="http://schemas.microsoft.com/office/drawing/2014/main" val="748325207"/>
                    </a:ext>
                  </a:extLst>
                </a:gridCol>
                <a:gridCol w="787183">
                  <a:extLst>
                    <a:ext uri="{9D8B030D-6E8A-4147-A177-3AD203B41FA5}">
                      <a16:colId xmlns:a16="http://schemas.microsoft.com/office/drawing/2014/main" val="3477863323"/>
                    </a:ext>
                  </a:extLst>
                </a:gridCol>
                <a:gridCol w="671498">
                  <a:extLst>
                    <a:ext uri="{9D8B030D-6E8A-4147-A177-3AD203B41FA5}">
                      <a16:colId xmlns:a16="http://schemas.microsoft.com/office/drawing/2014/main" val="1850903933"/>
                    </a:ext>
                  </a:extLst>
                </a:gridCol>
                <a:gridCol w="613369">
                  <a:extLst>
                    <a:ext uri="{9D8B030D-6E8A-4147-A177-3AD203B41FA5}">
                      <a16:colId xmlns:a16="http://schemas.microsoft.com/office/drawing/2014/main" val="1340149877"/>
                    </a:ext>
                  </a:extLst>
                </a:gridCol>
                <a:gridCol w="872947">
                  <a:extLst>
                    <a:ext uri="{9D8B030D-6E8A-4147-A177-3AD203B41FA5}">
                      <a16:colId xmlns:a16="http://schemas.microsoft.com/office/drawing/2014/main" val="3580175094"/>
                    </a:ext>
                  </a:extLst>
                </a:gridCol>
                <a:gridCol w="1315776">
                  <a:extLst>
                    <a:ext uri="{9D8B030D-6E8A-4147-A177-3AD203B41FA5}">
                      <a16:colId xmlns:a16="http://schemas.microsoft.com/office/drawing/2014/main" val="3947039583"/>
                    </a:ext>
                  </a:extLst>
                </a:gridCol>
                <a:gridCol w="852201">
                  <a:extLst>
                    <a:ext uri="{9D8B030D-6E8A-4147-A177-3AD203B41FA5}">
                      <a16:colId xmlns:a16="http://schemas.microsoft.com/office/drawing/2014/main" val="3637948932"/>
                    </a:ext>
                  </a:extLst>
                </a:gridCol>
                <a:gridCol w="1132242">
                  <a:extLst>
                    <a:ext uri="{9D8B030D-6E8A-4147-A177-3AD203B41FA5}">
                      <a16:colId xmlns:a16="http://schemas.microsoft.com/office/drawing/2014/main" val="1699461188"/>
                    </a:ext>
                  </a:extLst>
                </a:gridCol>
                <a:gridCol w="671208">
                  <a:extLst>
                    <a:ext uri="{9D8B030D-6E8A-4147-A177-3AD203B41FA5}">
                      <a16:colId xmlns:a16="http://schemas.microsoft.com/office/drawing/2014/main" val="2879883781"/>
                    </a:ext>
                  </a:extLst>
                </a:gridCol>
              </a:tblGrid>
              <a:tr h="463560">
                <a:tc>
                  <a:txBody>
                    <a:bodyPr/>
                    <a:lstStyle/>
                    <a:p>
                      <a:pPr algn="ctr" fontAlgn="ctr"/>
                      <a:r>
                        <a:rPr lang="en-US" altLang="ko-KR" sz="1400" b="0" i="0" u="none" strike="noStrike" dirty="0">
                          <a:solidFill>
                            <a:srgbClr val="002060"/>
                          </a:solidFill>
                          <a:effectLst/>
                          <a:latin typeface="+mn-ea"/>
                          <a:ea typeface="+mn-ea"/>
                        </a:rPr>
                        <a:t>Field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No.</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Type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Credit</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Hour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Professor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Operation Method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r>
                        <a:rPr lang="ko-KR" altLang="en-US" sz="1400" b="0" i="0" u="none" strike="noStrike" dirty="0">
                          <a:solidFill>
                            <a:srgbClr val="002060"/>
                          </a:solidFill>
                          <a:effectLst/>
                          <a:latin typeface="+mn-ea"/>
                          <a:ea typeface="+mn-ea"/>
                        </a:rPr>
                        <a:t> </a:t>
                      </a:r>
                      <a:r>
                        <a:rPr lang="en-US" altLang="ko-KR" sz="1400" b="0" i="0" u="none" strike="noStrike" dirty="0">
                          <a:solidFill>
                            <a:srgbClr val="002060"/>
                          </a:solidFill>
                          <a:effectLst/>
                          <a:latin typeface="+mn-ea"/>
                          <a:ea typeface="+mn-ea"/>
                        </a:rPr>
                        <a:t>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Offline course 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Remark</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8631">
                <a:tc>
                  <a:txBody>
                    <a:bodyPr/>
                    <a:lstStyle/>
                    <a:p>
                      <a:pPr algn="ctr" fontAlgn="ctr"/>
                      <a:r>
                        <a:rPr lang="ko-KR" altLang="en-US" sz="1400" b="0" i="0" u="none" strike="noStrike" dirty="0" err="1">
                          <a:solidFill>
                            <a:srgbClr val="002060"/>
                          </a:solidFill>
                          <a:effectLst/>
                          <a:latin typeface="+mn-ea"/>
                          <a:ea typeface="+mn-ea"/>
                        </a:rPr>
                        <a:t>정법대</a:t>
                      </a:r>
                      <a:r>
                        <a:rPr lang="ko-KR" altLang="en-US" sz="1400" b="0" i="0" u="none" strike="noStrike" dirty="0">
                          <a:solidFill>
                            <a:srgbClr val="002060"/>
                          </a:solidFill>
                          <a:effectLst/>
                          <a:latin typeface="+mn-ea"/>
                          <a:ea typeface="+mn-ea"/>
                        </a:rPr>
                        <a:t> </a:t>
                      </a:r>
                    </a:p>
                  </a:txBody>
                  <a:tcPr marL="8962" marR="8962" marT="8962" marB="0" anchor="ctr"/>
                </a:tc>
                <a:tc>
                  <a:txBody>
                    <a:bodyPr/>
                    <a:lstStyle/>
                    <a:p>
                      <a:pPr algn="ctr" fontAlgn="ctr"/>
                      <a:r>
                        <a:rPr lang="en-US" sz="1400" b="0" i="0" u="none" strike="noStrike" dirty="0">
                          <a:solidFill>
                            <a:srgbClr val="002060"/>
                          </a:solidFill>
                          <a:effectLst/>
                          <a:latin typeface="+mn-ea"/>
                          <a:ea typeface="+mn-ea"/>
                        </a:rPr>
                        <a:t>F000-2-3771-01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한국법입문</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김진곤</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19877">
                <a:tc rowSpan="8">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a:ln>
                            <a:noFill/>
                          </a:ln>
                          <a:solidFill>
                            <a:srgbClr val="002060"/>
                          </a:solidFill>
                          <a:effectLst/>
                          <a:uLnTx/>
                          <a:uFillTx/>
                          <a:latin typeface="+mn-ea"/>
                          <a:ea typeface="+mn-ea"/>
                          <a:cs typeface="+mn-cs"/>
                        </a:rPr>
                        <a:t>경영학부</a:t>
                      </a:r>
                    </a:p>
                    <a:p>
                      <a:pPr algn="ctr" latinLnBrk="1"/>
                      <a:endParaRPr lang="ko-KR" altLang="en-US" sz="1400" b="0" dirty="0">
                        <a:solidFill>
                          <a:srgbClr val="002060"/>
                        </a:solidFill>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5080-1-9751-01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71027">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006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5080-1-9752-01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비즈니스오피스</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미정</a:t>
                      </a:r>
                      <a:r>
                        <a:rPr lang="en-US" altLang="ko-KR" sz="1400" b="0" i="0" u="none" strike="noStrike">
                          <a:solidFill>
                            <a:srgbClr val="002060"/>
                          </a:solidFill>
                          <a:effectLst/>
                          <a:latin typeface="+mn-ea"/>
                          <a:ea typeface="+mn-ea"/>
                        </a:rPr>
                        <a:t>(</a:t>
                      </a:r>
                      <a:r>
                        <a:rPr lang="ko-KR" altLang="en-US" sz="1400" b="0" i="0" u="none" strike="noStrike">
                          <a:solidFill>
                            <a:srgbClr val="002060"/>
                          </a:solidFill>
                          <a:effectLst/>
                          <a:latin typeface="+mn-ea"/>
                          <a:ea typeface="+mn-ea"/>
                        </a:rPr>
                        <a:t>강사</a:t>
                      </a:r>
                      <a:r>
                        <a:rPr lang="en-US" altLang="ko-KR" sz="1400" b="0" i="0" u="none" strike="noStrike">
                          <a:solidFill>
                            <a:srgbClr val="002060"/>
                          </a:solidFill>
                          <a:effectLst/>
                          <a:latin typeface="+mn-ea"/>
                          <a:ea typeface="+mn-ea"/>
                        </a:rPr>
                        <a:t>)</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토</a:t>
                      </a:r>
                      <a:r>
                        <a:rPr lang="en-US" altLang="ko-KR" sz="1400" b="0" i="0" u="none" strike="noStrike">
                          <a:solidFill>
                            <a:srgbClr val="002060"/>
                          </a:solidFill>
                          <a:effectLst/>
                          <a:latin typeface="+mn-ea"/>
                          <a:ea typeface="+mn-ea"/>
                        </a:rPr>
                        <a:t>2,3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5080-2-0092-03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경영과학</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김지현</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한재현</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3969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유전무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01946">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정석재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794483110"/>
                  </a:ext>
                </a:extLst>
              </a:tr>
              <a:tr h="394693">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심정은</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1,</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Tree>
    <p:extLst>
      <p:ext uri="{BB962C8B-B14F-4D97-AF65-F5344CB8AC3E}">
        <p14:creationId xmlns:p14="http://schemas.microsoft.com/office/powerpoint/2010/main" val="3053750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22</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a:solidFill>
                  <a:srgbClr val="002060"/>
                </a:solidFill>
              </a:rPr>
              <a:t> · </a:t>
            </a:r>
            <a:endParaRPr lang="ko-KR" altLang="en-US"/>
          </a:p>
        </p:txBody>
      </p:sp>
      <p:sp>
        <p:nvSpPr>
          <p:cNvPr id="6" name="TextBox 5">
            <a:extLst>
              <a:ext uri="{FF2B5EF4-FFF2-40B4-BE49-F238E27FC236}">
                <a16:creationId xmlns:a16="http://schemas.microsoft.com/office/drawing/2014/main" id="{395866E7-B5AD-4DC4-B07B-39DD5086AF38}"/>
              </a:ext>
            </a:extLst>
          </p:cNvPr>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International Students-only Curriculum</a:t>
            </a:r>
            <a:endParaRPr lang="ko-KR" altLang="en-US" sz="2800" dirty="0">
              <a:solidFill>
                <a:srgbClr val="002060"/>
              </a:solidFill>
            </a:endParaRPr>
          </a:p>
        </p:txBody>
      </p:sp>
      <p:sp>
        <p:nvSpPr>
          <p:cNvPr id="8" name="TextBox 7">
            <a:extLst>
              <a:ext uri="{FF2B5EF4-FFF2-40B4-BE49-F238E27FC236}">
                <a16:creationId xmlns:a16="http://schemas.microsoft.com/office/drawing/2014/main" id="{C854926D-80EC-4CF0-A384-63D1D41B7357}"/>
              </a:ext>
            </a:extLst>
          </p:cNvPr>
          <p:cNvSpPr txBox="1"/>
          <p:nvPr/>
        </p:nvSpPr>
        <p:spPr>
          <a:xfrm>
            <a:off x="1450135" y="796380"/>
            <a:ext cx="7085059" cy="307777"/>
          </a:xfrm>
          <a:prstGeom prst="rect">
            <a:avLst/>
          </a:prstGeom>
          <a:solidFill>
            <a:srgbClr val="FFFF00"/>
          </a:solidFill>
        </p:spPr>
        <p:txBody>
          <a:bodyPr wrap="square" rtlCol="0">
            <a:spAutoFit/>
          </a:bodyPr>
          <a:lstStyle/>
          <a:p>
            <a:r>
              <a:rPr lang="en-US" altLang="ko-KR" sz="1400"/>
              <a:t>Freshmen and sophomore are recommended to choose the difficulty level of 1 or 2</a:t>
            </a:r>
            <a:endParaRPr lang="ko-KR" altLang="en-US" sz="1400" dirty="0"/>
          </a:p>
        </p:txBody>
      </p:sp>
      <p:graphicFrame>
        <p:nvGraphicFramePr>
          <p:cNvPr id="13" name="표 6">
            <a:extLst>
              <a:ext uri="{FF2B5EF4-FFF2-40B4-BE49-F238E27FC236}">
                <a16:creationId xmlns:a16="http://schemas.microsoft.com/office/drawing/2014/main" id="{10206D21-DD82-4337-A288-AE13CB90C4F3}"/>
              </a:ext>
            </a:extLst>
          </p:cNvPr>
          <p:cNvGraphicFramePr>
            <a:graphicFrameLocks noGrp="1"/>
          </p:cNvGraphicFramePr>
          <p:nvPr>
            <p:extLst>
              <p:ext uri="{D42A27DB-BD31-4B8C-83A1-F6EECF244321}">
                <p14:modId xmlns:p14="http://schemas.microsoft.com/office/powerpoint/2010/main" val="2452350809"/>
              </p:ext>
            </p:extLst>
          </p:nvPr>
        </p:nvGraphicFramePr>
        <p:xfrm>
          <a:off x="482601" y="1269452"/>
          <a:ext cx="11336505" cy="4625093"/>
        </p:xfrm>
        <a:graphic>
          <a:graphicData uri="http://schemas.openxmlformats.org/drawingml/2006/table">
            <a:tbl>
              <a:tblPr>
                <a:tableStyleId>{5DA37D80-6434-44D0-A028-1B22A696006F}</a:tableStyleId>
              </a:tblPr>
              <a:tblGrid>
                <a:gridCol w="1255014">
                  <a:extLst>
                    <a:ext uri="{9D8B030D-6E8A-4147-A177-3AD203B41FA5}">
                      <a16:colId xmlns:a16="http://schemas.microsoft.com/office/drawing/2014/main" val="1290022441"/>
                    </a:ext>
                  </a:extLst>
                </a:gridCol>
                <a:gridCol w="1448094">
                  <a:extLst>
                    <a:ext uri="{9D8B030D-6E8A-4147-A177-3AD203B41FA5}">
                      <a16:colId xmlns:a16="http://schemas.microsoft.com/office/drawing/2014/main" val="1234595235"/>
                    </a:ext>
                  </a:extLst>
                </a:gridCol>
                <a:gridCol w="1658665">
                  <a:extLst>
                    <a:ext uri="{9D8B030D-6E8A-4147-A177-3AD203B41FA5}">
                      <a16:colId xmlns:a16="http://schemas.microsoft.com/office/drawing/2014/main" val="748325207"/>
                    </a:ext>
                  </a:extLst>
                </a:gridCol>
                <a:gridCol w="768486">
                  <a:extLst>
                    <a:ext uri="{9D8B030D-6E8A-4147-A177-3AD203B41FA5}">
                      <a16:colId xmlns:a16="http://schemas.microsoft.com/office/drawing/2014/main" val="3477863323"/>
                    </a:ext>
                  </a:extLst>
                </a:gridCol>
                <a:gridCol w="654586">
                  <a:extLst>
                    <a:ext uri="{9D8B030D-6E8A-4147-A177-3AD203B41FA5}">
                      <a16:colId xmlns:a16="http://schemas.microsoft.com/office/drawing/2014/main" val="1850903933"/>
                    </a:ext>
                  </a:extLst>
                </a:gridCol>
                <a:gridCol w="681952">
                  <a:extLst>
                    <a:ext uri="{9D8B030D-6E8A-4147-A177-3AD203B41FA5}">
                      <a16:colId xmlns:a16="http://schemas.microsoft.com/office/drawing/2014/main" val="1340149877"/>
                    </a:ext>
                  </a:extLst>
                </a:gridCol>
                <a:gridCol w="627036">
                  <a:extLst>
                    <a:ext uri="{9D8B030D-6E8A-4147-A177-3AD203B41FA5}">
                      <a16:colId xmlns:a16="http://schemas.microsoft.com/office/drawing/2014/main" val="3580175094"/>
                    </a:ext>
                  </a:extLst>
                </a:gridCol>
                <a:gridCol w="1322768">
                  <a:extLst>
                    <a:ext uri="{9D8B030D-6E8A-4147-A177-3AD203B41FA5}">
                      <a16:colId xmlns:a16="http://schemas.microsoft.com/office/drawing/2014/main" val="3947039583"/>
                    </a:ext>
                  </a:extLst>
                </a:gridCol>
                <a:gridCol w="1018125">
                  <a:extLst>
                    <a:ext uri="{9D8B030D-6E8A-4147-A177-3AD203B41FA5}">
                      <a16:colId xmlns:a16="http://schemas.microsoft.com/office/drawing/2014/main" val="3637948932"/>
                    </a:ext>
                  </a:extLst>
                </a:gridCol>
                <a:gridCol w="1123779">
                  <a:extLst>
                    <a:ext uri="{9D8B030D-6E8A-4147-A177-3AD203B41FA5}">
                      <a16:colId xmlns:a16="http://schemas.microsoft.com/office/drawing/2014/main" val="1699461188"/>
                    </a:ext>
                  </a:extLst>
                </a:gridCol>
                <a:gridCol w="778000">
                  <a:extLst>
                    <a:ext uri="{9D8B030D-6E8A-4147-A177-3AD203B41FA5}">
                      <a16:colId xmlns:a16="http://schemas.microsoft.com/office/drawing/2014/main" val="2879883781"/>
                    </a:ext>
                  </a:extLst>
                </a:gridCol>
              </a:tblGrid>
              <a:tr h="549371">
                <a:tc>
                  <a:txBody>
                    <a:bodyPr/>
                    <a:lstStyle/>
                    <a:p>
                      <a:pPr algn="ctr" fontAlgn="ctr"/>
                      <a:r>
                        <a:rPr lang="en-US" altLang="ko-KR" sz="1400" b="0" i="0" u="none" strike="noStrike" dirty="0">
                          <a:solidFill>
                            <a:srgbClr val="002060"/>
                          </a:solidFill>
                          <a:effectLst/>
                          <a:latin typeface="+mn-ea"/>
                          <a:ea typeface="+mn-ea"/>
                        </a:rPr>
                        <a:t>Field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No.</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Type</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Credit</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Hour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Professor</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 Operation Method</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Course</a:t>
                      </a:r>
                      <a:r>
                        <a:rPr lang="ko-KR" altLang="en-US" sz="1400" b="0" i="0" u="none" strike="noStrike" dirty="0">
                          <a:solidFill>
                            <a:srgbClr val="002060"/>
                          </a:solidFill>
                          <a:effectLst/>
                          <a:latin typeface="+mn-ea"/>
                          <a:ea typeface="+mn-ea"/>
                        </a:rPr>
                        <a:t> </a:t>
                      </a:r>
                      <a:r>
                        <a:rPr lang="en-US" altLang="ko-KR" sz="1400" b="0" i="0" u="none" strike="noStrike" dirty="0">
                          <a:solidFill>
                            <a:srgbClr val="002060"/>
                          </a:solidFill>
                          <a:effectLst/>
                          <a:latin typeface="+mn-ea"/>
                          <a:ea typeface="+mn-ea"/>
                        </a:rPr>
                        <a:t>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Offline course time</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요일</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교시</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Remark</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5564">
                <a:tc rowSpan="5">
                  <a:txBody>
                    <a:bodyPr/>
                    <a:lstStyle/>
                    <a:p>
                      <a:pPr algn="ctr" fontAlgn="ctr"/>
                      <a:r>
                        <a:rPr lang="ko-KR" altLang="en-US" sz="1400" u="none" strike="noStrike" dirty="0">
                          <a:solidFill>
                            <a:srgbClr val="002060"/>
                          </a:solidFill>
                          <a:effectLst/>
                          <a:latin typeface="+mn-ea"/>
                          <a:ea typeface="+mn-ea"/>
                        </a:rPr>
                        <a:t>경영학부</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5080-2-8554-03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조직행동</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27672">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5080-2-8554-04</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조직행동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6073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5080-2-8555-03</a:t>
                      </a:r>
                    </a:p>
                  </a:txBody>
                  <a:tcPr marL="9525" marR="9525" marT="9525" marB="0" anchor="ctr"/>
                </a:tc>
                <a:tc>
                  <a:txBody>
                    <a:bodyPr/>
                    <a:lstStyle/>
                    <a:p>
                      <a:pPr algn="ctr" fontAlgn="ctr"/>
                      <a:r>
                        <a:rPr lang="en-US" sz="1400" b="0" i="0" u="none" strike="noStrike" dirty="0">
                          <a:solidFill>
                            <a:srgbClr val="002060"/>
                          </a:solidFill>
                          <a:effectLst/>
                          <a:latin typeface="+mn-ea"/>
                          <a:ea typeface="+mn-ea"/>
                        </a:rPr>
                        <a:t>MIS</a:t>
                      </a:r>
                      <a:r>
                        <a:rPr lang="ko-KR" altLang="en-US" sz="1400" b="0" i="0" u="none" strike="noStrike" dirty="0">
                          <a:solidFill>
                            <a:srgbClr val="002060"/>
                          </a:solidFill>
                          <a:effectLst/>
                          <a:latin typeface="+mn-ea"/>
                          <a:ea typeface="+mn-ea"/>
                        </a:rPr>
                        <a:t>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서상구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45564">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5080-3-0225-03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관리회계</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이현경</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5080-3-3762-01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서비스경영관리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변숙은</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전체비대면수업</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45564">
                <a:tc rowSpan="4">
                  <a:txBody>
                    <a:bodyPr/>
                    <a:lstStyle/>
                    <a:p>
                      <a:pPr algn="ctr" latinLnBrk="1"/>
                      <a:r>
                        <a:rPr lang="ko-KR" altLang="en-US" sz="1400" dirty="0">
                          <a:solidFill>
                            <a:srgbClr val="002060"/>
                          </a:solidFill>
                          <a:latin typeface="+mn-ea"/>
                          <a:ea typeface="+mn-ea"/>
                        </a:rPr>
                        <a:t>국제통상학부</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5100-1-9707-01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국제통상개론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혼합수업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5100-1-9926-01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생활속의글로벌경제</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전체비대면수업</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7,8,9</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5100-2-0048-03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거시경제학</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권태한</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PBL</a:t>
                      </a:r>
                      <a:r>
                        <a:rPr lang="ko-KR" altLang="en-US" sz="1400" b="0" i="0" u="none" strike="noStrike" dirty="0">
                          <a:solidFill>
                            <a:srgbClr val="002060"/>
                          </a:solidFill>
                          <a:effectLst/>
                          <a:latin typeface="+mn-ea"/>
                          <a:ea typeface="+mn-ea"/>
                        </a:rPr>
                        <a:t>강의</a:t>
                      </a:r>
                    </a:p>
                  </a:txBody>
                  <a:tcPr marL="9525" marR="9525" marT="9525" marB="0" anchor="ctr"/>
                </a:tc>
                <a:extLst>
                  <a:ext uri="{0D108BD9-81ED-4DB2-BD59-A6C34878D82A}">
                    <a16:rowId xmlns:a16="http://schemas.microsoft.com/office/drawing/2014/main" val="1794483110"/>
                  </a:ext>
                </a:extLst>
              </a:tr>
              <a:tr h="41370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5100-2-5576-03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무역상무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홍의</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혼합수업</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
        <p:nvSpPr>
          <p:cNvPr id="14" name="직사각형 14">
            <a:extLst>
              <a:ext uri="{FF2B5EF4-FFF2-40B4-BE49-F238E27FC236}">
                <a16:creationId xmlns:a16="http://schemas.microsoft.com/office/drawing/2014/main" id="{97BD2C94-8B6C-440B-9F21-8718B660EAEF}"/>
              </a:ext>
            </a:extLst>
          </p:cNvPr>
          <p:cNvSpPr/>
          <p:nvPr/>
        </p:nvSpPr>
        <p:spPr>
          <a:xfrm>
            <a:off x="416137" y="591522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 </a:t>
            </a:r>
            <a:r>
              <a:rPr lang="en-US" altLang="ko-KR" sz="1400" dirty="0">
                <a:hlinkClick r:id="rId5"/>
              </a:rPr>
              <a:t>International</a:t>
            </a:r>
            <a:r>
              <a:rPr lang="ko-KR" altLang="en-US" sz="1400" dirty="0">
                <a:hlinkClick r:id="rId5"/>
              </a:rPr>
              <a:t> </a:t>
            </a:r>
            <a:r>
              <a:rPr lang="en-US" altLang="ko-KR" sz="1400" dirty="0">
                <a:hlinkClick r:id="rId5"/>
              </a:rPr>
              <a:t>Student-only courses </a:t>
            </a:r>
            <a:r>
              <a:rPr lang="ko-KR" altLang="en-US" sz="1400" dirty="0">
                <a:hlinkClick r:id="rId5"/>
              </a:rPr>
              <a:t>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1274982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006419" y="2818782"/>
            <a:ext cx="11682484" cy="830997"/>
          </a:xfrm>
          <a:prstGeom prst="rect">
            <a:avLst/>
          </a:prstGeom>
          <a:noFill/>
        </p:spPr>
        <p:txBody>
          <a:bodyPr wrap="square" rtlCol="0">
            <a:spAutoFit/>
          </a:bodyPr>
          <a:lstStyle/>
          <a:p>
            <a:r>
              <a:rPr lang="en-US" altLang="ko-KR" sz="4800" dirty="0">
                <a:solidFill>
                  <a:schemeClr val="accent5">
                    <a:lumMod val="50000"/>
                  </a:schemeClr>
                </a:solidFill>
              </a:rPr>
              <a:t>Ⅲ. </a:t>
            </a:r>
            <a:r>
              <a:rPr lang="en-US" altLang="ko-KR" sz="4800" dirty="0">
                <a:solidFill>
                  <a:srgbClr val="002060"/>
                </a:solidFill>
              </a:rPr>
              <a:t>Using Homepage and KLAS Guide</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23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413130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en-US" sz="3200" dirty="0">
                <a:latin typeface="NanumSquare ExtraBold" panose="020B0600000101010101" pitchFamily="34" charset="-127"/>
                <a:ea typeface="NanumSquare ExtraBold" panose="020B0600000101010101" pitchFamily="34" charset="-127"/>
              </a:rPr>
              <a:t>Using Homepage Guide</a:t>
            </a:r>
            <a:endParaRPr lang="en-US" sz="3200"/>
          </a:p>
        </p:txBody>
      </p:sp>
    </p:spTree>
    <p:extLst>
      <p:ext uri="{BB962C8B-B14F-4D97-AF65-F5344CB8AC3E}">
        <p14:creationId xmlns:p14="http://schemas.microsoft.com/office/powerpoint/2010/main" val="4183421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1" y="-31634"/>
            <a:ext cx="12616249" cy="729740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23" name="그림 22"/>
          <p:cNvPicPr>
            <a:picLocks noChangeAspect="1"/>
          </p:cNvPicPr>
          <p:nvPr/>
        </p:nvPicPr>
        <p:blipFill>
          <a:blip r:embed="rId3"/>
          <a:stretch>
            <a:fillRect/>
          </a:stretch>
        </p:blipFill>
        <p:spPr>
          <a:xfrm>
            <a:off x="5407402" y="3292540"/>
            <a:ext cx="6201941" cy="2912316"/>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a:latin typeface="나눔스퀘어 Bold" panose="020B0600000101010101" pitchFamily="34" charset="-127"/>
                <a:ea typeface="나눔스퀘어 Bold" panose="020B0600000101010101" pitchFamily="34" charset="-127"/>
              </a:rPr>
              <a:t>STEP 1 –</a:t>
            </a:r>
            <a:r>
              <a:rPr lang="en-US" altLang="ko-KR" sz="1400" dirty="0">
                <a:latin typeface="나눔스퀘어 Bold" panose="020B0600000101010101" pitchFamily="34" charset="-127"/>
                <a:ea typeface="나눔스퀘어 Bold" panose="020B0600000101010101" pitchFamily="34" charset="-127"/>
              </a:rPr>
              <a:t>Search Kwangwoon University of click </a:t>
            </a:r>
            <a:r>
              <a:rPr lang="en-US" altLang="ko-KR" sz="1400">
                <a:solidFill>
                  <a:schemeClr val="tx1"/>
                </a:solidFill>
                <a:latin typeface="나눔스퀘어 Bold" panose="020B0600000101010101" pitchFamily="34" charset="-127"/>
                <a:ea typeface="나눔스퀘어 Bold" panose="020B0600000101010101" pitchFamily="34" charset="-127"/>
                <a:hlinkClick r:id="rId4"/>
              </a:rPr>
              <a:t>https://www.kw.ac.kr</a:t>
            </a:r>
            <a:endParaRPr lang="en-US" sz="1400">
              <a:solidFill>
                <a:schemeClr val="tx1"/>
              </a:solidFill>
              <a:latin typeface="나눔스퀘어 Bold" panose="020B0600000101010101" pitchFamily="34" charset="-127"/>
              <a:ea typeface="나눔스퀘어 Bold" panose="020B0600000101010101" pitchFamily="34" charset="-127"/>
            </a:endParaRPr>
          </a:p>
        </p:txBody>
      </p:sp>
      <p:pic>
        <p:nvPicPr>
          <p:cNvPr id="19" name="그림 18"/>
          <p:cNvPicPr>
            <a:picLocks noChangeAspect="1"/>
          </p:cNvPicPr>
          <p:nvPr/>
        </p:nvPicPr>
        <p:blipFill>
          <a:blip r:embed="rId5"/>
          <a:stretch>
            <a:fillRect/>
          </a:stretch>
        </p:blipFill>
        <p:spPr>
          <a:xfrm>
            <a:off x="254745" y="1779035"/>
            <a:ext cx="5057775" cy="2505075"/>
          </a:xfrm>
          <a:prstGeom prst="rect">
            <a:avLst/>
          </a:prstGeom>
        </p:spPr>
      </p:pic>
      <p:sp>
        <p:nvSpPr>
          <p:cNvPr id="20" name="직사각형 19"/>
          <p:cNvSpPr/>
          <p:nvPr/>
        </p:nvSpPr>
        <p:spPr>
          <a:xfrm>
            <a:off x="254745" y="1779035"/>
            <a:ext cx="5057775" cy="25050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직사각형 20"/>
          <p:cNvSpPr/>
          <p:nvPr/>
        </p:nvSpPr>
        <p:spPr>
          <a:xfrm>
            <a:off x="5407402" y="3292539"/>
            <a:ext cx="6203404" cy="291231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64690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hape 143"/>
          <p:cNvSpPr/>
          <p:nvPr/>
        </p:nvSpPr>
        <p:spPr>
          <a:xfrm>
            <a:off x="0" y="-31634"/>
            <a:ext cx="12505038" cy="811295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160801" y="1344993"/>
            <a:ext cx="1829826" cy="366425"/>
          </a:xfrm>
        </p:spPr>
        <p:txBody>
          <a:bodyPr anchor="t">
            <a:normAutofit/>
          </a:bodyPr>
          <a:lstStyle/>
          <a:p>
            <a:r>
              <a:rPr lang="en-US" altLang="ko-KR" sz="1400" spc="-300" dirty="0">
                <a:latin typeface="나눔스퀘어 Bold" panose="020B0600000101010101" pitchFamily="34" charset="-127"/>
                <a:ea typeface="나눔스퀘어 Bold" panose="020B0600000101010101" pitchFamily="34" charset="-127"/>
              </a:rPr>
              <a:t>Menu Guide</a:t>
            </a:r>
          </a:p>
        </p:txBody>
      </p:sp>
      <p:pic>
        <p:nvPicPr>
          <p:cNvPr id="7" name="그림 6"/>
          <p:cNvPicPr>
            <a:picLocks noChangeAspect="1"/>
          </p:cNvPicPr>
          <p:nvPr/>
        </p:nvPicPr>
        <p:blipFill>
          <a:blip r:embed="rId3"/>
          <a:stretch>
            <a:fillRect/>
          </a:stretch>
        </p:blipFill>
        <p:spPr>
          <a:xfrm>
            <a:off x="1687773" y="1462107"/>
            <a:ext cx="8930466" cy="5216576"/>
          </a:xfrm>
          <a:prstGeom prst="rect">
            <a:avLst/>
          </a:prstGeom>
        </p:spPr>
      </p:pic>
      <p:sp>
        <p:nvSpPr>
          <p:cNvPr id="10" name="직사각형 9"/>
          <p:cNvSpPr/>
          <p:nvPr/>
        </p:nvSpPr>
        <p:spPr>
          <a:xfrm>
            <a:off x="4350884" y="1462107"/>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직사각형 10"/>
          <p:cNvSpPr/>
          <p:nvPr/>
        </p:nvSpPr>
        <p:spPr>
          <a:xfrm>
            <a:off x="3641759" y="5159829"/>
            <a:ext cx="851836" cy="143691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1809061" y="5201976"/>
            <a:ext cx="672207" cy="21911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stCxn id="12" idx="0"/>
          </p:cNvCxnSpPr>
          <p:nvPr/>
        </p:nvCxnSpPr>
        <p:spPr>
          <a:xfrm flipV="1">
            <a:off x="2145165" y="4124078"/>
            <a:ext cx="196819" cy="1077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596079" y="3816301"/>
            <a:ext cx="1665841" cy="307777"/>
          </a:xfrm>
          <a:prstGeom prst="rect">
            <a:avLst/>
          </a:prstGeom>
          <a:noFill/>
        </p:spPr>
        <p:txBody>
          <a:bodyPr wrap="none" rtlCol="0">
            <a:spAutoFit/>
          </a:bodyPr>
          <a:lstStyle/>
          <a:p>
            <a:r>
              <a:rPr lang="en-US" altLang="ko-KR" sz="1400" dirty="0">
                <a:latin typeface="나눔스퀘어 Bold" panose="020B0600000101010101" pitchFamily="34" charset="-127"/>
                <a:ea typeface="나눔스퀘어 Bold" panose="020B0600000101010101" pitchFamily="34" charset="-127"/>
              </a:rPr>
              <a:t>On-campus guide</a:t>
            </a:r>
            <a:endParaRPr lang="en-US" sz="1400" dirty="0">
              <a:latin typeface="나눔스퀘어 Bold" panose="020B0600000101010101" pitchFamily="34" charset="-127"/>
              <a:ea typeface="나눔스퀘어 Bold" panose="020B0600000101010101" pitchFamily="34" charset="-127"/>
            </a:endParaRPr>
          </a:p>
        </p:txBody>
      </p:sp>
      <p:cxnSp>
        <p:nvCxnSpPr>
          <p:cNvPr id="18" name="Straight Connector 6">
            <a:extLst>
              <a:ext uri="{FF2B5EF4-FFF2-40B4-BE49-F238E27FC236}">
                <a16:creationId xmlns:a16="http://schemas.microsoft.com/office/drawing/2014/main" id="{32F816DE-0DAA-4A66-A03D-01B4BDA8D629}"/>
              </a:ext>
            </a:extLst>
          </p:cNvPr>
          <p:cNvCxnSpPr>
            <a:cxnSpLocks/>
            <a:stCxn id="11" idx="0"/>
          </p:cNvCxnSpPr>
          <p:nvPr/>
        </p:nvCxnSpPr>
        <p:spPr>
          <a:xfrm flipV="1">
            <a:off x="4067677" y="4427365"/>
            <a:ext cx="425918" cy="73246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3710368" y="4044887"/>
            <a:ext cx="1566454" cy="523220"/>
          </a:xfrm>
          <a:prstGeom prst="rect">
            <a:avLst/>
          </a:prstGeom>
          <a:noFill/>
        </p:spPr>
        <p:txBody>
          <a:bodyPr wrap="square" rtlCol="0">
            <a:spAutoFit/>
          </a:bodyPr>
          <a:lstStyle/>
          <a:p>
            <a:r>
              <a:rPr lang="en-US" altLang="ko-KR" sz="1400" dirty="0">
                <a:latin typeface="나눔스퀘어 Bold" panose="020B0600000101010101" pitchFamily="34" charset="-127"/>
                <a:ea typeface="나눔스퀘어 Bold" panose="020B0600000101010101" pitchFamily="34" charset="-127"/>
              </a:rPr>
              <a:t>On-campus agency guide</a:t>
            </a:r>
            <a:endParaRPr lang="en-US" sz="1400" dirty="0">
              <a:latin typeface="나눔스퀘어 Bold" panose="020B0600000101010101" pitchFamily="34" charset="-127"/>
              <a:ea typeface="나눔스퀘어 Bold" panose="020B0600000101010101" pitchFamily="34" charset="-127"/>
            </a:endParaRPr>
          </a:p>
        </p:txBody>
      </p:sp>
      <p:sp>
        <p:nvSpPr>
          <p:cNvPr id="24" name="직사각형 23"/>
          <p:cNvSpPr/>
          <p:nvPr/>
        </p:nvSpPr>
        <p:spPr>
          <a:xfrm>
            <a:off x="1819067" y="5607805"/>
            <a:ext cx="672207" cy="21449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5" name="Straight Connector 6">
            <a:extLst>
              <a:ext uri="{FF2B5EF4-FFF2-40B4-BE49-F238E27FC236}">
                <a16:creationId xmlns:a16="http://schemas.microsoft.com/office/drawing/2014/main" id="{32F816DE-0DAA-4A66-A03D-01B4BDA8D629}"/>
              </a:ext>
            </a:extLst>
          </p:cNvPr>
          <p:cNvCxnSpPr>
            <a:cxnSpLocks/>
            <a:stCxn id="24" idx="1"/>
            <a:endCxn id="32" idx="2"/>
          </p:cNvCxnSpPr>
          <p:nvPr/>
        </p:nvCxnSpPr>
        <p:spPr>
          <a:xfrm flipH="1" flipV="1">
            <a:off x="1455440" y="5191529"/>
            <a:ext cx="363627" cy="52352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D743BFD-AAC9-4887-884E-645680280E39}"/>
              </a:ext>
            </a:extLst>
          </p:cNvPr>
          <p:cNvSpPr txBox="1"/>
          <p:nvPr/>
        </p:nvSpPr>
        <p:spPr>
          <a:xfrm>
            <a:off x="195319" y="4668309"/>
            <a:ext cx="2520242" cy="523220"/>
          </a:xfrm>
          <a:prstGeom prst="rect">
            <a:avLst/>
          </a:prstGeom>
          <a:noFill/>
        </p:spPr>
        <p:txBody>
          <a:bodyPr wrap="none" rtlCol="0">
            <a:spAutoFit/>
          </a:bodyPr>
          <a:lstStyle/>
          <a:p>
            <a:r>
              <a:rPr lang="en-US" altLang="ko-KR" sz="1400" dirty="0">
                <a:latin typeface="나눔스퀘어 Bold" panose="020B0600000101010101" pitchFamily="34" charset="-127"/>
                <a:ea typeface="나눔스퀘어 Bold" panose="020B0600000101010101" pitchFamily="34" charset="-127"/>
              </a:rPr>
              <a:t>On-campus phone numbers
</a:t>
            </a:r>
          </a:p>
        </p:txBody>
      </p:sp>
    </p:spTree>
    <p:extLst>
      <p:ext uri="{BB962C8B-B14F-4D97-AF65-F5344CB8AC3E}">
        <p14:creationId xmlns:p14="http://schemas.microsoft.com/office/powerpoint/2010/main" val="30400711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603892" cy="769282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4" name="그림 3"/>
          <p:cNvPicPr>
            <a:picLocks noChangeAspect="1"/>
          </p:cNvPicPr>
          <p:nvPr/>
        </p:nvPicPr>
        <p:blipFill>
          <a:blip r:embed="rId2"/>
          <a:stretch>
            <a:fillRect/>
          </a:stretch>
        </p:blipFill>
        <p:spPr>
          <a:xfrm>
            <a:off x="0" y="1346886"/>
            <a:ext cx="12593764" cy="4880919"/>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398968" y="1458311"/>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42146" y="2406434"/>
            <a:ext cx="1896763" cy="382137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938910" y="4149979"/>
            <a:ext cx="1492898" cy="72785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986314" y="5057931"/>
            <a:ext cx="3295390"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College and department information</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454003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43"/>
          <p:cNvSpPr/>
          <p:nvPr/>
        </p:nvSpPr>
        <p:spPr>
          <a:xfrm>
            <a:off x="0" y="-26275"/>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grpSp>
        <p:nvGrpSpPr>
          <p:cNvPr id="38" name="그룹 37"/>
          <p:cNvGrpSpPr/>
          <p:nvPr/>
        </p:nvGrpSpPr>
        <p:grpSpPr>
          <a:xfrm>
            <a:off x="2006165" y="1231280"/>
            <a:ext cx="8888123" cy="5626720"/>
            <a:chOff x="789514" y="1212812"/>
            <a:chExt cx="7858138" cy="5668921"/>
          </a:xfrm>
        </p:grpSpPr>
        <p:grpSp>
          <p:nvGrpSpPr>
            <p:cNvPr id="36" name="그룹 35"/>
            <p:cNvGrpSpPr/>
            <p:nvPr/>
          </p:nvGrpSpPr>
          <p:grpSpPr>
            <a:xfrm>
              <a:off x="789514" y="1246397"/>
              <a:ext cx="5948364" cy="5447811"/>
              <a:chOff x="4996444" y="673997"/>
              <a:chExt cx="6571442" cy="5949470"/>
            </a:xfrm>
          </p:grpSpPr>
          <p:pic>
            <p:nvPicPr>
              <p:cNvPr id="5" name="그림 4"/>
              <p:cNvPicPr>
                <a:picLocks noChangeAspect="1"/>
              </p:cNvPicPr>
              <p:nvPr/>
            </p:nvPicPr>
            <p:blipFill>
              <a:blip r:embed="rId2"/>
              <a:stretch>
                <a:fillRect/>
              </a:stretch>
            </p:blipFill>
            <p:spPr>
              <a:xfrm>
                <a:off x="4996444" y="673997"/>
                <a:ext cx="6562524" cy="5947974"/>
              </a:xfrm>
              <a:prstGeom prst="rect">
                <a:avLst/>
              </a:prstGeom>
            </p:spPr>
          </p:pic>
          <p:cxnSp>
            <p:nvCxnSpPr>
              <p:cNvPr id="10" name="Straight Connector 6">
                <a:extLst>
                  <a:ext uri="{FF2B5EF4-FFF2-40B4-BE49-F238E27FC236}">
                    <a16:creationId xmlns:a16="http://schemas.microsoft.com/office/drawing/2014/main" id="{32F816DE-0DAA-4A66-A03D-01B4BDA8D629}"/>
                  </a:ext>
                </a:extLst>
              </p:cNvPr>
              <p:cNvCxnSpPr>
                <a:cxnSpLocks/>
                <a:stCxn id="26" idx="0"/>
              </p:cNvCxnSpPr>
              <p:nvPr/>
            </p:nvCxnSpPr>
            <p:spPr>
              <a:xfrm flipH="1" flipV="1">
                <a:off x="8338461" y="5625385"/>
                <a:ext cx="1652970" cy="56381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D743BFD-AAC9-4887-884E-645680280E39}"/>
                  </a:ext>
                </a:extLst>
              </p:cNvPr>
              <p:cNvSpPr txBox="1"/>
              <p:nvPr/>
            </p:nvSpPr>
            <p:spPr>
              <a:xfrm>
                <a:off x="7261103" y="5340932"/>
                <a:ext cx="2088950" cy="338639"/>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Department homepage</a:t>
                </a:r>
              </a:p>
            </p:txBody>
          </p:sp>
          <p:sp>
            <p:nvSpPr>
              <p:cNvPr id="12" name="직사각형 11"/>
              <p:cNvSpPr/>
              <p:nvPr/>
            </p:nvSpPr>
            <p:spPr>
              <a:xfrm>
                <a:off x="5131837" y="3502683"/>
                <a:ext cx="1156996" cy="36168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837714" y="3502683"/>
                <a:ext cx="1101013" cy="40684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p:cNvSpPr/>
              <p:nvPr/>
            </p:nvSpPr>
            <p:spPr>
              <a:xfrm>
                <a:off x="10066281" y="3476757"/>
                <a:ext cx="1041199"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endCxn id="16" idx="0"/>
              </p:cNvCxnSpPr>
              <p:nvPr/>
            </p:nvCxnSpPr>
            <p:spPr>
              <a:xfrm>
                <a:off x="5719975" y="3864369"/>
                <a:ext cx="1261196" cy="36168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6318970" y="4226055"/>
                <a:ext cx="1324402" cy="307777"/>
              </a:xfrm>
              <a:prstGeom prst="rect">
                <a:avLst/>
              </a:prstGeom>
              <a:noFill/>
            </p:spPr>
            <p:txBody>
              <a:bodyPr wrap="none" rtlCol="0">
                <a:spAutoFit/>
              </a:bodyPr>
              <a:lstStyle/>
              <a:p>
                <a:pPr algn="ctr"/>
                <a:r>
                  <a:rPr lang="ko-KR" altLang="en-US" sz="1400">
                    <a:latin typeface="나눔스퀘어 Bold" panose="020B0600000101010101" pitchFamily="34" charset="-127"/>
                    <a:ea typeface="나눔스퀘어 Bold" panose="020B0600000101010101" pitchFamily="34" charset="-127"/>
                  </a:rPr>
                  <a:t>단과대학 위치</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18" name="Straight Connector 6">
                <a:extLst>
                  <a:ext uri="{FF2B5EF4-FFF2-40B4-BE49-F238E27FC236}">
                    <a16:creationId xmlns:a16="http://schemas.microsoft.com/office/drawing/2014/main" id="{32F816DE-0DAA-4A66-A03D-01B4BDA8D629}"/>
                  </a:ext>
                </a:extLst>
              </p:cNvPr>
              <p:cNvCxnSpPr>
                <a:cxnSpLocks/>
                <a:stCxn id="13" idx="2"/>
                <a:endCxn id="19" idx="0"/>
              </p:cNvCxnSpPr>
              <p:nvPr/>
            </p:nvCxnSpPr>
            <p:spPr>
              <a:xfrm>
                <a:off x="8388221" y="3909527"/>
                <a:ext cx="219647"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7945667" y="4080687"/>
                <a:ext cx="1324402" cy="523220"/>
              </a:xfrm>
              <a:prstGeom prst="rect">
                <a:avLst/>
              </a:prstGeom>
              <a:noFill/>
            </p:spPr>
            <p:txBody>
              <a:bodyPr wrap="square" rtlCol="0">
                <a:spAutoFit/>
              </a:bodyPr>
              <a:lstStyle/>
              <a:p>
                <a:pPr algn="ctr"/>
                <a:r>
                  <a:rPr lang="ko-KR" altLang="en-US" sz="1400" dirty="0">
                    <a:latin typeface="나눔스퀘어 Bold" panose="020B0600000101010101" pitchFamily="34" charset="-127"/>
                    <a:ea typeface="나눔스퀘어 Bold" panose="020B0600000101010101" pitchFamily="34" charset="-127"/>
                  </a:rPr>
                  <a:t>단과대학 전화번호</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a:off x="10578696" y="3909527"/>
                <a:ext cx="219647"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10136142" y="4080687"/>
                <a:ext cx="1324402" cy="523220"/>
              </a:xfrm>
              <a:prstGeom prst="rect">
                <a:avLst/>
              </a:prstGeom>
              <a:noFill/>
            </p:spPr>
            <p:txBody>
              <a:bodyPr wrap="square" rtlCol="0">
                <a:spAutoFit/>
              </a:bodyPr>
              <a:lstStyle/>
              <a:p>
                <a:pPr algn="ctr"/>
                <a:r>
                  <a:rPr lang="ko-KR" altLang="en-US" sz="1400" dirty="0">
                    <a:latin typeface="나눔스퀘어 Bold" panose="020B0600000101010101" pitchFamily="34" charset="-127"/>
                    <a:ea typeface="나눔스퀘어 Bold" panose="020B0600000101010101" pitchFamily="34" charset="-127"/>
                  </a:rPr>
                  <a:t>단과대학 홈페이지</a:t>
                </a:r>
                <a:endParaRPr lang="en-US" altLang="ko-KR" sz="1400" dirty="0">
                  <a:latin typeface="나눔스퀘어 Bold" panose="020B0600000101010101" pitchFamily="34" charset="-127"/>
                  <a:ea typeface="나눔스퀘어 Bold" panose="020B0600000101010101" pitchFamily="34" charset="-127"/>
                </a:endParaRPr>
              </a:p>
            </p:txBody>
          </p:sp>
          <p:sp>
            <p:nvSpPr>
              <p:cNvPr id="25" name="직사각형 24"/>
              <p:cNvSpPr/>
              <p:nvPr/>
            </p:nvSpPr>
            <p:spPr>
              <a:xfrm>
                <a:off x="5235311" y="6190697"/>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직사각형 25"/>
              <p:cNvSpPr/>
              <p:nvPr/>
            </p:nvSpPr>
            <p:spPr>
              <a:xfrm>
                <a:off x="8414976" y="6189201"/>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25" idx="0"/>
                <a:endCxn id="11" idx="2"/>
              </p:cNvCxnSpPr>
              <p:nvPr/>
            </p:nvCxnSpPr>
            <p:spPr>
              <a:xfrm flipV="1">
                <a:off x="6811766" y="5679572"/>
                <a:ext cx="1493813" cy="51112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pic>
          <p:nvPicPr>
            <p:cNvPr id="37" name="그림 36"/>
            <p:cNvPicPr>
              <a:picLocks noChangeAspect="1"/>
            </p:cNvPicPr>
            <p:nvPr/>
          </p:nvPicPr>
          <p:blipFill>
            <a:blip r:embed="rId3"/>
            <a:stretch>
              <a:fillRect/>
            </a:stretch>
          </p:blipFill>
          <p:spPr>
            <a:xfrm>
              <a:off x="6782394" y="1212812"/>
              <a:ext cx="1865258" cy="5668921"/>
            </a:xfrm>
            <a:prstGeom prst="rect">
              <a:avLst/>
            </a:prstGeom>
          </p:spPr>
        </p:pic>
      </p:grpSp>
    </p:spTree>
    <p:extLst>
      <p:ext uri="{BB962C8B-B14F-4D97-AF65-F5344CB8AC3E}">
        <p14:creationId xmlns:p14="http://schemas.microsoft.com/office/powerpoint/2010/main" val="4115306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 name="그림 2"/>
          <p:cNvPicPr>
            <a:picLocks noChangeAspect="1"/>
          </p:cNvPicPr>
          <p:nvPr/>
        </p:nvPicPr>
        <p:blipFill>
          <a:blip r:embed="rId2"/>
          <a:stretch>
            <a:fillRect/>
          </a:stretch>
        </p:blipFill>
        <p:spPr>
          <a:xfrm>
            <a:off x="637981" y="1354299"/>
            <a:ext cx="10934700" cy="489585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439317" y="2248991"/>
            <a:ext cx="1210161" cy="21177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739610" y="2164702"/>
            <a:ext cx="1443753" cy="129695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461486" y="3461658"/>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942279" y="3825550"/>
            <a:ext cx="1773050"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Academic calendar</a:t>
            </a:r>
            <a:endParaRPr lang="en-US" altLang="ko-KR" sz="1400">
              <a:latin typeface="나눔스퀘어 Bold" panose="020B0600000101010101" pitchFamily="34" charset="-127"/>
              <a:ea typeface="나눔스퀘어 Bold" panose="020B0600000101010101" pitchFamily="34" charset="-127"/>
            </a:endParaRPr>
          </a:p>
        </p:txBody>
      </p:sp>
      <p:sp>
        <p:nvSpPr>
          <p:cNvPr id="11" name="직사각형 10"/>
          <p:cNvSpPr/>
          <p:nvPr/>
        </p:nvSpPr>
        <p:spPr>
          <a:xfrm>
            <a:off x="3006868" y="2250234"/>
            <a:ext cx="1425173" cy="11461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3" name="Straight Connector 6">
            <a:extLst>
              <a:ext uri="{FF2B5EF4-FFF2-40B4-BE49-F238E27FC236}">
                <a16:creationId xmlns:a16="http://schemas.microsoft.com/office/drawing/2014/main" id="{32F816DE-0DAA-4A66-A03D-01B4BDA8D629}"/>
              </a:ext>
            </a:extLst>
          </p:cNvPr>
          <p:cNvCxnSpPr>
            <a:cxnSpLocks/>
          </p:cNvCxnSpPr>
          <p:nvPr/>
        </p:nvCxnSpPr>
        <p:spPr>
          <a:xfrm>
            <a:off x="3707404" y="3396343"/>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D743BFD-AAC9-4887-884E-645680280E39}"/>
              </a:ext>
            </a:extLst>
          </p:cNvPr>
          <p:cNvSpPr txBox="1"/>
          <p:nvPr/>
        </p:nvSpPr>
        <p:spPr>
          <a:xfrm>
            <a:off x="2702472" y="3769058"/>
            <a:ext cx="4401141" cy="523220"/>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Certificates (grade report, school attendance) and
Guide to issuing student id</a:t>
            </a:r>
          </a:p>
        </p:txBody>
      </p:sp>
      <p:cxnSp>
        <p:nvCxnSpPr>
          <p:cNvPr id="17" name="Straight Connector 6">
            <a:extLst>
              <a:ext uri="{FF2B5EF4-FFF2-40B4-BE49-F238E27FC236}">
                <a16:creationId xmlns:a16="http://schemas.microsoft.com/office/drawing/2014/main" id="{32F816DE-0DAA-4A66-A03D-01B4BDA8D629}"/>
              </a:ext>
            </a:extLst>
          </p:cNvPr>
          <p:cNvCxnSpPr>
            <a:cxnSpLocks/>
          </p:cNvCxnSpPr>
          <p:nvPr/>
        </p:nvCxnSpPr>
        <p:spPr>
          <a:xfrm>
            <a:off x="8671289" y="4316112"/>
            <a:ext cx="712548" cy="3524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D743BFD-AAC9-4887-884E-645680280E39}"/>
              </a:ext>
            </a:extLst>
          </p:cNvPr>
          <p:cNvSpPr txBox="1"/>
          <p:nvPr/>
        </p:nvSpPr>
        <p:spPr>
          <a:xfrm>
            <a:off x="7711040" y="4668583"/>
            <a:ext cx="3345596" cy="523220"/>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Guide to Student Autonomy Activities
</a:t>
            </a: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clubs, etc.)</a:t>
            </a:r>
            <a:endParaRPr lang="en-US" altLang="ko-KR" sz="1400">
              <a:latin typeface="나눔스퀘어 Bold" panose="020B0600000101010101" pitchFamily="34" charset="-127"/>
              <a:ea typeface="나눔스퀘어 Bold" panose="020B0600000101010101" pitchFamily="34" charset="-127"/>
            </a:endParaRPr>
          </a:p>
        </p:txBody>
      </p:sp>
      <p:sp>
        <p:nvSpPr>
          <p:cNvPr id="19" name="직사각형 18"/>
          <p:cNvSpPr/>
          <p:nvPr/>
        </p:nvSpPr>
        <p:spPr>
          <a:xfrm>
            <a:off x="9679055" y="2217388"/>
            <a:ext cx="1293745" cy="191593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0" name="Straight Connector 6">
            <a:extLst>
              <a:ext uri="{FF2B5EF4-FFF2-40B4-BE49-F238E27FC236}">
                <a16:creationId xmlns:a16="http://schemas.microsoft.com/office/drawing/2014/main" id="{32F816DE-0DAA-4A66-A03D-01B4BDA8D629}"/>
              </a:ext>
            </a:extLst>
          </p:cNvPr>
          <p:cNvCxnSpPr>
            <a:cxnSpLocks/>
          </p:cNvCxnSpPr>
          <p:nvPr/>
        </p:nvCxnSpPr>
        <p:spPr>
          <a:xfrm>
            <a:off x="10345177" y="4133327"/>
            <a:ext cx="346269" cy="73708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D743BFD-AAC9-4887-884E-645680280E39}"/>
              </a:ext>
            </a:extLst>
          </p:cNvPr>
          <p:cNvSpPr txBox="1"/>
          <p:nvPr/>
        </p:nvSpPr>
        <p:spPr>
          <a:xfrm>
            <a:off x="8271041" y="5296042"/>
            <a:ext cx="3353995" cy="95410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Student amenities</a:t>
            </a:r>
            <a:endParaRPr lang="en-US" altLang="ko-KR" sz="1400">
              <a:latin typeface="나눔스퀘어 Bold" panose="020B0600000101010101" pitchFamily="34" charset="-127"/>
              <a:ea typeface="나눔스퀘어 Bold" panose="020B0600000101010101" pitchFamily="34" charset="-127"/>
            </a:endParaRPr>
          </a:p>
          <a:p>
            <a:pPr algn="ct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Health Office</a:t>
            </a:r>
          </a:p>
          <a:p>
            <a:r>
              <a:rPr lang="en-US" altLang="ko-KR" sz="1400" dirty="0">
                <a:latin typeface="나눔스퀘어 Bold" panose="020B0600000101010101" pitchFamily="34" charset="-127"/>
                <a:ea typeface="나눔스퀘어 Bold" panose="020B0600000101010101" pitchFamily="34" charset="-127"/>
              </a:rPr>
              <a:t> </a:t>
            </a: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Student Cafeteria</a:t>
            </a:r>
            <a:endParaRPr lang="en-US" altLang="ko-KR" sz="1400">
              <a:latin typeface="나눔스퀘어 Bold" panose="020B0600000101010101" pitchFamily="34" charset="-127"/>
              <a:ea typeface="나눔스퀘어 Bold" panose="020B0600000101010101" pitchFamily="34" charset="-127"/>
            </a:endParaRPr>
          </a:p>
          <a:p>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Place rental </a:t>
            </a: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futsal</a:t>
            </a: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 basketball court</a:t>
            </a:r>
            <a:r>
              <a:rPr lang="en-US" altLang="ko-KR" sz="1400">
                <a:latin typeface="나눔스퀘어 Bold" panose="020B0600000101010101" pitchFamily="34" charset="-127"/>
                <a:ea typeface="나눔스퀘어 Bold" panose="020B0600000101010101" pitchFamily="34" charset="-127"/>
              </a:rPr>
              <a:t>)</a:t>
            </a:r>
          </a:p>
        </p:txBody>
      </p:sp>
      <p:sp>
        <p:nvSpPr>
          <p:cNvPr id="22" name="직사각형 21"/>
          <p:cNvSpPr/>
          <p:nvPr/>
        </p:nvSpPr>
        <p:spPr>
          <a:xfrm>
            <a:off x="5209300" y="4492347"/>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flipH="1">
            <a:off x="5654354" y="4870413"/>
            <a:ext cx="6" cy="36163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4499230" y="5232049"/>
            <a:ext cx="2310248" cy="523220"/>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On-campus activities and
Life-related inquiries</a:t>
            </a:r>
            <a:endParaRPr lang="en-US" altLang="ko-KR" sz="1400">
              <a:latin typeface="나눔스퀘어 Bold" panose="020B0600000101010101" pitchFamily="34" charset="-127"/>
              <a:ea typeface="나눔스퀘어 Bold" panose="020B0600000101010101" pitchFamily="34" charset="-127"/>
            </a:endParaRPr>
          </a:p>
        </p:txBody>
      </p:sp>
      <p:sp>
        <p:nvSpPr>
          <p:cNvPr id="29" name="직사각형 28"/>
          <p:cNvSpPr/>
          <p:nvPr/>
        </p:nvSpPr>
        <p:spPr>
          <a:xfrm>
            <a:off x="7406112" y="4524661"/>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215950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ape 143"/>
          <p:cNvSpPr/>
          <p:nvPr/>
        </p:nvSpPr>
        <p:spPr>
          <a:xfrm>
            <a:off x="0" y="-1969"/>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5" name="그림 4"/>
          <p:cNvPicPr>
            <a:picLocks noChangeAspect="1"/>
          </p:cNvPicPr>
          <p:nvPr/>
        </p:nvPicPr>
        <p:blipFill>
          <a:blip r:embed="rId2"/>
          <a:stretch>
            <a:fillRect/>
          </a:stretch>
        </p:blipFill>
        <p:spPr>
          <a:xfrm>
            <a:off x="6200677" y="1712234"/>
            <a:ext cx="5743575" cy="3781425"/>
          </a:xfrm>
          <a:prstGeom prst="rect">
            <a:avLst/>
          </a:prstGeom>
        </p:spPr>
      </p:pic>
      <p:pic>
        <p:nvPicPr>
          <p:cNvPr id="4" name="그림 3"/>
          <p:cNvPicPr>
            <a:picLocks noChangeAspect="1"/>
          </p:cNvPicPr>
          <p:nvPr/>
        </p:nvPicPr>
        <p:blipFill>
          <a:blip r:embed="rId3"/>
          <a:stretch>
            <a:fillRect/>
          </a:stretch>
        </p:blipFill>
        <p:spPr>
          <a:xfrm>
            <a:off x="195214" y="2558860"/>
            <a:ext cx="5810250" cy="388620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08850" y="209532"/>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sp>
        <p:nvSpPr>
          <p:cNvPr id="22" name="직사각형 21"/>
          <p:cNvSpPr/>
          <p:nvPr/>
        </p:nvSpPr>
        <p:spPr>
          <a:xfrm>
            <a:off x="1184942" y="2835775"/>
            <a:ext cx="270587"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stCxn id="22" idx="0"/>
            <a:endCxn id="24" idx="1"/>
          </p:cNvCxnSpPr>
          <p:nvPr/>
        </p:nvCxnSpPr>
        <p:spPr>
          <a:xfrm flipV="1">
            <a:off x="1320236" y="1649812"/>
            <a:ext cx="668501" cy="11859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1988737" y="1495923"/>
            <a:ext cx="1568058"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All list of notices</a:t>
            </a:r>
            <a:endParaRPr lang="en-US" altLang="ko-KR" sz="1400">
              <a:latin typeface="나눔스퀘어 Bold" panose="020B0600000101010101" pitchFamily="34" charset="-127"/>
              <a:ea typeface="나눔스퀘어 Bold" panose="020B0600000101010101" pitchFamily="34" charset="-127"/>
            </a:endParaRPr>
          </a:p>
        </p:txBody>
      </p:sp>
      <p:sp>
        <p:nvSpPr>
          <p:cNvPr id="25" name="Content Placeholder 2">
            <a:extLst>
              <a:ext uri="{FF2B5EF4-FFF2-40B4-BE49-F238E27FC236}">
                <a16:creationId xmlns:a16="http://schemas.microsoft.com/office/drawing/2014/main" id="{99B3EC79-44FA-4638-9787-EF429AF4402D}"/>
              </a:ext>
            </a:extLst>
          </p:cNvPr>
          <p:cNvSpPr>
            <a:spLocks noGrp="1"/>
          </p:cNvSpPr>
          <p:nvPr>
            <p:ph idx="1"/>
          </p:nvPr>
        </p:nvSpPr>
        <p:spPr>
          <a:xfrm>
            <a:off x="226814" y="2175643"/>
            <a:ext cx="1796296"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Notice board</a:t>
            </a:r>
            <a:endParaRPr lang="en-US" sz="1400">
              <a:solidFill>
                <a:schemeClr val="tx1"/>
              </a:solidFill>
              <a:latin typeface="나눔스퀘어 Bold" panose="020B0600000101010101" pitchFamily="34" charset="-127"/>
              <a:ea typeface="나눔스퀘어 Bold" panose="020B0600000101010101" pitchFamily="34" charset="-127"/>
            </a:endParaRPr>
          </a:p>
        </p:txBody>
      </p:sp>
      <p:sp>
        <p:nvSpPr>
          <p:cNvPr id="31" name="직사각형 30"/>
          <p:cNvSpPr/>
          <p:nvPr/>
        </p:nvSpPr>
        <p:spPr>
          <a:xfrm>
            <a:off x="5037686" y="2777078"/>
            <a:ext cx="615820"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31" idx="0"/>
            <a:endCxn id="33" idx="2"/>
          </p:cNvCxnSpPr>
          <p:nvPr/>
        </p:nvCxnSpPr>
        <p:spPr>
          <a:xfrm flipV="1">
            <a:off x="5345596" y="1969951"/>
            <a:ext cx="442431" cy="807127"/>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8D743BFD-AAC9-4887-884E-645680280E39}"/>
              </a:ext>
            </a:extLst>
          </p:cNvPr>
          <p:cNvSpPr txBox="1"/>
          <p:nvPr/>
        </p:nvSpPr>
        <p:spPr>
          <a:xfrm>
            <a:off x="5125826" y="1015844"/>
            <a:ext cx="1324401" cy="954107"/>
          </a:xfrm>
          <a:prstGeom prst="rect">
            <a:avLst/>
          </a:prstGeom>
          <a:noFill/>
        </p:spPr>
        <p:txBody>
          <a:bodyPr wrap="square" rtlCol="0">
            <a:spAutoFit/>
          </a:bodyPr>
          <a:lstStyle/>
          <a:p>
            <a:pPr algn="ctr"/>
            <a:r>
              <a:rPr lang="en-US" altLang="ko-KR" sz="1400" dirty="0">
                <a:latin typeface="나눔스퀘어 Bold" panose="020B0600000101010101" pitchFamily="34" charset="-127"/>
                <a:ea typeface="나눔스퀘어 Bold" panose="020B0600000101010101" pitchFamily="34" charset="-127"/>
              </a:rPr>
              <a:t>Notices related to international student</a:t>
            </a:r>
            <a:endParaRPr lang="en-US" altLang="ko-KR" sz="1400">
              <a:latin typeface="나눔스퀘어 Bold" panose="020B0600000101010101" pitchFamily="34" charset="-127"/>
              <a:ea typeface="나눔스퀘어 Bold" panose="020B0600000101010101" pitchFamily="34" charset="-127"/>
            </a:endParaRPr>
          </a:p>
        </p:txBody>
      </p:sp>
      <p:sp>
        <p:nvSpPr>
          <p:cNvPr id="39" name="직사각형 38"/>
          <p:cNvSpPr/>
          <p:nvPr/>
        </p:nvSpPr>
        <p:spPr>
          <a:xfrm>
            <a:off x="6301798" y="1803700"/>
            <a:ext cx="5642454" cy="35614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40"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6450227" y="1304278"/>
            <a:ext cx="4626727" cy="6303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1668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sz="4400" dirty="0">
                <a:latin typeface="NanumSquare ExtraBold" panose="020B0600000101010101" pitchFamily="34" charset="-127"/>
                <a:ea typeface="NanumSquare ExtraBold" panose="020B0600000101010101" pitchFamily="34" charset="-127"/>
              </a:rPr>
              <a:t>Using Homepage Guide</a:t>
            </a:r>
            <a:endParaRPr lang="ko-KR" altLang="en-US">
              <a:latin typeface="NanumSquare ExtraBold" panose="020B0600000101010101" pitchFamily="34" charset="-127"/>
              <a:ea typeface="NanumSquare ExtraBold" panose="020B0600000101010101" pitchFamily="34" charset="-127"/>
            </a:endParaRPr>
          </a:p>
        </p:txBody>
      </p:sp>
      <p:pic>
        <p:nvPicPr>
          <p:cNvPr id="6" name="그림 5"/>
          <p:cNvPicPr>
            <a:picLocks noChangeAspect="1"/>
          </p:cNvPicPr>
          <p:nvPr/>
        </p:nvPicPr>
        <p:blipFill>
          <a:blip r:embed="rId2"/>
          <a:stretch>
            <a:fillRect/>
          </a:stretch>
        </p:blipFill>
        <p:spPr>
          <a:xfrm>
            <a:off x="374392" y="1747253"/>
            <a:ext cx="11163300" cy="1590675"/>
          </a:xfrm>
          <a:prstGeom prst="rect">
            <a:avLst/>
          </a:prstGeom>
        </p:spPr>
      </p:pic>
      <p:sp>
        <p:nvSpPr>
          <p:cNvPr id="27" name="직사각형 26"/>
          <p:cNvSpPr/>
          <p:nvPr/>
        </p:nvSpPr>
        <p:spPr>
          <a:xfrm>
            <a:off x="2391454"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8" name="Straight Connector 6">
            <a:extLst>
              <a:ext uri="{FF2B5EF4-FFF2-40B4-BE49-F238E27FC236}">
                <a16:creationId xmlns:a16="http://schemas.microsoft.com/office/drawing/2014/main" id="{32F816DE-0DAA-4A66-A03D-01B4BDA8D629}"/>
              </a:ext>
            </a:extLst>
          </p:cNvPr>
          <p:cNvCxnSpPr>
            <a:cxnSpLocks/>
            <a:stCxn id="27" idx="2"/>
          </p:cNvCxnSpPr>
          <p:nvPr/>
        </p:nvCxnSpPr>
        <p:spPr>
          <a:xfrm flipH="1">
            <a:off x="2823918"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8D743BFD-AAC9-4887-884E-645680280E39}"/>
              </a:ext>
            </a:extLst>
          </p:cNvPr>
          <p:cNvSpPr txBox="1"/>
          <p:nvPr/>
        </p:nvSpPr>
        <p:spPr>
          <a:xfrm>
            <a:off x="2101862" y="3593967"/>
            <a:ext cx="1444113" cy="738664"/>
          </a:xfrm>
          <a:prstGeom prst="rect">
            <a:avLst/>
          </a:prstGeom>
          <a:noFill/>
        </p:spPr>
        <p:txBody>
          <a:bodyPr wrap="none" rtlCol="0">
            <a:spAutoFit/>
          </a:bodyPr>
          <a:lstStyle/>
          <a:p>
            <a:pPr algn="ctr"/>
            <a:r>
              <a:rPr lang="en-US" altLang="ko-KR" sz="1400">
                <a:latin typeface="나눔스퀘어 Bold" panose="020B0600000101010101" pitchFamily="34" charset="-127"/>
                <a:ea typeface="나눔스퀘어 Bold" panose="020B0600000101010101" pitchFamily="34" charset="-127"/>
              </a:rPr>
              <a:t>KW-MOOC</a:t>
            </a:r>
          </a:p>
          <a:p>
            <a:pPr algn="ctr"/>
            <a:r>
              <a:rPr lang="en-US" altLang="ko-KR" sz="1400" dirty="0">
                <a:latin typeface="나눔스퀘어 Bold" panose="020B0600000101010101" pitchFamily="34" charset="-127"/>
                <a:ea typeface="나눔스퀘어 Bold" panose="020B0600000101010101" pitchFamily="34" charset="-127"/>
              </a:rPr>
              <a:t>Online lectures
</a:t>
            </a:r>
            <a:endParaRPr lang="en-US" altLang="ko-KR" sz="1400">
              <a:latin typeface="나눔스퀘어 Bold" panose="020B0600000101010101" pitchFamily="34" charset="-127"/>
              <a:ea typeface="나눔스퀘어 Bold" panose="020B0600000101010101" pitchFamily="34" charset="-127"/>
            </a:endParaRPr>
          </a:p>
        </p:txBody>
      </p:sp>
      <p:sp>
        <p:nvSpPr>
          <p:cNvPr id="30" name="직사각형 29"/>
          <p:cNvSpPr/>
          <p:nvPr/>
        </p:nvSpPr>
        <p:spPr>
          <a:xfrm>
            <a:off x="3847931" y="2045730"/>
            <a:ext cx="1050640"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Straight Connector 6">
            <a:extLst>
              <a:ext uri="{FF2B5EF4-FFF2-40B4-BE49-F238E27FC236}">
                <a16:creationId xmlns:a16="http://schemas.microsoft.com/office/drawing/2014/main" id="{32F816DE-0DAA-4A66-A03D-01B4BDA8D629}"/>
              </a:ext>
            </a:extLst>
          </p:cNvPr>
          <p:cNvCxnSpPr>
            <a:cxnSpLocks/>
          </p:cNvCxnSpPr>
          <p:nvPr/>
        </p:nvCxnSpPr>
        <p:spPr>
          <a:xfrm flipH="1">
            <a:off x="4373251"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D743BFD-AAC9-4887-884E-645680280E39}"/>
              </a:ext>
            </a:extLst>
          </p:cNvPr>
          <p:cNvSpPr txBox="1"/>
          <p:nvPr/>
        </p:nvSpPr>
        <p:spPr>
          <a:xfrm>
            <a:off x="2788508" y="4620335"/>
            <a:ext cx="3075265" cy="1169551"/>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Information on issuing certificates
</a:t>
            </a:r>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Various certificates</a:t>
            </a:r>
            <a:r>
              <a:rPr lang="en-US" altLang="ko-KR" sz="1400">
                <a:latin typeface="나눔스퀘어 Bold" panose="020B0600000101010101" pitchFamily="34" charset="-127"/>
                <a:ea typeface="나눔스퀘어 Bold" panose="020B0600000101010101" pitchFamily="34" charset="-127"/>
              </a:rPr>
              <a:t>)</a:t>
            </a:r>
            <a:endParaRPr lang="en-US" altLang="ko-KR" sz="1400" dirty="0">
              <a:latin typeface="나눔스퀘어 Bold" panose="020B0600000101010101" pitchFamily="34" charset="-127"/>
              <a:ea typeface="나눔스퀘어 Bold" panose="020B0600000101010101" pitchFamily="34" charset="-127"/>
            </a:endParaRPr>
          </a:p>
          <a:p>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Issued online</a:t>
            </a:r>
            <a:endParaRPr lang="en-US" altLang="ko-KR" sz="1400">
              <a:latin typeface="나눔스퀘어 Bold" panose="020B0600000101010101" pitchFamily="34" charset="-127"/>
              <a:ea typeface="나눔스퀘어 Bold" panose="020B0600000101010101" pitchFamily="34" charset="-127"/>
            </a:endParaRPr>
          </a:p>
          <a:p>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Fax issuance</a:t>
            </a:r>
            <a:endParaRPr lang="en-US" altLang="ko-KR" sz="1400">
              <a:latin typeface="나눔스퀘어 Bold" panose="020B0600000101010101" pitchFamily="34" charset="-127"/>
              <a:ea typeface="나눔스퀘어 Bold" panose="020B0600000101010101" pitchFamily="34" charset="-127"/>
            </a:endParaRPr>
          </a:p>
          <a:p>
            <a:r>
              <a:rPr lang="en-US" altLang="ko-KR" sz="1400">
                <a:latin typeface="나눔스퀘어 Bold" panose="020B0600000101010101" pitchFamily="34" charset="-127"/>
                <a:ea typeface="나눔스퀘어 Bold" panose="020B0600000101010101" pitchFamily="34" charset="-127"/>
              </a:rPr>
              <a:t>-</a:t>
            </a:r>
            <a:r>
              <a:rPr lang="en-US" altLang="ko-KR" sz="1400" dirty="0">
                <a:latin typeface="나눔스퀘어 Bold" panose="020B0600000101010101" pitchFamily="34" charset="-127"/>
                <a:ea typeface="나눔스퀘어 Bold" panose="020B0600000101010101" pitchFamily="34" charset="-127"/>
              </a:rPr>
              <a:t>Issuance on counters, etc.</a:t>
            </a:r>
            <a:endParaRPr lang="en-US" altLang="ko-KR" sz="1400">
              <a:latin typeface="나눔스퀘어 Bold" panose="020B0600000101010101" pitchFamily="34" charset="-127"/>
              <a:ea typeface="나눔스퀘어 Bold" panose="020B0600000101010101" pitchFamily="34" charset="-127"/>
            </a:endParaRPr>
          </a:p>
        </p:txBody>
      </p:sp>
      <p:sp>
        <p:nvSpPr>
          <p:cNvPr id="36" name="직사각형 35"/>
          <p:cNvSpPr/>
          <p:nvPr/>
        </p:nvSpPr>
        <p:spPr>
          <a:xfrm>
            <a:off x="5499450"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7" name="Straight Connector 6">
            <a:extLst>
              <a:ext uri="{FF2B5EF4-FFF2-40B4-BE49-F238E27FC236}">
                <a16:creationId xmlns:a16="http://schemas.microsoft.com/office/drawing/2014/main" id="{32F816DE-0DAA-4A66-A03D-01B4BDA8D629}"/>
              </a:ext>
            </a:extLst>
          </p:cNvPr>
          <p:cNvCxnSpPr>
            <a:cxnSpLocks/>
            <a:stCxn id="36" idx="2"/>
          </p:cNvCxnSpPr>
          <p:nvPr/>
        </p:nvCxnSpPr>
        <p:spPr>
          <a:xfrm flipH="1">
            <a:off x="5931914"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8D743BFD-AAC9-4887-884E-645680280E39}"/>
              </a:ext>
            </a:extLst>
          </p:cNvPr>
          <p:cNvSpPr txBox="1"/>
          <p:nvPr/>
        </p:nvSpPr>
        <p:spPr>
          <a:xfrm>
            <a:off x="4772787" y="3593967"/>
            <a:ext cx="2318263"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Campus</a:t>
            </a:r>
            <a:r>
              <a:rPr lang="ko-KR" altLang="en-US" sz="1400" dirty="0">
                <a:latin typeface="나눔스퀘어 Bold" panose="020B0600000101010101" pitchFamily="34" charset="-127"/>
                <a:ea typeface="나눔스퀘어 Bold" panose="020B0600000101010101" pitchFamily="34" charset="-127"/>
              </a:rPr>
              <a:t> </a:t>
            </a:r>
            <a:r>
              <a:rPr lang="en-US" altLang="ko-KR" sz="1400" err="1">
                <a:latin typeface="나눔스퀘어 Bold" panose="020B0600000101010101" pitchFamily="34" charset="-127"/>
                <a:ea typeface="나눔스퀘어 Bold" panose="020B0600000101010101" pitchFamily="34" charset="-127"/>
              </a:rPr>
              <a:t>WiFi</a:t>
            </a:r>
            <a:r>
              <a:rPr lang="en-US" altLang="ko-KR" sz="1400">
                <a:latin typeface="나눔스퀘어 Bold" panose="020B0600000101010101" pitchFamily="34" charset="-127"/>
                <a:ea typeface="나눔스퀘어 Bold" panose="020B0600000101010101" pitchFamily="34" charset="-127"/>
              </a:rPr>
              <a:t> </a:t>
            </a:r>
            <a:r>
              <a:rPr lang="en-US" altLang="ko-KR" sz="1400" dirty="0">
                <a:latin typeface="나눔스퀘어 Bold" panose="020B0600000101010101" pitchFamily="34" charset="-127"/>
                <a:ea typeface="나눔스퀘어 Bold" panose="020B0600000101010101" pitchFamily="34" charset="-127"/>
              </a:rPr>
              <a:t>information</a:t>
            </a:r>
            <a:endParaRPr lang="en-US" altLang="ko-KR" sz="1400">
              <a:latin typeface="나눔스퀘어 Bold" panose="020B0600000101010101" pitchFamily="34" charset="-127"/>
              <a:ea typeface="나눔스퀘어 Bold" panose="020B0600000101010101" pitchFamily="34" charset="-127"/>
            </a:endParaRPr>
          </a:p>
        </p:txBody>
      </p:sp>
      <p:sp>
        <p:nvSpPr>
          <p:cNvPr id="41" name="직사각형 40"/>
          <p:cNvSpPr/>
          <p:nvPr/>
        </p:nvSpPr>
        <p:spPr>
          <a:xfrm>
            <a:off x="7096107" y="2045730"/>
            <a:ext cx="817603"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3" name="TextBox 42">
            <a:extLst>
              <a:ext uri="{FF2B5EF4-FFF2-40B4-BE49-F238E27FC236}">
                <a16:creationId xmlns:a16="http://schemas.microsoft.com/office/drawing/2014/main" id="{8D743BFD-AAC9-4887-884E-645680280E39}"/>
              </a:ext>
            </a:extLst>
          </p:cNvPr>
          <p:cNvSpPr txBox="1"/>
          <p:nvPr/>
        </p:nvSpPr>
        <p:spPr>
          <a:xfrm>
            <a:off x="6658357" y="4620335"/>
            <a:ext cx="1773050"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Academic calendar</a:t>
            </a:r>
            <a:endParaRPr lang="en-US" altLang="ko-KR" sz="1400">
              <a:latin typeface="나눔스퀘어 Bold" panose="020B0600000101010101" pitchFamily="34" charset="-127"/>
              <a:ea typeface="나눔스퀘어 Bold" panose="020B0600000101010101" pitchFamily="34" charset="-127"/>
            </a:endParaRPr>
          </a:p>
        </p:txBody>
      </p:sp>
      <p:cxnSp>
        <p:nvCxnSpPr>
          <p:cNvPr id="44" name="Straight Connector 6">
            <a:extLst>
              <a:ext uri="{FF2B5EF4-FFF2-40B4-BE49-F238E27FC236}">
                <a16:creationId xmlns:a16="http://schemas.microsoft.com/office/drawing/2014/main" id="{32F816DE-0DAA-4A66-A03D-01B4BDA8D629}"/>
              </a:ext>
            </a:extLst>
          </p:cNvPr>
          <p:cNvCxnSpPr>
            <a:cxnSpLocks/>
          </p:cNvCxnSpPr>
          <p:nvPr/>
        </p:nvCxnSpPr>
        <p:spPr>
          <a:xfrm flipH="1">
            <a:off x="7535546"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직사각형 48"/>
          <p:cNvSpPr/>
          <p:nvPr/>
        </p:nvSpPr>
        <p:spPr>
          <a:xfrm>
            <a:off x="8652412" y="2049247"/>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50" name="Straight Connector 6">
            <a:extLst>
              <a:ext uri="{FF2B5EF4-FFF2-40B4-BE49-F238E27FC236}">
                <a16:creationId xmlns:a16="http://schemas.microsoft.com/office/drawing/2014/main" id="{32F816DE-0DAA-4A66-A03D-01B4BDA8D629}"/>
              </a:ext>
            </a:extLst>
          </p:cNvPr>
          <p:cNvCxnSpPr>
            <a:cxnSpLocks/>
            <a:stCxn id="49" idx="2"/>
          </p:cNvCxnSpPr>
          <p:nvPr/>
        </p:nvCxnSpPr>
        <p:spPr>
          <a:xfrm flipH="1">
            <a:off x="9084876" y="3026635"/>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8D743BFD-AAC9-4887-884E-645680280E39}"/>
              </a:ext>
            </a:extLst>
          </p:cNvPr>
          <p:cNvSpPr txBox="1"/>
          <p:nvPr/>
        </p:nvSpPr>
        <p:spPr>
          <a:xfrm>
            <a:off x="8240099" y="3597484"/>
            <a:ext cx="1689565" cy="95410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About school </a:t>
            </a:r>
            <a:r>
              <a:rPr lang="en-US" altLang="ko-KR" sz="1400">
                <a:latin typeface="나눔스퀘어 Bold" panose="020B0600000101010101" pitchFamily="34" charset="-127"/>
                <a:ea typeface="나눔스퀘어 Bold" panose="020B0600000101010101" pitchFamily="34" charset="-127"/>
              </a:rPr>
              <a:t>UI</a:t>
            </a:r>
            <a:r>
              <a:rPr lang="en-US" altLang="ko-KR" sz="1400" dirty="0">
                <a:latin typeface="나눔스퀘어 Bold" panose="020B0600000101010101" pitchFamily="34" charset="-127"/>
                <a:ea typeface="나눔스퀘어 Bold" panose="020B0600000101010101" pitchFamily="34" charset="-127"/>
              </a:rPr>
              <a:t>
And
Download-related
</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3411647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1606513" y="3263576"/>
            <a:ext cx="9245377" cy="1189038"/>
          </a:xfrm>
        </p:spPr>
        <p:txBody>
          <a:bodyPr>
            <a:normAutofit/>
          </a:bodyPr>
          <a:lstStyle/>
          <a:p>
            <a:pPr algn="ctr">
              <a:lnSpc>
                <a:spcPct val="150000"/>
              </a:lnSpc>
            </a:pPr>
            <a:r>
              <a:rPr lang="en-US" altLang="ko-KR" sz="3200" dirty="0">
                <a:latin typeface="NanumSquare ExtraBold" panose="020B0600000101010101" pitchFamily="34" charset="-127"/>
                <a:ea typeface="NanumSquare ExtraBold" panose="020B0600000101010101" pitchFamily="34" charset="-127"/>
              </a:rPr>
              <a:t>Using </a:t>
            </a:r>
            <a:r>
              <a:rPr lang="en-US" altLang="ko-KR" sz="3200">
                <a:latin typeface="NanumSquare ExtraBold" panose="020B0600000101010101" pitchFamily="34" charset="-127"/>
                <a:ea typeface="NanumSquare ExtraBold" panose="020B0600000101010101" pitchFamily="34" charset="-127"/>
              </a:rPr>
              <a:t>KLAS </a:t>
            </a:r>
            <a:r>
              <a:rPr lang="en-US" altLang="ko-KR" sz="3200" dirty="0">
                <a:latin typeface="NanumSquare ExtraBold" panose="020B0600000101010101" pitchFamily="34" charset="-127"/>
                <a:ea typeface="NanumSquare ExtraBold" panose="020B0600000101010101" pitchFamily="34" charset="-127"/>
              </a:rPr>
              <a:t>Guide</a:t>
            </a:r>
            <a:endParaRPr lang="ko-KR" altLang="en-US" sz="3200">
              <a:latin typeface="NanumSquare ExtraBold" panose="020B0600000101010101" pitchFamily="34" charset="-127"/>
              <a:ea typeface="NanumSquare ExtraBold" panose="020B0600000101010101" pitchFamily="34" charset="-127"/>
            </a:endParaRPr>
          </a:p>
        </p:txBody>
      </p:sp>
    </p:spTree>
    <p:extLst>
      <p:ext uri="{BB962C8B-B14F-4D97-AF65-F5344CB8AC3E}">
        <p14:creationId xmlns:p14="http://schemas.microsoft.com/office/powerpoint/2010/main" val="21795947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hape 143">
            <a:extLst>
              <a:ext uri="{FF2B5EF4-FFF2-40B4-BE49-F238E27FC236}">
                <a16:creationId xmlns:a16="http://schemas.microsoft.com/office/drawing/2014/main" id="{952D3BEF-62B2-45E3-B26F-B6442E8E6825}"/>
              </a:ext>
            </a:extLst>
          </p:cNvPr>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18" name="Title 1">
            <a:extLst>
              <a:ext uri="{FF2B5EF4-FFF2-40B4-BE49-F238E27FC236}">
                <a16:creationId xmlns:a16="http://schemas.microsoft.com/office/drawing/2014/main" id="{AB40F5BA-207E-4D08-9DE1-B6445E582343}"/>
              </a:ext>
            </a:extLst>
          </p:cNvPr>
          <p:cNvSpPr txBox="1">
            <a:spLocks/>
          </p:cNvSpPr>
          <p:nvPr/>
        </p:nvSpPr>
        <p:spPr>
          <a:xfrm>
            <a:off x="1075714" y="673997"/>
            <a:ext cx="11029616" cy="538815"/>
          </a:xfrm>
          <a:prstGeom prst="rect">
            <a:avLst/>
          </a:prstGeom>
        </p:spPr>
        <p:txBody>
          <a:bodyPr vert="horz" lIns="91440" tIns="45720" rIns="91440" bIns="45720" rtlCol="0" anchor="ctr">
            <a:normAutofit fontScale="85000" lnSpcReduction="200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altLang="ko-KR" dirty="0">
                <a:latin typeface="NanumSquare ExtraBold" panose="020B0600000101010101" pitchFamily="34" charset="-127"/>
                <a:ea typeface="NanumSquare ExtraBold" panose="020B0600000101010101" pitchFamily="34" charset="-127"/>
              </a:rPr>
              <a:t>HOW TO FIND YOUR STUDENT NUMBER</a:t>
            </a:r>
            <a:endParaRPr lang="en-US" dirty="0"/>
          </a:p>
        </p:txBody>
      </p:sp>
      <p:sp>
        <p:nvSpPr>
          <p:cNvPr id="19" name="Content Placeholder 2">
            <a:extLst>
              <a:ext uri="{FF2B5EF4-FFF2-40B4-BE49-F238E27FC236}">
                <a16:creationId xmlns:a16="http://schemas.microsoft.com/office/drawing/2014/main" id="{FF1B806D-39F1-4FF7-8236-616D1287E5EC}"/>
              </a:ext>
            </a:extLst>
          </p:cNvPr>
          <p:cNvSpPr txBox="1">
            <a:spLocks/>
          </p:cNvSpPr>
          <p:nvPr/>
        </p:nvSpPr>
        <p:spPr>
          <a:xfrm>
            <a:off x="581191" y="1312711"/>
            <a:ext cx="11029615" cy="366425"/>
          </a:xfrm>
          <a:prstGeom prst="rect">
            <a:avLst/>
          </a:prstGeom>
        </p:spPr>
        <p:txBody>
          <a:bodyPr vert="horz" lIns="91440" tIns="45720" rIns="91440" bIns="45720" rtlCol="0" anchor="t">
            <a:norm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a:latin typeface="나눔스퀘어 Bold" panose="020B0600000101010101" pitchFamily="34" charset="-127"/>
                <a:ea typeface="나눔스퀘어 Bold" panose="020B0600000101010101" pitchFamily="34" charset="-127"/>
              </a:rPr>
              <a:t>STEP 1 – Access KLAS (</a:t>
            </a:r>
            <a:r>
              <a:rPr lang="en-US" sz="1400">
                <a:latin typeface="나눔스퀘어 Bold" panose="020B0600000101010101" pitchFamily="34" charset="-127"/>
                <a:ea typeface="나눔스퀘어 Bold" panose="020B0600000101010101" pitchFamily="34" charset="-127"/>
                <a:hlinkClick r:id="rId2"/>
              </a:rPr>
              <a:t>https://klas.kw.ac.kr/usr/cmn/login/LoginForm.do</a:t>
            </a:r>
            <a:r>
              <a:rPr lang="en-US" sz="1400">
                <a:latin typeface="나눔스퀘어 Bold" panose="020B0600000101010101" pitchFamily="34" charset="-127"/>
                <a:ea typeface="나눔스퀘어 Bold" panose="020B0600000101010101" pitchFamily="34" charset="-127"/>
              </a:rPr>
              <a:t>) and click </a:t>
            </a:r>
            <a:r>
              <a:rPr lang="ko-KR" altLang="en-US" sz="1400">
                <a:latin typeface="나눔스퀘어 Bold" panose="020B0600000101010101" pitchFamily="34" charset="-127"/>
                <a:ea typeface="나눔스퀘어 Bold" panose="020B0600000101010101" pitchFamily="34" charset="-127"/>
              </a:rPr>
              <a:t>개인번호조회</a:t>
            </a:r>
            <a:endParaRPr lang="en-US" sz="1400" dirty="0">
              <a:latin typeface="나눔스퀘어 Bold" panose="020B0600000101010101" pitchFamily="34" charset="-127"/>
              <a:ea typeface="나눔스퀘어 Bold" panose="020B0600000101010101" pitchFamily="34" charset="-127"/>
            </a:endParaRPr>
          </a:p>
        </p:txBody>
      </p:sp>
      <p:pic>
        <p:nvPicPr>
          <p:cNvPr id="20" name="Picture 19">
            <a:extLst>
              <a:ext uri="{FF2B5EF4-FFF2-40B4-BE49-F238E27FC236}">
                <a16:creationId xmlns:a16="http://schemas.microsoft.com/office/drawing/2014/main" id="{CD8B6C81-6865-484E-A63F-02B7E6A80E3B}"/>
              </a:ext>
            </a:extLst>
          </p:cNvPr>
          <p:cNvPicPr>
            <a:picLocks noChangeAspect="1"/>
          </p:cNvPicPr>
          <p:nvPr/>
        </p:nvPicPr>
        <p:blipFill>
          <a:blip r:embed="rId3"/>
          <a:srcRect/>
          <a:stretch/>
        </p:blipFill>
        <p:spPr>
          <a:xfrm>
            <a:off x="1581168" y="1804023"/>
            <a:ext cx="9029663" cy="4764249"/>
          </a:xfrm>
          <a:prstGeom prst="rect">
            <a:avLst/>
          </a:prstGeom>
        </p:spPr>
      </p:pic>
      <p:cxnSp>
        <p:nvCxnSpPr>
          <p:cNvPr id="21" name="Straight Connector 20">
            <a:extLst>
              <a:ext uri="{FF2B5EF4-FFF2-40B4-BE49-F238E27FC236}">
                <a16:creationId xmlns:a16="http://schemas.microsoft.com/office/drawing/2014/main" id="{CA592DB4-7486-4C52-AEAD-8A42626FBA28}"/>
              </a:ext>
            </a:extLst>
          </p:cNvPr>
          <p:cNvCxnSpPr>
            <a:cxnSpLocks/>
          </p:cNvCxnSpPr>
          <p:nvPr/>
        </p:nvCxnSpPr>
        <p:spPr>
          <a:xfrm flipH="1">
            <a:off x="3909358" y="4359344"/>
            <a:ext cx="1157164"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F90A217A-C775-4591-974E-5C94692C9812}"/>
              </a:ext>
            </a:extLst>
          </p:cNvPr>
          <p:cNvSpPr txBox="1"/>
          <p:nvPr/>
        </p:nvSpPr>
        <p:spPr>
          <a:xfrm>
            <a:off x="3325544" y="4217437"/>
            <a:ext cx="583814" cy="307777"/>
          </a:xfrm>
          <a:prstGeom prst="rect">
            <a:avLst/>
          </a:prstGeom>
          <a:noFill/>
        </p:spPr>
        <p:txBody>
          <a:bodyPr wrap="non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Click</a:t>
            </a:r>
          </a:p>
        </p:txBody>
      </p:sp>
      <p:sp>
        <p:nvSpPr>
          <p:cNvPr id="23" name="Rectangle 22" descr="Magnifying glass">
            <a:extLst>
              <a:ext uri="{FF2B5EF4-FFF2-40B4-BE49-F238E27FC236}">
                <a16:creationId xmlns:a16="http://schemas.microsoft.com/office/drawing/2014/main" id="{8C605AD1-1EEA-4CF2-9384-A4380F7E0095}"/>
              </a:ext>
            </a:extLst>
          </p:cNvPr>
          <p:cNvSpPr/>
          <p:nvPr/>
        </p:nvSpPr>
        <p:spPr>
          <a:xfrm>
            <a:off x="435702" y="663142"/>
            <a:ext cx="570492" cy="570492"/>
          </a:xfrm>
          <a:prstGeom prst="rect">
            <a:avLst/>
          </a:prstGeom>
          <a:blipFill>
            <a:blip r:embed="rId4">
              <a:extLst>
                <a:ext uri="{96DAC541-7B7A-43D3-8B79-37D633B846F1}">
                  <asvg:svgBlip xmlns:asvg="http://schemas.microsoft.com/office/drawing/2016/SVG/main" xmlns="" r:embed="rId5"/>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4" name="Rectangle 23">
            <a:extLst>
              <a:ext uri="{FF2B5EF4-FFF2-40B4-BE49-F238E27FC236}">
                <a16:creationId xmlns:a16="http://schemas.microsoft.com/office/drawing/2014/main" id="{BB23E4DB-0CB9-4D25-A3BC-903F487F76FB}"/>
              </a:ext>
            </a:extLst>
          </p:cNvPr>
          <p:cNvSpPr/>
          <p:nvPr/>
        </p:nvSpPr>
        <p:spPr>
          <a:xfrm>
            <a:off x="5066522" y="4217437"/>
            <a:ext cx="1029478" cy="2985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1013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hape 143">
            <a:extLst>
              <a:ext uri="{FF2B5EF4-FFF2-40B4-BE49-F238E27FC236}">
                <a16:creationId xmlns:a16="http://schemas.microsoft.com/office/drawing/2014/main" id="{7E7606F0-F250-4EF7-B938-60C30C172E75}"/>
              </a:ext>
            </a:extLst>
          </p:cNvPr>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8" name="Title 1">
            <a:extLst>
              <a:ext uri="{FF2B5EF4-FFF2-40B4-BE49-F238E27FC236}">
                <a16:creationId xmlns:a16="http://schemas.microsoft.com/office/drawing/2014/main" id="{C949BB7F-3399-47E4-9B2A-750B77E83D5F}"/>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HOW TO FIND YOUR STUDENT NUMBER</a:t>
            </a:r>
            <a:endParaRPr lang="en-US" dirty="0"/>
          </a:p>
        </p:txBody>
      </p:sp>
      <p:sp>
        <p:nvSpPr>
          <p:cNvPr id="29" name="Content Placeholder 2">
            <a:extLst>
              <a:ext uri="{FF2B5EF4-FFF2-40B4-BE49-F238E27FC236}">
                <a16:creationId xmlns:a16="http://schemas.microsoft.com/office/drawing/2014/main" id="{05BEEBCD-C99D-4867-B458-F8ED3E2686A7}"/>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2 – Enter your name (in Korean) and date of birth (yy/mm/dd)</a:t>
            </a:r>
          </a:p>
        </p:txBody>
      </p:sp>
      <p:pic>
        <p:nvPicPr>
          <p:cNvPr id="30" name="Picture 29">
            <a:extLst>
              <a:ext uri="{FF2B5EF4-FFF2-40B4-BE49-F238E27FC236}">
                <a16:creationId xmlns:a16="http://schemas.microsoft.com/office/drawing/2014/main" id="{BC715071-65AC-4119-901B-2AE2C402FE57}"/>
              </a:ext>
            </a:extLst>
          </p:cNvPr>
          <p:cNvPicPr>
            <a:picLocks noChangeAspect="1"/>
          </p:cNvPicPr>
          <p:nvPr/>
        </p:nvPicPr>
        <p:blipFill>
          <a:blip r:embed="rId2"/>
          <a:srcRect/>
          <a:stretch/>
        </p:blipFill>
        <p:spPr>
          <a:xfrm>
            <a:off x="1813018" y="1804023"/>
            <a:ext cx="8565962" cy="4764249"/>
          </a:xfrm>
          <a:prstGeom prst="rect">
            <a:avLst/>
          </a:prstGeom>
        </p:spPr>
      </p:pic>
      <p:cxnSp>
        <p:nvCxnSpPr>
          <p:cNvPr id="32" name="Straight Connector 31">
            <a:extLst>
              <a:ext uri="{FF2B5EF4-FFF2-40B4-BE49-F238E27FC236}">
                <a16:creationId xmlns:a16="http://schemas.microsoft.com/office/drawing/2014/main" id="{CE7CF1F3-9FF8-4476-AAA2-8ED863D18687}"/>
              </a:ext>
            </a:extLst>
          </p:cNvPr>
          <p:cNvCxnSpPr>
            <a:cxnSpLocks/>
          </p:cNvCxnSpPr>
          <p:nvPr/>
        </p:nvCxnSpPr>
        <p:spPr>
          <a:xfrm flipH="1">
            <a:off x="3060273" y="3392086"/>
            <a:ext cx="1157164"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612E48D7-C8E3-4724-91DA-60A29A78FB0E}"/>
              </a:ext>
            </a:extLst>
          </p:cNvPr>
          <p:cNvSpPr txBox="1"/>
          <p:nvPr/>
        </p:nvSpPr>
        <p:spPr>
          <a:xfrm>
            <a:off x="3713499" y="5498088"/>
            <a:ext cx="2612655" cy="307777"/>
          </a:xfrm>
          <a:prstGeom prst="rect">
            <a:avLst/>
          </a:prstGeom>
          <a:noFill/>
        </p:spPr>
        <p:txBody>
          <a:bodyPr wrap="squar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Enter your name in Korean</a:t>
            </a:r>
          </a:p>
        </p:txBody>
      </p:sp>
      <p:sp>
        <p:nvSpPr>
          <p:cNvPr id="34" name="Rectangle 33">
            <a:extLst>
              <a:ext uri="{FF2B5EF4-FFF2-40B4-BE49-F238E27FC236}">
                <a16:creationId xmlns:a16="http://schemas.microsoft.com/office/drawing/2014/main" id="{B6A329A2-7DB1-456B-9687-91A43466DD3B}"/>
              </a:ext>
            </a:extLst>
          </p:cNvPr>
          <p:cNvSpPr/>
          <p:nvPr/>
        </p:nvSpPr>
        <p:spPr>
          <a:xfrm>
            <a:off x="4217437" y="3261048"/>
            <a:ext cx="774440"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Graphic 34" descr="Badge 1">
            <a:extLst>
              <a:ext uri="{FF2B5EF4-FFF2-40B4-BE49-F238E27FC236}">
                <a16:creationId xmlns:a16="http://schemas.microsoft.com/office/drawing/2014/main" id="{B8A349A7-7E52-4471-835C-EA9BC2C83EF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34617" y="3247869"/>
            <a:ext cx="288434" cy="288434"/>
          </a:xfrm>
          <a:prstGeom prst="rect">
            <a:avLst/>
          </a:prstGeom>
        </p:spPr>
      </p:pic>
      <p:pic>
        <p:nvPicPr>
          <p:cNvPr id="36" name="Graphic 35" descr="Badge">
            <a:extLst>
              <a:ext uri="{FF2B5EF4-FFF2-40B4-BE49-F238E27FC236}">
                <a16:creationId xmlns:a16="http://schemas.microsoft.com/office/drawing/2014/main" id="{E4D81795-B79C-4447-93C1-DA8E4634FE67}"/>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697046" y="4541225"/>
            <a:ext cx="288434" cy="288434"/>
          </a:xfrm>
          <a:prstGeom prst="rect">
            <a:avLst/>
          </a:prstGeom>
        </p:spPr>
      </p:pic>
      <p:sp>
        <p:nvSpPr>
          <p:cNvPr id="37" name="Rectangle 36">
            <a:extLst>
              <a:ext uri="{FF2B5EF4-FFF2-40B4-BE49-F238E27FC236}">
                <a16:creationId xmlns:a16="http://schemas.microsoft.com/office/drawing/2014/main" id="{34A897F4-6D59-4852-BC71-ABFE762BC0FB}"/>
              </a:ext>
            </a:extLst>
          </p:cNvPr>
          <p:cNvSpPr/>
          <p:nvPr/>
        </p:nvSpPr>
        <p:spPr>
          <a:xfrm>
            <a:off x="5549202" y="3251720"/>
            <a:ext cx="584122"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a:extLst>
              <a:ext uri="{FF2B5EF4-FFF2-40B4-BE49-F238E27FC236}">
                <a16:creationId xmlns:a16="http://schemas.microsoft.com/office/drawing/2014/main" id="{694B2848-8A38-49FE-A55A-FBC9DF09378A}"/>
              </a:ext>
            </a:extLst>
          </p:cNvPr>
          <p:cNvCxnSpPr>
            <a:cxnSpLocks/>
            <a:stCxn id="37" idx="2"/>
          </p:cNvCxnSpPr>
          <p:nvPr/>
        </p:nvCxnSpPr>
        <p:spPr>
          <a:xfrm>
            <a:off x="5841263" y="3517643"/>
            <a:ext cx="0" cy="107301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E7AA05CA-AD71-45C4-A83C-4131427D72AD}"/>
              </a:ext>
            </a:extLst>
          </p:cNvPr>
          <p:cNvSpPr txBox="1"/>
          <p:nvPr/>
        </p:nvSpPr>
        <p:spPr>
          <a:xfrm>
            <a:off x="3713500" y="5805865"/>
            <a:ext cx="4045788" cy="307777"/>
          </a:xfrm>
          <a:prstGeom prst="rect">
            <a:avLst/>
          </a:prstGeom>
          <a:noFill/>
        </p:spPr>
        <p:txBody>
          <a:bodyPr wrap="non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Enter your date of birth in (yy/mm/dd) format</a:t>
            </a:r>
          </a:p>
        </p:txBody>
      </p:sp>
      <p:pic>
        <p:nvPicPr>
          <p:cNvPr id="40" name="Graphic 39" descr="Badge 1">
            <a:extLst>
              <a:ext uri="{FF2B5EF4-FFF2-40B4-BE49-F238E27FC236}">
                <a16:creationId xmlns:a16="http://schemas.microsoft.com/office/drawing/2014/main" id="{5A7A8932-2BEC-49DB-BA9D-94CD063C3F8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425064" y="5495757"/>
            <a:ext cx="288434" cy="288434"/>
          </a:xfrm>
          <a:prstGeom prst="rect">
            <a:avLst/>
          </a:prstGeom>
        </p:spPr>
      </p:pic>
      <p:pic>
        <p:nvPicPr>
          <p:cNvPr id="41" name="Graphic 40" descr="Badge">
            <a:extLst>
              <a:ext uri="{FF2B5EF4-FFF2-40B4-BE49-F238E27FC236}">
                <a16:creationId xmlns:a16="http://schemas.microsoft.com/office/drawing/2014/main" id="{EAE14A67-CACD-4D39-9D17-7BEEE2390296}"/>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425064" y="5818889"/>
            <a:ext cx="288434" cy="288434"/>
          </a:xfrm>
          <a:prstGeom prst="rect">
            <a:avLst/>
          </a:prstGeom>
        </p:spPr>
      </p:pic>
      <p:pic>
        <p:nvPicPr>
          <p:cNvPr id="42" name="Graphic 41" descr="Badge 3">
            <a:extLst>
              <a:ext uri="{FF2B5EF4-FFF2-40B4-BE49-F238E27FC236}">
                <a16:creationId xmlns:a16="http://schemas.microsoft.com/office/drawing/2014/main" id="{D060D407-46D5-45F6-8346-63BDF14EEA4C}"/>
              </a:ext>
            </a:extLst>
          </p:cNvPr>
          <p:cNvPicPr>
            <a:picLocks noChangeAspect="1"/>
          </p:cNvPicPr>
          <p:nvPr/>
        </p:nvPicPr>
        <p:blipFill>
          <a:blip r:embed="rId7">
            <a:extLst>
              <a:ext uri="{96DAC541-7B7A-43D3-8B79-37D633B846F1}">
                <asvg:svgBlip xmlns:asvg="http://schemas.microsoft.com/office/drawing/2016/SVG/main" xmlns="" r:embed="rId8"/>
              </a:ext>
            </a:extLst>
          </a:blip>
          <a:srcRect/>
          <a:stretch/>
        </p:blipFill>
        <p:spPr>
          <a:xfrm>
            <a:off x="3425064" y="6136225"/>
            <a:ext cx="288434" cy="288434"/>
          </a:xfrm>
          <a:prstGeom prst="rect">
            <a:avLst/>
          </a:prstGeom>
        </p:spPr>
      </p:pic>
      <p:sp>
        <p:nvSpPr>
          <p:cNvPr id="43" name="Rectangle 42">
            <a:extLst>
              <a:ext uri="{FF2B5EF4-FFF2-40B4-BE49-F238E27FC236}">
                <a16:creationId xmlns:a16="http://schemas.microsoft.com/office/drawing/2014/main" id="{A1EF1DD4-F53F-4EDA-BFE1-5AE8373AA17B}"/>
              </a:ext>
            </a:extLst>
          </p:cNvPr>
          <p:cNvSpPr/>
          <p:nvPr/>
        </p:nvSpPr>
        <p:spPr>
          <a:xfrm>
            <a:off x="6194234" y="3251720"/>
            <a:ext cx="231151"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Straight Connector 43">
            <a:extLst>
              <a:ext uri="{FF2B5EF4-FFF2-40B4-BE49-F238E27FC236}">
                <a16:creationId xmlns:a16="http://schemas.microsoft.com/office/drawing/2014/main" id="{BDD86C05-70D3-46EB-A159-2F56747DC40D}"/>
              </a:ext>
            </a:extLst>
          </p:cNvPr>
          <p:cNvCxnSpPr>
            <a:cxnSpLocks/>
          </p:cNvCxnSpPr>
          <p:nvPr/>
        </p:nvCxnSpPr>
        <p:spPr>
          <a:xfrm flipV="1">
            <a:off x="6425385" y="3261048"/>
            <a:ext cx="1972166"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pic>
        <p:nvPicPr>
          <p:cNvPr id="45" name="Graphic 44" descr="Badge 3">
            <a:extLst>
              <a:ext uri="{FF2B5EF4-FFF2-40B4-BE49-F238E27FC236}">
                <a16:creationId xmlns:a16="http://schemas.microsoft.com/office/drawing/2014/main" id="{AEFD7FE5-D47A-4F69-A947-88063E6F3B97}"/>
              </a:ext>
            </a:extLst>
          </p:cNvPr>
          <p:cNvPicPr>
            <a:picLocks noChangeAspect="1"/>
          </p:cNvPicPr>
          <p:nvPr/>
        </p:nvPicPr>
        <p:blipFill>
          <a:blip r:embed="rId7">
            <a:extLst>
              <a:ext uri="{96DAC541-7B7A-43D3-8B79-37D633B846F1}">
                <asvg:svgBlip xmlns:asvg="http://schemas.microsoft.com/office/drawing/2016/SVG/main" xmlns="" r:embed="rId8"/>
              </a:ext>
            </a:extLst>
          </a:blip>
          <a:srcRect/>
          <a:stretch/>
        </p:blipFill>
        <p:spPr>
          <a:xfrm>
            <a:off x="8353382" y="3116831"/>
            <a:ext cx="288434" cy="288434"/>
          </a:xfrm>
          <a:prstGeom prst="rect">
            <a:avLst/>
          </a:prstGeom>
        </p:spPr>
      </p:pic>
      <p:sp>
        <p:nvSpPr>
          <p:cNvPr id="46" name="TextBox 45">
            <a:extLst>
              <a:ext uri="{FF2B5EF4-FFF2-40B4-BE49-F238E27FC236}">
                <a16:creationId xmlns:a16="http://schemas.microsoft.com/office/drawing/2014/main" id="{73B1A6FC-C019-4D22-B160-CED14170F7A6}"/>
              </a:ext>
            </a:extLst>
          </p:cNvPr>
          <p:cNvSpPr txBox="1"/>
          <p:nvPr/>
        </p:nvSpPr>
        <p:spPr>
          <a:xfrm>
            <a:off x="3713498" y="6128660"/>
            <a:ext cx="1862498" cy="307777"/>
          </a:xfrm>
          <a:prstGeom prst="rect">
            <a:avLst/>
          </a:prstGeom>
          <a:noFill/>
        </p:spPr>
        <p:txBody>
          <a:bodyPr wrap="non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Click ‘</a:t>
            </a:r>
            <a:r>
              <a:rPr lang="ko-KR" altLang="en-US" sz="1400" dirty="0">
                <a:solidFill>
                  <a:srgbClr val="FF0000"/>
                </a:solidFill>
                <a:latin typeface="나눔스퀘어 Bold" panose="020B0600000101010101" pitchFamily="34" charset="-127"/>
                <a:ea typeface="나눔스퀘어 Bold" panose="020B0600000101010101" pitchFamily="34" charset="-127"/>
              </a:rPr>
              <a:t>검색</a:t>
            </a:r>
            <a:r>
              <a:rPr lang="en-US" altLang="ko-KR" sz="1400" dirty="0">
                <a:solidFill>
                  <a:srgbClr val="FF0000"/>
                </a:solidFill>
                <a:latin typeface="나눔스퀘어 Bold" panose="020B0600000101010101" pitchFamily="34" charset="-127"/>
                <a:ea typeface="나눔스퀘어 Bold" panose="020B0600000101010101" pitchFamily="34" charset="-127"/>
              </a:rPr>
              <a:t>‘ to search</a:t>
            </a:r>
            <a:endParaRPr lang="en-US" sz="1400" dirty="0">
              <a:solidFill>
                <a:srgbClr val="FF0000"/>
              </a:solidFill>
              <a:latin typeface="나눔스퀘어 Bold" panose="020B0600000101010101" pitchFamily="34" charset="-127"/>
              <a:ea typeface="나눔스퀘어 Bold" panose="020B0600000101010101" pitchFamily="34" charset="-127"/>
            </a:endParaRPr>
          </a:p>
        </p:txBody>
      </p:sp>
      <p:sp>
        <p:nvSpPr>
          <p:cNvPr id="47" name="Rectangle 46" descr="Magnifying glass">
            <a:extLst>
              <a:ext uri="{FF2B5EF4-FFF2-40B4-BE49-F238E27FC236}">
                <a16:creationId xmlns:a16="http://schemas.microsoft.com/office/drawing/2014/main" id="{E0792AE6-1DC1-4369-864E-F64631DBE610}"/>
              </a:ext>
            </a:extLst>
          </p:cNvPr>
          <p:cNvSpPr/>
          <p:nvPr/>
        </p:nvSpPr>
        <p:spPr>
          <a:xfrm>
            <a:off x="435702" y="663142"/>
            <a:ext cx="570492" cy="570492"/>
          </a:xfrm>
          <a:prstGeom prst="rect">
            <a:avLst/>
          </a:prstGeom>
          <a:blipFill>
            <a:blip r:embed="rId9">
              <a:extLst>
                <a:ext uri="{96DAC541-7B7A-43D3-8B79-37D633B846F1}">
                  <asvg:svgBlip xmlns:asvg="http://schemas.microsoft.com/office/drawing/2016/SVG/main" xmlns="" r:embed="rId10"/>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1332385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43">
            <a:extLst>
              <a:ext uri="{FF2B5EF4-FFF2-40B4-BE49-F238E27FC236}">
                <a16:creationId xmlns:a16="http://schemas.microsoft.com/office/drawing/2014/main" id="{38D0A3FD-C117-41B9-A6CA-BB94355BE7BE}"/>
              </a:ext>
            </a:extLst>
          </p:cNvPr>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14" name="Title 1">
            <a:extLst>
              <a:ext uri="{FF2B5EF4-FFF2-40B4-BE49-F238E27FC236}">
                <a16:creationId xmlns:a16="http://schemas.microsoft.com/office/drawing/2014/main" id="{1EC5BBCE-E335-4C24-AF27-99A59050B1F4}"/>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HOW TO FIND YOUR STUDENT NUMBER</a:t>
            </a:r>
            <a:endParaRPr lang="en-US" dirty="0"/>
          </a:p>
        </p:txBody>
      </p:sp>
      <p:sp>
        <p:nvSpPr>
          <p:cNvPr id="15" name="Content Placeholder 2">
            <a:extLst>
              <a:ext uri="{FF2B5EF4-FFF2-40B4-BE49-F238E27FC236}">
                <a16:creationId xmlns:a16="http://schemas.microsoft.com/office/drawing/2014/main" id="{3B4C72E1-2584-4191-80D8-3CFF287C8612}"/>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3 – Check your student number</a:t>
            </a:r>
          </a:p>
        </p:txBody>
      </p:sp>
      <p:pic>
        <p:nvPicPr>
          <p:cNvPr id="16" name="Picture 15">
            <a:extLst>
              <a:ext uri="{FF2B5EF4-FFF2-40B4-BE49-F238E27FC236}">
                <a16:creationId xmlns:a16="http://schemas.microsoft.com/office/drawing/2014/main" id="{ACFABFEE-7D55-4E04-98AB-B7A0742501AB}"/>
              </a:ext>
            </a:extLst>
          </p:cNvPr>
          <p:cNvPicPr>
            <a:picLocks noChangeAspect="1"/>
          </p:cNvPicPr>
          <p:nvPr/>
        </p:nvPicPr>
        <p:blipFill>
          <a:blip r:embed="rId2"/>
          <a:srcRect/>
          <a:stretch/>
        </p:blipFill>
        <p:spPr>
          <a:xfrm>
            <a:off x="1813018" y="1822588"/>
            <a:ext cx="8565962" cy="4727119"/>
          </a:xfrm>
          <a:prstGeom prst="rect">
            <a:avLst/>
          </a:prstGeom>
        </p:spPr>
      </p:pic>
      <p:cxnSp>
        <p:nvCxnSpPr>
          <p:cNvPr id="17" name="Straight Connector 16">
            <a:extLst>
              <a:ext uri="{FF2B5EF4-FFF2-40B4-BE49-F238E27FC236}">
                <a16:creationId xmlns:a16="http://schemas.microsoft.com/office/drawing/2014/main" id="{89B251DE-D8CB-45B9-A2F1-8522B47B17CA}"/>
              </a:ext>
            </a:extLst>
          </p:cNvPr>
          <p:cNvCxnSpPr>
            <a:cxnSpLocks/>
          </p:cNvCxnSpPr>
          <p:nvPr/>
        </p:nvCxnSpPr>
        <p:spPr>
          <a:xfrm>
            <a:off x="8042987" y="4026842"/>
            <a:ext cx="606491"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4FB5CF50-7303-4F38-8F4D-4168D6DF5B74}"/>
              </a:ext>
            </a:extLst>
          </p:cNvPr>
          <p:cNvSpPr txBox="1"/>
          <p:nvPr/>
        </p:nvSpPr>
        <p:spPr>
          <a:xfrm>
            <a:off x="8649478" y="3872953"/>
            <a:ext cx="1584088" cy="307777"/>
          </a:xfrm>
          <a:prstGeom prst="rect">
            <a:avLst/>
          </a:prstGeom>
          <a:noFill/>
        </p:spPr>
        <p:txBody>
          <a:bodyPr wrap="non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Student Number</a:t>
            </a:r>
          </a:p>
        </p:txBody>
      </p:sp>
      <p:sp>
        <p:nvSpPr>
          <p:cNvPr id="19" name="Rectangle 18">
            <a:extLst>
              <a:ext uri="{FF2B5EF4-FFF2-40B4-BE49-F238E27FC236}">
                <a16:creationId xmlns:a16="http://schemas.microsoft.com/office/drawing/2014/main" id="{3892CED1-5B26-411F-8A42-076CE823E76E}"/>
              </a:ext>
            </a:extLst>
          </p:cNvPr>
          <p:cNvSpPr/>
          <p:nvPr/>
        </p:nvSpPr>
        <p:spPr>
          <a:xfrm>
            <a:off x="7072604" y="3920224"/>
            <a:ext cx="970383" cy="2132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Magnifying glass">
            <a:extLst>
              <a:ext uri="{FF2B5EF4-FFF2-40B4-BE49-F238E27FC236}">
                <a16:creationId xmlns:a16="http://schemas.microsoft.com/office/drawing/2014/main" id="{7269C228-E25D-4264-BAEF-74D1DAB81ED2}"/>
              </a:ext>
            </a:extLst>
          </p:cNvPr>
          <p:cNvSpPr/>
          <p:nvPr/>
        </p:nvSpPr>
        <p:spPr>
          <a:xfrm>
            <a:off x="435702" y="663142"/>
            <a:ext cx="570492" cy="570492"/>
          </a:xfrm>
          <a:prstGeom prst="rect">
            <a:avLst/>
          </a:prstGeom>
          <a:blipFill>
            <a:blip r:embed="rId3">
              <a:extLst>
                <a:ext uri="{96DAC541-7B7A-43D3-8B79-37D633B846F1}">
                  <asvg:svgBlip xmlns:asvg="http://schemas.microsoft.com/office/drawing/2016/SVG/main" xmlns=""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3448261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a:extLst>
              <a:ext uri="{FF2B5EF4-FFF2-40B4-BE49-F238E27FC236}">
                <a16:creationId xmlns:a16="http://schemas.microsoft.com/office/drawing/2014/main" id="{775ED035-CCCB-4722-B816-3A561C1F1450}"/>
              </a:ext>
            </a:extLst>
          </p:cNvPr>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13" name="Content Placeholder 2">
            <a:extLst>
              <a:ext uri="{FF2B5EF4-FFF2-40B4-BE49-F238E27FC236}">
                <a16:creationId xmlns:a16="http://schemas.microsoft.com/office/drawing/2014/main" id="{59C6D44D-81C9-4F3B-9711-F623E09DC58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1 – Access KLAS (</a:t>
            </a:r>
            <a:r>
              <a:rPr lang="en-US" sz="1400" dirty="0">
                <a:latin typeface="나눔스퀘어 Bold" panose="020B0600000101010101" pitchFamily="34" charset="-127"/>
                <a:ea typeface="나눔스퀘어 Bold" panose="020B0600000101010101" pitchFamily="34" charset="-127"/>
                <a:hlinkClick r:id="rId2"/>
              </a:rPr>
              <a:t>https://klas.kw.ac.kr/usr/cmn/login/LoginForm.do</a:t>
            </a:r>
            <a:r>
              <a:rPr lang="en-US" sz="1400" dirty="0">
                <a:latin typeface="나눔스퀘어 Bold" panose="020B0600000101010101" pitchFamily="34" charset="-127"/>
                <a:ea typeface="나눔스퀘어 Bold" panose="020B0600000101010101" pitchFamily="34" charset="-127"/>
              </a:rPr>
              <a:t>) and click ‘</a:t>
            </a:r>
            <a:r>
              <a:rPr lang="ko-KR" altLang="en-US" sz="1400" dirty="0">
                <a:latin typeface="나눔스퀘어 Bold" panose="020B0600000101010101" pitchFamily="34" charset="-127"/>
                <a:ea typeface="나눔스퀘어 Bold" panose="020B0600000101010101" pitchFamily="34" charset="-127"/>
              </a:rPr>
              <a:t>비밀번호 최초 등록</a:t>
            </a:r>
            <a:r>
              <a:rPr lang="en-US" altLang="ko-KR" sz="1400" dirty="0">
                <a:latin typeface="나눔스퀘어 Bold" panose="020B0600000101010101" pitchFamily="34" charset="-127"/>
                <a:ea typeface="나눔스퀘어 Bold" panose="020B0600000101010101" pitchFamily="34" charset="-127"/>
              </a:rPr>
              <a:t>’</a:t>
            </a:r>
            <a:endParaRPr lang="en-US" sz="1400" dirty="0">
              <a:latin typeface="나눔스퀘어 Bold" panose="020B0600000101010101" pitchFamily="34" charset="-127"/>
              <a:ea typeface="나눔스퀘어 Bold" panose="020B0600000101010101" pitchFamily="34" charset="-127"/>
            </a:endParaRPr>
          </a:p>
        </p:txBody>
      </p:sp>
      <p:pic>
        <p:nvPicPr>
          <p:cNvPr id="14" name="Picture 13">
            <a:extLst>
              <a:ext uri="{FF2B5EF4-FFF2-40B4-BE49-F238E27FC236}">
                <a16:creationId xmlns:a16="http://schemas.microsoft.com/office/drawing/2014/main" id="{B1A6FAD3-105B-44E1-8194-35D07F11493F}"/>
              </a:ext>
            </a:extLst>
          </p:cNvPr>
          <p:cNvPicPr>
            <a:picLocks noChangeAspect="1"/>
          </p:cNvPicPr>
          <p:nvPr/>
        </p:nvPicPr>
        <p:blipFill>
          <a:blip r:embed="rId3"/>
          <a:srcRect/>
          <a:stretch/>
        </p:blipFill>
        <p:spPr>
          <a:xfrm>
            <a:off x="1581168" y="1804023"/>
            <a:ext cx="9029663" cy="4764249"/>
          </a:xfrm>
          <a:prstGeom prst="rect">
            <a:avLst/>
          </a:prstGeom>
        </p:spPr>
      </p:pic>
      <p:cxnSp>
        <p:nvCxnSpPr>
          <p:cNvPr id="15" name="Straight Connector 14">
            <a:extLst>
              <a:ext uri="{FF2B5EF4-FFF2-40B4-BE49-F238E27FC236}">
                <a16:creationId xmlns:a16="http://schemas.microsoft.com/office/drawing/2014/main" id="{2011DF33-48AC-4718-89DD-333D60C6433C}"/>
              </a:ext>
            </a:extLst>
          </p:cNvPr>
          <p:cNvCxnSpPr>
            <a:cxnSpLocks/>
            <a:stCxn id="18" idx="3"/>
          </p:cNvCxnSpPr>
          <p:nvPr/>
        </p:nvCxnSpPr>
        <p:spPr>
          <a:xfrm flipV="1">
            <a:off x="7105261" y="4359343"/>
            <a:ext cx="788437" cy="4599"/>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C3287CE1-EEC1-4038-8D39-FFE73589D225}"/>
              </a:ext>
            </a:extLst>
          </p:cNvPr>
          <p:cNvSpPr txBox="1"/>
          <p:nvPr/>
        </p:nvSpPr>
        <p:spPr>
          <a:xfrm>
            <a:off x="7893698" y="4192180"/>
            <a:ext cx="583814" cy="307777"/>
          </a:xfrm>
          <a:prstGeom prst="rect">
            <a:avLst/>
          </a:prstGeom>
          <a:noFill/>
        </p:spPr>
        <p:txBody>
          <a:bodyPr wrap="none" rtlCol="0">
            <a:spAutoFit/>
          </a:bodyPr>
          <a:lstStyle/>
          <a:p>
            <a:r>
              <a:rPr lang="en-US" sz="1400" dirty="0">
                <a:solidFill>
                  <a:srgbClr val="FF0000"/>
                </a:solidFill>
                <a:latin typeface="나눔스퀘어 Bold" panose="020B0600000101010101" pitchFamily="34" charset="-127"/>
                <a:ea typeface="나눔스퀘어 Bold" panose="020B0600000101010101" pitchFamily="34" charset="-127"/>
              </a:rPr>
              <a:t>Click</a:t>
            </a:r>
          </a:p>
        </p:txBody>
      </p:sp>
      <p:sp>
        <p:nvSpPr>
          <p:cNvPr id="17" name="Rectangle 16" descr="Lock">
            <a:extLst>
              <a:ext uri="{FF2B5EF4-FFF2-40B4-BE49-F238E27FC236}">
                <a16:creationId xmlns:a16="http://schemas.microsoft.com/office/drawing/2014/main" id="{4027F562-B116-4583-8748-6C06D03FB836}"/>
              </a:ext>
            </a:extLst>
          </p:cNvPr>
          <p:cNvSpPr/>
          <p:nvPr/>
        </p:nvSpPr>
        <p:spPr>
          <a:xfrm>
            <a:off x="435702" y="663142"/>
            <a:ext cx="570492" cy="570492"/>
          </a:xfrm>
          <a:prstGeom prst="rect">
            <a:avLst/>
          </a:prstGeom>
          <a:blipFill>
            <a:blip r:embed="rId4">
              <a:extLst>
                <a:ext uri="{96DAC541-7B7A-43D3-8B79-37D633B846F1}">
                  <asvg:svgBlip xmlns:asvg="http://schemas.microsoft.com/office/drawing/2016/SVG/main" xmlns="" r:embed="rId5"/>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8" name="Rectangle 17">
            <a:extLst>
              <a:ext uri="{FF2B5EF4-FFF2-40B4-BE49-F238E27FC236}">
                <a16:creationId xmlns:a16="http://schemas.microsoft.com/office/drawing/2014/main" id="{0961503B-5A7E-44AF-AD61-79E1AAB2C2ED}"/>
              </a:ext>
            </a:extLst>
          </p:cNvPr>
          <p:cNvSpPr/>
          <p:nvPr/>
        </p:nvSpPr>
        <p:spPr>
          <a:xfrm>
            <a:off x="6075783" y="4214652"/>
            <a:ext cx="1029478" cy="2985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tle 1">
            <a:extLst>
              <a:ext uri="{FF2B5EF4-FFF2-40B4-BE49-F238E27FC236}">
                <a16:creationId xmlns:a16="http://schemas.microsoft.com/office/drawing/2014/main" id="{849FFB5A-8458-4058-A135-7D0F9AB5F8B4}"/>
              </a:ext>
            </a:extLst>
          </p:cNvPr>
          <p:cNvSpPr txBox="1">
            <a:spLocks/>
          </p:cNvSpPr>
          <p:nvPr/>
        </p:nvSpPr>
        <p:spPr>
          <a:xfrm>
            <a:off x="1075714" y="673997"/>
            <a:ext cx="11029616" cy="538815"/>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ko-KR" dirty="0">
                <a:latin typeface="NanumSquare ExtraBold" panose="020B0600000101010101" pitchFamily="34" charset="-127"/>
                <a:ea typeface="NanumSquare ExtraBold" panose="020B0600000101010101" pitchFamily="34" charset="-127"/>
              </a:rPr>
              <a:t>Register your password on </a:t>
            </a:r>
            <a:r>
              <a:rPr lang="en-US" altLang="ko-KR" dirty="0" err="1">
                <a:latin typeface="NanumSquare ExtraBold" panose="020B0600000101010101" pitchFamily="34" charset="-127"/>
                <a:ea typeface="NanumSquare ExtraBold" panose="020B0600000101010101" pitchFamily="34" charset="-127"/>
              </a:rPr>
              <a:t>klas</a:t>
            </a:r>
            <a:r>
              <a:rPr lang="en-US" altLang="ko-KR" dirty="0">
                <a:latin typeface="NanumSquare ExtraBold" panose="020B0600000101010101" pitchFamily="34" charset="-127"/>
                <a:ea typeface="NanumSquare ExtraBold" panose="020B0600000101010101" pitchFamily="34" charset="-127"/>
              </a:rPr>
              <a:t> (first time login)</a:t>
            </a:r>
          </a:p>
        </p:txBody>
      </p:sp>
    </p:spTree>
    <p:extLst>
      <p:ext uri="{BB962C8B-B14F-4D97-AF65-F5344CB8AC3E}">
        <p14:creationId xmlns:p14="http://schemas.microsoft.com/office/powerpoint/2010/main" val="19666756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ape 143">
            <a:extLst>
              <a:ext uri="{FF2B5EF4-FFF2-40B4-BE49-F238E27FC236}">
                <a16:creationId xmlns:a16="http://schemas.microsoft.com/office/drawing/2014/main" id="{A1265DE0-0094-4E13-A278-2A3FE327B9AB}"/>
              </a:ext>
            </a:extLst>
          </p:cNvPr>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3" name="Picture 22">
            <a:extLst>
              <a:ext uri="{FF2B5EF4-FFF2-40B4-BE49-F238E27FC236}">
                <a16:creationId xmlns:a16="http://schemas.microsoft.com/office/drawing/2014/main" id="{114A48F5-1D04-4B0A-97AA-A48D4CF88450}"/>
              </a:ext>
            </a:extLst>
          </p:cNvPr>
          <p:cNvPicPr>
            <a:picLocks noChangeAspect="1"/>
          </p:cNvPicPr>
          <p:nvPr/>
        </p:nvPicPr>
        <p:blipFill>
          <a:blip r:embed="rId2"/>
          <a:stretch>
            <a:fillRect/>
          </a:stretch>
        </p:blipFill>
        <p:spPr>
          <a:xfrm>
            <a:off x="758890" y="1815547"/>
            <a:ext cx="10674220" cy="4730365"/>
          </a:xfrm>
          <a:prstGeom prst="rect">
            <a:avLst/>
          </a:prstGeom>
        </p:spPr>
      </p:pic>
      <p:sp>
        <p:nvSpPr>
          <p:cNvPr id="27" name="Content Placeholder 2">
            <a:extLst>
              <a:ext uri="{FF2B5EF4-FFF2-40B4-BE49-F238E27FC236}">
                <a16:creationId xmlns:a16="http://schemas.microsoft.com/office/drawing/2014/main" id="{C167A99A-F759-43B0-AF95-9F1BFE130E61}"/>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2 – Enter the required details and click ‘</a:t>
            </a:r>
            <a:r>
              <a:rPr lang="ko-KR" altLang="en-US" sz="1400" dirty="0">
                <a:latin typeface="나눔스퀘어 Bold" panose="020B0600000101010101" pitchFamily="34" charset="-127"/>
                <a:ea typeface="나눔스퀘어 Bold" panose="020B0600000101010101" pitchFamily="34" charset="-127"/>
              </a:rPr>
              <a:t>다음</a:t>
            </a:r>
            <a:r>
              <a:rPr lang="en-US" altLang="ko-KR" sz="1400" dirty="0">
                <a:latin typeface="나눔스퀘어 Bold" panose="020B0600000101010101" pitchFamily="34" charset="-127"/>
                <a:ea typeface="나눔스퀘어 Bold" panose="020B0600000101010101" pitchFamily="34" charset="-127"/>
              </a:rPr>
              <a:t>’ to</a:t>
            </a:r>
            <a:r>
              <a:rPr lang="ko-KR" altLang="en-US" sz="1400" dirty="0">
                <a:latin typeface="나눔스퀘어 Bold" panose="020B0600000101010101" pitchFamily="34" charset="-127"/>
                <a:ea typeface="나눔스퀘어 Bold" panose="020B0600000101010101" pitchFamily="34" charset="-127"/>
              </a:rPr>
              <a:t> </a:t>
            </a:r>
            <a:r>
              <a:rPr lang="en-US" altLang="ko-KR" sz="1400" dirty="0">
                <a:latin typeface="나눔스퀘어 Bold" panose="020B0600000101010101" pitchFamily="34" charset="-127"/>
                <a:ea typeface="나눔스퀘어 Bold" panose="020B0600000101010101" pitchFamily="34" charset="-127"/>
              </a:rPr>
              <a:t>receive</a:t>
            </a:r>
            <a:r>
              <a:rPr lang="ko-KR" altLang="en-US" sz="1400" dirty="0">
                <a:latin typeface="나눔스퀘어 Bold" panose="020B0600000101010101" pitchFamily="34" charset="-127"/>
                <a:ea typeface="나눔스퀘어 Bold" panose="020B0600000101010101" pitchFamily="34" charset="-127"/>
              </a:rPr>
              <a:t> </a:t>
            </a:r>
            <a:r>
              <a:rPr lang="en-US" altLang="ko-KR" sz="1400" dirty="0">
                <a:latin typeface="나눔스퀘어 Bold" panose="020B0600000101010101" pitchFamily="34" charset="-127"/>
                <a:ea typeface="나눔스퀘어 Bold" panose="020B0600000101010101" pitchFamily="34" charset="-127"/>
              </a:rPr>
              <a:t>a</a:t>
            </a:r>
            <a:r>
              <a:rPr lang="ko-KR" altLang="en-US" sz="1400" dirty="0">
                <a:latin typeface="나눔스퀘어 Bold" panose="020B0600000101010101" pitchFamily="34" charset="-127"/>
                <a:ea typeface="나눔스퀘어 Bold" panose="020B0600000101010101" pitchFamily="34" charset="-127"/>
              </a:rPr>
              <a:t> </a:t>
            </a:r>
            <a:r>
              <a:rPr lang="en-US" altLang="ko-KR" sz="1400" dirty="0">
                <a:latin typeface="나눔스퀘어 Bold" panose="020B0600000101010101" pitchFamily="34" charset="-127"/>
                <a:ea typeface="나눔스퀘어 Bold" panose="020B0600000101010101" pitchFamily="34" charset="-127"/>
              </a:rPr>
              <a:t>temporary password</a:t>
            </a:r>
            <a:endParaRPr lang="en-US" sz="1400" dirty="0">
              <a:latin typeface="나눔스퀘어 Bold" panose="020B0600000101010101" pitchFamily="34" charset="-127"/>
              <a:ea typeface="나눔스퀘어 Bold" panose="020B0600000101010101" pitchFamily="34" charset="-127"/>
            </a:endParaRPr>
          </a:p>
        </p:txBody>
      </p:sp>
      <p:cxnSp>
        <p:nvCxnSpPr>
          <p:cNvPr id="29" name="Straight Connector 28">
            <a:extLst>
              <a:ext uri="{FF2B5EF4-FFF2-40B4-BE49-F238E27FC236}">
                <a16:creationId xmlns:a16="http://schemas.microsoft.com/office/drawing/2014/main" id="{66F5E40E-2A27-4019-972B-3D0A05444C00}"/>
              </a:ext>
            </a:extLst>
          </p:cNvPr>
          <p:cNvCxnSpPr>
            <a:cxnSpLocks/>
          </p:cNvCxnSpPr>
          <p:nvPr/>
        </p:nvCxnSpPr>
        <p:spPr>
          <a:xfrm flipH="1" flipV="1">
            <a:off x="3928188" y="3648269"/>
            <a:ext cx="1537044" cy="46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580FFAA9-4768-4C9F-9D40-4BC3BE5CB07E}"/>
              </a:ext>
            </a:extLst>
          </p:cNvPr>
          <p:cNvSpPr txBox="1"/>
          <p:nvPr/>
        </p:nvSpPr>
        <p:spPr>
          <a:xfrm>
            <a:off x="882919" y="3429000"/>
            <a:ext cx="2753513" cy="461665"/>
          </a:xfrm>
          <a:prstGeom prst="rect">
            <a:avLst/>
          </a:prstGeom>
          <a:noFill/>
        </p:spPr>
        <p:txBody>
          <a:bodyPr wrap="square" rtlCol="0">
            <a:spAutoFit/>
          </a:bodyPr>
          <a:lstStyle/>
          <a:p>
            <a:pPr algn="r"/>
            <a:r>
              <a:rPr lang="en-US" sz="1200" dirty="0">
                <a:solidFill>
                  <a:srgbClr val="FF0000"/>
                </a:solidFill>
                <a:latin typeface="나눔스퀘어 Bold" panose="020B0600000101010101" pitchFamily="34" charset="-127"/>
                <a:ea typeface="나눔스퀘어 Bold" panose="020B0600000101010101" pitchFamily="34" charset="-127"/>
              </a:rPr>
              <a:t>Choose the method of receiving a temporary password</a:t>
            </a:r>
          </a:p>
        </p:txBody>
      </p:sp>
      <p:sp>
        <p:nvSpPr>
          <p:cNvPr id="32" name="Rectangle 31">
            <a:extLst>
              <a:ext uri="{FF2B5EF4-FFF2-40B4-BE49-F238E27FC236}">
                <a16:creationId xmlns:a16="http://schemas.microsoft.com/office/drawing/2014/main" id="{231C84AD-C324-4B69-9ECD-20A9B4D8E6C2}"/>
              </a:ext>
            </a:extLst>
          </p:cNvPr>
          <p:cNvSpPr/>
          <p:nvPr/>
        </p:nvSpPr>
        <p:spPr>
          <a:xfrm>
            <a:off x="5458408" y="3648269"/>
            <a:ext cx="970383" cy="22468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C0B9428D-B9BE-445C-899F-8FB56FC5506C}"/>
              </a:ext>
            </a:extLst>
          </p:cNvPr>
          <p:cNvSpPr/>
          <p:nvPr/>
        </p:nvSpPr>
        <p:spPr>
          <a:xfrm>
            <a:off x="4693299" y="4096913"/>
            <a:ext cx="2463282" cy="100691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4" name="Straight Connector 33">
            <a:extLst>
              <a:ext uri="{FF2B5EF4-FFF2-40B4-BE49-F238E27FC236}">
                <a16:creationId xmlns:a16="http://schemas.microsoft.com/office/drawing/2014/main" id="{CEA4E4F8-BCB0-423D-A4AB-2D33EB94353B}"/>
              </a:ext>
            </a:extLst>
          </p:cNvPr>
          <p:cNvCxnSpPr>
            <a:cxnSpLocks/>
          </p:cNvCxnSpPr>
          <p:nvPr/>
        </p:nvCxnSpPr>
        <p:spPr>
          <a:xfrm flipH="1">
            <a:off x="3928188" y="4600368"/>
            <a:ext cx="765112"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E993A19A-F8CC-46AB-B673-D10A3FCD92BD}"/>
              </a:ext>
            </a:extLst>
          </p:cNvPr>
          <p:cNvSpPr txBox="1"/>
          <p:nvPr/>
        </p:nvSpPr>
        <p:spPr>
          <a:xfrm>
            <a:off x="882918" y="4202199"/>
            <a:ext cx="2753513" cy="830997"/>
          </a:xfrm>
          <a:prstGeom prst="rect">
            <a:avLst/>
          </a:prstGeom>
          <a:noFill/>
        </p:spPr>
        <p:txBody>
          <a:bodyPr wrap="square" rtlCol="0">
            <a:spAutoFit/>
          </a:bodyPr>
          <a:lstStyle/>
          <a:p>
            <a:pPr algn="r"/>
            <a:r>
              <a:rPr lang="en-US" sz="1200" dirty="0">
                <a:solidFill>
                  <a:srgbClr val="FF0000"/>
                </a:solidFill>
                <a:latin typeface="나눔스퀘어 Bold" panose="020B0600000101010101" pitchFamily="34" charset="-127"/>
                <a:ea typeface="나눔스퀘어 Bold" panose="020B0600000101010101" pitchFamily="34" charset="-127"/>
              </a:rPr>
              <a:t>Enter your student number, name (in Korean), date of birth (yyyy/mm/dd) and mobile phone number (or email)</a:t>
            </a:r>
          </a:p>
        </p:txBody>
      </p:sp>
      <p:pic>
        <p:nvPicPr>
          <p:cNvPr id="38" name="Graphic 37" descr="Badge 1">
            <a:extLst>
              <a:ext uri="{FF2B5EF4-FFF2-40B4-BE49-F238E27FC236}">
                <a16:creationId xmlns:a16="http://schemas.microsoft.com/office/drawing/2014/main" id="{4495C0F4-5048-4A25-9A13-18EB6329EEF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704222" y="3516677"/>
            <a:ext cx="288434" cy="288434"/>
          </a:xfrm>
          <a:prstGeom prst="rect">
            <a:avLst/>
          </a:prstGeom>
        </p:spPr>
      </p:pic>
      <p:pic>
        <p:nvPicPr>
          <p:cNvPr id="40" name="Graphic 39" descr="Badge">
            <a:extLst>
              <a:ext uri="{FF2B5EF4-FFF2-40B4-BE49-F238E27FC236}">
                <a16:creationId xmlns:a16="http://schemas.microsoft.com/office/drawing/2014/main" id="{45DAE762-1E0C-4661-B6CA-E9A581A48D68}"/>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704222" y="4456151"/>
            <a:ext cx="288434" cy="288434"/>
          </a:xfrm>
          <a:prstGeom prst="rect">
            <a:avLst/>
          </a:prstGeom>
        </p:spPr>
      </p:pic>
      <p:pic>
        <p:nvPicPr>
          <p:cNvPr id="41" name="Graphic 40" descr="Badge 3">
            <a:extLst>
              <a:ext uri="{FF2B5EF4-FFF2-40B4-BE49-F238E27FC236}">
                <a16:creationId xmlns:a16="http://schemas.microsoft.com/office/drawing/2014/main" id="{C4405F20-A541-4E9F-95FD-011A0157D0A1}"/>
              </a:ext>
            </a:extLst>
          </p:cNvPr>
          <p:cNvPicPr>
            <a:picLocks noChangeAspect="1"/>
          </p:cNvPicPr>
          <p:nvPr/>
        </p:nvPicPr>
        <p:blipFill>
          <a:blip r:embed="rId7">
            <a:extLst>
              <a:ext uri="{96DAC541-7B7A-43D3-8B79-37D633B846F1}">
                <asvg:svgBlip xmlns:asvg="http://schemas.microsoft.com/office/drawing/2016/SVG/main" xmlns="" r:embed="rId8"/>
              </a:ext>
            </a:extLst>
          </a:blip>
          <a:srcRect/>
          <a:stretch/>
        </p:blipFill>
        <p:spPr>
          <a:xfrm>
            <a:off x="3704222" y="5173921"/>
            <a:ext cx="288434" cy="288434"/>
          </a:xfrm>
          <a:prstGeom prst="rect">
            <a:avLst/>
          </a:prstGeom>
        </p:spPr>
      </p:pic>
      <p:cxnSp>
        <p:nvCxnSpPr>
          <p:cNvPr id="42" name="Straight Connector 41">
            <a:extLst>
              <a:ext uri="{FF2B5EF4-FFF2-40B4-BE49-F238E27FC236}">
                <a16:creationId xmlns:a16="http://schemas.microsoft.com/office/drawing/2014/main" id="{C48B6954-C9E6-40D9-B65B-A9430DE5CB19}"/>
              </a:ext>
            </a:extLst>
          </p:cNvPr>
          <p:cNvCxnSpPr>
            <a:cxnSpLocks/>
          </p:cNvCxnSpPr>
          <p:nvPr/>
        </p:nvCxnSpPr>
        <p:spPr>
          <a:xfrm flipH="1">
            <a:off x="3928189" y="5290522"/>
            <a:ext cx="765110"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Rectangle 42" descr="Lock">
            <a:extLst>
              <a:ext uri="{FF2B5EF4-FFF2-40B4-BE49-F238E27FC236}">
                <a16:creationId xmlns:a16="http://schemas.microsoft.com/office/drawing/2014/main" id="{BAC6735F-D230-46E0-98D5-7EEC08C6BFBD}"/>
              </a:ext>
            </a:extLst>
          </p:cNvPr>
          <p:cNvSpPr/>
          <p:nvPr/>
        </p:nvSpPr>
        <p:spPr>
          <a:xfrm>
            <a:off x="435702" y="663142"/>
            <a:ext cx="570492" cy="570492"/>
          </a:xfrm>
          <a:prstGeom prst="rect">
            <a:avLst/>
          </a:prstGeom>
          <a:blipFill>
            <a:blip r:embed="rId9">
              <a:extLst>
                <a:ext uri="{96DAC541-7B7A-43D3-8B79-37D633B846F1}">
                  <asvg:svgBlip xmlns:asvg="http://schemas.microsoft.com/office/drawing/2016/SVG/main" xmlns="" r:embed="rId10"/>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44" name="TextBox 43">
            <a:extLst>
              <a:ext uri="{FF2B5EF4-FFF2-40B4-BE49-F238E27FC236}">
                <a16:creationId xmlns:a16="http://schemas.microsoft.com/office/drawing/2014/main" id="{99AEB548-619B-483A-AC79-634AAB7ED4D5}"/>
              </a:ext>
            </a:extLst>
          </p:cNvPr>
          <p:cNvSpPr txBox="1"/>
          <p:nvPr/>
        </p:nvSpPr>
        <p:spPr>
          <a:xfrm>
            <a:off x="1424281" y="5980603"/>
            <a:ext cx="9343433" cy="276999"/>
          </a:xfrm>
          <a:prstGeom prst="rect">
            <a:avLst/>
          </a:prstGeom>
          <a:noFill/>
        </p:spPr>
        <p:txBody>
          <a:bodyPr wrap="square" rtlCol="0">
            <a:spAutoFit/>
          </a:bodyPr>
          <a:lstStyle/>
          <a:p>
            <a:r>
              <a:rPr lang="en-US" sz="1200" dirty="0">
                <a:solidFill>
                  <a:srgbClr val="FF0000"/>
                </a:solidFill>
                <a:latin typeface="나눔스퀘어 Bold" panose="020B0600000101010101" pitchFamily="34" charset="-127"/>
                <a:ea typeface="나눔스퀘어 Bold" panose="020B0600000101010101" pitchFamily="34" charset="-127"/>
              </a:rPr>
              <a:t>* After receiving a temporary password, login with temporary password and you’ll be prompted to register a new password.</a:t>
            </a:r>
          </a:p>
        </p:txBody>
      </p:sp>
      <p:sp>
        <p:nvSpPr>
          <p:cNvPr id="45" name="TextBox 44">
            <a:extLst>
              <a:ext uri="{FF2B5EF4-FFF2-40B4-BE49-F238E27FC236}">
                <a16:creationId xmlns:a16="http://schemas.microsoft.com/office/drawing/2014/main" id="{71DC23E2-7F06-4563-BF2A-70EF4CD65509}"/>
              </a:ext>
            </a:extLst>
          </p:cNvPr>
          <p:cNvSpPr txBox="1"/>
          <p:nvPr/>
        </p:nvSpPr>
        <p:spPr>
          <a:xfrm>
            <a:off x="882917" y="5185356"/>
            <a:ext cx="2753513" cy="276999"/>
          </a:xfrm>
          <a:prstGeom prst="rect">
            <a:avLst/>
          </a:prstGeom>
          <a:noFill/>
        </p:spPr>
        <p:txBody>
          <a:bodyPr wrap="square" rtlCol="0">
            <a:spAutoFit/>
          </a:bodyPr>
          <a:lstStyle/>
          <a:p>
            <a:pPr algn="r"/>
            <a:r>
              <a:rPr lang="en-US" sz="1200" dirty="0">
                <a:solidFill>
                  <a:srgbClr val="FF0000"/>
                </a:solidFill>
                <a:latin typeface="나눔스퀘어 Bold" panose="020B0600000101010101" pitchFamily="34" charset="-127"/>
                <a:ea typeface="나눔스퀘어 Bold" panose="020B0600000101010101" pitchFamily="34" charset="-127"/>
              </a:rPr>
              <a:t>Click ‘</a:t>
            </a:r>
            <a:r>
              <a:rPr lang="ko-KR" altLang="en-US" sz="1200" dirty="0">
                <a:solidFill>
                  <a:srgbClr val="FF0000"/>
                </a:solidFill>
                <a:latin typeface="나눔스퀘어 Bold" panose="020B0600000101010101" pitchFamily="34" charset="-127"/>
                <a:ea typeface="나눔스퀘어 Bold" panose="020B0600000101010101" pitchFamily="34" charset="-127"/>
              </a:rPr>
              <a:t>다음</a:t>
            </a:r>
            <a:r>
              <a:rPr lang="en-US" altLang="ko-KR" sz="1200" dirty="0">
                <a:solidFill>
                  <a:srgbClr val="FF0000"/>
                </a:solidFill>
                <a:latin typeface="나눔스퀘어 Bold" panose="020B0600000101010101" pitchFamily="34" charset="-127"/>
                <a:ea typeface="나눔스퀘어 Bold" panose="020B0600000101010101" pitchFamily="34" charset="-127"/>
              </a:rPr>
              <a:t>’</a:t>
            </a:r>
            <a:endParaRPr lang="en-US" sz="1200" dirty="0">
              <a:solidFill>
                <a:srgbClr val="FF0000"/>
              </a:solidFill>
              <a:latin typeface="나눔스퀘어 Bold" panose="020B0600000101010101" pitchFamily="34" charset="-127"/>
              <a:ea typeface="나눔스퀘어 Bold" panose="020B0600000101010101" pitchFamily="34" charset="-127"/>
            </a:endParaRPr>
          </a:p>
        </p:txBody>
      </p:sp>
      <p:sp>
        <p:nvSpPr>
          <p:cNvPr id="14" name="Title 1">
            <a:extLst>
              <a:ext uri="{FF2B5EF4-FFF2-40B4-BE49-F238E27FC236}">
                <a16:creationId xmlns:a16="http://schemas.microsoft.com/office/drawing/2014/main" id="{028F2C6F-31E8-46BA-ACB6-C21804F3DBC2}"/>
              </a:ext>
            </a:extLst>
          </p:cNvPr>
          <p:cNvSpPr txBox="1">
            <a:spLocks/>
          </p:cNvSpPr>
          <p:nvPr/>
        </p:nvSpPr>
        <p:spPr>
          <a:xfrm>
            <a:off x="1075714" y="673997"/>
            <a:ext cx="11029616" cy="538815"/>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ko-KR" dirty="0">
                <a:latin typeface="NanumSquare ExtraBold" panose="020B0600000101010101" pitchFamily="34" charset="-127"/>
                <a:ea typeface="NanumSquare ExtraBold" panose="020B0600000101010101" pitchFamily="34" charset="-127"/>
              </a:rPr>
              <a:t>Register your password on </a:t>
            </a:r>
            <a:r>
              <a:rPr lang="en-US" altLang="ko-KR" dirty="0" err="1">
                <a:latin typeface="NanumSquare ExtraBold" panose="020B0600000101010101" pitchFamily="34" charset="-127"/>
                <a:ea typeface="NanumSquare ExtraBold" panose="020B0600000101010101" pitchFamily="34" charset="-127"/>
              </a:rPr>
              <a:t>klas</a:t>
            </a:r>
            <a:r>
              <a:rPr lang="en-US" altLang="ko-KR" dirty="0">
                <a:latin typeface="NanumSquare ExtraBold" panose="020B0600000101010101" pitchFamily="34" charset="-127"/>
                <a:ea typeface="NanumSquare ExtraBold" panose="020B0600000101010101" pitchFamily="34" charset="-127"/>
              </a:rPr>
              <a:t> (first time login)</a:t>
            </a:r>
          </a:p>
        </p:txBody>
      </p:sp>
    </p:spTree>
    <p:extLst>
      <p:ext uri="{BB962C8B-B14F-4D97-AF65-F5344CB8AC3E}">
        <p14:creationId xmlns:p14="http://schemas.microsoft.com/office/powerpoint/2010/main" val="1392197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notices</a:t>
            </a:r>
            <a:endParaRPr lang="en-US" sz="1400">
              <a:latin typeface="나눔스퀘어 Bold" panose="020B0600000101010101" pitchFamily="34" charset="-127"/>
              <a:ea typeface="나눔스퀘어 Bold" panose="020B0600000101010101" pitchFamily="34" charset="-127"/>
            </a:endParaRPr>
          </a:p>
        </p:txBody>
      </p:sp>
      <p:grpSp>
        <p:nvGrpSpPr>
          <p:cNvPr id="14" name="그룹 13"/>
          <p:cNvGrpSpPr/>
          <p:nvPr/>
        </p:nvGrpSpPr>
        <p:grpSpPr>
          <a:xfrm>
            <a:off x="1315843" y="1679136"/>
            <a:ext cx="9858555" cy="4975489"/>
            <a:chOff x="1315843" y="1679136"/>
            <a:chExt cx="9858555" cy="4975489"/>
          </a:xfrm>
        </p:grpSpPr>
        <p:pic>
          <p:nvPicPr>
            <p:cNvPr id="13" name="그림 12"/>
            <p:cNvPicPr>
              <a:picLocks noChangeAspect="1"/>
            </p:cNvPicPr>
            <p:nvPr/>
          </p:nvPicPr>
          <p:blipFill>
            <a:blip r:embed="rId2"/>
            <a:stretch>
              <a:fillRect/>
            </a:stretch>
          </p:blipFill>
          <p:spPr>
            <a:xfrm>
              <a:off x="1315843" y="1679136"/>
              <a:ext cx="9858555" cy="4975489"/>
            </a:xfrm>
            <a:prstGeom prst="rect">
              <a:avLst/>
            </a:prstGeom>
          </p:spPr>
        </p:pic>
        <p:pic>
          <p:nvPicPr>
            <p:cNvPr id="6" name="그림 5"/>
            <p:cNvPicPr>
              <a:picLocks noChangeAspect="1"/>
            </p:cNvPicPr>
            <p:nvPr/>
          </p:nvPicPr>
          <p:blipFill>
            <a:blip r:embed="rId3"/>
            <a:stretch>
              <a:fillRect/>
            </a:stretch>
          </p:blipFill>
          <p:spPr>
            <a:xfrm>
              <a:off x="7045139" y="1762243"/>
              <a:ext cx="1562100" cy="192063"/>
            </a:xfrm>
            <a:prstGeom prst="rect">
              <a:avLst/>
            </a:prstGeom>
          </p:spPr>
        </p:pic>
      </p:grpSp>
      <p:sp>
        <p:nvSpPr>
          <p:cNvPr id="15" name="직사각형 14"/>
          <p:cNvSpPr/>
          <p:nvPr/>
        </p:nvSpPr>
        <p:spPr>
          <a:xfrm>
            <a:off x="4829855" y="2662517"/>
            <a:ext cx="701370" cy="161365"/>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2967318" y="2743200"/>
            <a:ext cx="1862537" cy="35858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505060" y="3101788"/>
            <a:ext cx="1779653"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강의 공지사항</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4219057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1" name="그림 10"/>
          <p:cNvPicPr>
            <a:picLocks noChangeAspect="1"/>
          </p:cNvPicPr>
          <p:nvPr/>
        </p:nvPicPr>
        <p:blipFill>
          <a:blip r:embed="rId2"/>
          <a:stretch>
            <a:fillRect/>
          </a:stretch>
        </p:blipFill>
        <p:spPr>
          <a:xfrm>
            <a:off x="1045855" y="2174255"/>
            <a:ext cx="10100289" cy="4036974"/>
          </a:xfrm>
          <a:prstGeom prst="rect">
            <a:avLst/>
          </a:prstGeom>
        </p:spPr>
      </p:pic>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notices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751318" y="2662517"/>
            <a:ext cx="3791176" cy="6006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221507" y="1854511"/>
            <a:ext cx="2425399" cy="80800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4743710" y="1378667"/>
            <a:ext cx="2704588"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Select and confirm the course</a:t>
            </a:r>
            <a:endParaRPr lang="en-US" altLang="ko-KR" sz="1400">
              <a:latin typeface="나눔스퀘어 Bold" panose="020B0600000101010101" pitchFamily="34" charset="-127"/>
              <a:ea typeface="나눔스퀘어 Bold" panose="020B0600000101010101" pitchFamily="34" charset="-127"/>
            </a:endParaRPr>
          </a:p>
        </p:txBody>
      </p:sp>
      <p:sp>
        <p:nvSpPr>
          <p:cNvPr id="14" name="Title 1">
            <a:extLst>
              <a:ext uri="{FF2B5EF4-FFF2-40B4-BE49-F238E27FC236}">
                <a16:creationId xmlns:a16="http://schemas.microsoft.com/office/drawing/2014/main" id="{B7E06228-ECBD-42B8-AAAE-9052CF3F519D}"/>
              </a:ext>
            </a:extLst>
          </p:cNvPr>
          <p:cNvSpPr>
            <a:spLocks noGrp="1"/>
          </p:cNvSpPr>
          <p:nvPr>
            <p:ph type="title"/>
          </p:nvPr>
        </p:nvSpPr>
        <p:spPr>
          <a:xfrm>
            <a:off x="838200" y="365125"/>
            <a:ext cx="10515600" cy="779519"/>
          </a:xfrm>
        </p:spPr>
        <p:txBody>
          <a:bodyPr>
            <a:normAutofit/>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dirty="0">
              <a:latin typeface="NanumSquare ExtraBold" panose="020B0600000101010101" pitchFamily="34" charset="-127"/>
              <a:ea typeface="NanumSquare ExtraBold" panose="020B0600000101010101" pitchFamily="34" charset="-127"/>
            </a:endParaRPr>
          </a:p>
        </p:txBody>
      </p:sp>
    </p:spTree>
    <p:extLst>
      <p:ext uri="{BB962C8B-B14F-4D97-AF65-F5344CB8AC3E}">
        <p14:creationId xmlns:p14="http://schemas.microsoft.com/office/powerpoint/2010/main" val="25432103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1" name="내용 개체 틀 3"/>
          <p:cNvPicPr>
            <a:picLocks noChangeAspect="1"/>
          </p:cNvPicPr>
          <p:nvPr/>
        </p:nvPicPr>
        <p:blipFill>
          <a:blip r:embed="rId2"/>
          <a:stretch>
            <a:fillRect/>
          </a:stretch>
        </p:blipFill>
        <p:spPr>
          <a:xfrm>
            <a:off x="1785077" y="1825625"/>
            <a:ext cx="8621846" cy="4351338"/>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lecture syllabus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3547900" y="2770093"/>
            <a:ext cx="746193" cy="20618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1516010" y="2873188"/>
            <a:ext cx="2031890" cy="10309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389287" y="3161562"/>
            <a:ext cx="1943161"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dirty="0">
                <a:latin typeface="나눔스퀘어 Bold" panose="020B0600000101010101" pitchFamily="34" charset="-127"/>
                <a:ea typeface="나눔스퀘어 Bold" panose="020B0600000101010101" pitchFamily="34" charset="-127"/>
              </a:rPr>
              <a:t>강의계획서 조회</a:t>
            </a:r>
            <a:r>
              <a:rPr lang="en-US" altLang="ko-KR" sz="1400" dirty="0">
                <a:latin typeface="나눔스퀘어 Bold" panose="020B0600000101010101" pitchFamily="34" charset="-127"/>
                <a:ea typeface="나눔스퀘어 Bold" panose="020B0600000101010101" pitchFamily="34" charset="-127"/>
              </a:rPr>
              <a:t>“</a:t>
            </a:r>
          </a:p>
        </p:txBody>
      </p:sp>
    </p:spTree>
    <p:extLst>
      <p:ext uri="{BB962C8B-B14F-4D97-AF65-F5344CB8AC3E}">
        <p14:creationId xmlns:p14="http://schemas.microsoft.com/office/powerpoint/2010/main" val="17374381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9" name="그림 8"/>
          <p:cNvPicPr>
            <a:picLocks noChangeAspect="1"/>
          </p:cNvPicPr>
          <p:nvPr/>
        </p:nvPicPr>
        <p:blipFill>
          <a:blip r:embed="rId2"/>
          <a:stretch>
            <a:fillRect/>
          </a:stretch>
        </p:blipFill>
        <p:spPr>
          <a:xfrm>
            <a:off x="1765331" y="1762243"/>
            <a:ext cx="10039124" cy="4561778"/>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lecture syllabus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2708638" y="4340868"/>
            <a:ext cx="5861621" cy="50007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0" idx="0"/>
          </p:cNvCxnSpPr>
          <p:nvPr/>
        </p:nvCxnSpPr>
        <p:spPr>
          <a:xfrm flipV="1">
            <a:off x="4884703" y="2052918"/>
            <a:ext cx="1439040" cy="1275569"/>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3961277" y="1503487"/>
            <a:ext cx="4724948"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Enter the following information to check the syllabus</a:t>
            </a:r>
            <a:endParaRPr lang="en-US" altLang="ko-KR" sz="1400">
              <a:latin typeface="나눔스퀘어 Bold" panose="020B0600000101010101" pitchFamily="34" charset="-127"/>
              <a:ea typeface="나눔스퀘어 Bold" panose="020B0600000101010101" pitchFamily="34" charset="-127"/>
            </a:endParaRPr>
          </a:p>
        </p:txBody>
      </p:sp>
      <p:sp>
        <p:nvSpPr>
          <p:cNvPr id="10" name="직사각형 9"/>
          <p:cNvSpPr/>
          <p:nvPr/>
        </p:nvSpPr>
        <p:spPr>
          <a:xfrm>
            <a:off x="2866582" y="3328487"/>
            <a:ext cx="4036242"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106888" y="3328487"/>
            <a:ext cx="3579041"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4" name="Straight Connector 6">
            <a:extLst>
              <a:ext uri="{FF2B5EF4-FFF2-40B4-BE49-F238E27FC236}">
                <a16:creationId xmlns:a16="http://schemas.microsoft.com/office/drawing/2014/main" id="{32F816DE-0DAA-4A66-A03D-01B4BDA8D629}"/>
              </a:ext>
            </a:extLst>
          </p:cNvPr>
          <p:cNvCxnSpPr>
            <a:cxnSpLocks/>
            <a:stCxn id="13" idx="0"/>
          </p:cNvCxnSpPr>
          <p:nvPr/>
        </p:nvCxnSpPr>
        <p:spPr>
          <a:xfrm flipH="1" flipV="1">
            <a:off x="6323744" y="2052919"/>
            <a:ext cx="2572665" cy="127556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V="1">
            <a:off x="5639449" y="2052918"/>
            <a:ext cx="684294" cy="228795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78960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9" name="그림 8"/>
          <p:cNvPicPr>
            <a:picLocks noChangeAspect="1"/>
          </p:cNvPicPr>
          <p:nvPr/>
        </p:nvPicPr>
        <p:blipFill>
          <a:blip r:embed="rId2"/>
          <a:stretch>
            <a:fillRect/>
          </a:stretch>
        </p:blipFill>
        <p:spPr>
          <a:xfrm>
            <a:off x="1213296" y="1679136"/>
            <a:ext cx="9974765" cy="5034139"/>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lecture materials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4802959" y="2924735"/>
            <a:ext cx="746194" cy="19498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805953" y="2924735"/>
            <a:ext cx="1997006" cy="974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197832" y="2663125"/>
            <a:ext cx="1622560"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강의 자료실</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5371370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0" name="그림 9"/>
          <p:cNvPicPr>
            <a:picLocks noChangeAspect="1"/>
          </p:cNvPicPr>
          <p:nvPr/>
        </p:nvPicPr>
        <p:blipFill>
          <a:blip r:embed="rId2"/>
          <a:stretch>
            <a:fillRect/>
          </a:stretch>
        </p:blipFill>
        <p:spPr>
          <a:xfrm>
            <a:off x="533400" y="1909065"/>
            <a:ext cx="11125200" cy="4467225"/>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lecture materials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590522" y="2358597"/>
            <a:ext cx="4740866" cy="9673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759389" y="1564852"/>
            <a:ext cx="2201566" cy="79374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238233" y="1158904"/>
            <a:ext cx="2704587"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Select and confirm the course</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3369766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9" name="그림 8"/>
          <p:cNvPicPr>
            <a:picLocks noChangeAspect="1"/>
          </p:cNvPicPr>
          <p:nvPr/>
        </p:nvPicPr>
        <p:blipFill>
          <a:blip r:embed="rId2"/>
          <a:stretch>
            <a:fillRect/>
          </a:stretch>
        </p:blipFill>
        <p:spPr>
          <a:xfrm>
            <a:off x="1655635" y="1679136"/>
            <a:ext cx="9132807" cy="4609213"/>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students’ materials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4838819" y="2947147"/>
            <a:ext cx="728264" cy="15464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823882" y="3024467"/>
            <a:ext cx="2014937"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762602" y="2869592"/>
            <a:ext cx="1786066"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dirty="0">
                <a:latin typeface="나눔스퀘어 Bold" panose="020B0600000101010101" pitchFamily="34" charset="-127"/>
                <a:ea typeface="나눔스퀘어 Bold" panose="020B0600000101010101" pitchFamily="34" charset="-127"/>
              </a:rPr>
              <a:t>수강생 자료실</a:t>
            </a:r>
            <a:r>
              <a:rPr lang="en-US" altLang="ko-KR" sz="1400" dirty="0">
                <a:latin typeface="나눔스퀘어 Bold" panose="020B0600000101010101" pitchFamily="34" charset="-127"/>
                <a:ea typeface="나눔스퀘어 Bold" panose="020B0600000101010101" pitchFamily="34" charset="-127"/>
              </a:rPr>
              <a:t>”</a:t>
            </a:r>
          </a:p>
        </p:txBody>
      </p:sp>
    </p:spTree>
    <p:extLst>
      <p:ext uri="{BB962C8B-B14F-4D97-AF65-F5344CB8AC3E}">
        <p14:creationId xmlns:p14="http://schemas.microsoft.com/office/powerpoint/2010/main" val="15834164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0" name="그림 9"/>
          <p:cNvPicPr>
            <a:picLocks noChangeAspect="1"/>
          </p:cNvPicPr>
          <p:nvPr/>
        </p:nvPicPr>
        <p:blipFill>
          <a:blip r:embed="rId2"/>
          <a:stretch>
            <a:fillRect/>
          </a:stretch>
        </p:blipFill>
        <p:spPr>
          <a:xfrm>
            <a:off x="1661504" y="2309948"/>
            <a:ext cx="10443826" cy="4084949"/>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students’ materials</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061602" y="2819462"/>
            <a:ext cx="5108422" cy="68573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5583054" y="2055191"/>
            <a:ext cx="3032759" cy="7642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4121826" y="1646546"/>
            <a:ext cx="2749472"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Select and confirm the course </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161704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9" name="그림 8"/>
          <p:cNvPicPr>
            <a:picLocks noChangeAspect="1"/>
          </p:cNvPicPr>
          <p:nvPr/>
        </p:nvPicPr>
        <p:blipFill>
          <a:blip r:embed="rId2"/>
          <a:stretch>
            <a:fillRect/>
          </a:stretch>
        </p:blipFill>
        <p:spPr>
          <a:xfrm>
            <a:off x="5583054" y="943404"/>
            <a:ext cx="6065760" cy="1925461"/>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students’ materials</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11028049" y="1587705"/>
            <a:ext cx="582757" cy="28591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2"/>
            <a:endCxn id="17" idx="0"/>
          </p:cNvCxnSpPr>
          <p:nvPr/>
        </p:nvCxnSpPr>
        <p:spPr>
          <a:xfrm flipH="1">
            <a:off x="9687598" y="1873624"/>
            <a:ext cx="1631830" cy="20090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9065472" y="3882687"/>
            <a:ext cx="1244251"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dirty="0">
                <a:latin typeface="나눔스퀘어 Bold" panose="020B0600000101010101" pitchFamily="34" charset="-127"/>
                <a:ea typeface="나눔스퀘어 Bold" panose="020B0600000101010101" pitchFamily="34" charset="-127"/>
              </a:rPr>
              <a:t>글쓰기</a:t>
            </a:r>
            <a:r>
              <a:rPr lang="en-US" altLang="ko-KR" sz="1400" dirty="0">
                <a:latin typeface="나눔스퀘어 Bold" panose="020B0600000101010101" pitchFamily="34" charset="-127"/>
                <a:ea typeface="나눔스퀘어 Bold" panose="020B0600000101010101" pitchFamily="34" charset="-127"/>
              </a:rPr>
              <a:t>”</a:t>
            </a:r>
          </a:p>
        </p:txBody>
      </p:sp>
      <p:pic>
        <p:nvPicPr>
          <p:cNvPr id="11" name="그림 10"/>
          <p:cNvPicPr>
            <a:picLocks noChangeAspect="1"/>
          </p:cNvPicPr>
          <p:nvPr/>
        </p:nvPicPr>
        <p:blipFill>
          <a:blip r:embed="rId3"/>
          <a:stretch>
            <a:fillRect/>
          </a:stretch>
        </p:blipFill>
        <p:spPr>
          <a:xfrm>
            <a:off x="503315" y="3075580"/>
            <a:ext cx="6811886" cy="3782419"/>
          </a:xfrm>
          <a:prstGeom prst="rect">
            <a:avLst/>
          </a:prstGeom>
        </p:spPr>
      </p:pic>
      <p:cxnSp>
        <p:nvCxnSpPr>
          <p:cNvPr id="13" name="Straight Connector 6">
            <a:extLst>
              <a:ext uri="{FF2B5EF4-FFF2-40B4-BE49-F238E27FC236}">
                <a16:creationId xmlns:a16="http://schemas.microsoft.com/office/drawing/2014/main" id="{32F816DE-0DAA-4A66-A03D-01B4BDA8D629}"/>
              </a:ext>
            </a:extLst>
          </p:cNvPr>
          <p:cNvCxnSpPr>
            <a:cxnSpLocks/>
            <a:stCxn id="18" idx="3"/>
          </p:cNvCxnSpPr>
          <p:nvPr/>
        </p:nvCxnSpPr>
        <p:spPr>
          <a:xfrm flipV="1">
            <a:off x="7073153" y="4714841"/>
            <a:ext cx="1542781" cy="503847"/>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직사각형 17"/>
          <p:cNvSpPr/>
          <p:nvPr/>
        </p:nvSpPr>
        <p:spPr>
          <a:xfrm>
            <a:off x="676849" y="4036576"/>
            <a:ext cx="6396304" cy="236422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4" name="TextBox 23">
            <a:extLst>
              <a:ext uri="{FF2B5EF4-FFF2-40B4-BE49-F238E27FC236}">
                <a16:creationId xmlns:a16="http://schemas.microsoft.com/office/drawing/2014/main" id="{8D743BFD-AAC9-4887-884E-645680280E39}"/>
              </a:ext>
            </a:extLst>
          </p:cNvPr>
          <p:cNvSpPr txBox="1"/>
          <p:nvPr/>
        </p:nvSpPr>
        <p:spPr>
          <a:xfrm>
            <a:off x="9000835" y="4585037"/>
            <a:ext cx="2186624"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Upload your documents</a:t>
            </a:r>
          </a:p>
        </p:txBody>
      </p:sp>
    </p:spTree>
    <p:extLst>
      <p:ext uri="{BB962C8B-B14F-4D97-AF65-F5344CB8AC3E}">
        <p14:creationId xmlns:p14="http://schemas.microsoft.com/office/powerpoint/2010/main" val="21071170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1" name="그림 10"/>
          <p:cNvPicPr>
            <a:picLocks noChangeAspect="1"/>
          </p:cNvPicPr>
          <p:nvPr/>
        </p:nvPicPr>
        <p:blipFill>
          <a:blip r:embed="rId2"/>
          <a:stretch>
            <a:fillRect/>
          </a:stretch>
        </p:blipFill>
        <p:spPr>
          <a:xfrm>
            <a:off x="2771625" y="1495923"/>
            <a:ext cx="8274205" cy="4297268"/>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Lecture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Checking your grades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3467219" y="384585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429435" y="3379534"/>
            <a:ext cx="1037784" cy="56045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006022" y="2913210"/>
            <a:ext cx="1864613"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수강</a:t>
            </a:r>
            <a:r>
              <a:rPr lang="en-US" altLang="ko-KR" sz="1400">
                <a:latin typeface="나눔스퀘어 Bold" panose="020B0600000101010101" pitchFamily="34" charset="-127"/>
                <a:ea typeface="나눔스퀘어 Bold" panose="020B0600000101010101" pitchFamily="34" charset="-127"/>
              </a:rPr>
              <a:t>/</a:t>
            </a:r>
            <a:r>
              <a:rPr lang="ko-KR" altLang="en-US" sz="1400">
                <a:latin typeface="나눔스퀘어 Bold" panose="020B0600000101010101" pitchFamily="34" charset="-127"/>
                <a:ea typeface="나눔스퀘어 Bold" panose="020B0600000101010101" pitchFamily="34" charset="-127"/>
              </a:rPr>
              <a:t>성적 조회</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2607738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9" name="내용 개체 틀 3"/>
          <p:cNvPicPr>
            <a:picLocks noChangeAspect="1"/>
          </p:cNvPicPr>
          <p:nvPr/>
        </p:nvPicPr>
        <p:blipFill>
          <a:blip r:embed="rId2"/>
          <a:stretch>
            <a:fillRect/>
          </a:stretch>
        </p:blipFill>
        <p:spPr>
          <a:xfrm>
            <a:off x="2559381" y="2107913"/>
            <a:ext cx="7664909" cy="4351338"/>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Tuition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Printing tuition bill </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8342958" y="255614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7324360" y="1837765"/>
            <a:ext cx="1449965" cy="71838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6237061" y="1314545"/>
            <a:ext cx="2113079"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등록금 </a:t>
            </a:r>
            <a:r>
              <a:rPr lang="ko-KR" altLang="en-US" sz="1400" dirty="0">
                <a:latin typeface="나눔스퀘어 Bold" panose="020B0600000101010101" pitchFamily="34" charset="-127"/>
                <a:ea typeface="나눔스퀘어 Bold" panose="020B0600000101010101" pitchFamily="34" charset="-127"/>
              </a:rPr>
              <a:t>고지서출력</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2131985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10" name="그림 9"/>
          <p:cNvPicPr>
            <a:picLocks noChangeAspect="1"/>
          </p:cNvPicPr>
          <p:nvPr/>
        </p:nvPicPr>
        <p:blipFill>
          <a:blip r:embed="rId2"/>
          <a:stretch>
            <a:fillRect/>
          </a:stretch>
        </p:blipFill>
        <p:spPr>
          <a:xfrm>
            <a:off x="523875" y="1912434"/>
            <a:ext cx="10829925" cy="457200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Tuition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나눔스퀘어 Bold" panose="020B0600000101010101" pitchFamily="34" charset="-127"/>
                <a:ea typeface="나눔스퀘어 Bold" panose="020B0600000101010101" pitchFamily="34" charset="-127"/>
              </a:rPr>
              <a:t>Printing tuition bill </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9822134" y="2367888"/>
            <a:ext cx="1347890" cy="60839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7799294" y="2361966"/>
            <a:ext cx="2022841" cy="3591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904228" y="1986898"/>
            <a:ext cx="2106667"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등록금고지서 출력</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30088662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6" name="그림 5"/>
          <p:cNvPicPr>
            <a:picLocks noChangeAspect="1"/>
          </p:cNvPicPr>
          <p:nvPr/>
        </p:nvPicPr>
        <p:blipFill>
          <a:blip r:embed="rId2"/>
          <a:stretch>
            <a:fillRect/>
          </a:stretch>
        </p:blipFill>
        <p:spPr>
          <a:xfrm>
            <a:off x="1075714" y="5235824"/>
            <a:ext cx="4219575" cy="1066800"/>
          </a:xfrm>
          <a:prstGeom prst="rect">
            <a:avLst/>
          </a:prstGeom>
        </p:spPr>
      </p:pic>
      <p:pic>
        <p:nvPicPr>
          <p:cNvPr id="9" name="그림 8"/>
          <p:cNvPicPr>
            <a:picLocks noChangeAspect="1"/>
          </p:cNvPicPr>
          <p:nvPr/>
        </p:nvPicPr>
        <p:blipFill>
          <a:blip r:embed="rId3"/>
          <a:stretch>
            <a:fillRect/>
          </a:stretch>
        </p:blipFill>
        <p:spPr>
          <a:xfrm>
            <a:off x="4417275" y="803182"/>
            <a:ext cx="7607223" cy="4624627"/>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Tuition Related</a:t>
            </a:r>
            <a:endParaRPr lang="ko-KR" altLang="en-US">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Checking tuition payments</a:t>
            </a:r>
            <a:endParaRPr lang="en-US" sz="140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1162228" y="5764508"/>
            <a:ext cx="4064196" cy="43906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endCxn id="17" idx="3"/>
          </p:cNvCxnSpPr>
          <p:nvPr/>
        </p:nvCxnSpPr>
        <p:spPr>
          <a:xfrm flipH="1">
            <a:off x="4371896" y="1808321"/>
            <a:ext cx="5871840" cy="24713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2016763" y="1901564"/>
            <a:ext cx="2355133"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등록금</a:t>
            </a:r>
            <a:r>
              <a:rPr lang="en-US" altLang="ko-KR" sz="1400">
                <a:latin typeface="나눔스퀘어 Bold" panose="020B0600000101010101" pitchFamily="34" charset="-127"/>
                <a:ea typeface="나눔스퀘어 Bold" panose="020B0600000101010101" pitchFamily="34" charset="-127"/>
              </a:rPr>
              <a:t>/</a:t>
            </a:r>
            <a:r>
              <a:rPr lang="ko-KR" altLang="en-US" sz="1400">
                <a:latin typeface="나눔스퀘어 Bold" panose="020B0600000101010101" pitchFamily="34" charset="-127"/>
                <a:ea typeface="나눔스퀘어 Bold" panose="020B0600000101010101" pitchFamily="34" charset="-127"/>
              </a:rPr>
              <a:t>교육비 증명서</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
        <p:nvSpPr>
          <p:cNvPr id="14" name="직사각형 13"/>
          <p:cNvSpPr/>
          <p:nvPr/>
        </p:nvSpPr>
        <p:spPr>
          <a:xfrm>
            <a:off x="10214558" y="1694902"/>
            <a:ext cx="955466" cy="20666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2678076" y="4490176"/>
            <a:ext cx="516250" cy="127433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D743BFD-AAC9-4887-884E-645680280E39}"/>
              </a:ext>
            </a:extLst>
          </p:cNvPr>
          <p:cNvSpPr txBox="1"/>
          <p:nvPr/>
        </p:nvSpPr>
        <p:spPr>
          <a:xfrm>
            <a:off x="1480139" y="4083351"/>
            <a:ext cx="2151550" cy="307777"/>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 “</a:t>
            </a:r>
            <a:r>
              <a:rPr lang="ko-KR" altLang="en-US" sz="1400">
                <a:latin typeface="나눔스퀘어 Bold" panose="020B0600000101010101" pitchFamily="34" charset="-127"/>
                <a:ea typeface="나눔스퀘어 Bold" panose="020B0600000101010101" pitchFamily="34" charset="-127"/>
              </a:rPr>
              <a:t>등록금 납부 확인서</a:t>
            </a:r>
            <a:r>
              <a:rPr lang="en-US" altLang="ko-KR" sz="1400" dirty="0">
                <a:latin typeface="나눔스퀘어 Bold" panose="020B0600000101010101" pitchFamily="34" charset="-127"/>
                <a:ea typeface="나눔스퀘어 Bold" panose="020B0600000101010101" pitchFamily="34" charset="-127"/>
              </a:rPr>
              <a:t>”</a:t>
            </a:r>
            <a:endParaRPr lang="en-US" altLang="ko-KR" sz="140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0920551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07946" y="2533631"/>
            <a:ext cx="10976108" cy="830997"/>
          </a:xfrm>
          <a:prstGeom prst="rect">
            <a:avLst/>
          </a:prstGeom>
          <a:noFill/>
        </p:spPr>
        <p:txBody>
          <a:bodyPr wrap="square" rtlCol="0">
            <a:spAutoFit/>
          </a:bodyPr>
          <a:lstStyle/>
          <a:p>
            <a:pPr algn="ctr"/>
            <a:r>
              <a:rPr lang="en-US" altLang="ko-KR" sz="4800" dirty="0">
                <a:solidFill>
                  <a:schemeClr val="accent5">
                    <a:lumMod val="50000"/>
                  </a:schemeClr>
                </a:solidFill>
              </a:rPr>
              <a:t>IV. Course Registration Guide</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03373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379414" y="3621472"/>
            <a:ext cx="11081740" cy="414024"/>
          </a:xfrm>
          <a:prstGeom prst="rect">
            <a:avLst/>
          </a:prstGeom>
          <a:noFill/>
        </p:spPr>
        <p:txBody>
          <a:bodyPr wrap="square" rtlCol="0">
            <a:spAutoFit/>
          </a:bodyPr>
          <a:lstStyle/>
          <a:p>
            <a:pPr>
              <a:lnSpc>
                <a:spcPct val="150000"/>
              </a:lnSpc>
            </a:pPr>
            <a:r>
              <a:rPr lang="en-US" altLang="ko-KR" sz="1600" dirty="0">
                <a:solidFill>
                  <a:srgbClr val="002060"/>
                </a:solidFill>
                <a:latin typeface="+mn-ea"/>
              </a:rPr>
              <a:t>2. </a:t>
            </a:r>
            <a:r>
              <a:rPr lang="en-US" sz="1600" b="0" i="0" u="none" strike="noStrike" kern="1200" cap="none" spc="0" baseline="0" dirty="0">
                <a:solidFill>
                  <a:srgbClr val="002060"/>
                </a:solidFill>
                <a:uFillTx/>
                <a:latin typeface="맑은 고딕" pitchFamily="34"/>
                <a:ea typeface="맑은 고딕" pitchFamily="34"/>
                <a:cs typeface=""/>
              </a:rPr>
              <a:t>Search Kwangwoon University homepage (</a:t>
            </a:r>
            <a:r>
              <a:rPr lang="en-US" sz="1600" b="0" i="0" u="none" strike="noStrike" kern="1200" cap="none" spc="0" baseline="0" dirty="0">
                <a:solidFill>
                  <a:srgbClr val="002060"/>
                </a:solidFill>
                <a:uFillTx/>
                <a:latin typeface="맑은 고딕" pitchFamily="34"/>
                <a:ea typeface="맑은 고딕" pitchFamily="34"/>
                <a:cs typeface=""/>
                <a:hlinkClick r:id="rId5"/>
              </a:rPr>
              <a:t>www.kw.ac.kr</a:t>
            </a:r>
            <a:r>
              <a:rPr lang="en-US" sz="1600" b="0" i="0" u="none" strike="noStrike" kern="1200" cap="none" spc="0" baseline="0" dirty="0">
                <a:solidFill>
                  <a:srgbClr val="002060"/>
                </a:solidFill>
                <a:uFillTx/>
                <a:latin typeface="맑은 고딕" pitchFamily="34"/>
                <a:ea typeface="맑은 고딕" pitchFamily="34"/>
                <a:cs typeface=""/>
              </a:rPr>
              <a:t>) and open </a:t>
            </a:r>
            <a:r>
              <a:rPr lang="en-US" sz="1600" b="1" i="0" u="none" strike="noStrike" kern="1200" cap="none" spc="0" baseline="0" dirty="0">
                <a:solidFill>
                  <a:srgbClr val="002060"/>
                </a:solidFill>
                <a:uFillTx/>
                <a:latin typeface="맑은 고딕" pitchFamily="34"/>
                <a:ea typeface="맑은 고딕" pitchFamily="34"/>
                <a:cs typeface=""/>
              </a:rPr>
              <a:t>KLAS (</a:t>
            </a:r>
            <a:r>
              <a:rPr lang="en-US" altLang="ko-KR" sz="1600" b="1" dirty="0">
                <a:solidFill>
                  <a:srgbClr val="002060"/>
                </a:solidFill>
                <a:latin typeface="+mn-ea"/>
                <a:hlinkClick r:id="rId6"/>
              </a:rPr>
              <a:t>https://klas.kw.ac.kr</a:t>
            </a:r>
            <a:r>
              <a:rPr lang="en-US" altLang="ko-KR" sz="1600" b="1" dirty="0">
                <a:solidFill>
                  <a:srgbClr val="002060"/>
                </a:solidFill>
                <a:latin typeface="+mn-ea"/>
              </a:rPr>
              <a:t>)</a:t>
            </a:r>
            <a:endParaRPr lang="ko-KR" altLang="en-US" sz="1600" dirty="0">
              <a:solidFill>
                <a:srgbClr val="002060"/>
              </a:solidFill>
              <a:latin typeface="+mn-ea"/>
            </a:endParaRPr>
          </a:p>
        </p:txBody>
      </p:sp>
      <p:sp>
        <p:nvSpPr>
          <p:cNvPr id="13" name="TextBox 12"/>
          <p:cNvSpPr txBox="1"/>
          <p:nvPr/>
        </p:nvSpPr>
        <p:spPr>
          <a:xfrm>
            <a:off x="379414" y="767700"/>
            <a:ext cx="10754372" cy="3368679"/>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1. </a:t>
            </a:r>
            <a:r>
              <a:rPr lang="en-US" sz="1600" b="0" i="0" u="none" strike="noStrike" kern="1200" cap="none" spc="0" baseline="0" dirty="0">
                <a:solidFill>
                  <a:srgbClr val="002060"/>
                </a:solidFill>
                <a:uFillTx/>
                <a:latin typeface="맑은 고딕" pitchFamily="34"/>
                <a:ea typeface="맑은 고딕" pitchFamily="34"/>
                <a:cs typeface=""/>
              </a:rPr>
              <a:t>Check the date of course registration    *Registration is available daily from </a:t>
            </a:r>
            <a:r>
              <a:rPr lang="en-US" sz="1600" b="1" i="0" u="none" strike="noStrike" kern="1200" cap="none" spc="0" baseline="0" dirty="0">
                <a:solidFill>
                  <a:srgbClr val="002060"/>
                </a:solidFill>
                <a:uFillTx/>
                <a:latin typeface="맑은 고딕" pitchFamily="34"/>
                <a:ea typeface="맑은 고딕" pitchFamily="34"/>
                <a:cs typeface=""/>
              </a:rPr>
              <a:t>10 AM to 4 PM</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1) Freshmen registration date: Feb. 23 (Tue)</a:t>
            </a:r>
          </a:p>
          <a:p>
            <a:pPr fontAlgn="base">
              <a:lnSpc>
                <a:spcPct val="150000"/>
              </a:lnSpc>
            </a:pPr>
            <a:r>
              <a:rPr lang="en-US" altLang="ko-KR" sz="1600" dirty="0">
                <a:solidFill>
                  <a:srgbClr val="002060"/>
                </a:solidFill>
                <a:latin typeface="+mn-ea"/>
              </a:rPr>
              <a:t>    2) Students who could not register for a course: Feb. 24 (Wed) – Mar. 5 (Fri), Only one day during the period (Excluding weekends)</a:t>
            </a:r>
          </a:p>
          <a:p>
            <a:pPr fontAlgn="base">
              <a:lnSpc>
                <a:spcPct val="150000"/>
              </a:lnSpc>
            </a:pPr>
            <a:r>
              <a:rPr lang="en-US" altLang="ko-KR" sz="1600" dirty="0">
                <a:solidFill>
                  <a:srgbClr val="002060"/>
                </a:solidFill>
                <a:latin typeface="+mn-ea"/>
              </a:rPr>
              <a:t>    3) Course correction period: Mar. 9(Tue) – 10(Wed)</a:t>
            </a:r>
          </a:p>
          <a:p>
            <a:pPr fontAlgn="base">
              <a:lnSpc>
                <a:spcPct val="150000"/>
              </a:lnSpc>
            </a:pPr>
            <a:r>
              <a:rPr lang="en-US" altLang="ko-KR" sz="1600" b="1" dirty="0">
                <a:solidFill>
                  <a:srgbClr val="002060"/>
                </a:solidFill>
                <a:latin typeface="+mn-ea"/>
              </a:rPr>
              <a:t>    4) Information briefing organized by Vietnam Student Association: To be announced</a:t>
            </a:r>
          </a:p>
          <a:p>
            <a:pPr fontAlgn="base">
              <a:lnSpc>
                <a:spcPct val="150000"/>
              </a:lnSpc>
            </a:pPr>
            <a:r>
              <a:rPr lang="en-US" altLang="ko-KR" sz="1600" b="1" dirty="0">
                <a:solidFill>
                  <a:srgbClr val="002060"/>
                </a:solidFill>
                <a:latin typeface="+mn-ea"/>
              </a:rPr>
              <a:t>    5) Course registration guide </a:t>
            </a:r>
            <a:r>
              <a:rPr lang="en-US" altLang="ko-KR" sz="1600" b="1" dirty="0">
                <a:solidFill>
                  <a:srgbClr val="002060"/>
                </a:solidFill>
                <a:latin typeface="+mn-ea"/>
                <a:hlinkClick r:id="rId7"/>
              </a:rPr>
              <a:t>www.kw.ac.kr/ko/life/notice.jsp?BoardMode=view&amp;DUID=35178</a:t>
            </a:r>
            <a:endParaRPr lang="en-US" altLang="ko-KR" sz="1600" b="1" dirty="0">
              <a:solidFill>
                <a:srgbClr val="002060"/>
              </a:solidFill>
              <a:latin typeface="+mn-ea"/>
            </a:endParaRPr>
          </a:p>
          <a:p>
            <a:pPr fontAlgn="base">
              <a:lnSpc>
                <a:spcPct val="150000"/>
              </a:lnSpc>
            </a:pPr>
            <a:endParaRPr lang="en-US" altLang="ko-KR" sz="1600" dirty="0">
              <a:solidFill>
                <a:schemeClr val="accent5">
                  <a:lumMod val="50000"/>
                </a:schemeClr>
              </a:solidFill>
              <a:latin typeface="+mn-ea"/>
            </a:endParaRPr>
          </a:p>
          <a:p>
            <a:pPr fontAlgn="base">
              <a:lnSpc>
                <a:spcPct val="150000"/>
              </a:lnSpc>
            </a:pPr>
            <a:r>
              <a:rPr lang="en-US" altLang="ko-KR" sz="1600" dirty="0">
                <a:solidFill>
                  <a:schemeClr val="accent5">
                    <a:lumMod val="50000"/>
                  </a:schemeClr>
                </a:solidFill>
                <a:latin typeface="+mn-ea"/>
              </a:rPr>
              <a:t> </a:t>
            </a:r>
          </a:p>
        </p:txBody>
      </p:sp>
      <p:pic>
        <p:nvPicPr>
          <p:cNvPr id="6" name="그림 5"/>
          <p:cNvPicPr>
            <a:picLocks noChangeAspect="1"/>
          </p:cNvPicPr>
          <p:nvPr/>
        </p:nvPicPr>
        <p:blipFill>
          <a:blip r:embed="rId8"/>
          <a:stretch>
            <a:fillRect/>
          </a:stretch>
        </p:blipFill>
        <p:spPr>
          <a:xfrm>
            <a:off x="6235353" y="4147765"/>
            <a:ext cx="5726801" cy="2774593"/>
          </a:xfrm>
          <a:prstGeom prst="rect">
            <a:avLst/>
          </a:prstGeom>
        </p:spPr>
      </p:pic>
      <p:sp>
        <p:nvSpPr>
          <p:cNvPr id="7" name="타원 6"/>
          <p:cNvSpPr/>
          <p:nvPr/>
        </p:nvSpPr>
        <p:spPr>
          <a:xfrm>
            <a:off x="8610600" y="4624490"/>
            <a:ext cx="805656" cy="39014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79414" y="4337526"/>
            <a:ext cx="5015546" cy="677108"/>
          </a:xfrm>
          <a:prstGeom prst="rect">
            <a:avLst/>
          </a:prstGeom>
          <a:solidFill>
            <a:srgbClr val="FFFF00"/>
          </a:solidFill>
        </p:spPr>
        <p:txBody>
          <a:bodyPr wrap="square" rtlCol="0">
            <a:spAutoFit/>
          </a:bodyPr>
          <a:lstStyle/>
          <a:p>
            <a:r>
              <a:rPr lang="en-US" altLang="ko-KR" sz="1600" dirty="0">
                <a:solidFill>
                  <a:srgbClr val="002060"/>
                </a:solidFill>
              </a:rPr>
              <a:t>2021 Spring Semester Course Registration Materials </a:t>
            </a:r>
            <a:r>
              <a:rPr lang="en-US" altLang="ko-KR" sz="1100" dirty="0">
                <a:solidFill>
                  <a:srgbClr val="002060"/>
                </a:solidFill>
                <a:hlinkClick r:id="rId9"/>
              </a:rPr>
              <a:t>www.kw.ac.kr/ko/life/notice.jsp?BoardMode=view&amp;DUID=35176</a:t>
            </a:r>
            <a:endParaRPr lang="en-US" altLang="ko-KR" sz="1100" dirty="0">
              <a:solidFill>
                <a:srgbClr val="002060"/>
              </a:solidFill>
            </a:endParaRPr>
          </a:p>
          <a:p>
            <a:endParaRPr lang="ko-KR" altLang="en-US" sz="1100" dirty="0">
              <a:solidFill>
                <a:srgbClr val="002060"/>
              </a:solidFill>
            </a:endParaRPr>
          </a:p>
        </p:txBody>
      </p:sp>
      <p:sp>
        <p:nvSpPr>
          <p:cNvPr id="15" name="TextBox 14">
            <a:extLst>
              <a:ext uri="{FF2B5EF4-FFF2-40B4-BE49-F238E27FC236}">
                <a16:creationId xmlns:a16="http://schemas.microsoft.com/office/drawing/2014/main" id="{E9A10A1F-3FEE-4B4A-AC91-A9E56602D6DB}"/>
              </a:ext>
            </a:extLst>
          </p:cNvPr>
          <p:cNvSpPr txBox="1"/>
          <p:nvPr/>
        </p:nvSpPr>
        <p:spPr>
          <a:xfrm>
            <a:off x="379414" y="5165729"/>
            <a:ext cx="5726800" cy="783356"/>
          </a:xfrm>
          <a:prstGeom prst="rect">
            <a:avLst/>
          </a:prstGeom>
          <a:solidFill>
            <a:srgbClr val="FFFF00"/>
          </a:solidFill>
        </p:spPr>
        <p:txBody>
          <a:bodyPr wrap="square" rtlCol="0">
            <a:spAutoFit/>
          </a:bodyPr>
          <a:lstStyle/>
          <a:p>
            <a:pPr fontAlgn="base">
              <a:lnSpc>
                <a:spcPct val="150000"/>
              </a:lnSpc>
            </a:pPr>
            <a:r>
              <a:rPr lang="en-US" altLang="ko-KR" sz="1600" dirty="0">
                <a:solidFill>
                  <a:srgbClr val="002060"/>
                </a:solidFill>
              </a:rPr>
              <a:t>2021 Spring Semester Course Registration Manual </a:t>
            </a:r>
            <a:r>
              <a:rPr lang="en-US" altLang="ko-KR" sz="1600" b="1" dirty="0">
                <a:solidFill>
                  <a:srgbClr val="002060"/>
                </a:solidFill>
              </a:rPr>
              <a:t>(Guide</a:t>
            </a:r>
            <a:r>
              <a:rPr lang="ko-KR" altLang="en-US" sz="1600" b="1" dirty="0">
                <a:solidFill>
                  <a:srgbClr val="002060"/>
                </a:solidFill>
              </a:rPr>
              <a:t> </a:t>
            </a:r>
            <a:r>
              <a:rPr lang="en-US" altLang="ko-KR" sz="1600" b="1" dirty="0">
                <a:solidFill>
                  <a:srgbClr val="002060"/>
                </a:solidFill>
              </a:rPr>
              <a:t>Video)</a:t>
            </a:r>
            <a:r>
              <a:rPr lang="ko-KR" altLang="en-US" sz="1600" dirty="0">
                <a:solidFill>
                  <a:srgbClr val="002060"/>
                </a:solidFill>
              </a:rPr>
              <a:t> </a:t>
            </a:r>
            <a:r>
              <a:rPr lang="en-US" altLang="ko-KR" sz="1200" b="1" dirty="0">
                <a:solidFill>
                  <a:srgbClr val="002060"/>
                </a:solidFill>
                <a:latin typeface="+mn-ea"/>
                <a:hlinkClick r:id="rId7"/>
              </a:rPr>
              <a:t>www.kw.ac.kr/ko/life/notice.jsp?BoardMode=view&amp;DUID=35178</a:t>
            </a:r>
            <a:endParaRPr lang="en-US" altLang="ko-KR" sz="1200" dirty="0">
              <a:solidFill>
                <a:srgbClr val="002060"/>
              </a:solidFill>
            </a:endParaRPr>
          </a:p>
        </p:txBody>
      </p:sp>
    </p:spTree>
    <p:extLst>
      <p:ext uri="{BB962C8B-B14F-4D97-AF65-F5344CB8AC3E}">
        <p14:creationId xmlns:p14="http://schemas.microsoft.com/office/powerpoint/2010/main" val="3935126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7" y="981314"/>
            <a:ext cx="11922773" cy="3368679"/>
          </a:xfrm>
          <a:prstGeom prst="rect">
            <a:avLst/>
          </a:prstGeom>
          <a:noFill/>
        </p:spPr>
        <p:txBody>
          <a:bodyPr wrap="square" rtlCol="0">
            <a:spAutoFit/>
          </a:bodyPr>
          <a:lstStyle/>
          <a:p>
            <a:pPr fontAlgn="base">
              <a:lnSpc>
                <a:spcPct val="150000"/>
              </a:lnSpc>
            </a:pPr>
            <a:r>
              <a:rPr lang="en-US" altLang="ko-KR" sz="1600">
                <a:solidFill>
                  <a:srgbClr val="002060"/>
                </a:solidFill>
                <a:latin typeface="+mn-ea"/>
              </a:rPr>
              <a:t>4. </a:t>
            </a:r>
            <a:r>
              <a:rPr lang="en-US" altLang="ko-KR" sz="1600" dirty="0">
                <a:solidFill>
                  <a:srgbClr val="002060"/>
                </a:solidFill>
                <a:latin typeface="+mn-ea"/>
              </a:rPr>
              <a:t>Login </a:t>
            </a:r>
            <a:r>
              <a:rPr lang="en-US" altLang="ko-KR" sz="1600" b="1">
                <a:solidFill>
                  <a:srgbClr val="002060"/>
                </a:solidFill>
                <a:latin typeface="+mn-ea"/>
              </a:rPr>
              <a:t>KLAS </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1) Find student number</a:t>
            </a:r>
            <a:r>
              <a:rPr lang="ko-KR" altLang="en-US" sz="1600" dirty="0">
                <a:solidFill>
                  <a:srgbClr val="002060"/>
                </a:solidFill>
                <a:latin typeface="+mn-ea"/>
              </a:rPr>
              <a:t> </a:t>
            </a:r>
            <a:r>
              <a:rPr lang="en-US" altLang="ko-KR" sz="1600">
                <a:solidFill>
                  <a:srgbClr val="002060"/>
                </a:solidFill>
                <a:latin typeface="+mn-ea"/>
              </a:rPr>
              <a:t>: </a:t>
            </a:r>
            <a:r>
              <a:rPr lang="ko-KR" altLang="en-US" sz="1600">
                <a:solidFill>
                  <a:srgbClr val="002060"/>
                </a:solidFill>
                <a:latin typeface="+mn-ea"/>
              </a:rPr>
              <a:t>개인번호조회</a:t>
            </a:r>
            <a:r>
              <a:rPr lang="en-US" altLang="ko-KR" sz="1600">
                <a:solidFill>
                  <a:srgbClr val="002060"/>
                </a:solidFill>
                <a:latin typeface="+mn-ea"/>
              </a:rPr>
              <a:t>-&gt;</a:t>
            </a:r>
            <a:r>
              <a:rPr lang="en-US" altLang="ko-KR" sz="1600" dirty="0">
                <a:solidFill>
                  <a:srgbClr val="FF0000"/>
                </a:solidFill>
                <a:latin typeface="+mn-ea"/>
              </a:rPr>
              <a:t>Name</a:t>
            </a:r>
            <a:r>
              <a:rPr lang="en-US" altLang="ko-KR" sz="1600">
                <a:solidFill>
                  <a:srgbClr val="002060"/>
                </a:solidFill>
                <a:latin typeface="+mn-ea"/>
              </a:rPr>
              <a:t>(</a:t>
            </a:r>
            <a:r>
              <a:rPr lang="en-US" altLang="ko-KR" sz="1600" dirty="0">
                <a:solidFill>
                  <a:srgbClr val="FF0000"/>
                </a:solidFill>
                <a:latin typeface="+mn-ea"/>
              </a:rPr>
              <a:t>Korean name used while applying</a:t>
            </a:r>
            <a:r>
              <a:rPr lang="en-US" altLang="ko-KR" sz="1600">
                <a:solidFill>
                  <a:srgbClr val="002060"/>
                </a:solidFill>
                <a:latin typeface="+mn-ea"/>
              </a:rPr>
              <a:t>) </a:t>
            </a:r>
            <a:r>
              <a:rPr lang="en-US" altLang="ko-KR" sz="1600" dirty="0">
                <a:solidFill>
                  <a:srgbClr val="002060"/>
                </a:solidFill>
                <a:latin typeface="+mn-ea"/>
              </a:rPr>
              <a:t>and</a:t>
            </a:r>
            <a:r>
              <a:rPr lang="ko-KR" altLang="en-US" sz="1600" dirty="0">
                <a:solidFill>
                  <a:srgbClr val="002060"/>
                </a:solidFill>
                <a:latin typeface="+mn-ea"/>
              </a:rPr>
              <a:t> </a:t>
            </a:r>
            <a:r>
              <a:rPr lang="en-US" altLang="ko-KR" sz="1600" dirty="0">
                <a:solidFill>
                  <a:srgbClr val="FF0000"/>
                </a:solidFill>
                <a:latin typeface="+mn-ea"/>
              </a:rPr>
              <a:t>Date of Birth </a:t>
            </a:r>
            <a:r>
              <a:rPr lang="en-US" altLang="ko-KR" sz="1600">
                <a:solidFill>
                  <a:srgbClr val="002060"/>
                </a:solidFill>
                <a:latin typeface="+mn-ea"/>
              </a:rPr>
              <a:t>(6</a:t>
            </a:r>
            <a:r>
              <a:rPr lang="ko-KR" altLang="en-US" sz="1600" dirty="0">
                <a:solidFill>
                  <a:srgbClr val="002060"/>
                </a:solidFill>
                <a:latin typeface="+mn-ea"/>
              </a:rPr>
              <a:t> </a:t>
            </a:r>
            <a:r>
              <a:rPr lang="en-US" altLang="ko-KR" sz="1600" dirty="0" err="1">
                <a:solidFill>
                  <a:srgbClr val="002060"/>
                </a:solidFill>
                <a:latin typeface="+mn-ea"/>
              </a:rPr>
              <a:t>digits,Eg</a:t>
            </a:r>
            <a:r>
              <a:rPr lang="en-US" altLang="ko-KR" sz="1600">
                <a:solidFill>
                  <a:srgbClr val="002060"/>
                </a:solidFill>
                <a:latin typeface="+mn-ea"/>
              </a:rPr>
              <a:t>)980502)</a:t>
            </a:r>
            <a:endParaRPr lang="en-US" altLang="ko-KR" sz="1600" dirty="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marL="342900" indent="-342900" fontAlgn="base">
              <a:lnSpc>
                <a:spcPct val="150000"/>
              </a:lnSpc>
              <a:buAutoNum type="arabicParenR"/>
            </a:pPr>
            <a:endParaRPr lang="en-US" altLang="ko-KR" sz="1600">
              <a:solidFill>
                <a:srgbClr val="002060"/>
              </a:solidFill>
              <a:latin typeface="+mn-ea"/>
            </a:endParaRPr>
          </a:p>
          <a:p>
            <a:pPr fontAlgn="base">
              <a:lnSpc>
                <a:spcPct val="150000"/>
              </a:lnSpc>
            </a:pPr>
            <a:endParaRPr lang="en-US" altLang="ko-KR" sz="1600">
              <a:solidFill>
                <a:srgbClr val="002060"/>
              </a:solidFill>
              <a:latin typeface="+mn-ea"/>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2" name="그림 11">
            <a:extLst>
              <a:ext uri="{FF2B5EF4-FFF2-40B4-BE49-F238E27FC236}">
                <a16:creationId xmlns:a16="http://schemas.microsoft.com/office/drawing/2014/main" id="{7B450577-6BAE-45AD-9604-66B3634679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055" y="1995112"/>
            <a:ext cx="4719583" cy="2715410"/>
          </a:xfrm>
          <a:prstGeom prst="rect">
            <a:avLst/>
          </a:prstGeom>
        </p:spPr>
      </p:pic>
      <p:pic>
        <p:nvPicPr>
          <p:cNvPr id="14" name="그림 13">
            <a:extLst>
              <a:ext uri="{FF2B5EF4-FFF2-40B4-BE49-F238E27FC236}">
                <a16:creationId xmlns:a16="http://schemas.microsoft.com/office/drawing/2014/main" id="{6B5936B0-35A3-40B1-80DC-ECFCB39BD0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57176" y="1919048"/>
            <a:ext cx="6071970" cy="2800277"/>
          </a:xfrm>
          <a:prstGeom prst="rect">
            <a:avLst/>
          </a:prstGeom>
        </p:spPr>
      </p:pic>
      <p:sp>
        <p:nvSpPr>
          <p:cNvPr id="15" name="화살표: 오른쪽 14">
            <a:extLst>
              <a:ext uri="{FF2B5EF4-FFF2-40B4-BE49-F238E27FC236}">
                <a16:creationId xmlns:a16="http://schemas.microsoft.com/office/drawing/2014/main" id="{C46D5AF5-7172-49EE-AC0B-F67E204D8FAC}"/>
              </a:ext>
            </a:extLst>
          </p:cNvPr>
          <p:cNvSpPr/>
          <p:nvPr/>
        </p:nvSpPr>
        <p:spPr>
          <a:xfrm>
            <a:off x="4981158" y="3091207"/>
            <a:ext cx="576018" cy="523220"/>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ko-KR" altLang="en-US"/>
          </a:p>
        </p:txBody>
      </p:sp>
      <p:sp>
        <p:nvSpPr>
          <p:cNvPr id="7" name="TextBox 6"/>
          <p:cNvSpPr txBox="1"/>
          <p:nvPr/>
        </p:nvSpPr>
        <p:spPr>
          <a:xfrm>
            <a:off x="356057" y="5170887"/>
            <a:ext cx="6259347" cy="369332"/>
          </a:xfrm>
          <a:prstGeom prst="rect">
            <a:avLst/>
          </a:prstGeom>
          <a:solidFill>
            <a:srgbClr val="FFFF00"/>
          </a:solidFill>
        </p:spPr>
        <p:txBody>
          <a:bodyPr wrap="square" rtlCol="0">
            <a:spAutoFit/>
          </a:bodyPr>
          <a:lstStyle/>
          <a:p>
            <a:r>
              <a:rPr lang="en-US" altLang="ko-KR" b="1">
                <a:solidFill>
                  <a:srgbClr val="002060"/>
                </a:solidFill>
              </a:rPr>
              <a:t>* </a:t>
            </a:r>
            <a:r>
              <a:rPr lang="en-US" altLang="ko-KR" b="1" dirty="0">
                <a:solidFill>
                  <a:srgbClr val="002060"/>
                </a:solidFill>
              </a:rPr>
              <a:t>Check “Using KLAS” guide to </a:t>
            </a:r>
            <a:r>
              <a:rPr lang="en-US" altLang="ko-KR" b="1">
                <a:solidFill>
                  <a:srgbClr val="002060"/>
                </a:solidFill>
              </a:rPr>
              <a:t>KLAS </a:t>
            </a:r>
            <a:r>
              <a:rPr lang="en-US" altLang="ko-KR" b="1" dirty="0">
                <a:solidFill>
                  <a:srgbClr val="002060"/>
                </a:solidFill>
              </a:rPr>
              <a:t>login information</a:t>
            </a:r>
            <a:endParaRPr lang="ko-KR" altLang="en-US" b="1">
              <a:solidFill>
                <a:srgbClr val="002060"/>
              </a:solidFill>
            </a:endParaRPr>
          </a:p>
        </p:txBody>
      </p:sp>
    </p:spTree>
    <p:extLst>
      <p:ext uri="{BB962C8B-B14F-4D97-AF65-F5344CB8AC3E}">
        <p14:creationId xmlns:p14="http://schemas.microsoft.com/office/powerpoint/2010/main" val="3696903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314947" y="596910"/>
            <a:ext cx="11309747" cy="4476675"/>
          </a:xfrm>
          <a:prstGeom prst="rect">
            <a:avLst/>
          </a:prstGeom>
          <a:noFill/>
        </p:spPr>
        <p:txBody>
          <a:bodyPr wrap="square" rtlCol="0">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a:solidFill>
                  <a:srgbClr val="002060"/>
                </a:solidFill>
                <a:latin typeface="+mn-ea"/>
              </a:rPr>
              <a:t>2) </a:t>
            </a:r>
            <a:r>
              <a:rPr lang="en-US" sz="1600" b="0" i="0" u="none" strike="noStrike" kern="1200" cap="none" spc="0" baseline="0" dirty="0">
                <a:solidFill>
                  <a:srgbClr val="002060"/>
                </a:solidFill>
                <a:uFillTx/>
                <a:latin typeface="맑은 고딕" pitchFamily="34"/>
                <a:ea typeface="맑은 고딕" pitchFamily="34"/>
                <a:cs typeface=""/>
              </a:rPr>
              <a:t>Login to the KLAS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Student ID number is written in your badge</a:t>
            </a:r>
          </a:p>
          <a:p>
            <a:pPr marL="285750" marR="0" lvl="0" indent="-285750" algn="l" defTabSz="914400" rtl="0" fontAlgn="auto" hangingPunct="1">
              <a:lnSpc>
                <a:spcPct val="150000"/>
              </a:lnSpc>
              <a:spcBef>
                <a:spcPts val="0"/>
              </a:spcBef>
              <a:spcAft>
                <a:spcPts val="0"/>
              </a:spcAft>
              <a:buSzPct val="100000"/>
              <a:buChar char="-"/>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When you’re </a:t>
            </a:r>
            <a:r>
              <a:rPr lang="en-US" sz="1600" b="0" i="0" u="none" strike="noStrike" kern="1200" cap="none" spc="0" baseline="0" dirty="0">
                <a:solidFill>
                  <a:srgbClr val="FF0000"/>
                </a:solidFill>
                <a:uFillTx/>
                <a:latin typeface="맑은 고딕" pitchFamily="34"/>
                <a:ea typeface="맑은 고딕" pitchFamily="34"/>
                <a:cs typeface=""/>
              </a:rPr>
              <a:t>logging for the first time</a:t>
            </a:r>
            <a:r>
              <a:rPr lang="en-US" sz="1600" b="0" i="0" u="none" strike="noStrike" kern="1200" cap="none" spc="0" baseline="0" dirty="0">
                <a:solidFill>
                  <a:srgbClr val="002060"/>
                </a:solidFill>
                <a:uFillTx/>
                <a:latin typeface="맑은 고딕" pitchFamily="34"/>
                <a:ea typeface="맑은 고딕" pitchFamily="34"/>
                <a:cs typeface=""/>
              </a:rPr>
              <a:t>, you need to open </a:t>
            </a:r>
            <a:r>
              <a:rPr lang="ko-KR" sz="1600" b="0" i="0" u="none" strike="noStrike" kern="1200" cap="none" spc="0" baseline="0" dirty="0">
                <a:solidFill>
                  <a:srgbClr val="002060"/>
                </a:solidFill>
                <a:uFillTx/>
                <a:latin typeface="맑은 고딕" pitchFamily="34"/>
                <a:ea typeface="맑은 고딕" pitchFamily="34"/>
                <a:cs typeface=""/>
              </a:rPr>
              <a:t>비밀번호 최초등록</a:t>
            </a:r>
            <a:r>
              <a:rPr lang="en-US" sz="1600" b="0" i="0" u="none" strike="noStrike" kern="1200" cap="none" spc="0" baseline="0" dirty="0">
                <a:solidFill>
                  <a:srgbClr val="002060"/>
                </a:solidFill>
                <a:uFillTx/>
                <a:latin typeface="맑은 고딕" pitchFamily="34"/>
                <a:ea typeface="맑은 고딕" pitchFamily="34"/>
                <a:cs typeface=""/>
              </a:rPr>
              <a:t> (necessary)</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(1) A temporary password will be received to your phone number -&gt; Login with a temporary password -&gt; Change the temporary password to the new password </a:t>
            </a:r>
            <a:endParaRPr lang="en-US" sz="1600" b="1" i="0" u="none" strike="noStrike" kern="1200" cap="none" spc="0" baseline="0" dirty="0">
              <a:solidFill>
                <a:srgbClr val="002060"/>
              </a:solidFill>
              <a:uFillTx/>
              <a:latin typeface="맑은 고딕" pitchFamily="34"/>
              <a:ea typeface="맑은 고딕" pitchFamily="34"/>
              <a:cs typeface=""/>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 Your password must be at least </a:t>
            </a:r>
            <a:r>
              <a:rPr lang="en-US" sz="1600" b="0" i="0" u="none" strike="noStrike" kern="1200" cap="none" spc="0" baseline="0" dirty="0">
                <a:solidFill>
                  <a:srgbClr val="FF0000"/>
                </a:solidFill>
                <a:uFillTx/>
                <a:latin typeface="맑은 고딕" pitchFamily="34"/>
                <a:ea typeface="맑은 고딕" pitchFamily="34"/>
                <a:cs typeface=""/>
              </a:rPr>
              <a:t>9-10 characters </a:t>
            </a:r>
            <a:r>
              <a:rPr lang="en-US" sz="1600" b="0" i="0" u="none" strike="noStrike" kern="1200" cap="none" spc="0" baseline="0" dirty="0">
                <a:solidFill>
                  <a:srgbClr val="002060"/>
                </a:solidFill>
                <a:uFillTx/>
                <a:latin typeface="맑은 고딕" pitchFamily="34"/>
                <a:ea typeface="맑은 고딕" pitchFamily="34"/>
                <a:cs typeface=""/>
              </a:rPr>
              <a:t>and it must contain numbers, </a:t>
            </a:r>
            <a:r>
              <a:rPr lang="en-US" sz="1600" b="0" i="0" u="none" strike="noStrike" kern="1200" cap="none" spc="0" baseline="0" dirty="0" err="1">
                <a:solidFill>
                  <a:srgbClr val="002060"/>
                </a:solidFill>
                <a:uFillTx/>
                <a:latin typeface="맑은 고딕" pitchFamily="34"/>
                <a:ea typeface="맑은 고딕" pitchFamily="34"/>
                <a:cs typeface=""/>
              </a:rPr>
              <a:t>english</a:t>
            </a:r>
            <a:r>
              <a:rPr lang="en-US" sz="1600" b="0" i="0" u="none" strike="noStrike" kern="1200" cap="none" spc="0" baseline="0" dirty="0">
                <a:solidFill>
                  <a:srgbClr val="002060"/>
                </a:solidFill>
                <a:uFillTx/>
                <a:latin typeface="맑은 고딕" pitchFamily="34"/>
                <a:ea typeface="맑은 고딕" pitchFamily="34"/>
                <a:cs typeface=""/>
              </a:rPr>
              <a:t> alphabet letters and special characters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(2) If your phone number is changed which was notified at the time of admission, please contact to the office of International Affairs</a:t>
            </a:r>
          </a:p>
          <a:p>
            <a:pPr fontAlgn="base">
              <a:lnSpc>
                <a:spcPct val="150000"/>
              </a:lnSpc>
            </a:pPr>
            <a:endParaRPr lang="en-US" altLang="ko-KR" sz="1600">
              <a:solidFill>
                <a:srgbClr val="002060"/>
              </a:solidFill>
              <a:latin typeface="+mn-ea"/>
            </a:endParaRPr>
          </a:p>
          <a:p>
            <a:pPr fontAlgn="base">
              <a:lnSpc>
                <a:spcPct val="150000"/>
              </a:lnSpc>
            </a:pPr>
            <a:r>
              <a:rPr lang="en-US" altLang="ko-KR" sz="1600">
                <a:solidFill>
                  <a:srgbClr val="002060"/>
                </a:solidFill>
                <a:latin typeface="+mn-ea"/>
              </a:rPr>
              <a:t>3) </a:t>
            </a:r>
            <a:r>
              <a:rPr lang="en-US" sz="1600" b="0" i="0" u="none" strike="noStrike" kern="1200" cap="none" spc="0" baseline="0" dirty="0">
                <a:solidFill>
                  <a:srgbClr val="002060"/>
                </a:solidFill>
                <a:uFillTx/>
                <a:latin typeface="맑은 고딕" pitchFamily="34"/>
                <a:ea typeface="맑은 고딕" pitchFamily="34"/>
                <a:cs typeface=""/>
              </a:rPr>
              <a:t>If you forgot your password than please do this steps: </a:t>
            </a:r>
            <a:r>
              <a:rPr lang="ko-KR" sz="1600" b="1" i="0" u="none" strike="noStrike" kern="1200" cap="none" spc="0" baseline="0" dirty="0">
                <a:solidFill>
                  <a:srgbClr val="002060"/>
                </a:solidFill>
                <a:uFillTx/>
                <a:latin typeface="맑은 고딕" pitchFamily="34"/>
                <a:ea typeface="맑은 고딕" pitchFamily="34"/>
                <a:cs typeface=""/>
              </a:rPr>
              <a:t>비밀번호 찾기</a:t>
            </a:r>
            <a:r>
              <a:rPr lang="en-US" sz="1600" b="1" i="0" u="none" strike="noStrike" kern="1200" cap="none" spc="0" baseline="0" dirty="0">
                <a:solidFill>
                  <a:srgbClr val="002060"/>
                </a:solidFill>
                <a:uFillTx/>
                <a:latin typeface="맑은 고딕" pitchFamily="34"/>
                <a:ea typeface="맑은 고딕" pitchFamily="34"/>
                <a:cs typeface=""/>
              </a:rPr>
              <a:t> -&gt;</a:t>
            </a:r>
            <a:r>
              <a:rPr lang="ko-KR" sz="1600" b="1" i="0" u="none" strike="noStrike" kern="1200" cap="none" spc="0" baseline="0" dirty="0">
                <a:solidFill>
                  <a:srgbClr val="002060"/>
                </a:solidFill>
                <a:uFillTx/>
                <a:latin typeface="맑은 고딕" pitchFamily="34"/>
                <a:ea typeface="맑은 고딕" pitchFamily="34"/>
                <a:cs typeface=""/>
              </a:rPr>
              <a:t>휴대폰 인증</a:t>
            </a:r>
            <a:r>
              <a:rPr lang="en-US" sz="1600" b="1" i="0" u="none" strike="noStrike" kern="1200" cap="none" spc="0" baseline="0" dirty="0">
                <a:solidFill>
                  <a:srgbClr val="002060"/>
                </a:solidFill>
                <a:uFillTx/>
                <a:latin typeface="맑은 고딕" pitchFamily="34"/>
                <a:ea typeface="맑은 고딕" pitchFamily="34"/>
                <a:cs typeface=""/>
              </a:rPr>
              <a:t>-&gt;</a:t>
            </a:r>
            <a:r>
              <a:rPr lang="ko-KR" sz="1600" b="1" i="0" u="none" strike="noStrike" kern="1200" cap="none" spc="0" baseline="0" dirty="0">
                <a:solidFill>
                  <a:srgbClr val="002060"/>
                </a:solidFill>
                <a:uFillTx/>
                <a:latin typeface="맑은 고딕" pitchFamily="34"/>
                <a:ea typeface="맑은 고딕" pitchFamily="34"/>
                <a:cs typeface=""/>
              </a:rPr>
              <a:t>임시비밀번호발급</a:t>
            </a:r>
            <a:r>
              <a:rPr lang="en-US" sz="1600" b="1" i="0" u="none" strike="noStrike" kern="1200" cap="none" spc="0" baseline="0" dirty="0">
                <a:solidFill>
                  <a:srgbClr val="002060"/>
                </a:solidFill>
                <a:uFillTx/>
                <a:latin typeface="맑은 고딕" pitchFamily="34"/>
                <a:ea typeface="맑은 고딕" pitchFamily="34"/>
                <a:cs typeface=""/>
              </a:rPr>
              <a:t> -&gt; </a:t>
            </a:r>
            <a:r>
              <a:rPr lang="ko-KR" sz="1600" b="1" i="0" u="none" strike="noStrike" kern="1200" cap="none" spc="0" baseline="0" dirty="0">
                <a:solidFill>
                  <a:srgbClr val="002060"/>
                </a:solidFill>
                <a:uFillTx/>
                <a:latin typeface="맑은 고딕" pitchFamily="34"/>
                <a:ea typeface="맑은 고딕" pitchFamily="34"/>
                <a:cs typeface=""/>
              </a:rPr>
              <a:t>비밀번호 변경</a:t>
            </a:r>
            <a:endParaRPr lang="en-US" altLang="ko-KR" sz="1600">
              <a:solidFill>
                <a:srgbClr val="002060"/>
              </a:solidFill>
              <a:latin typeface="+mn-ea"/>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7" name="그림 6"/>
          <p:cNvPicPr>
            <a:picLocks noChangeAspect="1"/>
          </p:cNvPicPr>
          <p:nvPr/>
        </p:nvPicPr>
        <p:blipFill>
          <a:blip r:embed="rId5"/>
          <a:stretch>
            <a:fillRect/>
          </a:stretch>
        </p:blipFill>
        <p:spPr>
          <a:xfrm>
            <a:off x="6845024" y="4787839"/>
            <a:ext cx="4071728" cy="1807826"/>
          </a:xfrm>
          <a:prstGeom prst="rect">
            <a:avLst/>
          </a:prstGeom>
        </p:spPr>
      </p:pic>
      <p:sp>
        <p:nvSpPr>
          <p:cNvPr id="9" name="타원 8"/>
          <p:cNvSpPr/>
          <p:nvPr/>
        </p:nvSpPr>
        <p:spPr>
          <a:xfrm>
            <a:off x="8830384" y="5901086"/>
            <a:ext cx="718331" cy="18774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950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569167" y="2250308"/>
            <a:ext cx="606490" cy="139990"/>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20708" y="853324"/>
            <a:ext cx="10754372" cy="823623"/>
          </a:xfrm>
          <a:prstGeom prst="rect">
            <a:avLst/>
          </a:prstGeom>
          <a:noFill/>
        </p:spPr>
        <p:txBody>
          <a:bodyPr wrap="square" rtlCol="0">
            <a:spAutoFit/>
          </a:bodyPr>
          <a:lstStyle/>
          <a:p>
            <a:pPr fontAlgn="base">
              <a:lnSpc>
                <a:spcPct val="150000"/>
              </a:lnSpc>
            </a:pPr>
            <a:r>
              <a:rPr lang="en-US" altLang="ko-KR" sz="1600">
                <a:solidFill>
                  <a:srgbClr val="002060"/>
                </a:solidFill>
                <a:latin typeface="+mn-ea"/>
              </a:rPr>
              <a:t>5. </a:t>
            </a:r>
            <a:r>
              <a:rPr lang="en-US" sz="1600" b="0" i="0" u="none" strike="noStrike" kern="1200" cap="none" spc="0" baseline="0" dirty="0">
                <a:solidFill>
                  <a:srgbClr val="002060"/>
                </a:solidFill>
                <a:uFillTx/>
                <a:latin typeface="맑은 고딕" pitchFamily="34"/>
                <a:ea typeface="맑은 고딕" pitchFamily="34"/>
                <a:cs typeface=""/>
              </a:rPr>
              <a:t>Download “</a:t>
            </a:r>
            <a:r>
              <a:rPr lang="ko-KR" sz="1600" b="0" i="0" u="none" strike="noStrike" kern="1200" cap="none" spc="0" baseline="0" dirty="0">
                <a:solidFill>
                  <a:srgbClr val="002060"/>
                </a:solidFill>
                <a:uFillTx/>
                <a:latin typeface="맑은 고딕" pitchFamily="34"/>
                <a:ea typeface="맑은 고딕" pitchFamily="34"/>
                <a:cs typeface=""/>
              </a:rPr>
              <a:t>수강신청 프로그램</a:t>
            </a:r>
            <a:r>
              <a:rPr lang="en-US" altLang="ko-KR" sz="1600" b="0" i="0" u="none" strike="noStrike" kern="1200" cap="none" spc="0" baseline="0" dirty="0">
                <a:solidFill>
                  <a:srgbClr val="002060"/>
                </a:solidFill>
                <a:uFillTx/>
                <a:latin typeface="맑은 고딕" pitchFamily="34"/>
                <a:ea typeface="맑은 고딕" pitchFamily="34"/>
                <a:cs typeface=""/>
              </a:rPr>
              <a:t>” (Course registration program) from KLAS</a:t>
            </a:r>
            <a:r>
              <a:rPr lang="en-US" sz="1600" b="0" i="0" u="none" strike="noStrike" kern="1200" cap="none" spc="0" baseline="0" dirty="0">
                <a:solidFill>
                  <a:srgbClr val="002060"/>
                </a:solidFill>
                <a:uFillTx/>
                <a:latin typeface="맑은 고딕" pitchFamily="34"/>
                <a:ea typeface="맑은 고딕" pitchFamily="34"/>
                <a:cs typeface=""/>
              </a:rPr>
              <a:t> </a:t>
            </a:r>
            <a:endParaRPr lang="en-US" altLang="ko-KR" sz="1600" b="1">
              <a:solidFill>
                <a:srgbClr val="002060"/>
              </a:solidFill>
              <a:latin typeface="+mn-ea"/>
            </a:endParaRPr>
          </a:p>
          <a:p>
            <a:pPr fontAlgn="base">
              <a:lnSpc>
                <a:spcPct val="150000"/>
              </a:lnSpc>
            </a:pPr>
            <a:endParaRPr lang="en-US" altLang="ko-KR">
              <a:solidFill>
                <a:srgbClr val="002060"/>
              </a:solidFill>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타원 10"/>
          <p:cNvSpPr/>
          <p:nvPr/>
        </p:nvSpPr>
        <p:spPr>
          <a:xfrm>
            <a:off x="447032" y="2250308"/>
            <a:ext cx="885444" cy="1399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그림 11"/>
          <p:cNvPicPr>
            <a:picLocks noChangeAspect="1"/>
          </p:cNvPicPr>
          <p:nvPr/>
        </p:nvPicPr>
        <p:blipFill>
          <a:blip r:embed="rId5"/>
          <a:stretch>
            <a:fillRect/>
          </a:stretch>
        </p:blipFill>
        <p:spPr>
          <a:xfrm>
            <a:off x="5989097" y="1686273"/>
            <a:ext cx="6041273" cy="3620696"/>
          </a:xfrm>
          <a:prstGeom prst="rect">
            <a:avLst/>
          </a:prstGeom>
        </p:spPr>
      </p:pic>
      <p:sp>
        <p:nvSpPr>
          <p:cNvPr id="19" name="타원 18"/>
          <p:cNvSpPr/>
          <p:nvPr/>
        </p:nvSpPr>
        <p:spPr>
          <a:xfrm>
            <a:off x="8531860" y="2698477"/>
            <a:ext cx="614315" cy="13387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직사각형 14"/>
          <p:cNvSpPr/>
          <p:nvPr/>
        </p:nvSpPr>
        <p:spPr>
          <a:xfrm>
            <a:off x="569167" y="2250308"/>
            <a:ext cx="606490" cy="13999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ko-KR" altLang="en-US"/>
          </a:p>
        </p:txBody>
      </p:sp>
      <p:pic>
        <p:nvPicPr>
          <p:cNvPr id="9" name="그림 8"/>
          <p:cNvPicPr>
            <a:picLocks noChangeAspect="1"/>
          </p:cNvPicPr>
          <p:nvPr/>
        </p:nvPicPr>
        <p:blipFill>
          <a:blip r:embed="rId6"/>
          <a:stretch>
            <a:fillRect/>
          </a:stretch>
        </p:blipFill>
        <p:spPr>
          <a:xfrm>
            <a:off x="220708" y="1686273"/>
            <a:ext cx="5606758" cy="3874209"/>
          </a:xfrm>
          <a:prstGeom prst="rect">
            <a:avLst/>
          </a:prstGeom>
        </p:spPr>
      </p:pic>
      <p:sp>
        <p:nvSpPr>
          <p:cNvPr id="18" name="오른쪽 화살표 17"/>
          <p:cNvSpPr/>
          <p:nvPr/>
        </p:nvSpPr>
        <p:spPr>
          <a:xfrm>
            <a:off x="280162" y="2855454"/>
            <a:ext cx="262122" cy="29589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1" name="직선 연결선 20"/>
          <p:cNvCxnSpPr/>
          <p:nvPr/>
        </p:nvCxnSpPr>
        <p:spPr>
          <a:xfrm>
            <a:off x="653143" y="3089204"/>
            <a:ext cx="52251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8" name="줄무늬가 있는 오른쪽 화살표 27"/>
          <p:cNvSpPr/>
          <p:nvPr/>
        </p:nvSpPr>
        <p:spPr>
          <a:xfrm>
            <a:off x="5562185" y="2320303"/>
            <a:ext cx="699796" cy="920121"/>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891072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09307"/>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517058" y="2493920"/>
            <a:ext cx="5746581" cy="1931619"/>
          </a:xfrm>
          <a:prstGeom prst="rect">
            <a:avLst/>
          </a:prstGeom>
          <a:noFill/>
        </p:spPr>
        <p:txBody>
          <a:bodyPr wrap="square" rtlCol="0">
            <a:spAutoFit/>
          </a:bodyPr>
          <a:lstStyle/>
          <a:p>
            <a:pPr fontAlgn="base">
              <a:lnSpc>
                <a:spcPct val="150000"/>
              </a:lnSpc>
            </a:pPr>
            <a:r>
              <a:rPr lang="en-US" altLang="ko-KR" sz="1600">
                <a:solidFill>
                  <a:srgbClr val="002060"/>
                </a:solidFill>
                <a:latin typeface="+mn-ea"/>
              </a:rPr>
              <a:t>2) </a:t>
            </a:r>
            <a:r>
              <a:rPr lang="en-US" altLang="ko-KR" sz="1600" dirty="0">
                <a:solidFill>
                  <a:srgbClr val="002060"/>
                </a:solidFill>
                <a:latin typeface="+mn-ea"/>
              </a:rPr>
              <a:t>Login to course registration program</a:t>
            </a:r>
            <a:endParaRPr lang="en-US" altLang="ko-KR" sz="1600">
              <a:solidFill>
                <a:srgbClr val="002060"/>
              </a:solidFill>
              <a:latin typeface="+mn-ea"/>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a:solidFill>
                  <a:srgbClr val="002060"/>
                </a:solidFill>
                <a:latin typeface="+mn-ea"/>
              </a:rPr>
              <a:t>   - </a:t>
            </a:r>
            <a:r>
              <a:rPr lang="en-US" sz="1600" b="1" i="0" u="none" strike="noStrike" kern="1200" cap="none" spc="0" baseline="0" dirty="0">
                <a:solidFill>
                  <a:srgbClr val="002060"/>
                </a:solidFill>
                <a:uFillTx/>
                <a:latin typeface="맑은 고딕" pitchFamily="34"/>
                <a:ea typeface="맑은 고딕" pitchFamily="34"/>
                <a:cs typeface=""/>
              </a:rPr>
              <a:t>Copy and paste the verification code </a:t>
            </a:r>
            <a:r>
              <a:rPr lang="en-US" sz="1600" b="0" i="0" u="none" strike="noStrike" kern="1200" cap="none" spc="0" baseline="0" dirty="0">
                <a:solidFill>
                  <a:srgbClr val="002060"/>
                </a:solidFill>
                <a:uFillTx/>
                <a:latin typeface="맑은 고딕" pitchFamily="34"/>
                <a:ea typeface="맑은 고딕" pitchFamily="34"/>
                <a:cs typeface=""/>
              </a:rPr>
              <a:t>(which is written in red numbers)</a:t>
            </a:r>
          </a:p>
          <a:p>
            <a:pPr fontAlgn="base">
              <a:lnSpc>
                <a:spcPct val="150000"/>
              </a:lnSpc>
            </a:pPr>
            <a:r>
              <a:rPr lang="en-US" altLang="ko-KR" sz="1600">
                <a:solidFill>
                  <a:srgbClr val="002060"/>
                </a:solidFill>
                <a:latin typeface="+mn-ea"/>
              </a:rPr>
              <a:t>   - </a:t>
            </a:r>
            <a:r>
              <a:rPr lang="en-US" sz="1600" b="0" i="0" u="none" strike="noStrike" kern="1200" cap="none" spc="0" baseline="0" dirty="0">
                <a:solidFill>
                  <a:srgbClr val="002060"/>
                </a:solidFill>
                <a:uFillTx/>
                <a:latin typeface="맑은 고딕" pitchFamily="34"/>
                <a:ea typeface="맑은 고딕" pitchFamily="34"/>
                <a:cs typeface=""/>
              </a:rPr>
              <a:t>Input your Student ID and Password</a:t>
            </a:r>
            <a:r>
              <a:rPr lang="en-US" sz="1600" b="1" i="0" u="none" strike="noStrike" kern="1200" cap="none" spc="0" baseline="0" dirty="0">
                <a:solidFill>
                  <a:srgbClr val="002060"/>
                </a:solidFill>
                <a:uFillTx/>
                <a:latin typeface="맑은 고딕" pitchFamily="34"/>
                <a:ea typeface="맑은 고딕" pitchFamily="34"/>
                <a:cs typeface=""/>
              </a:rPr>
              <a:t>(same with KLAS) </a:t>
            </a:r>
            <a:endParaRPr lang="en-US" altLang="ko-KR" sz="1600" b="1">
              <a:solidFill>
                <a:srgbClr val="002060"/>
              </a:solidFill>
              <a:latin typeface="+mn-ea"/>
            </a:endParaRPr>
          </a:p>
          <a:p>
            <a:pPr fontAlgn="base">
              <a:lnSpc>
                <a:spcPct val="150000"/>
              </a:lnSpc>
            </a:pPr>
            <a:r>
              <a:rPr lang="en-US" altLang="ko-KR">
                <a:solidFill>
                  <a:srgbClr val="002060"/>
                </a:solidFill>
              </a:rPr>
              <a:t>        </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027" name="_x328992872" descr="DRW00004d1828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5407" y="1325973"/>
            <a:ext cx="5377186" cy="418140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A3F7338C-F11D-48EF-845D-742362819672}"/>
              </a:ext>
            </a:extLst>
          </p:cNvPr>
          <p:cNvSpPr txBox="1"/>
          <p:nvPr/>
        </p:nvSpPr>
        <p:spPr>
          <a:xfrm>
            <a:off x="269228" y="934377"/>
            <a:ext cx="10754372" cy="783356"/>
          </a:xfrm>
          <a:prstGeom prst="rect">
            <a:avLst/>
          </a:prstGeom>
          <a:noFill/>
        </p:spPr>
        <p:txBody>
          <a:bodyPr wrap="square" rtlCol="0">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a:solidFill>
                  <a:srgbClr val="002060"/>
                </a:solidFill>
                <a:latin typeface="+mn-ea"/>
              </a:rPr>
              <a:t>6. </a:t>
            </a:r>
            <a:r>
              <a:rPr lang="ko-KR" sz="1600" b="0" i="0" u="none" strike="noStrike" kern="1200" cap="none" spc="0" baseline="0" dirty="0">
                <a:solidFill>
                  <a:srgbClr val="002060"/>
                </a:solidFill>
                <a:uFillTx/>
                <a:latin typeface="맑은 고딕" pitchFamily="34"/>
                <a:ea typeface="맑은 고딕" pitchFamily="34"/>
                <a:cs typeface=""/>
              </a:rPr>
              <a:t>수강신청 프로그램</a:t>
            </a:r>
            <a:r>
              <a:rPr lang="en-US" sz="1600" b="0" i="0" u="none" strike="noStrike" kern="1200" cap="none" spc="0" baseline="0" dirty="0">
                <a:solidFill>
                  <a:srgbClr val="002060"/>
                </a:solidFill>
                <a:uFillTx/>
                <a:latin typeface="맑은 고딕" pitchFamily="34"/>
                <a:ea typeface="맑은 고딕" pitchFamily="34"/>
                <a:cs typeface=""/>
              </a:rPr>
              <a:t> </a:t>
            </a:r>
            <a:r>
              <a:rPr lang="en-US" sz="1600" b="1" i="0" u="none" strike="noStrike" kern="1200" cap="none" spc="0" baseline="0" dirty="0">
                <a:solidFill>
                  <a:srgbClr val="002060"/>
                </a:solidFill>
                <a:uFillTx/>
                <a:latin typeface="맑은 고딕" pitchFamily="34"/>
                <a:ea typeface="맑은 고딕" pitchFamily="34"/>
                <a:cs typeface=""/>
              </a:rPr>
              <a:t>Login</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1. </a:t>
            </a:r>
            <a:r>
              <a:rPr lang="en-US" sz="1600" b="1" i="0" u="none" strike="noStrike" kern="1200" cap="none" spc="0" baseline="0" dirty="0">
                <a:solidFill>
                  <a:srgbClr val="002060"/>
                </a:solidFill>
                <a:uFillTx/>
                <a:latin typeface="맑은 고딕" pitchFamily="34"/>
                <a:ea typeface="맑은 고딕" pitchFamily="34"/>
                <a:cs typeface=""/>
              </a:rPr>
              <a:t>Click and open </a:t>
            </a:r>
            <a:r>
              <a:rPr lang="ko-KR" sz="1600" b="0" i="0" u="none" strike="noStrike" kern="1200" cap="none" spc="0" baseline="0" dirty="0">
                <a:solidFill>
                  <a:srgbClr val="002060"/>
                </a:solidFill>
                <a:uFillTx/>
                <a:latin typeface="맑은 고딕" pitchFamily="34"/>
                <a:ea typeface="맑은 고딕" pitchFamily="34"/>
                <a:cs typeface=""/>
              </a:rPr>
              <a:t>수강신청 프로그램</a:t>
            </a:r>
            <a:r>
              <a:rPr lang="en-US" sz="1600" b="0" i="0" u="none" strike="noStrike" kern="1200" cap="none" spc="0" baseline="0" dirty="0">
                <a:solidFill>
                  <a:srgbClr val="002060"/>
                </a:solidFill>
                <a:uFillTx/>
                <a:latin typeface="맑은 고딕" pitchFamily="34"/>
                <a:ea typeface="맑은 고딕" pitchFamily="34"/>
                <a:cs typeface=""/>
              </a:rPr>
              <a:t> </a:t>
            </a:r>
          </a:p>
        </p:txBody>
      </p:sp>
      <p:pic>
        <p:nvPicPr>
          <p:cNvPr id="18" name="_x328994168" descr="EMB00004d182839">
            <a:extLst>
              <a:ext uri="{FF2B5EF4-FFF2-40B4-BE49-F238E27FC236}">
                <a16:creationId xmlns:a16="http://schemas.microsoft.com/office/drawing/2014/main" id="{F021DE88-2EF3-4DBD-9DFB-442103BF12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2212" y="576655"/>
            <a:ext cx="1093788" cy="1146175"/>
          </a:xfrm>
          <a:prstGeom prst="rect">
            <a:avLst/>
          </a:prstGeom>
          <a:noFill/>
          <a:extLst>
            <a:ext uri="{909E8E84-426E-40DD-AFC4-6F175D3DCCD1}">
              <a14:hiddenFill xmlns:a14="http://schemas.microsoft.com/office/drawing/2010/main">
                <a:solidFill>
                  <a:srgbClr val="FFFFFF"/>
                </a:solidFill>
              </a14:hiddenFill>
            </a:ext>
          </a:extLst>
        </p:spPr>
      </p:pic>
      <p:sp>
        <p:nvSpPr>
          <p:cNvPr id="7" name="왼쪽으로 구부러진 화살표 6"/>
          <p:cNvSpPr/>
          <p:nvPr/>
        </p:nvSpPr>
        <p:spPr>
          <a:xfrm>
            <a:off x="8766834" y="3506975"/>
            <a:ext cx="234496" cy="26125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Tree>
    <p:extLst>
      <p:ext uri="{BB962C8B-B14F-4D97-AF65-F5344CB8AC3E}">
        <p14:creationId xmlns:p14="http://schemas.microsoft.com/office/powerpoint/2010/main" val="69809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166591" y="677254"/>
            <a:ext cx="10754372" cy="5024773"/>
          </a:xfrm>
          <a:prstGeom prst="rect">
            <a:avLst/>
          </a:prstGeom>
          <a:noFill/>
        </p:spPr>
        <p:txBody>
          <a:bodyPr wrap="square" rtlCol="0">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dirty="0">
                <a:solidFill>
                  <a:srgbClr val="002060"/>
                </a:solidFill>
                <a:latin typeface="맑은 고딕" pitchFamily="34"/>
                <a:ea typeface="맑은 고딕" pitchFamily="34"/>
                <a:cs typeface=""/>
              </a:rPr>
              <a:t>7.</a:t>
            </a:r>
            <a:r>
              <a:rPr lang="en-US" sz="1800" dirty="0">
                <a:solidFill>
                  <a:srgbClr val="002060"/>
                </a:solidFill>
                <a:latin typeface="맑은 고딕" pitchFamily="34"/>
                <a:ea typeface="맑은 고딕" pitchFamily="34"/>
                <a:cs typeface=""/>
              </a:rPr>
              <a:t> </a:t>
            </a:r>
            <a:r>
              <a:rPr lang="en-US" sz="1800" b="0" i="0" u="none" strike="noStrike" kern="1200" cap="none" spc="0" baseline="0" dirty="0">
                <a:solidFill>
                  <a:srgbClr val="002060"/>
                </a:solidFill>
                <a:uFillTx/>
                <a:latin typeface="맑은 고딕" pitchFamily="34"/>
                <a:ea typeface="맑은 고딕" pitchFamily="34"/>
                <a:cs typeface=""/>
              </a:rPr>
              <a:t>Search courses to apply</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(1) </a:t>
            </a:r>
            <a:r>
              <a:rPr lang="ko-KR" sz="1800" b="0" i="0" u="none" strike="noStrike" kern="1200" cap="none" spc="0" baseline="0" dirty="0">
                <a:solidFill>
                  <a:srgbClr val="002060"/>
                </a:solidFill>
                <a:uFillTx/>
                <a:latin typeface="맑은 고딕" pitchFamily="34"/>
                <a:ea typeface="맑은 고딕" pitchFamily="34"/>
                <a:cs typeface=""/>
              </a:rPr>
              <a:t>수강신청 프로그램</a:t>
            </a:r>
            <a:r>
              <a:rPr lang="en-US" sz="1800" b="0" i="0" u="none" strike="noStrike" kern="1200" cap="none" spc="0" baseline="0" dirty="0">
                <a:solidFill>
                  <a:srgbClr val="002060"/>
                </a:solidFill>
                <a:uFillTx/>
                <a:latin typeface="맑은 고딕" pitchFamily="34"/>
                <a:ea typeface="맑은 고딕" pitchFamily="34"/>
                <a:cs typeface=""/>
              </a:rPr>
              <a:t>(application) guide</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 </a:t>
            </a:r>
            <a:r>
              <a:rPr lang="en-US" sz="1800" b="0" i="0" u="none" strike="noStrike" kern="1200" cap="none" spc="0" baseline="0" dirty="0">
                <a:solidFill>
                  <a:srgbClr val="002060"/>
                </a:solidFill>
                <a:uFillTx/>
                <a:latin typeface="Calibri"/>
                <a:ea typeface=""/>
                <a:cs typeface=""/>
              </a:rPr>
              <a:t>You can start searching s</a:t>
            </a:r>
            <a:r>
              <a:rPr lang="en-US" sz="1800" b="0" i="0" u="none" strike="noStrike" kern="1200" cap="none" spc="0" baseline="0" dirty="0">
                <a:solidFill>
                  <a:srgbClr val="002060"/>
                </a:solidFill>
                <a:uFillTx/>
                <a:latin typeface="맑은 고딕" pitchFamily="34"/>
                <a:ea typeface="맑은 고딕" pitchFamily="34"/>
                <a:cs typeface=""/>
              </a:rPr>
              <a:t>ubjects starting at </a:t>
            </a:r>
            <a:r>
              <a:rPr lang="en-US" sz="1800" b="0" i="0" u="none" strike="noStrike" kern="1200" cap="none" spc="0" baseline="0" dirty="0">
                <a:solidFill>
                  <a:srgbClr val="FF0000"/>
                </a:solidFill>
                <a:uFillTx/>
                <a:latin typeface="맑은 고딕" pitchFamily="34"/>
                <a:ea typeface="맑은 고딕" pitchFamily="34"/>
                <a:cs typeface=""/>
              </a:rPr>
              <a:t>12am</a:t>
            </a:r>
            <a:r>
              <a:rPr lang="en-US" sz="1800" b="0" i="0" u="none" strike="noStrike" kern="1200" cap="none" spc="0" baseline="0" dirty="0">
                <a:solidFill>
                  <a:srgbClr val="002060"/>
                </a:solidFill>
                <a:uFillTx/>
                <a:latin typeface="맑은 고딕" pitchFamily="34"/>
                <a:ea typeface="맑은 고딕" pitchFamily="34"/>
                <a:cs typeface=""/>
              </a:rPr>
              <a:t> (midnight)</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 Add </a:t>
            </a:r>
            <a:r>
              <a:rPr lang="en-GB" sz="1800" b="0" i="0" u="none" strike="noStrike" kern="1200" cap="none" spc="0" baseline="0" dirty="0">
                <a:solidFill>
                  <a:srgbClr val="002060"/>
                </a:solidFill>
                <a:uFillTx/>
                <a:latin typeface="맑은 고딕" pitchFamily="34"/>
                <a:ea typeface="맑은 고딕" pitchFamily="34"/>
                <a:cs typeface=""/>
              </a:rPr>
              <a:t>subjects</a:t>
            </a:r>
            <a:r>
              <a:rPr lang="en-US" sz="1800" b="0" i="0" u="none" strike="noStrike" kern="1200" cap="none" spc="0" baseline="0" dirty="0">
                <a:solidFill>
                  <a:srgbClr val="002060"/>
                </a:solidFill>
                <a:uFillTx/>
                <a:latin typeface="맑은 고딕" pitchFamily="34"/>
                <a:ea typeface="맑은 고딕" pitchFamily="34"/>
                <a:cs typeface=""/>
              </a:rPr>
              <a:t> to the </a:t>
            </a:r>
            <a:r>
              <a:rPr lang="en-GB" sz="1800" b="0" i="0" u="none" strike="noStrike" kern="1200" cap="none" spc="0" baseline="0" dirty="0">
                <a:solidFill>
                  <a:srgbClr val="002060"/>
                </a:solidFill>
                <a:uFillTx/>
                <a:latin typeface="맑은 고딕" pitchFamily="34"/>
                <a:ea typeface="맑은 고딕" pitchFamily="34"/>
                <a:cs typeface=""/>
              </a:rPr>
              <a:t>favourites (in order </a:t>
            </a:r>
            <a:r>
              <a:rPr lang="en-GB" sz="1800" b="0" i="0" u="none" strike="noStrike" kern="1200" cap="none" spc="0" baseline="0" dirty="0" err="1">
                <a:solidFill>
                  <a:srgbClr val="002060"/>
                </a:solidFill>
                <a:uFillTx/>
                <a:latin typeface="맑은 고딕" pitchFamily="34"/>
                <a:ea typeface="맑은 고딕" pitchFamily="34"/>
                <a:cs typeface=""/>
              </a:rPr>
              <a:t>eg</a:t>
            </a:r>
            <a:r>
              <a:rPr lang="en-GB" sz="1800" b="0" i="0" u="none" strike="noStrike" kern="1200" cap="none" spc="0" baseline="0" dirty="0">
                <a:solidFill>
                  <a:srgbClr val="002060"/>
                </a:solidFill>
                <a:uFillTx/>
                <a:latin typeface="맑은 고딕" pitchFamily="34"/>
                <a:ea typeface="맑은 고딕" pitchFamily="34"/>
                <a:cs typeface=""/>
              </a:rPr>
              <a:t>: 1-&gt;2-&gt;3,etc.)</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dirty="0">
                <a:solidFill>
                  <a:srgbClr val="002060"/>
                </a:solidFill>
                <a:latin typeface="맑은 고딕" pitchFamily="34"/>
                <a:ea typeface="맑은 고딕" pitchFamily="34"/>
                <a:cs typeface=""/>
              </a:rPr>
              <a:t>     - </a:t>
            </a:r>
            <a:r>
              <a:rPr lang="en-US" sz="1800" b="0" i="0" u="none" strike="noStrike" kern="1200" cap="none" spc="0" baseline="0" dirty="0">
                <a:solidFill>
                  <a:srgbClr val="002060"/>
                </a:solidFill>
                <a:uFillTx/>
                <a:latin typeface="맑은 고딕" pitchFamily="34"/>
                <a:ea typeface="맑은 고딕" pitchFamily="34"/>
                <a:cs typeface=""/>
              </a:rPr>
              <a:t>How to add courses to the favorites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a:t>
            </a:r>
            <a:r>
              <a:rPr lang="en-US" sz="1800" b="1" i="0" u="none" strike="noStrike" kern="1200" cap="none" spc="0" baseline="0" dirty="0">
                <a:solidFill>
                  <a:srgbClr val="002060"/>
                </a:solidFill>
                <a:uFillTx/>
                <a:latin typeface="맑은 고딕" pitchFamily="34"/>
                <a:ea typeface="맑은 고딕" pitchFamily="34"/>
                <a:cs typeface=""/>
              </a:rPr>
              <a:t>- Search the course -&gt; Choose the course-&gt; Choose the number of favorites-&gt; Click ”</a:t>
            </a:r>
            <a:r>
              <a:rPr lang="ko-KR" sz="1800" b="1" i="0" u="none" strike="noStrike" kern="1200" cap="none" spc="0" baseline="0" dirty="0" err="1">
                <a:solidFill>
                  <a:srgbClr val="002060"/>
                </a:solidFill>
                <a:uFillTx/>
                <a:latin typeface="맑은 고딕" pitchFamily="34"/>
                <a:ea typeface="맑은 고딕" pitchFamily="34"/>
                <a:cs typeface=""/>
              </a:rPr>
              <a:t>즐겨찾기추가</a:t>
            </a:r>
            <a:r>
              <a:rPr lang="en-US" sz="1800" b="1" i="0" u="none" strike="noStrike" kern="1200" cap="none" spc="0" baseline="0" dirty="0">
                <a:solidFill>
                  <a:srgbClr val="002060"/>
                </a:solidFill>
                <a:uFillTx/>
                <a:latin typeface="맑은 고딕" pitchFamily="34"/>
                <a:ea typeface="맑은 고딕" pitchFamily="34"/>
                <a:cs typeface=""/>
              </a:rPr>
              <a:t>”</a:t>
            </a:r>
            <a:endParaRPr lang="en-GB" sz="1800" b="0" i="0" u="none" strike="noStrike" kern="1200" cap="none" spc="0" baseline="0" dirty="0">
              <a:solidFill>
                <a:srgbClr val="002060"/>
              </a:solidFill>
              <a:uFillTx/>
              <a:latin typeface="맑은 고딕" pitchFamily="34"/>
              <a:ea typeface="맑은 고딕" pitchFamily="34"/>
              <a:cs typeface=""/>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(2) Kwangwoon University homepage guide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 In the announcement of the homepage search “</a:t>
            </a:r>
            <a:r>
              <a:rPr lang="ko-KR" sz="1800" b="0" i="0" u="none" strike="noStrike" kern="1200" cap="none" spc="0" baseline="0" dirty="0">
                <a:solidFill>
                  <a:srgbClr val="002060"/>
                </a:solidFill>
                <a:uFillTx/>
                <a:latin typeface="맑은 고딕" pitchFamily="34"/>
                <a:ea typeface="맑은 고딕" pitchFamily="34"/>
                <a:cs typeface=""/>
              </a:rPr>
              <a:t>수강신청</a:t>
            </a:r>
            <a:r>
              <a:rPr lang="en-US" sz="1800" b="0" i="0" u="none" strike="noStrike" kern="1200" cap="none" spc="0" baseline="0" dirty="0">
                <a:solidFill>
                  <a:srgbClr val="002060"/>
                </a:solidFill>
                <a:uFillTx/>
                <a:latin typeface="맑은 고딕" pitchFamily="34"/>
                <a:ea typeface="맑은 고딕" pitchFamily="34"/>
                <a:cs typeface=""/>
              </a:rPr>
              <a:t>”</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dirty="0">
                <a:solidFill>
                  <a:srgbClr val="002060"/>
                </a:solidFill>
                <a:latin typeface="맑은 고딕" pitchFamily="34"/>
                <a:ea typeface="맑은 고딕" pitchFamily="34"/>
                <a:cs typeface=""/>
              </a:rPr>
              <a:t>       This semesters notice: </a:t>
            </a:r>
            <a:r>
              <a:rPr lang="en-US" altLang="ko-KR" dirty="0">
                <a:solidFill>
                  <a:srgbClr val="002060"/>
                </a:solidFill>
                <a:latin typeface="+mn-ea"/>
                <a:hlinkClick r:id="rId5"/>
              </a:rPr>
              <a:t>www.kw.ac.kr/ko/life/notice.jsp?BoardMode=view&amp;DUID=35176</a:t>
            </a:r>
            <a:endParaRPr lang="en-US" sz="1800" b="0" i="0" u="none" strike="noStrike" kern="1200" cap="none" spc="0" baseline="0" dirty="0">
              <a:solidFill>
                <a:srgbClr val="002060"/>
              </a:solidFill>
              <a:uFillTx/>
              <a:latin typeface="맑은 고딕" pitchFamily="34"/>
              <a:ea typeface="맑은 고딕" pitchFamily="34"/>
              <a:cs typeface=""/>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    - Download </a:t>
            </a:r>
            <a:r>
              <a:rPr lang="en-US" sz="1800" b="1" i="0" u="none" strike="noStrike" kern="1200" cap="none" spc="0" baseline="0" dirty="0">
                <a:solidFill>
                  <a:srgbClr val="002060"/>
                </a:solidFill>
                <a:uFillTx/>
                <a:latin typeface="맑은 고딕" pitchFamily="34"/>
                <a:ea typeface="맑은 고딕" pitchFamily="34"/>
                <a:cs typeface=""/>
              </a:rPr>
              <a:t>“</a:t>
            </a:r>
            <a:r>
              <a:rPr lang="ko-KR" sz="1800" b="1" i="0" u="none" strike="noStrike" kern="1200" cap="none" spc="0" baseline="0" dirty="0">
                <a:solidFill>
                  <a:srgbClr val="002060"/>
                </a:solidFill>
                <a:uFillTx/>
                <a:latin typeface="맑은 고딕" pitchFamily="34"/>
                <a:ea typeface="맑은 고딕" pitchFamily="34"/>
                <a:cs typeface=""/>
              </a:rPr>
              <a:t>수강신청자료집</a:t>
            </a:r>
            <a:r>
              <a:rPr lang="en-US" sz="1800" b="1" i="0" u="none" strike="noStrike" kern="1200" cap="none" spc="0" baseline="0" dirty="0">
                <a:solidFill>
                  <a:srgbClr val="002060"/>
                </a:solidFill>
                <a:uFillTx/>
                <a:latin typeface="맑은 고딕" pitchFamily="34"/>
                <a:ea typeface="맑은 고딕" pitchFamily="34"/>
                <a:cs typeface=""/>
              </a:rPr>
              <a:t>”</a:t>
            </a:r>
            <a:r>
              <a:rPr lang="en-US" sz="1800" b="0" i="0" u="none" strike="noStrike" kern="1200" cap="none" spc="0" baseline="0" dirty="0">
                <a:solidFill>
                  <a:srgbClr val="002060"/>
                </a:solidFill>
                <a:uFillTx/>
                <a:latin typeface="맑은 고딕" pitchFamily="34"/>
                <a:ea typeface="맑은 고딕" pitchFamily="34"/>
                <a:cs typeface=""/>
              </a:rPr>
              <a:t>-&gt; Check the full list of courses which is opened in this semester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dirty="0">
                <a:solidFill>
                  <a:srgbClr val="002060"/>
                </a:solidFill>
                <a:latin typeface="맑은 고딕" pitchFamily="34"/>
                <a:ea typeface="맑은 고딕" pitchFamily="34"/>
                <a:cs typeface=""/>
              </a:rPr>
              <a:t>      * Check notice board if there is change in time of courses</a:t>
            </a:r>
            <a:endParaRPr lang="en-US" sz="1800" b="0" i="0" u="none" strike="noStrike" kern="1200" cap="none" spc="0" baseline="0" dirty="0">
              <a:solidFill>
                <a:srgbClr val="002060"/>
              </a:solidFill>
              <a:uFillTx/>
              <a:latin typeface="맑은 고딕" pitchFamily="34"/>
              <a:ea typeface="맑은 고딕" pitchFamily="34"/>
              <a:cs typeface=""/>
            </a:endParaRP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7747462" y="983048"/>
            <a:ext cx="4198000" cy="1754326"/>
          </a:xfrm>
          <a:prstGeom prst="rect">
            <a:avLst/>
          </a:prstGeom>
          <a:solidFill>
            <a:srgbClr val="FFFF00"/>
          </a:solidFill>
        </p:spPr>
        <p:txBody>
          <a:bodyPr wrap="square" rtlCol="0">
            <a:spAutoFit/>
          </a:bodyPr>
          <a:lstStyle/>
          <a:p>
            <a:r>
              <a:rPr lang="en-US" altLang="ko-KR" dirty="0">
                <a:solidFill>
                  <a:srgbClr val="002060"/>
                </a:solidFill>
              </a:rPr>
              <a:t>Midnight</a:t>
            </a:r>
            <a:r>
              <a:rPr lang="en-US" altLang="ko-KR">
                <a:solidFill>
                  <a:srgbClr val="002060"/>
                </a:solidFill>
              </a:rPr>
              <a:t>: </a:t>
            </a:r>
            <a:r>
              <a:rPr lang="en-US" altLang="ko-KR" dirty="0">
                <a:solidFill>
                  <a:srgbClr val="002060"/>
                </a:solidFill>
              </a:rPr>
              <a:t>After 12a.m.
</a:t>
            </a:r>
            <a:endParaRPr lang="en-US" altLang="ko-KR">
              <a:solidFill>
                <a:srgbClr val="002060"/>
              </a:solidFill>
            </a:endParaRPr>
          </a:p>
          <a:p>
            <a:r>
              <a:rPr lang="en-US" altLang="ko-KR" dirty="0">
                <a:solidFill>
                  <a:srgbClr val="002060"/>
                </a:solidFill>
              </a:rPr>
              <a:t>It is recommended to add the courses you want to register to favorites before 10am and apply for courses between 10am-4pm</a:t>
            </a:r>
            <a:endParaRPr lang="ko-KR" altLang="en-US">
              <a:solidFill>
                <a:srgbClr val="002060"/>
              </a:solidFill>
            </a:endParaRPr>
          </a:p>
        </p:txBody>
      </p:sp>
      <p:sp>
        <p:nvSpPr>
          <p:cNvPr id="10" name="TextBox 9">
            <a:extLst>
              <a:ext uri="{FF2B5EF4-FFF2-40B4-BE49-F238E27FC236}">
                <a16:creationId xmlns:a16="http://schemas.microsoft.com/office/drawing/2014/main" id="{314B6A09-66B0-4461-9F58-9E7D107AD9CD}"/>
              </a:ext>
            </a:extLst>
          </p:cNvPr>
          <p:cNvSpPr txBox="1"/>
          <p:nvPr/>
        </p:nvSpPr>
        <p:spPr>
          <a:xfrm>
            <a:off x="7028099" y="5330345"/>
            <a:ext cx="5015546" cy="507831"/>
          </a:xfrm>
          <a:prstGeom prst="rect">
            <a:avLst/>
          </a:prstGeom>
          <a:solidFill>
            <a:srgbClr val="FFFF00"/>
          </a:solidFill>
        </p:spPr>
        <p:txBody>
          <a:bodyPr wrap="square" rtlCol="0">
            <a:spAutoFit/>
          </a:bodyPr>
          <a:lstStyle/>
          <a:p>
            <a:r>
              <a:rPr lang="en-US" altLang="ko-KR" sz="1600" dirty="0">
                <a:solidFill>
                  <a:srgbClr val="002060"/>
                </a:solidFill>
              </a:rPr>
              <a:t>* 2020 Fall Semester Course Registration Materials </a:t>
            </a:r>
            <a:r>
              <a:rPr lang="en-US" altLang="ko-KR" sz="1100" dirty="0">
                <a:solidFill>
                  <a:srgbClr val="002060"/>
                </a:solidFill>
                <a:hlinkClick r:id="rId6"/>
              </a:rPr>
              <a:t>(https://www.kw.ac.kr/ko/life/notice.jsp?BoardMode=view&amp;DUID=33567)</a:t>
            </a:r>
            <a:endParaRPr lang="ko-KR" altLang="en-US" sz="1100" dirty="0">
              <a:solidFill>
                <a:srgbClr val="002060"/>
              </a:solidFill>
            </a:endParaRPr>
          </a:p>
        </p:txBody>
      </p:sp>
    </p:spTree>
    <p:extLst>
      <p:ext uri="{BB962C8B-B14F-4D97-AF65-F5344CB8AC3E}">
        <p14:creationId xmlns:p14="http://schemas.microsoft.com/office/powerpoint/2010/main" val="419033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58</a:t>
            </a:fld>
            <a:endParaRPr lang="ko-KR" altLang="en-US" dirty="0"/>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166591" y="775851"/>
            <a:ext cx="10754372" cy="4846007"/>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8. Things to check while applying for course</a:t>
            </a:r>
          </a:p>
          <a:p>
            <a:pPr fontAlgn="base">
              <a:lnSpc>
                <a:spcPct val="150000"/>
              </a:lnSpc>
            </a:pPr>
            <a:r>
              <a:rPr lang="en-US" altLang="ko-KR" sz="1600" dirty="0">
                <a:solidFill>
                  <a:srgbClr val="002060"/>
                </a:solidFill>
                <a:latin typeface="+mn-ea"/>
              </a:rPr>
              <a:t>   1) Things to check while applying for course</a:t>
            </a:r>
          </a:p>
          <a:p>
            <a:pPr fontAlgn="base">
              <a:lnSpc>
                <a:spcPct val="150000"/>
              </a:lnSpc>
            </a:pPr>
            <a:r>
              <a:rPr lang="en-US" altLang="ko-KR" sz="1600" dirty="0">
                <a:solidFill>
                  <a:srgbClr val="002060"/>
                </a:solidFill>
                <a:latin typeface="+mn-ea"/>
              </a:rPr>
              <a:t>     - </a:t>
            </a:r>
            <a:r>
              <a:rPr lang="en-US" altLang="ko-KR" sz="1600" b="1" dirty="0">
                <a:solidFill>
                  <a:srgbClr val="002060"/>
                </a:solidFill>
                <a:latin typeface="+mn-ea"/>
              </a:rPr>
              <a:t>Courses only for international students </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en-US" altLang="ko-KR" sz="1600" b="1" dirty="0">
                <a:solidFill>
                  <a:srgbClr val="002060"/>
                </a:solidFill>
                <a:latin typeface="+mn-ea"/>
                <a:hlinkClick r:id="rId5"/>
              </a:rPr>
              <a:t>www.kw.ac.kr/ko/life/notice.jsp?BoardMode=view&amp;DUID=35178</a:t>
            </a:r>
            <a:endParaRPr lang="en-US" altLang="ko-KR" sz="1600" b="1" dirty="0">
              <a:solidFill>
                <a:srgbClr val="002060"/>
              </a:solidFill>
              <a:latin typeface="+mn-ea"/>
            </a:endParaRPr>
          </a:p>
          <a:p>
            <a:pPr fontAlgn="base">
              <a:lnSpc>
                <a:spcPct val="150000"/>
              </a:lnSpc>
            </a:pPr>
            <a:r>
              <a:rPr lang="ko-KR" altLang="en-US" sz="1600" dirty="0">
                <a:solidFill>
                  <a:srgbClr val="002060"/>
                </a:solidFill>
                <a:latin typeface="+mn-ea"/>
              </a:rPr>
              <a:t> </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2) Check Korean courses for international undergraduate students</a:t>
            </a:r>
            <a:r>
              <a:rPr lang="ko-KR" altLang="en-US" sz="1600" dirty="0">
                <a:solidFill>
                  <a:srgbClr val="002060"/>
                </a:solidFill>
                <a:latin typeface="+mn-ea"/>
              </a:rPr>
              <a:t> </a:t>
            </a:r>
            <a:r>
              <a:rPr lang="en-US" altLang="ko-KR" sz="1600" b="1" dirty="0">
                <a:solidFill>
                  <a:srgbClr val="002060"/>
                </a:solidFill>
                <a:latin typeface="+mn-ea"/>
              </a:rPr>
              <a:t>(TOPIK 4 or less)</a:t>
            </a:r>
          </a:p>
          <a:p>
            <a:pPr fontAlgn="base">
              <a:lnSpc>
                <a:spcPct val="150000"/>
              </a:lnSpc>
            </a:pPr>
            <a:r>
              <a:rPr lang="en-US" altLang="ko-KR" sz="1600" dirty="0">
                <a:solidFill>
                  <a:srgbClr val="002060"/>
                </a:solidFill>
                <a:latin typeface="+mn-ea"/>
              </a:rPr>
              <a:t>     - Students who did not submit TOPIK level 4 certificate at the time of admission are required to take 2-4 	Korean courses.</a:t>
            </a:r>
          </a:p>
          <a:p>
            <a:pPr fontAlgn="base">
              <a:lnSpc>
                <a:spcPct val="150000"/>
              </a:lnSpc>
            </a:pPr>
            <a:r>
              <a:rPr lang="en-US" altLang="ko-KR" sz="1600" dirty="0">
                <a:solidFill>
                  <a:srgbClr val="002060"/>
                </a:solidFill>
                <a:latin typeface="+mn-ea"/>
              </a:rPr>
              <a:t>     - Check class arrangement</a:t>
            </a:r>
            <a:r>
              <a:rPr lang="ko-KR" altLang="en-US" sz="1600" dirty="0">
                <a:solidFill>
                  <a:srgbClr val="002060"/>
                </a:solidFill>
                <a:latin typeface="+mn-ea"/>
              </a:rPr>
              <a:t> </a:t>
            </a:r>
            <a:r>
              <a:rPr lang="en-US" altLang="ko-KR" sz="1600" b="1" dirty="0">
                <a:solidFill>
                  <a:srgbClr val="002060"/>
                </a:solidFill>
                <a:latin typeface="+mn-ea"/>
                <a:hlinkClick r:id="rId6"/>
              </a:rPr>
              <a:t>www.kw.ac.kr/ko/life/notice.jsp?BoardMode=view&amp;DUID=35205</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Korean courses will be registered from Institute of International Education in bulk (Students cannot apply 	for the courses).</a:t>
            </a:r>
          </a:p>
          <a:p>
            <a:pPr fontAlgn="base">
              <a:lnSpc>
                <a:spcPct val="150000"/>
              </a:lnSpc>
            </a:pPr>
            <a:r>
              <a:rPr lang="en-US" altLang="ko-KR" sz="1600" dirty="0">
                <a:solidFill>
                  <a:srgbClr val="002060"/>
                </a:solidFill>
                <a:latin typeface="+mn-ea"/>
              </a:rPr>
              <a:t>     - </a:t>
            </a:r>
            <a:r>
              <a:rPr lang="en-US" altLang="ko-KR" sz="1600" b="1" dirty="0">
                <a:solidFill>
                  <a:srgbClr val="002060"/>
                </a:solidFill>
                <a:latin typeface="+mn-ea"/>
              </a:rPr>
              <a:t>When applying for other courses other than Korean courses, make sure that the time do not overlap with Korean courses time.</a:t>
            </a:r>
            <a:endParaRPr lang="en-US" altLang="ko-KR" sz="1600" dirty="0">
              <a:solidFill>
                <a:srgbClr val="002060"/>
              </a:solidFill>
              <a:latin typeface="+mn-ea"/>
            </a:endParaRP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3137326" y="5349480"/>
            <a:ext cx="7783638" cy="646331"/>
          </a:xfrm>
          <a:prstGeom prst="rect">
            <a:avLst/>
          </a:prstGeom>
          <a:solidFill>
            <a:srgbClr val="FFFF00"/>
          </a:solidFill>
        </p:spPr>
        <p:txBody>
          <a:bodyPr wrap="square" rtlCol="0">
            <a:spAutoFit/>
          </a:bodyPr>
          <a:lstStyle/>
          <a:p>
            <a:r>
              <a:rPr lang="en-US" altLang="ko-KR" b="1" dirty="0">
                <a:solidFill>
                  <a:srgbClr val="002060"/>
                </a:solidFill>
              </a:rPr>
              <a:t>Classes that are registered by the Institute of International Education can be checked on KLAS from 2/23 (Tue)</a:t>
            </a:r>
          </a:p>
        </p:txBody>
      </p:sp>
    </p:spTree>
    <p:extLst>
      <p:ext uri="{BB962C8B-B14F-4D97-AF65-F5344CB8AC3E}">
        <p14:creationId xmlns:p14="http://schemas.microsoft.com/office/powerpoint/2010/main" val="1337456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337594" y="882096"/>
            <a:ext cx="10754372" cy="2308324"/>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9. </a:t>
            </a:r>
            <a:r>
              <a:rPr lang="en-US" sz="1600" b="0" i="0" u="none" strike="noStrike" kern="1200" cap="none" spc="0" baseline="0" dirty="0">
                <a:solidFill>
                  <a:srgbClr val="002060"/>
                </a:solidFill>
                <a:uFillTx/>
                <a:latin typeface="맑은 고딕" pitchFamily="34"/>
                <a:ea typeface="맑은 고딕" pitchFamily="34"/>
                <a:cs typeface=""/>
              </a:rPr>
              <a:t>Apply for the courses that you already added to the favorites</a:t>
            </a:r>
            <a:endParaRPr lang="en-US" altLang="ko-KR" sz="1600" dirty="0">
              <a:solidFill>
                <a:srgbClr val="002060"/>
              </a:solidFill>
              <a:latin typeface="+mn-ea"/>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dirty="0">
                <a:solidFill>
                  <a:srgbClr val="002060"/>
                </a:solidFill>
                <a:latin typeface="+mn-ea"/>
              </a:rPr>
              <a:t>    1</a:t>
            </a:r>
            <a:r>
              <a:rPr lang="en-US" sz="1600" b="0" i="0" u="none" strike="noStrike" kern="1200" cap="none" spc="0" baseline="0" dirty="0">
                <a:solidFill>
                  <a:srgbClr val="002060"/>
                </a:solidFill>
                <a:uFillTx/>
                <a:latin typeface="맑은 고딕" pitchFamily="34"/>
                <a:ea typeface="맑은 고딕" pitchFamily="34"/>
                <a:cs typeface=""/>
              </a:rPr>
              <a:t>. Click “</a:t>
            </a:r>
            <a:r>
              <a:rPr lang="ko-KR" sz="1600" b="1" i="0" u="none" strike="noStrike" kern="1200" cap="none" spc="0" baseline="0" dirty="0">
                <a:solidFill>
                  <a:srgbClr val="002060"/>
                </a:solidFill>
                <a:uFillTx/>
                <a:latin typeface="맑은 고딕" pitchFamily="34"/>
                <a:ea typeface="맑은 고딕" pitchFamily="34"/>
                <a:cs typeface=""/>
              </a:rPr>
              <a:t>과목조회</a:t>
            </a:r>
            <a:r>
              <a:rPr lang="en-US" sz="1600" b="1" i="0" u="none" strike="noStrike" kern="1200" cap="none" spc="0" baseline="0" dirty="0">
                <a:solidFill>
                  <a:srgbClr val="002060"/>
                </a:solidFill>
                <a:uFillTx/>
                <a:latin typeface="맑은 고딕" pitchFamily="34"/>
                <a:ea typeface="맑은 고딕" pitchFamily="34"/>
                <a:cs typeface=""/>
              </a:rPr>
              <a:t>” -&gt; Click “</a:t>
            </a:r>
            <a:r>
              <a:rPr lang="ko-KR" sz="1600" b="1" i="0" u="none" strike="noStrike" kern="1200" cap="none" spc="0" baseline="0" dirty="0">
                <a:solidFill>
                  <a:srgbClr val="002060"/>
                </a:solidFill>
                <a:uFillTx/>
                <a:latin typeface="맑은 고딕" pitchFamily="34"/>
                <a:ea typeface="맑은 고딕" pitchFamily="34"/>
                <a:cs typeface=""/>
              </a:rPr>
              <a:t>수강신청</a:t>
            </a:r>
            <a:r>
              <a:rPr lang="en-US" sz="1600" b="1" i="0" u="none" strike="noStrike" kern="1200" cap="none" spc="0" baseline="0" dirty="0">
                <a:solidFill>
                  <a:srgbClr val="002060"/>
                </a:solidFill>
                <a:uFillTx/>
                <a:latin typeface="맑은 고딕" pitchFamily="34"/>
                <a:ea typeface="맑은 고딕" pitchFamily="34"/>
                <a:cs typeface=""/>
              </a:rPr>
              <a:t>”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1" dirty="0">
                <a:solidFill>
                  <a:srgbClr val="002060"/>
                </a:solidFill>
                <a:latin typeface="맑은 고딕" pitchFamily="34"/>
                <a:ea typeface="맑은 고딕" pitchFamily="34"/>
                <a:cs typeface=""/>
              </a:rPr>
              <a:t>	- If there is no seat available, you can try applying again during course correction period: Mar. 9	(Tue) – 10(Wed)</a:t>
            </a:r>
            <a:endParaRPr lang="en-US" sz="1600" b="1" i="0" u="none" strike="noStrike" kern="1200" cap="none" spc="0" baseline="0" dirty="0">
              <a:solidFill>
                <a:srgbClr val="002060"/>
              </a:solidFill>
              <a:uFillTx/>
              <a:latin typeface="맑은 고딕" pitchFamily="34"/>
              <a:ea typeface="맑은 고딕" pitchFamily="34"/>
              <a:cs typeface=""/>
            </a:endParaRPr>
          </a:p>
          <a:p>
            <a:pPr fontAlgn="base">
              <a:lnSpc>
                <a:spcPct val="150000"/>
              </a:lnSpc>
            </a:pPr>
            <a:r>
              <a:rPr lang="en-US" altLang="ko-KR" sz="1600" dirty="0">
                <a:solidFill>
                  <a:srgbClr val="002060"/>
                </a:solidFill>
                <a:latin typeface="+mn-ea"/>
              </a:rPr>
              <a:t>    2) </a:t>
            </a:r>
            <a:r>
              <a:rPr lang="en-US" sz="1600" dirty="0">
                <a:solidFill>
                  <a:srgbClr val="002060"/>
                </a:solidFill>
                <a:latin typeface="맑은 고딕" pitchFamily="34"/>
                <a:ea typeface="맑은 고딕" pitchFamily="34"/>
                <a:cs typeface=""/>
              </a:rPr>
              <a:t>Click</a:t>
            </a:r>
            <a:r>
              <a:rPr lang="en-US" sz="1600" b="0" i="0" u="none" strike="noStrike" kern="1200" cap="none" spc="0" baseline="0" dirty="0">
                <a:solidFill>
                  <a:srgbClr val="002060"/>
                </a:solidFill>
                <a:uFillTx/>
                <a:latin typeface="맑은 고딕" pitchFamily="34"/>
                <a:ea typeface="맑은 고딕" pitchFamily="34"/>
                <a:cs typeface=""/>
              </a:rPr>
              <a:t> to the “</a:t>
            </a:r>
            <a:r>
              <a:rPr lang="ko-KR" sz="1600" b="1" i="0" u="none" strike="noStrike" kern="1200" cap="none" spc="0" baseline="0" dirty="0">
                <a:solidFill>
                  <a:srgbClr val="002060"/>
                </a:solidFill>
                <a:uFillTx/>
                <a:latin typeface="맑은 고딕" pitchFamily="34"/>
                <a:ea typeface="맑은 고딕" pitchFamily="34"/>
                <a:cs typeface=""/>
              </a:rPr>
              <a:t>조회</a:t>
            </a:r>
            <a:r>
              <a:rPr lang="en-US" sz="1600" b="1" i="0" u="none" strike="noStrike" kern="1200" cap="none" spc="0" baseline="0" dirty="0">
                <a:solidFill>
                  <a:srgbClr val="002060"/>
                </a:solidFill>
                <a:uFillTx/>
                <a:latin typeface="맑은 고딕" pitchFamily="34"/>
                <a:ea typeface="맑은 고딕" pitchFamily="34"/>
                <a:cs typeface=""/>
              </a:rPr>
              <a:t>” </a:t>
            </a:r>
            <a:r>
              <a:rPr lang="en-US" sz="1600" b="0" i="0" u="none" strike="noStrike" kern="1200" cap="none" spc="0" baseline="0" dirty="0">
                <a:solidFill>
                  <a:srgbClr val="002060"/>
                </a:solidFill>
                <a:uFillTx/>
                <a:latin typeface="맑은 고딕" pitchFamily="34"/>
                <a:ea typeface="맑은 고딕" pitchFamily="34"/>
                <a:cs typeface=""/>
              </a:rPr>
              <a:t>button on each course you are applying to.</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a:t>
            </a: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6997725" y="924974"/>
            <a:ext cx="4536836" cy="738664"/>
          </a:xfrm>
          <a:prstGeom prst="rect">
            <a:avLst/>
          </a:prstGeom>
          <a:solidFill>
            <a:srgbClr val="FFFF00"/>
          </a:solidFill>
        </p:spPr>
        <p:txBody>
          <a:bodyPr wrap="square" rtlCol="0">
            <a:spAutoFit/>
          </a:bodyPr>
          <a:lstStyle/>
          <a:p>
            <a:r>
              <a:rPr lang="en-US" altLang="ko-KR" sz="1400" dirty="0">
                <a:solidFill>
                  <a:srgbClr val="002060"/>
                </a:solidFill>
              </a:rPr>
              <a:t>It is recommended to add the courses you want to register to favorites before 10am and apply for courses between 10am-4pm</a:t>
            </a:r>
            <a:endParaRPr lang="ko-KR" altLang="en-US" sz="1400" dirty="0">
              <a:solidFill>
                <a:srgbClr val="002060"/>
              </a:solidFill>
            </a:endParaRPr>
          </a:p>
        </p:txBody>
      </p:sp>
      <p:pic>
        <p:nvPicPr>
          <p:cNvPr id="16" name="그림 15">
            <a:extLst>
              <a:ext uri="{FF2B5EF4-FFF2-40B4-BE49-F238E27FC236}">
                <a16:creationId xmlns:a16="http://schemas.microsoft.com/office/drawing/2014/main" id="{632D1D65-38BD-43A5-A72B-30B57F4B6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6800" y="2722077"/>
            <a:ext cx="7127201" cy="3222063"/>
          </a:xfrm>
          <a:prstGeom prst="rect">
            <a:avLst/>
          </a:prstGeom>
        </p:spPr>
      </p:pic>
    </p:spTree>
    <p:extLst>
      <p:ext uri="{BB962C8B-B14F-4D97-AF65-F5344CB8AC3E}">
        <p14:creationId xmlns:p14="http://schemas.microsoft.com/office/powerpoint/2010/main" val="336584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536"/>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rPr>
              <a:t>10. Course registration tips</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417096" y="2247990"/>
            <a:ext cx="11293640"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2) Freshmen with more than </a:t>
            </a:r>
            <a:r>
              <a:rPr lang="en-US" altLang="ko-KR" b="1" dirty="0">
                <a:solidFill>
                  <a:srgbClr val="002060"/>
                </a:solidFill>
              </a:rPr>
              <a:t>TOPIK</a:t>
            </a:r>
            <a:r>
              <a:rPr lang="ko-KR" altLang="en-US" b="1" dirty="0">
                <a:solidFill>
                  <a:srgbClr val="002060"/>
                </a:solidFill>
              </a:rPr>
              <a:t> </a:t>
            </a:r>
            <a:r>
              <a:rPr lang="en-US" altLang="ko-KR" b="1" dirty="0">
                <a:solidFill>
                  <a:srgbClr val="002060"/>
                </a:solidFill>
              </a:rPr>
              <a:t>4</a:t>
            </a:r>
          </a:p>
          <a:p>
            <a:pPr>
              <a:lnSpc>
                <a:spcPct val="150000"/>
              </a:lnSpc>
            </a:pPr>
            <a:r>
              <a:rPr lang="en-US" altLang="ko-KR" dirty="0">
                <a:solidFill>
                  <a:srgbClr val="002060"/>
                </a:solidFill>
              </a:rPr>
              <a:t> : 2~3</a:t>
            </a:r>
            <a:r>
              <a:rPr lang="ko-KR" altLang="en-US" dirty="0">
                <a:solidFill>
                  <a:srgbClr val="002060"/>
                </a:solidFill>
              </a:rPr>
              <a:t> </a:t>
            </a:r>
            <a:r>
              <a:rPr lang="en-US" altLang="ko-KR" dirty="0">
                <a:solidFill>
                  <a:srgbClr val="002060"/>
                </a:solidFill>
              </a:rPr>
              <a:t>Int. student-only</a:t>
            </a:r>
            <a:r>
              <a:rPr lang="ko-KR" altLang="en-US" dirty="0">
                <a:solidFill>
                  <a:srgbClr val="002060"/>
                </a:solidFill>
              </a:rPr>
              <a:t> </a:t>
            </a:r>
            <a:r>
              <a:rPr lang="en-US" altLang="ko-KR" dirty="0">
                <a:solidFill>
                  <a:srgbClr val="002060"/>
                </a:solidFill>
              </a:rPr>
              <a:t>elective classes</a:t>
            </a:r>
            <a:r>
              <a:rPr lang="ko-KR" altLang="en-US" dirty="0">
                <a:solidFill>
                  <a:srgbClr val="002060"/>
                </a:solidFill>
              </a:rPr>
              <a:t> </a:t>
            </a:r>
            <a:r>
              <a:rPr lang="en-US" altLang="ko-KR" dirty="0">
                <a:solidFill>
                  <a:srgbClr val="002060"/>
                </a:solidFill>
              </a:rPr>
              <a:t>+ 2~3</a:t>
            </a:r>
            <a:r>
              <a:rPr lang="ko-KR" altLang="en-US" dirty="0">
                <a:solidFill>
                  <a:srgbClr val="002060"/>
                </a:solidFill>
              </a:rPr>
              <a:t> </a:t>
            </a:r>
            <a:r>
              <a:rPr lang="en-US" altLang="ko-KR" dirty="0">
                <a:solidFill>
                  <a:srgbClr val="002060"/>
                </a:solidFill>
              </a:rPr>
              <a:t>Int. student-only</a:t>
            </a:r>
            <a:r>
              <a:rPr lang="ko-KR" altLang="en-US" dirty="0">
                <a:solidFill>
                  <a:srgbClr val="002060"/>
                </a:solidFill>
              </a:rPr>
              <a:t> </a:t>
            </a:r>
            <a:r>
              <a:rPr lang="en-US" altLang="ko-KR" dirty="0">
                <a:solidFill>
                  <a:srgbClr val="002060"/>
                </a:solidFill>
              </a:rPr>
              <a:t>major</a:t>
            </a:r>
            <a:r>
              <a:rPr lang="ko-KR" altLang="en-US" dirty="0">
                <a:solidFill>
                  <a:srgbClr val="002060"/>
                </a:solidFill>
              </a:rPr>
              <a:t> </a:t>
            </a:r>
            <a:r>
              <a:rPr lang="en-US" altLang="ko-KR" dirty="0">
                <a:solidFill>
                  <a:srgbClr val="002060"/>
                </a:solidFill>
              </a:rPr>
              <a:t>classes</a:t>
            </a:r>
          </a:p>
        </p:txBody>
      </p:sp>
      <p:sp>
        <p:nvSpPr>
          <p:cNvPr id="16" name="TextBox 15"/>
          <p:cNvSpPr txBox="1"/>
          <p:nvPr/>
        </p:nvSpPr>
        <p:spPr>
          <a:xfrm>
            <a:off x="417096" y="3840471"/>
            <a:ext cx="11293640" cy="128528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4) If your major has int. student-only major class:</a:t>
            </a:r>
          </a:p>
          <a:p>
            <a:pPr>
              <a:lnSpc>
                <a:spcPct val="150000"/>
              </a:lnSpc>
            </a:pPr>
            <a:r>
              <a:rPr lang="en-US" altLang="ko-KR" dirty="0">
                <a:solidFill>
                  <a:srgbClr val="002060"/>
                </a:solidFill>
              </a:rPr>
              <a:t> : 1st and 2nd graders are recommended to take int. students-only class, and general classes from 3rd grade are recommended.</a:t>
            </a:r>
          </a:p>
        </p:txBody>
      </p:sp>
      <p:sp>
        <p:nvSpPr>
          <p:cNvPr id="19" name="TextBox 18"/>
          <p:cNvSpPr txBox="1"/>
          <p:nvPr/>
        </p:nvSpPr>
        <p:spPr>
          <a:xfrm>
            <a:off x="417096" y="1252643"/>
            <a:ext cx="11293641"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1) Freshmen with less than </a:t>
            </a:r>
            <a:r>
              <a:rPr lang="en-US" altLang="ko-KR" b="1" dirty="0">
                <a:solidFill>
                  <a:srgbClr val="002060"/>
                </a:solidFill>
              </a:rPr>
              <a:t>TOPIK</a:t>
            </a:r>
            <a:r>
              <a:rPr lang="ko-KR" altLang="en-US" b="1" dirty="0">
                <a:solidFill>
                  <a:srgbClr val="002060"/>
                </a:solidFill>
              </a:rPr>
              <a:t> </a:t>
            </a:r>
            <a:r>
              <a:rPr lang="en-US" altLang="ko-KR" b="1" dirty="0">
                <a:solidFill>
                  <a:srgbClr val="002060"/>
                </a:solidFill>
              </a:rPr>
              <a:t>4</a:t>
            </a:r>
          </a:p>
          <a:p>
            <a:pPr>
              <a:lnSpc>
                <a:spcPct val="150000"/>
              </a:lnSpc>
            </a:pPr>
            <a:r>
              <a:rPr lang="en-US" altLang="ko-KR" dirty="0">
                <a:solidFill>
                  <a:srgbClr val="002060"/>
                </a:solidFill>
              </a:rPr>
              <a:t> :</a:t>
            </a:r>
            <a:r>
              <a:rPr lang="ko-KR" altLang="en-US" dirty="0">
                <a:solidFill>
                  <a:srgbClr val="002060"/>
                </a:solidFill>
              </a:rPr>
              <a:t> </a:t>
            </a:r>
            <a:r>
              <a:rPr lang="en-US" altLang="ko-KR" dirty="0">
                <a:solidFill>
                  <a:srgbClr val="002060"/>
                </a:solidFill>
              </a:rPr>
              <a:t>2~3</a:t>
            </a:r>
            <a:r>
              <a:rPr lang="ko-KR" altLang="en-US" dirty="0">
                <a:solidFill>
                  <a:srgbClr val="002060"/>
                </a:solidFill>
              </a:rPr>
              <a:t> </a:t>
            </a:r>
            <a:r>
              <a:rPr lang="en-US" altLang="ko-KR" dirty="0">
                <a:solidFill>
                  <a:srgbClr val="002060"/>
                </a:solidFill>
              </a:rPr>
              <a:t>Korean language classes</a:t>
            </a:r>
            <a:r>
              <a:rPr lang="ko-KR" altLang="en-US" dirty="0">
                <a:solidFill>
                  <a:srgbClr val="002060"/>
                </a:solidFill>
              </a:rPr>
              <a:t> </a:t>
            </a:r>
            <a:r>
              <a:rPr lang="en-US" altLang="ko-KR" dirty="0">
                <a:solidFill>
                  <a:srgbClr val="002060"/>
                </a:solidFill>
              </a:rPr>
              <a:t>+ 2~3</a:t>
            </a:r>
            <a:r>
              <a:rPr lang="ko-KR" altLang="en-US" dirty="0">
                <a:solidFill>
                  <a:srgbClr val="002060"/>
                </a:solidFill>
              </a:rPr>
              <a:t> </a:t>
            </a:r>
            <a:r>
              <a:rPr lang="en-US" altLang="ko-KR" dirty="0">
                <a:solidFill>
                  <a:srgbClr val="002060"/>
                </a:solidFill>
              </a:rPr>
              <a:t>Int. student-only</a:t>
            </a:r>
            <a:r>
              <a:rPr lang="ko-KR" altLang="en-US" dirty="0">
                <a:solidFill>
                  <a:srgbClr val="002060"/>
                </a:solidFill>
              </a:rPr>
              <a:t> </a:t>
            </a:r>
            <a:r>
              <a:rPr lang="en-US" altLang="ko-KR" dirty="0">
                <a:solidFill>
                  <a:srgbClr val="002060"/>
                </a:solidFill>
              </a:rPr>
              <a:t>elective classes</a:t>
            </a:r>
            <a:r>
              <a:rPr lang="ko-KR" altLang="en-US" dirty="0">
                <a:solidFill>
                  <a:srgbClr val="002060"/>
                </a:solidFill>
              </a:rPr>
              <a:t> </a:t>
            </a:r>
            <a:r>
              <a:rPr lang="en-US" altLang="ko-KR" dirty="0">
                <a:solidFill>
                  <a:srgbClr val="002060"/>
                </a:solidFill>
              </a:rPr>
              <a:t>+ 1</a:t>
            </a:r>
            <a:r>
              <a:rPr lang="ko-KR" altLang="en-US" dirty="0">
                <a:solidFill>
                  <a:srgbClr val="002060"/>
                </a:solidFill>
              </a:rPr>
              <a:t> </a:t>
            </a:r>
            <a:r>
              <a:rPr lang="en-US" altLang="ko-KR" dirty="0">
                <a:solidFill>
                  <a:srgbClr val="002060"/>
                </a:solidFill>
              </a:rPr>
              <a:t>Int. student-only</a:t>
            </a:r>
            <a:r>
              <a:rPr lang="ko-KR" altLang="en-US" dirty="0">
                <a:solidFill>
                  <a:srgbClr val="002060"/>
                </a:solidFill>
              </a:rPr>
              <a:t> </a:t>
            </a:r>
            <a:r>
              <a:rPr lang="en-US" altLang="ko-KR" dirty="0">
                <a:solidFill>
                  <a:srgbClr val="002060"/>
                </a:solidFill>
              </a:rPr>
              <a:t>major</a:t>
            </a:r>
            <a:r>
              <a:rPr lang="ko-KR" altLang="en-US" dirty="0">
                <a:solidFill>
                  <a:srgbClr val="002060"/>
                </a:solidFill>
              </a:rPr>
              <a:t> </a:t>
            </a:r>
            <a:r>
              <a:rPr lang="en-US" altLang="ko-KR" dirty="0">
                <a:solidFill>
                  <a:srgbClr val="002060"/>
                </a:solidFill>
              </a:rPr>
              <a:t>class</a:t>
            </a:r>
          </a:p>
        </p:txBody>
      </p:sp>
      <p:sp>
        <p:nvSpPr>
          <p:cNvPr id="17" name="TextBox 16"/>
          <p:cNvSpPr txBox="1"/>
          <p:nvPr/>
        </p:nvSpPr>
        <p:spPr>
          <a:xfrm>
            <a:off x="417096" y="3238395"/>
            <a:ext cx="11293640" cy="45429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3) Int. student-only classes can only be registered by international students.</a:t>
            </a:r>
          </a:p>
        </p:txBody>
      </p:sp>
      <p:sp>
        <p:nvSpPr>
          <p:cNvPr id="18" name="TextBox 17"/>
          <p:cNvSpPr txBox="1"/>
          <p:nvPr/>
        </p:nvSpPr>
        <p:spPr>
          <a:xfrm>
            <a:off x="109440" y="164677"/>
            <a:ext cx="7580871" cy="523220"/>
          </a:xfrm>
          <a:prstGeom prst="rect">
            <a:avLst/>
          </a:prstGeom>
          <a:noFill/>
        </p:spPr>
        <p:txBody>
          <a:bodyPr wrap="square" rtlCol="0">
            <a:spAutoFit/>
          </a:bodyPr>
          <a:lstStyle/>
          <a:p>
            <a:r>
              <a:rPr lang="en-US" altLang="ko-KR" sz="2800" dirty="0">
                <a:solidFill>
                  <a:schemeClr val="accent5">
                    <a:lumMod val="50000"/>
                  </a:schemeClr>
                </a:solidFill>
              </a:rPr>
              <a:t>Course Registration Guide</a:t>
            </a:r>
            <a:endParaRPr lang="ko-KR" altLang="en-US" sz="2800" dirty="0">
              <a:solidFill>
                <a:srgbClr val="002060"/>
              </a:solidFill>
            </a:endParaRPr>
          </a:p>
        </p:txBody>
      </p:sp>
      <p:sp>
        <p:nvSpPr>
          <p:cNvPr id="10" name="말풍선: 모서리가 둥근 사각형 9">
            <a:extLst>
              <a:ext uri="{FF2B5EF4-FFF2-40B4-BE49-F238E27FC236}">
                <a16:creationId xmlns:a16="http://schemas.microsoft.com/office/drawing/2014/main" id="{28AD4876-AD53-45CA-8B4D-FF46620FAF2B}"/>
              </a:ext>
            </a:extLst>
          </p:cNvPr>
          <p:cNvSpPr/>
          <p:nvPr/>
        </p:nvSpPr>
        <p:spPr>
          <a:xfrm>
            <a:off x="9389882" y="381835"/>
            <a:ext cx="2581659" cy="1198786"/>
          </a:xfrm>
          <a:prstGeom prst="wedgeRoundRectCallout">
            <a:avLst/>
          </a:prstGeom>
          <a:solidFill>
            <a:schemeClr val="accent2">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400" dirty="0">
                <a:solidFill>
                  <a:srgbClr val="002060"/>
                </a:solidFill>
              </a:rPr>
              <a:t>If you apply for too many major classes from freshmen, it will be difficult to follow up and you may not get good grades.</a:t>
            </a:r>
            <a:endParaRPr lang="ko-KR" altLang="en-US" sz="1400" dirty="0">
              <a:solidFill>
                <a:srgbClr val="002060"/>
              </a:solidFill>
            </a:endParaRPr>
          </a:p>
        </p:txBody>
      </p:sp>
      <p:sp>
        <p:nvSpPr>
          <p:cNvPr id="20" name="TextBox 19">
            <a:extLst>
              <a:ext uri="{FF2B5EF4-FFF2-40B4-BE49-F238E27FC236}">
                <a16:creationId xmlns:a16="http://schemas.microsoft.com/office/drawing/2014/main" id="{9734B198-B6B5-47A8-AF1C-7EAF9DE859B5}"/>
              </a:ext>
            </a:extLst>
          </p:cNvPr>
          <p:cNvSpPr txBox="1"/>
          <p:nvPr/>
        </p:nvSpPr>
        <p:spPr>
          <a:xfrm>
            <a:off x="417096" y="5259105"/>
            <a:ext cx="11293640"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5) https://everytime.kr/ If you download the app, you can check the student evaluation for the class you want to listen to.</a:t>
            </a:r>
          </a:p>
        </p:txBody>
      </p:sp>
    </p:spTree>
    <p:extLst>
      <p:ext uri="{BB962C8B-B14F-4D97-AF65-F5344CB8AC3E}">
        <p14:creationId xmlns:p14="http://schemas.microsoft.com/office/powerpoint/2010/main" val="1217008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en-US" altLang="ko-KR" sz="2800" dirty="0">
                <a:solidFill>
                  <a:srgbClr val="002060"/>
                </a:solidFill>
              </a:rPr>
              <a:t>Online Lecture Guide</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166591" y="703166"/>
            <a:ext cx="10754372" cy="1938992"/>
          </a:xfrm>
          <a:prstGeom prst="rect">
            <a:avLst/>
          </a:prstGeom>
          <a:noFill/>
        </p:spPr>
        <p:txBody>
          <a:bodyPr wrap="square" rtlCol="0">
            <a:spAutoFit/>
          </a:bodyPr>
          <a:lstStyle/>
          <a:p>
            <a:pPr marL="342900" indent="-342900" fontAlgn="base">
              <a:lnSpc>
                <a:spcPct val="150000"/>
              </a:lnSpc>
              <a:buAutoNum type="arabicPeriod"/>
            </a:pPr>
            <a:r>
              <a:rPr lang="en-US" altLang="ko-KR" sz="2000" dirty="0">
                <a:solidFill>
                  <a:srgbClr val="002060"/>
                </a:solidFill>
                <a:latin typeface="+mn-ea"/>
              </a:rPr>
              <a:t>Online lecture guide for international students</a:t>
            </a:r>
          </a:p>
          <a:p>
            <a:pPr fontAlgn="base">
              <a:lnSpc>
                <a:spcPct val="150000"/>
              </a:lnSpc>
            </a:pPr>
            <a:r>
              <a:rPr lang="en-US" altLang="ko-KR" sz="2000" dirty="0">
                <a:solidFill>
                  <a:srgbClr val="002060"/>
                </a:solidFill>
                <a:latin typeface="+mn-ea"/>
              </a:rPr>
              <a:t>    </a:t>
            </a:r>
            <a:r>
              <a:rPr lang="ko-KR" altLang="en-US" sz="2000" dirty="0">
                <a:solidFill>
                  <a:srgbClr val="002060"/>
                </a:solidFill>
                <a:latin typeface="+mn-ea"/>
              </a:rPr>
              <a:t> </a:t>
            </a:r>
            <a:r>
              <a:rPr lang="en-US" altLang="ko-KR" sz="2000" dirty="0">
                <a:solidFill>
                  <a:srgbClr val="002060"/>
                </a:solidFill>
                <a:latin typeface="+mn-ea"/>
              </a:rPr>
              <a:t>: </a:t>
            </a:r>
            <a:r>
              <a:rPr lang="en-US" altLang="ko-KR" sz="2000" dirty="0">
                <a:solidFill>
                  <a:srgbClr val="002060"/>
                </a:solidFill>
                <a:latin typeface="+mn-ea"/>
                <a:hlinkClick r:id="rId5"/>
              </a:rPr>
              <a:t>www.kw.ac.kr/ko/life/notice.jsp?BoardMode=view&amp;DUID=35192</a:t>
            </a:r>
            <a:endParaRPr lang="en-US" altLang="ko-KR" sz="2000" dirty="0">
              <a:solidFill>
                <a:srgbClr val="002060"/>
              </a:solidFill>
              <a:latin typeface="+mn-ea"/>
            </a:endParaRPr>
          </a:p>
          <a:p>
            <a:pPr fontAlgn="base">
              <a:lnSpc>
                <a:spcPct val="150000"/>
              </a:lnSpc>
            </a:pPr>
            <a:r>
              <a:rPr lang="en-US" altLang="ko-KR" sz="2000" dirty="0">
                <a:solidFill>
                  <a:srgbClr val="002060"/>
                </a:solidFill>
                <a:latin typeface="+mn-ea"/>
              </a:rPr>
              <a:t>2. Course</a:t>
            </a:r>
            <a:r>
              <a:rPr lang="ko-KR" altLang="en-US" sz="2000" dirty="0">
                <a:solidFill>
                  <a:srgbClr val="002060"/>
                </a:solidFill>
                <a:latin typeface="+mn-ea"/>
              </a:rPr>
              <a:t> </a:t>
            </a:r>
            <a:r>
              <a:rPr lang="en-US" altLang="ko-KR" sz="2000" dirty="0">
                <a:solidFill>
                  <a:srgbClr val="002060"/>
                </a:solidFill>
                <a:latin typeface="+mn-ea"/>
              </a:rPr>
              <a:t>operation</a:t>
            </a:r>
            <a:r>
              <a:rPr lang="ko-KR" altLang="en-US" sz="2000" dirty="0">
                <a:solidFill>
                  <a:srgbClr val="002060"/>
                </a:solidFill>
                <a:latin typeface="+mn-ea"/>
              </a:rPr>
              <a:t> </a:t>
            </a:r>
            <a:r>
              <a:rPr lang="en-US" altLang="ko-KR" sz="2000" dirty="0">
                <a:solidFill>
                  <a:srgbClr val="002060"/>
                </a:solidFill>
                <a:latin typeface="+mn-ea"/>
              </a:rPr>
              <a:t>type</a:t>
            </a:r>
          </a:p>
          <a:p>
            <a:pPr fontAlgn="base">
              <a:lnSpc>
                <a:spcPct val="150000"/>
              </a:lnSpc>
            </a:pPr>
            <a:r>
              <a:rPr lang="en-US" altLang="ko-KR" sz="2000" dirty="0">
                <a:solidFill>
                  <a:srgbClr val="002060"/>
                </a:solidFill>
                <a:latin typeface="+mn-ea"/>
              </a:rPr>
              <a:t>    </a:t>
            </a:r>
          </a:p>
        </p:txBody>
      </p:sp>
      <p:graphicFrame>
        <p:nvGraphicFramePr>
          <p:cNvPr id="9" name="표 8">
            <a:extLst>
              <a:ext uri="{FF2B5EF4-FFF2-40B4-BE49-F238E27FC236}">
                <a16:creationId xmlns:a16="http://schemas.microsoft.com/office/drawing/2014/main" id="{C53C21F2-7F93-4F20-9B0F-9F2D8784E1D4}"/>
              </a:ext>
            </a:extLst>
          </p:cNvPr>
          <p:cNvGraphicFramePr>
            <a:graphicFrameLocks noGrp="1"/>
          </p:cNvGraphicFramePr>
          <p:nvPr>
            <p:extLst>
              <p:ext uri="{D42A27DB-BD31-4B8C-83A1-F6EECF244321}">
                <p14:modId xmlns:p14="http://schemas.microsoft.com/office/powerpoint/2010/main" val="3901590825"/>
              </p:ext>
            </p:extLst>
          </p:nvPr>
        </p:nvGraphicFramePr>
        <p:xfrm>
          <a:off x="698240" y="2180654"/>
          <a:ext cx="10584804" cy="3561080"/>
        </p:xfrm>
        <a:graphic>
          <a:graphicData uri="http://schemas.openxmlformats.org/drawingml/2006/table">
            <a:tbl>
              <a:tblPr>
                <a:solidFill>
                  <a:srgbClr val="FB9B9B"/>
                </a:solidFill>
                <a:tableStyleId>{5C22544A-7EE6-4342-B048-85BDC9FD1C3A}</a:tableStyleId>
              </a:tblPr>
              <a:tblGrid>
                <a:gridCol w="2405907">
                  <a:extLst>
                    <a:ext uri="{9D8B030D-6E8A-4147-A177-3AD203B41FA5}">
                      <a16:colId xmlns:a16="http://schemas.microsoft.com/office/drawing/2014/main" val="1634397403"/>
                    </a:ext>
                  </a:extLst>
                </a:gridCol>
                <a:gridCol w="3284621">
                  <a:extLst>
                    <a:ext uri="{9D8B030D-6E8A-4147-A177-3AD203B41FA5}">
                      <a16:colId xmlns:a16="http://schemas.microsoft.com/office/drawing/2014/main" val="1312079234"/>
                    </a:ext>
                  </a:extLst>
                </a:gridCol>
                <a:gridCol w="2646948">
                  <a:extLst>
                    <a:ext uri="{9D8B030D-6E8A-4147-A177-3AD203B41FA5}">
                      <a16:colId xmlns:a16="http://schemas.microsoft.com/office/drawing/2014/main" val="2498885675"/>
                    </a:ext>
                  </a:extLst>
                </a:gridCol>
                <a:gridCol w="2247328">
                  <a:extLst>
                    <a:ext uri="{9D8B030D-6E8A-4147-A177-3AD203B41FA5}">
                      <a16:colId xmlns:a16="http://schemas.microsoft.com/office/drawing/2014/main" val="588992668"/>
                    </a:ext>
                  </a:extLst>
                </a:gridCol>
              </a:tblGrid>
              <a:tr h="675640">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Courses</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Method</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Course Type</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Remarks</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extLst>
                  <a:ext uri="{0D108BD9-81ED-4DB2-BD59-A6C34878D82A}">
                    <a16:rowId xmlns:a16="http://schemas.microsoft.com/office/drawing/2014/main" val="1452461359"/>
                  </a:ext>
                </a:extLst>
              </a:tr>
              <a:tr h="675640">
                <a:tc rowSpan="2">
                  <a:txBody>
                    <a:bodyPr/>
                    <a:lstStyle/>
                    <a:p>
                      <a:pPr algn="ctr" fontAlgn="ctr" latinLnBrk="0">
                        <a:spcBef>
                          <a:spcPts val="0"/>
                        </a:spcBef>
                        <a:spcAft>
                          <a:spcPts val="0"/>
                        </a:spcAft>
                      </a:pPr>
                      <a:r>
                        <a:rPr lang="en-US" altLang="ko-KR" sz="1800" u="none" strike="noStrike" dirty="0" err="1">
                          <a:solidFill>
                            <a:srgbClr val="002060"/>
                          </a:solidFill>
                          <a:effectLst/>
                          <a:latin typeface="+mn-ea"/>
                          <a:ea typeface="+mn-ea"/>
                        </a:rPr>
                        <a:t>Experimental·Lab·Practical</a:t>
                      </a:r>
                      <a:endParaRPr lang="en-US" altLang="ko-KR" sz="1800" u="none" strike="noStrike" dirty="0">
                        <a:solidFill>
                          <a:srgbClr val="002060"/>
                        </a:solidFill>
                        <a:effectLst/>
                        <a:latin typeface="+mn-ea"/>
                        <a:ea typeface="+mn-ea"/>
                      </a:endParaRPr>
                    </a:p>
                    <a:p>
                      <a:pPr algn="ctr" fontAlgn="ctr" latinLnBrk="0">
                        <a:spcBef>
                          <a:spcPts val="0"/>
                        </a:spcBef>
                        <a:spcAft>
                          <a:spcPts val="0"/>
                        </a:spcAft>
                      </a:pPr>
                      <a:r>
                        <a:rPr lang="en-US" altLang="ko-KR" sz="1800" u="none" strike="noStrike" dirty="0">
                          <a:solidFill>
                            <a:srgbClr val="002060"/>
                          </a:solidFill>
                          <a:effectLst/>
                          <a:latin typeface="+mn-ea"/>
                          <a:ea typeface="+mn-ea"/>
                        </a:rPr>
                        <a:t>(Design, Project) courses</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rowSpan="2">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Offline</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T1 (Offline)</a:t>
                      </a:r>
                    </a:p>
                  </a:txBody>
                  <a:tcPr marL="64770" marR="64770" marT="17780" marB="17780" anchor="ctr">
                    <a:solidFill>
                      <a:srgbClr val="FFAFE4"/>
                    </a:solidFill>
                  </a:tcPr>
                </a:tc>
                <a:tc rowSpan="4">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Course type will be announced in the course registration materials.</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extLst>
                  <a:ext uri="{0D108BD9-81ED-4DB2-BD59-A6C34878D82A}">
                    <a16:rowId xmlns:a16="http://schemas.microsoft.com/office/drawing/2014/main" val="3549164568"/>
                  </a:ext>
                </a:extLst>
              </a:tr>
              <a:tr h="675640">
                <a:tc vMerge="1">
                  <a:txBody>
                    <a:bodyPr/>
                    <a:lstStyle/>
                    <a:p>
                      <a:endParaRPr lang="en-US"/>
                    </a:p>
                  </a:txBody>
                  <a:tcPr/>
                </a:tc>
                <a:tc vMerge="1">
                  <a:txBody>
                    <a:bodyPr/>
                    <a:lstStyle/>
                    <a:p>
                      <a:endParaRPr lang="en-US"/>
                    </a:p>
                  </a:txBody>
                  <a:tcPr/>
                </a:tc>
                <a:tc>
                  <a:txBody>
                    <a:bodyPr/>
                    <a:lstStyle/>
                    <a:p>
                      <a:pPr algn="ctr" fontAlgn="ctr" latinLnBrk="0">
                        <a:spcBef>
                          <a:spcPts val="0"/>
                        </a:spcBef>
                        <a:spcAft>
                          <a:spcPts val="0"/>
                        </a:spcAft>
                      </a:pPr>
                      <a:r>
                        <a:rPr lang="en-US" altLang="ko-KR" sz="1800" b="0" i="0" u="none" strike="noStrike" dirty="0">
                          <a:solidFill>
                            <a:srgbClr val="002060"/>
                          </a:solidFill>
                          <a:effectLst/>
                          <a:latin typeface="+mn-ea"/>
                          <a:ea typeface="+mn-ea"/>
                        </a:rPr>
                        <a:t>B1</a:t>
                      </a:r>
                    </a:p>
                    <a:p>
                      <a:pPr algn="ctr" fontAlgn="ctr" latinLnBrk="0">
                        <a:spcBef>
                          <a:spcPts val="0"/>
                        </a:spcBef>
                        <a:spcAft>
                          <a:spcPts val="0"/>
                        </a:spcAft>
                      </a:pPr>
                      <a:r>
                        <a:rPr lang="en-US" altLang="ko-KR" sz="1800" b="0" i="0" u="none" strike="noStrike" dirty="0">
                          <a:solidFill>
                            <a:srgbClr val="002060"/>
                          </a:solidFill>
                          <a:effectLst/>
                          <a:latin typeface="+mn-ea"/>
                          <a:ea typeface="+mn-ea"/>
                        </a:rPr>
                        <a:t>(Theory: Online +Practical: Offline)</a:t>
                      </a:r>
                      <a:endParaRPr lang="en-US" sz="1800" b="0" i="0" u="none" strike="noStrike" dirty="0">
                        <a:solidFill>
                          <a:srgbClr val="002060"/>
                        </a:solidFill>
                        <a:effectLst/>
                        <a:latin typeface="+mn-ea"/>
                        <a:ea typeface="+mn-ea"/>
                      </a:endParaRPr>
                    </a:p>
                  </a:txBody>
                  <a:tcPr marL="64770" marR="64770" marT="17780" marB="17780" anchor="ctr">
                    <a:solidFill>
                      <a:srgbClr val="00B0F0"/>
                    </a:solidFill>
                  </a:tcPr>
                </a:tc>
                <a:tc vMerge="1">
                  <a:txBody>
                    <a:bodyPr/>
                    <a:lstStyle/>
                    <a:p>
                      <a:endParaRPr lang="en-US"/>
                    </a:p>
                  </a:txBody>
                  <a:tcPr/>
                </a:tc>
                <a:extLst>
                  <a:ext uri="{0D108BD9-81ED-4DB2-BD59-A6C34878D82A}">
                    <a16:rowId xmlns:a16="http://schemas.microsoft.com/office/drawing/2014/main" val="2028135894"/>
                  </a:ext>
                </a:extLst>
              </a:tr>
              <a:tr h="675640">
                <a:tc rowSpan="2">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General theory courses</a:t>
                      </a: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Mixed (Biweekly Online/Offline) course</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T2, B1 (Mixed</a:t>
                      </a:r>
                      <a:r>
                        <a:rPr lang="en-US" altLang="ko-KR" sz="1800" u="none" strike="noStrike" dirty="0">
                          <a:solidFill>
                            <a:srgbClr val="002060"/>
                          </a:solidFill>
                          <a:effectLst/>
                          <a:latin typeface="+mn-ea"/>
                          <a:ea typeface="+mn-ea"/>
                        </a:rPr>
                        <a:t>)</a:t>
                      </a:r>
                      <a:endParaRPr lang="en-US" sz="1800" b="0" i="0" u="none" strike="noStrike" dirty="0">
                        <a:solidFill>
                          <a:srgbClr val="002060"/>
                        </a:solidFill>
                        <a:effectLst/>
                        <a:latin typeface="+mn-ea"/>
                        <a:ea typeface="+mn-ea"/>
                      </a:endParaRPr>
                    </a:p>
                  </a:txBody>
                  <a:tcPr marL="64770" marR="64770" marT="17780" marB="17780" anchor="ctr">
                    <a:solidFill>
                      <a:srgbClr val="00B0F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과목별 대면강의주차 </a:t>
                      </a:r>
                      <a:endParaRPr lang="en-US" altLang="ko-KR" sz="1400" u="none" strike="noStrike" dirty="0">
                        <a:effectLst/>
                        <a:latin typeface="NanumSquare" panose="020B0600000101010101" pitchFamily="34" charset="-127"/>
                        <a:ea typeface="NanumSquare" panose="020B0600000101010101" pitchFamily="34" charset="-127"/>
                      </a:endParaRPr>
                    </a:p>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자료집에 공지 예정</a:t>
                      </a:r>
                      <a:endParaRPr lang="en-US" altLang="ko-KR" sz="140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3871904050"/>
                  </a:ext>
                </a:extLst>
              </a:tr>
              <a:tr h="675640">
                <a:tc vMerge="1">
                  <a:txBody>
                    <a:bodyPr/>
                    <a:lstStyle/>
                    <a:p>
                      <a:pPr algn="ctr" fontAlgn="ctr" latinLnBrk="0">
                        <a:spcBef>
                          <a:spcPts val="0"/>
                        </a:spcBef>
                        <a:spcAft>
                          <a:spcPts val="0"/>
                        </a:spcAft>
                      </a:pP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tc>
                  <a:txBody>
                    <a:bodyPr/>
                    <a:lstStyle/>
                    <a:p>
                      <a:pPr algn="ctr" fontAlgn="ctr" latinLnBrk="0">
                        <a:spcBef>
                          <a:spcPts val="0"/>
                        </a:spcBef>
                        <a:spcAft>
                          <a:spcPts val="0"/>
                        </a:spcAft>
                      </a:pPr>
                      <a:r>
                        <a:rPr lang="en-US" altLang="ko-KR" sz="1800" u="none" strike="noStrike" dirty="0">
                          <a:solidFill>
                            <a:srgbClr val="002060"/>
                          </a:solidFill>
                          <a:effectLst/>
                          <a:latin typeface="+mn-ea"/>
                          <a:ea typeface="+mn-ea"/>
                        </a:rPr>
                        <a:t>Online</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T3, B2, R </a:t>
                      </a:r>
                      <a:r>
                        <a:rPr lang="en-US" altLang="ko-KR" sz="1800" u="none" strike="noStrike" dirty="0">
                          <a:solidFill>
                            <a:srgbClr val="002060"/>
                          </a:solidFill>
                          <a:effectLst/>
                          <a:latin typeface="+mn-ea"/>
                          <a:ea typeface="+mn-ea"/>
                        </a:rPr>
                        <a:t>(Online)</a:t>
                      </a:r>
                      <a:endParaRPr lang="en-US" sz="1800" b="0" i="0" u="none" strike="noStrike" dirty="0">
                        <a:solidFill>
                          <a:srgbClr val="002060"/>
                        </a:solidFill>
                        <a:effectLst/>
                        <a:latin typeface="+mn-ea"/>
                        <a:ea typeface="+mn-ea"/>
                      </a:endParaRPr>
                    </a:p>
                  </a:txBody>
                  <a:tcPr marL="64770" marR="64770" marT="17780" marB="17780" anchor="ctr">
                    <a:solidFill>
                      <a:srgbClr val="92D05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완료 후 확정 가능</a:t>
                      </a: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1778058854"/>
                  </a:ext>
                </a:extLst>
              </a:tr>
            </a:tbl>
          </a:graphicData>
        </a:graphic>
      </p:graphicFrame>
    </p:spTree>
    <p:extLst>
      <p:ext uri="{BB962C8B-B14F-4D97-AF65-F5344CB8AC3E}">
        <p14:creationId xmlns:p14="http://schemas.microsoft.com/office/powerpoint/2010/main" val="2779775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en-US" altLang="ko-KR" sz="2800" dirty="0">
                <a:solidFill>
                  <a:srgbClr val="002060"/>
                </a:solidFill>
              </a:rPr>
              <a:t>Online Lecture Guide</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264337" y="673451"/>
            <a:ext cx="10754372" cy="494494"/>
          </a:xfrm>
          <a:prstGeom prst="rect">
            <a:avLst/>
          </a:prstGeom>
          <a:noFill/>
        </p:spPr>
        <p:txBody>
          <a:bodyPr wrap="square" rtlCol="0">
            <a:spAutoFit/>
          </a:bodyPr>
          <a:lstStyle/>
          <a:p>
            <a:pPr fontAlgn="base">
              <a:lnSpc>
                <a:spcPct val="150000"/>
              </a:lnSpc>
            </a:pPr>
            <a:r>
              <a:rPr lang="en-US" altLang="ko-KR" sz="2000" dirty="0">
                <a:solidFill>
                  <a:srgbClr val="002060"/>
                </a:solidFill>
                <a:latin typeface="+mn-ea"/>
              </a:rPr>
              <a:t>3. Course operation method</a:t>
            </a:r>
          </a:p>
        </p:txBody>
      </p:sp>
      <p:graphicFrame>
        <p:nvGraphicFramePr>
          <p:cNvPr id="6" name="표 5">
            <a:extLst>
              <a:ext uri="{FF2B5EF4-FFF2-40B4-BE49-F238E27FC236}">
                <a16:creationId xmlns:a16="http://schemas.microsoft.com/office/drawing/2014/main" id="{C0EB3C92-D3F2-4260-A32A-43178B635CFC}"/>
              </a:ext>
            </a:extLst>
          </p:cNvPr>
          <p:cNvGraphicFramePr>
            <a:graphicFrameLocks noGrp="1"/>
          </p:cNvGraphicFramePr>
          <p:nvPr>
            <p:extLst>
              <p:ext uri="{D42A27DB-BD31-4B8C-83A1-F6EECF244321}">
                <p14:modId xmlns:p14="http://schemas.microsoft.com/office/powerpoint/2010/main" val="2779549810"/>
              </p:ext>
            </p:extLst>
          </p:nvPr>
        </p:nvGraphicFramePr>
        <p:xfrm>
          <a:off x="660190" y="1228162"/>
          <a:ext cx="10950282" cy="4453444"/>
        </p:xfrm>
        <a:graphic>
          <a:graphicData uri="http://schemas.openxmlformats.org/drawingml/2006/table">
            <a:tbl>
              <a:tblPr>
                <a:tableStyleId>{5C22544A-7EE6-4342-B048-85BDC9FD1C3A}</a:tableStyleId>
              </a:tblPr>
              <a:tblGrid>
                <a:gridCol w="1887379">
                  <a:extLst>
                    <a:ext uri="{9D8B030D-6E8A-4147-A177-3AD203B41FA5}">
                      <a16:colId xmlns:a16="http://schemas.microsoft.com/office/drawing/2014/main" val="3349079876"/>
                    </a:ext>
                  </a:extLst>
                </a:gridCol>
                <a:gridCol w="1887379">
                  <a:extLst>
                    <a:ext uri="{9D8B030D-6E8A-4147-A177-3AD203B41FA5}">
                      <a16:colId xmlns:a16="http://schemas.microsoft.com/office/drawing/2014/main" val="3964257565"/>
                    </a:ext>
                  </a:extLst>
                </a:gridCol>
                <a:gridCol w="1887379">
                  <a:extLst>
                    <a:ext uri="{9D8B030D-6E8A-4147-A177-3AD203B41FA5}">
                      <a16:colId xmlns:a16="http://schemas.microsoft.com/office/drawing/2014/main" val="1857188703"/>
                    </a:ext>
                  </a:extLst>
                </a:gridCol>
                <a:gridCol w="1887379">
                  <a:extLst>
                    <a:ext uri="{9D8B030D-6E8A-4147-A177-3AD203B41FA5}">
                      <a16:colId xmlns:a16="http://schemas.microsoft.com/office/drawing/2014/main" val="1955700667"/>
                    </a:ext>
                  </a:extLst>
                </a:gridCol>
                <a:gridCol w="3400766">
                  <a:extLst>
                    <a:ext uri="{9D8B030D-6E8A-4147-A177-3AD203B41FA5}">
                      <a16:colId xmlns:a16="http://schemas.microsoft.com/office/drawing/2014/main" val="1847623481"/>
                    </a:ext>
                  </a:extLst>
                </a:gridCol>
              </a:tblGrid>
              <a:tr h="528954">
                <a:tc rowSpan="2">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Course Type</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Offline</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gridSpan="2">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Online</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hMerge="1">
                  <a:txBody>
                    <a:bodyPr/>
                    <a:lstStyle/>
                    <a:p>
                      <a:endParaRPr lang="en-US"/>
                    </a:p>
                  </a:txBody>
                  <a:tcPr/>
                </a:tc>
                <a:tc rowSpan="2">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Remarks</a:t>
                      </a:r>
                    </a:p>
                    <a:p>
                      <a:pPr algn="ctr" fontAlgn="ctr" latinLnBrk="0">
                        <a:spcBef>
                          <a:spcPts val="0"/>
                        </a:spcBef>
                        <a:spcAft>
                          <a:spcPts val="0"/>
                        </a:spcAft>
                      </a:pPr>
                      <a:r>
                        <a:rPr lang="en-US" altLang="ko-KR" sz="2000" b="1" i="0" u="none" strike="noStrike" dirty="0">
                          <a:effectLst/>
                          <a:latin typeface="NanumSquare Bold" panose="020B0600000101010101" pitchFamily="34" charset="-127"/>
                          <a:ea typeface="NanumSquare Bold" panose="020B0600000101010101" pitchFamily="34" charset="-127"/>
                        </a:rPr>
                        <a:t>(Terminology)</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091209266"/>
                  </a:ext>
                </a:extLst>
              </a:tr>
              <a:tr h="528954">
                <a:tc vMerge="1">
                  <a:txBody>
                    <a:bodyPr/>
                    <a:lstStyle/>
                    <a:p>
                      <a:endParaRPr lang="en-US"/>
                    </a:p>
                  </a:txBody>
                  <a:tcPr/>
                </a:tc>
                <a:tc>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Classes at university</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Virtua Class</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Recorded Class</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vMerge="1">
                  <a:txBody>
                    <a:bodyPr/>
                    <a:lstStyle/>
                    <a:p>
                      <a:endParaRPr lang="en-US"/>
                    </a:p>
                  </a:txBody>
                  <a:tcPr/>
                </a:tc>
                <a:extLst>
                  <a:ext uri="{0D108BD9-81ED-4DB2-BD59-A6C34878D82A}">
                    <a16:rowId xmlns:a16="http://schemas.microsoft.com/office/drawing/2014/main" val="2817599711"/>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T1</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rowSpan="3">
                  <a:txBody>
                    <a:bodyPr/>
                    <a:lstStyle/>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 : Two-way communication class</a:t>
                      </a: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78356756"/>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T2</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vMerge="1">
                  <a:txBody>
                    <a:bodyPr/>
                    <a:lstStyle/>
                    <a:p>
                      <a:endParaRPr lang="en-US"/>
                    </a:p>
                  </a:txBody>
                  <a:tcPr/>
                </a:tc>
                <a:extLst>
                  <a:ext uri="{0D108BD9-81ED-4DB2-BD59-A6C34878D82A}">
                    <a16:rowId xmlns:a16="http://schemas.microsoft.com/office/drawing/2014/main" val="3063520852"/>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T3</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4226197857"/>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B1</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rowSpan="2">
                  <a:txBody>
                    <a:bodyPr/>
                    <a:lstStyle/>
                    <a:p>
                      <a:pPr algn="l" fontAlgn="ctr" latinLnBrk="0">
                        <a:spcBef>
                          <a:spcPts val="0"/>
                        </a:spcBef>
                        <a:spcAft>
                          <a:spcPts val="0"/>
                        </a:spcAft>
                      </a:pPr>
                      <a:r>
                        <a:rPr lang="en-US" altLang="ko-KR" sz="2000" u="none" strike="noStrike" dirty="0">
                          <a:effectLst/>
                          <a:latin typeface="NanumSquare" panose="020B0600000101010101" pitchFamily="34" charset="-127"/>
                          <a:ea typeface="NanumSquare" panose="020B0600000101010101" pitchFamily="34" charset="-127"/>
                        </a:rPr>
                        <a:t>B : Blended learning</a:t>
                      </a:r>
                      <a:endParaRPr lang="ko-KR" altLang="en-US" sz="200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9039750"/>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B2</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vMerge="1">
                  <a:txBody>
                    <a:bodyPr/>
                    <a:lstStyle/>
                    <a:p>
                      <a:endParaRPr lang="en-US"/>
                    </a:p>
                  </a:txBody>
                  <a:tcPr/>
                </a:tc>
                <a:extLst>
                  <a:ext uri="{0D108BD9-81ED-4DB2-BD59-A6C34878D82A}">
                    <a16:rowId xmlns:a16="http://schemas.microsoft.com/office/drawing/2014/main" val="4107537890"/>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R</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R : Recorded video Learning</a:t>
                      </a: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6026992"/>
                  </a:ext>
                </a:extLst>
              </a:tr>
            </a:tbl>
          </a:graphicData>
        </a:graphic>
      </p:graphicFrame>
    </p:spTree>
    <p:extLst>
      <p:ext uri="{BB962C8B-B14F-4D97-AF65-F5344CB8AC3E}">
        <p14:creationId xmlns:p14="http://schemas.microsoft.com/office/powerpoint/2010/main" val="1520303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en-US" altLang="ko-KR" sz="2800" dirty="0">
                <a:solidFill>
                  <a:srgbClr val="002060"/>
                </a:solidFill>
              </a:rPr>
              <a:t>Online Lecture Guide</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264337" y="673451"/>
            <a:ext cx="10754372" cy="494494"/>
          </a:xfrm>
          <a:prstGeom prst="rect">
            <a:avLst/>
          </a:prstGeom>
          <a:noFill/>
        </p:spPr>
        <p:txBody>
          <a:bodyPr wrap="square" rtlCol="0">
            <a:spAutoFit/>
          </a:bodyPr>
          <a:lstStyle/>
          <a:p>
            <a:pPr fontAlgn="base">
              <a:lnSpc>
                <a:spcPct val="150000"/>
              </a:lnSpc>
            </a:pPr>
            <a:r>
              <a:rPr lang="en-US" altLang="ko-KR" sz="2000" dirty="0">
                <a:solidFill>
                  <a:srgbClr val="002060"/>
                </a:solidFill>
                <a:latin typeface="+mn-ea"/>
              </a:rPr>
              <a:t>4. Types of online class</a:t>
            </a:r>
          </a:p>
        </p:txBody>
      </p:sp>
      <p:graphicFrame>
        <p:nvGraphicFramePr>
          <p:cNvPr id="14" name="Content Placeholder 3">
            <a:extLst>
              <a:ext uri="{FF2B5EF4-FFF2-40B4-BE49-F238E27FC236}">
                <a16:creationId xmlns:a16="http://schemas.microsoft.com/office/drawing/2014/main" id="{D63AF58A-554D-419E-8666-915192E3174C}"/>
              </a:ext>
            </a:extLst>
          </p:cNvPr>
          <p:cNvGraphicFramePr>
            <a:graphicFrameLocks/>
          </p:cNvGraphicFramePr>
          <p:nvPr>
            <p:extLst>
              <p:ext uri="{D42A27DB-BD31-4B8C-83A1-F6EECF244321}">
                <p14:modId xmlns:p14="http://schemas.microsoft.com/office/powerpoint/2010/main" val="3500788066"/>
              </p:ext>
            </p:extLst>
          </p:nvPr>
        </p:nvGraphicFramePr>
        <p:xfrm>
          <a:off x="1340039" y="1384196"/>
          <a:ext cx="9754059" cy="40742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43752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6133"/>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rPr>
              <a:t>5. Online lecture FAQ</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618674" y="2786356"/>
            <a:ext cx="10760875" cy="128528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2) Attendance was not accepted because there was no microphone sound.</a:t>
            </a:r>
          </a:p>
          <a:p>
            <a:pPr>
              <a:lnSpc>
                <a:spcPct val="150000"/>
              </a:lnSpc>
            </a:pPr>
            <a:r>
              <a:rPr lang="en-US" altLang="ko-KR" dirty="0">
                <a:solidFill>
                  <a:srgbClr val="002060"/>
                </a:solidFill>
              </a:rPr>
              <a:t>    : Make sure to take a microphone test before entering Zoom/</a:t>
            </a:r>
            <a:r>
              <a:rPr lang="en-US" altLang="ko-KR" dirty="0" err="1">
                <a:solidFill>
                  <a:srgbClr val="002060"/>
                </a:solidFill>
              </a:rPr>
              <a:t>Webex</a:t>
            </a:r>
            <a:r>
              <a:rPr lang="en-US" altLang="ko-KR" dirty="0">
                <a:solidFill>
                  <a:srgbClr val="002060"/>
                </a:solidFill>
              </a:rPr>
              <a:t> class, wear earphones, and take the class.</a:t>
            </a:r>
          </a:p>
        </p:txBody>
      </p:sp>
      <p:sp>
        <p:nvSpPr>
          <p:cNvPr id="16" name="TextBox 15"/>
          <p:cNvSpPr txBox="1"/>
          <p:nvPr/>
        </p:nvSpPr>
        <p:spPr>
          <a:xfrm>
            <a:off x="644424" y="5402258"/>
            <a:ext cx="10735123" cy="128528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4) I finished class, but why did I get absent?</a:t>
            </a:r>
          </a:p>
          <a:p>
            <a:pPr>
              <a:lnSpc>
                <a:spcPct val="150000"/>
              </a:lnSpc>
            </a:pPr>
            <a:r>
              <a:rPr lang="en-US" altLang="ko-KR" dirty="0">
                <a:solidFill>
                  <a:srgbClr val="002060"/>
                </a:solidFill>
              </a:rPr>
              <a:t>   : Attendance is recognized only when the learning rate is 100%, and the learning rate of lectures must be checked in KLAS.</a:t>
            </a:r>
          </a:p>
        </p:txBody>
      </p:sp>
      <p:sp>
        <p:nvSpPr>
          <p:cNvPr id="19" name="TextBox 18"/>
          <p:cNvSpPr txBox="1"/>
          <p:nvPr/>
        </p:nvSpPr>
        <p:spPr>
          <a:xfrm>
            <a:off x="644426" y="1257705"/>
            <a:ext cx="10709373" cy="128528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a:lnSpc>
                <a:spcPct val="150000"/>
              </a:lnSpc>
              <a:buAutoNum type="arabicParenR"/>
            </a:pPr>
            <a:r>
              <a:rPr lang="en-US" altLang="ko-KR" dirty="0">
                <a:solidFill>
                  <a:srgbClr val="002060"/>
                </a:solidFill>
              </a:rPr>
              <a:t>I am listening to an internet lecture on my mobile phone, but it keeps getting cut off and suddenly turns off.</a:t>
            </a:r>
          </a:p>
          <a:p>
            <a:pPr>
              <a:lnSpc>
                <a:spcPct val="150000"/>
              </a:lnSpc>
            </a:pPr>
            <a:r>
              <a:rPr lang="en-US" altLang="ko-KR" dirty="0">
                <a:solidFill>
                  <a:srgbClr val="002060"/>
                </a:solidFill>
              </a:rPr>
              <a:t>    : Trying using other browsers than the default one</a:t>
            </a:r>
          </a:p>
        </p:txBody>
      </p:sp>
      <p:sp>
        <p:nvSpPr>
          <p:cNvPr id="17" name="TextBox 16"/>
          <p:cNvSpPr txBox="1"/>
          <p:nvPr/>
        </p:nvSpPr>
        <p:spPr>
          <a:xfrm>
            <a:off x="644426" y="4337241"/>
            <a:ext cx="10735122"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3) How do I get an attendance certificate when I’m feeling ill?</a:t>
            </a:r>
          </a:p>
          <a:p>
            <a:pPr>
              <a:lnSpc>
                <a:spcPct val="150000"/>
              </a:lnSpc>
            </a:pPr>
            <a:r>
              <a:rPr lang="en-US" altLang="ko-KR" dirty="0">
                <a:solidFill>
                  <a:srgbClr val="002060"/>
                </a:solidFill>
              </a:rPr>
              <a:t>    : Bring supporting documents such as a medical certificate and contact the professor</a:t>
            </a:r>
          </a:p>
        </p:txBody>
      </p:sp>
      <p:sp>
        <p:nvSpPr>
          <p:cNvPr id="18" name="TextBox 17"/>
          <p:cNvSpPr txBox="1"/>
          <p:nvPr/>
        </p:nvSpPr>
        <p:spPr>
          <a:xfrm>
            <a:off x="109440" y="164677"/>
            <a:ext cx="7580871" cy="523220"/>
          </a:xfrm>
          <a:prstGeom prst="rect">
            <a:avLst/>
          </a:prstGeom>
          <a:noFill/>
        </p:spPr>
        <p:txBody>
          <a:bodyPr wrap="square" rtlCol="0">
            <a:spAutoFit/>
          </a:bodyPr>
          <a:lstStyle/>
          <a:p>
            <a:r>
              <a:rPr lang="en-US" altLang="ko-KR" sz="2800" dirty="0">
                <a:solidFill>
                  <a:srgbClr val="002060"/>
                </a:solidFill>
              </a:rPr>
              <a:t>Online Lecture Guide</a:t>
            </a:r>
            <a:endParaRPr lang="ko-KR" altLang="en-US" sz="2800" dirty="0">
              <a:solidFill>
                <a:srgbClr val="002060"/>
              </a:solidFill>
            </a:endParaRPr>
          </a:p>
        </p:txBody>
      </p:sp>
    </p:spTree>
    <p:extLst>
      <p:ext uri="{BB962C8B-B14F-4D97-AF65-F5344CB8AC3E}">
        <p14:creationId xmlns:p14="http://schemas.microsoft.com/office/powerpoint/2010/main" val="363834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07946" y="2598003"/>
            <a:ext cx="10976108" cy="830997"/>
          </a:xfrm>
          <a:prstGeom prst="rect">
            <a:avLst/>
          </a:prstGeom>
          <a:noFill/>
        </p:spPr>
        <p:txBody>
          <a:bodyPr wrap="square" rtlCol="0">
            <a:spAutoFit/>
          </a:bodyPr>
          <a:lstStyle/>
          <a:p>
            <a:pPr algn="ctr"/>
            <a:r>
              <a:rPr lang="en-US" altLang="ko-KR" sz="4800" dirty="0">
                <a:solidFill>
                  <a:schemeClr val="accent5">
                    <a:lumMod val="50000"/>
                  </a:schemeClr>
                </a:solidFill>
              </a:rPr>
              <a:t>V. </a:t>
            </a:r>
            <a:r>
              <a:rPr lang="en-US" altLang="ko-KR" sz="4800" dirty="0">
                <a:solidFill>
                  <a:srgbClr val="002060"/>
                </a:solidFill>
                <a:latin typeface="+mj-lt"/>
              </a:rPr>
              <a:t>Tuition and Scholarship System</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97605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en-US" altLang="ko-KR" sz="3200" b="1" dirty="0">
                <a:ea typeface="NanumSquare ExtraBold" panose="020B0600000101010101" pitchFamily="34" charset="-127"/>
              </a:rPr>
              <a:t>Tuition Guide for Enrolled students</a:t>
            </a:r>
            <a:endParaRPr lang="en-US" sz="3200" b="1" dirty="0"/>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38917549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663142"/>
            <a:ext cx="570492" cy="570492"/>
          </a:xfrm>
          <a:prstGeom prst="rect">
            <a:avLst/>
          </a:prstGeom>
          <a:blipFill>
            <a:blip r:embed="rId3">
              <a:extLst>
                <a:ext uri="{96DAC541-7B7A-43D3-8B79-37D633B846F1}">
                  <asvg:svgBlip xmlns:asvg="http://schemas.microsoft.com/office/drawing/2016/SVG/main" xmlns=""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673997"/>
            <a:ext cx="11029616" cy="538815"/>
          </a:xfrm>
        </p:spPr>
        <p:txBody>
          <a:bodyPr>
            <a:normAutofit fontScale="90000"/>
          </a:bodyPr>
          <a:lstStyle/>
          <a:p>
            <a:r>
              <a:rPr lang="en-US" altLang="ko-KR" dirty="0">
                <a:latin typeface="NanumSquare ExtraBold" panose="020B0600000101010101" pitchFamily="34" charset="-127"/>
                <a:ea typeface="NanumSquare ExtraBold" panose="020B0600000101010101" pitchFamily="34" charset="-127"/>
              </a:rPr>
              <a:t>Tuition Payment</a:t>
            </a:r>
            <a:endParaRPr lang="en-US" dirty="0">
              <a:latin typeface="NanumSquare ExtraBold" panose="020B0600000101010101" pitchFamily="34" charset="-127"/>
              <a:ea typeface="NanumSquare ExtraBold" panose="020B0600000101010101" pitchFamily="34" charset="-127"/>
            </a:endParaRPr>
          </a:p>
        </p:txBody>
      </p:sp>
      <p:sp>
        <p:nvSpPr>
          <p:cNvPr id="15" name="TextBox 14">
            <a:extLst>
              <a:ext uri="{FF2B5EF4-FFF2-40B4-BE49-F238E27FC236}">
                <a16:creationId xmlns:a16="http://schemas.microsoft.com/office/drawing/2014/main" id="{648DACD9-D0BD-496F-A017-DE0AAEB240C2}"/>
              </a:ext>
            </a:extLst>
          </p:cNvPr>
          <p:cNvSpPr txBox="1"/>
          <p:nvPr/>
        </p:nvSpPr>
        <p:spPr>
          <a:xfrm>
            <a:off x="926161" y="2154345"/>
            <a:ext cx="10944271" cy="971292"/>
          </a:xfrm>
          <a:prstGeom prst="rect">
            <a:avLst/>
          </a:prstGeom>
          <a:noFill/>
        </p:spPr>
        <p:txBody>
          <a:bodyPr wrap="square">
            <a:spAutoFit/>
          </a:bodyPr>
          <a:lstStyle/>
          <a:p>
            <a:pPr marL="232410" indent="-127000" latinLnBrk="0">
              <a:lnSpc>
                <a:spcPct val="150000"/>
              </a:lnSpc>
            </a:pPr>
            <a:r>
              <a:rPr lang="en-US" altLang="ko-KR" sz="2000" b="1" dirty="0">
                <a:latin typeface="NanumSquare" panose="020B0600000101010101" pitchFamily="34" charset="-127"/>
                <a:ea typeface="NanumSquare" panose="020B0600000101010101" pitchFamily="34" charset="-127"/>
              </a:rPr>
              <a:t>Spring semester (March): Late February to Early March
Fall semester (September): Late August to Early September</a:t>
            </a:r>
            <a:endParaRPr lang="ko-KR" altLang="en-US" sz="2000" dirty="0">
              <a:latin typeface="NanumSquare" panose="020B0600000101010101" pitchFamily="34" charset="-127"/>
              <a:ea typeface="NanumSquare" panose="020B0600000101010101" pitchFamily="34" charset="-127"/>
            </a:endParaRPr>
          </a:p>
        </p:txBody>
      </p:sp>
      <p:sp>
        <p:nvSpPr>
          <p:cNvPr id="8" name="Content Placeholder 2">
            <a:extLst>
              <a:ext uri="{FF2B5EF4-FFF2-40B4-BE49-F238E27FC236}">
                <a16:creationId xmlns:a16="http://schemas.microsoft.com/office/drawing/2014/main" id="{99B3EC79-44FA-4638-9787-EF429AF4402D}"/>
              </a:ext>
            </a:extLst>
          </p:cNvPr>
          <p:cNvSpPr>
            <a:spLocks noGrp="1"/>
          </p:cNvSpPr>
          <p:nvPr>
            <p:ph idx="1"/>
          </p:nvPr>
        </p:nvSpPr>
        <p:spPr>
          <a:xfrm>
            <a:off x="926161" y="1463592"/>
            <a:ext cx="11029615" cy="366425"/>
          </a:xfrm>
        </p:spPr>
        <p:txBody>
          <a:bodyPr anchor="t">
            <a:noAutofit/>
          </a:bodyPr>
          <a:lstStyle/>
          <a:p>
            <a:pPr marL="0" indent="0">
              <a:buNone/>
            </a:pPr>
            <a:r>
              <a:rPr lang="en-US" altLang="ko-KR" b="1" dirty="0">
                <a:latin typeface="나눔스퀘어 Bold" panose="020B0600000101010101" pitchFamily="34" charset="-127"/>
                <a:ea typeface="나눔스퀘어 Bold" panose="020B0600000101010101" pitchFamily="34" charset="-127"/>
              </a:rPr>
              <a:t>Payment period</a:t>
            </a:r>
            <a:endParaRPr lang="en-US" altLang="ko-KR" b="1">
              <a:latin typeface="나눔스퀘어 Bold" panose="020B0600000101010101" pitchFamily="34" charset="-127"/>
              <a:ea typeface="나눔스퀘어 Bold" panose="020B0600000101010101" pitchFamily="34" charset="-127"/>
            </a:endParaRPr>
          </a:p>
        </p:txBody>
      </p:sp>
      <p:sp>
        <p:nvSpPr>
          <p:cNvPr id="10" name="TextBox 9">
            <a:extLst>
              <a:ext uri="{FF2B5EF4-FFF2-40B4-BE49-F238E27FC236}">
                <a16:creationId xmlns:a16="http://schemas.microsoft.com/office/drawing/2014/main" id="{648DACD9-D0BD-496F-A017-DE0AAEB240C2}"/>
              </a:ext>
            </a:extLst>
          </p:cNvPr>
          <p:cNvSpPr txBox="1"/>
          <p:nvPr/>
        </p:nvSpPr>
        <p:spPr>
          <a:xfrm>
            <a:off x="806716" y="4143424"/>
            <a:ext cx="10548039" cy="971292"/>
          </a:xfrm>
          <a:prstGeom prst="rect">
            <a:avLst/>
          </a:prstGeom>
          <a:noFill/>
        </p:spPr>
        <p:txBody>
          <a:bodyPr wrap="square">
            <a:spAutoFit/>
          </a:bodyPr>
          <a:lstStyle/>
          <a:p>
            <a:pPr marL="232410" indent="-127000" latinLnBrk="0">
              <a:lnSpc>
                <a:spcPct val="150000"/>
              </a:lnSpc>
            </a:pPr>
            <a:r>
              <a:rPr lang="en-US" altLang="ko-KR" sz="2000" b="1" dirty="0">
                <a:latin typeface="NanumSquare" panose="020B0600000101010101" pitchFamily="34" charset="-127"/>
                <a:ea typeface="NanumSquare" panose="020B0600000101010101" pitchFamily="34" charset="-127"/>
              </a:rPr>
              <a:t>-</a:t>
            </a:r>
            <a:r>
              <a:rPr lang="ko-KR" altLang="en-US" sz="2000" b="1" i="0" u="none" strike="noStrike" dirty="0">
                <a:effectLst/>
                <a:latin typeface="NanumSquare" panose="020B0600000101010101" pitchFamily="34" charset="-127"/>
                <a:ea typeface="NanumSquare" panose="020B0600000101010101" pitchFamily="34" charset="-127"/>
              </a:rPr>
              <a:t> </a:t>
            </a:r>
            <a:r>
              <a:rPr lang="ko-KR" altLang="en-US" sz="2000" b="1" dirty="0">
                <a:latin typeface="NanumSquare" panose="020B0600000101010101" pitchFamily="34" charset="-127"/>
                <a:ea typeface="NanumSquare" panose="020B0600000101010101" pitchFamily="34" charset="-127"/>
              </a:rPr>
              <a:t> </a:t>
            </a:r>
            <a:r>
              <a:rPr lang="en-US" altLang="ko-KR" sz="2000" b="1" dirty="0">
                <a:latin typeface="NanumSquare" panose="020B0600000101010101" pitchFamily="34" charset="-127"/>
                <a:ea typeface="NanumSquare" panose="020B0600000101010101" pitchFamily="34" charset="-127"/>
              </a:rPr>
              <a:t>Make sure to check the </a:t>
            </a:r>
            <a:r>
              <a:rPr lang="en-US" altLang="ko-KR" sz="2000" b="1" dirty="0">
                <a:solidFill>
                  <a:srgbClr val="FF0000"/>
                </a:solidFill>
                <a:latin typeface="NanumSquare" panose="020B0600000101010101" pitchFamily="34" charset="-127"/>
                <a:ea typeface="NanumSquare" panose="020B0600000101010101" pitchFamily="34" charset="-127"/>
              </a:rPr>
              <a:t>tuition payment period</a:t>
            </a:r>
            <a:r>
              <a:rPr lang="en-US" altLang="ko-KR" sz="2000" b="1" dirty="0">
                <a:latin typeface="NanumSquare" panose="020B0600000101010101" pitchFamily="34" charset="-127"/>
                <a:ea typeface="NanumSquare" panose="020B0600000101010101" pitchFamily="34" charset="-127"/>
              </a:rPr>
              <a:t> via the homepage announcement and social media channel (*compliance with the tuition payment period*)</a:t>
            </a:r>
            <a:endParaRPr lang="en-US" altLang="ko-KR" sz="2000" b="1" dirty="0">
              <a:solidFill>
                <a:srgbClr val="FF0000"/>
              </a:solidFill>
              <a:latin typeface="NanumSquare" panose="020B0600000101010101" pitchFamily="34" charset="-127"/>
              <a:ea typeface="NanumSquare" panose="020B0600000101010101" pitchFamily="34" charset="-127"/>
            </a:endParaRPr>
          </a:p>
        </p:txBody>
      </p:sp>
      <p:sp>
        <p:nvSpPr>
          <p:cNvPr id="14" name="Content Placeholder 2">
            <a:extLst>
              <a:ext uri="{FF2B5EF4-FFF2-40B4-BE49-F238E27FC236}">
                <a16:creationId xmlns:a16="http://schemas.microsoft.com/office/drawing/2014/main" id="{99B3EC79-44FA-4638-9787-EF429AF4402D}"/>
              </a:ext>
            </a:extLst>
          </p:cNvPr>
          <p:cNvSpPr txBox="1">
            <a:spLocks/>
          </p:cNvSpPr>
          <p:nvPr/>
        </p:nvSpPr>
        <p:spPr>
          <a:xfrm>
            <a:off x="609962" y="3563449"/>
            <a:ext cx="11029615" cy="366425"/>
          </a:xfrm>
          <a:prstGeom prst="rect">
            <a:avLst/>
          </a:prstGeom>
        </p:spPr>
        <p:txBody>
          <a:bodyPr vert="horz" lIns="91440" tIns="45720" rIns="91440" bIns="45720" rtlCol="0" anchor="t">
            <a:norm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ko-KR" sz="2000" b="1" dirty="0">
                <a:latin typeface="나눔스퀘어 Bold" panose="020B0600000101010101" pitchFamily="34" charset="-127"/>
                <a:ea typeface="나눔스퀘어 Bold" panose="020B0600000101010101" pitchFamily="34" charset="-127"/>
              </a:rPr>
              <a:t>Notes</a:t>
            </a:r>
            <a:endParaRPr lang="en-US" altLang="ko-KR" sz="2000" b="1">
              <a:latin typeface="나눔스퀘어 Bold" panose="020B0600000101010101" pitchFamily="34" charset="-127"/>
              <a:ea typeface="나눔스퀘어 Bold" panose="020B0600000101010101" pitchFamily="34" charset="-127"/>
            </a:endParaRP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1418935"/>
            <a:ext cx="570492" cy="570492"/>
          </a:xfrm>
          <a:prstGeom prst="rect">
            <a:avLst/>
          </a:prstGeom>
          <a:blipFill>
            <a:blip r:embed="rId5">
              <a:extLst>
                <a:ext uri="{96DAC541-7B7A-43D3-8B79-37D633B846F1}">
                  <asvg:svgBlip xmlns:asvg="http://schemas.microsoft.com/office/drawing/2016/SVG/main" xmlns=""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 name="직사각형 1"/>
          <p:cNvSpPr/>
          <p:nvPr/>
        </p:nvSpPr>
        <p:spPr>
          <a:xfrm>
            <a:off x="5317575" y="789515"/>
            <a:ext cx="8278013" cy="307777"/>
          </a:xfrm>
          <a:prstGeom prst="rect">
            <a:avLst/>
          </a:prstGeom>
        </p:spPr>
        <p:txBody>
          <a:bodyPr wrap="square">
            <a:spAutoFit/>
          </a:bodyPr>
          <a:lstStyle/>
          <a:p>
            <a:r>
              <a:rPr lang="ko-KR" altLang="en-US" sz="1400" dirty="0">
                <a:hlinkClick r:id="rId7"/>
              </a:rPr>
              <a:t>https://www.kw.ac.kr/ko/life/notice.jsp?BoardMode=view&amp;DUID=33582</a:t>
            </a:r>
            <a:endParaRPr lang="ko-KR" altLang="en-US" sz="1400" dirty="0"/>
          </a:p>
        </p:txBody>
      </p:sp>
      <p:sp>
        <p:nvSpPr>
          <p:cNvPr id="16" name="직사각형 1">
            <a:extLst>
              <a:ext uri="{FF2B5EF4-FFF2-40B4-BE49-F238E27FC236}">
                <a16:creationId xmlns:a16="http://schemas.microsoft.com/office/drawing/2014/main" id="{40618D3F-63A1-4F4C-B5F7-4C237C5E913D}"/>
              </a:ext>
            </a:extLst>
          </p:cNvPr>
          <p:cNvSpPr/>
          <p:nvPr/>
        </p:nvSpPr>
        <p:spPr>
          <a:xfrm>
            <a:off x="236224" y="5603855"/>
            <a:ext cx="11755479" cy="646331"/>
          </a:xfrm>
          <a:prstGeom prst="rect">
            <a:avLst/>
          </a:prstGeom>
        </p:spPr>
        <p:txBody>
          <a:bodyPr wrap="square">
            <a:spAutoFit/>
          </a:bodyPr>
          <a:lstStyle/>
          <a:p>
            <a:r>
              <a:rPr lang="en-US" altLang="ko-KR" dirty="0">
                <a:hlinkClick r:id="rId8"/>
              </a:rPr>
              <a:t>https://www.kw.ac.kr/ko/life/notice.jsp?BoardMode=view&amp;DUID=35236&amp;tpage=1&amp;searchKey=1&amp;searchVal=%EB%93%B1%EB%A1%9D&amp;srCategoryId</a:t>
            </a:r>
            <a:endParaRPr lang="ko-KR" altLang="en-US" dirty="0"/>
          </a:p>
        </p:txBody>
      </p:sp>
    </p:spTree>
    <p:extLst>
      <p:ext uri="{BB962C8B-B14F-4D97-AF65-F5344CB8AC3E}">
        <p14:creationId xmlns:p14="http://schemas.microsoft.com/office/powerpoint/2010/main" val="88551571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3" name="TextBox 22">
            <a:extLst>
              <a:ext uri="{FF2B5EF4-FFF2-40B4-BE49-F238E27FC236}">
                <a16:creationId xmlns:a16="http://schemas.microsoft.com/office/drawing/2014/main" id="{0DF6ED3D-5EFC-4464-94EF-FF171919D77F}"/>
              </a:ext>
            </a:extLst>
          </p:cNvPr>
          <p:cNvSpPr txBox="1"/>
          <p:nvPr/>
        </p:nvSpPr>
        <p:spPr>
          <a:xfrm>
            <a:off x="800644" y="2168933"/>
            <a:ext cx="10692109" cy="201593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lvl="0">
              <a:spcBef>
                <a:spcPts val="1000"/>
              </a:spcBef>
            </a:pPr>
            <a:r>
              <a:rPr lang="en-US" altLang="ko-KR" sz="2000" dirty="0">
                <a:solidFill>
                  <a:srgbClr val="002060"/>
                </a:solidFill>
                <a:latin typeface="맑은 고딕" panose="020B0503020000020004" pitchFamily="50" charset="-127"/>
              </a:rPr>
              <a:t>Enrolled students tuition payment period</a:t>
            </a:r>
          </a:p>
          <a:p>
            <a:pPr marL="232410" lvl="0" indent="-127000" latinLnBrk="0">
              <a:spcBef>
                <a:spcPts val="1000"/>
              </a:spcBef>
              <a:buFont typeface="Arial" panose="020B0604020202020204" pitchFamily="34" charset="0"/>
              <a:buChar char="•"/>
            </a:pPr>
            <a:r>
              <a:rPr lang="en-US" altLang="ko-KR" sz="2000" dirty="0">
                <a:solidFill>
                  <a:srgbClr val="002060"/>
                </a:solidFill>
                <a:latin typeface="맑은 고딕" panose="020B0503020000020004" pitchFamily="50" charset="-127"/>
              </a:rPr>
              <a:t> </a:t>
            </a:r>
            <a:r>
              <a:rPr lang="en-US" altLang="ko-KR" sz="2000" b="1" dirty="0">
                <a:latin typeface="NanumSquare" panose="020B0600000101010101" pitchFamily="34" charset="-127"/>
                <a:ea typeface="NanumSquare" panose="020B0600000101010101" pitchFamily="34" charset="-127"/>
              </a:rPr>
              <a:t>Spring semester (March): Late February to Early March</a:t>
            </a:r>
          </a:p>
          <a:p>
            <a:pPr marL="232410" lvl="0" indent="-127000" latinLnBrk="0">
              <a:spcBef>
                <a:spcPts val="1000"/>
              </a:spcBef>
              <a:buFont typeface="Arial" panose="020B0604020202020204" pitchFamily="34" charset="0"/>
              <a:buChar char="•"/>
            </a:pPr>
            <a:r>
              <a:rPr lang="en-US" altLang="ko-KR" sz="2000" dirty="0">
                <a:solidFill>
                  <a:srgbClr val="002060"/>
                </a:solidFill>
                <a:latin typeface="맑은 고딕" panose="020B0503020000020004" pitchFamily="50" charset="-127"/>
              </a:rPr>
              <a:t> </a:t>
            </a:r>
            <a:r>
              <a:rPr lang="en-US" altLang="ko-KR" sz="2000" b="1" dirty="0">
                <a:latin typeface="NanumSquare" panose="020B0600000101010101" pitchFamily="34" charset="-127"/>
                <a:ea typeface="NanumSquare" panose="020B0600000101010101" pitchFamily="34" charset="-127"/>
              </a:rPr>
              <a:t>Fall semester (September): Late August to Early September</a:t>
            </a:r>
          </a:p>
          <a:p>
            <a:pPr marL="232410" lvl="0" indent="-127000" latinLnBrk="0">
              <a:spcBef>
                <a:spcPts val="1000"/>
              </a:spcBef>
              <a:buFont typeface="Arial" panose="020B0604020202020204" pitchFamily="34" charset="0"/>
              <a:buChar char="•"/>
            </a:pPr>
            <a:r>
              <a:rPr lang="en-US" altLang="ko-KR" sz="2000" dirty="0">
                <a:solidFill>
                  <a:srgbClr val="002060"/>
                </a:solidFill>
                <a:latin typeface="맑은 고딕" panose="020B0503020000020004" pitchFamily="50" charset="-127"/>
              </a:rPr>
              <a:t> Make sure to check the tuition payment period via the homepage announcement and social media channel (*compliance with the tuition payment period*)</a:t>
            </a:r>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252592"/>
            <a:ext cx="570492" cy="570492"/>
          </a:xfrm>
          <a:prstGeom prst="rect">
            <a:avLst/>
          </a:prstGeom>
          <a:blipFill>
            <a:blip r:embed="rId3">
              <a:extLst>
                <a:ext uri="{96DAC541-7B7A-43D3-8B79-37D633B846F1}">
                  <asvg:svgBlip xmlns:asvg="http://schemas.microsoft.com/office/drawing/2016/SVG/main" xmlns=""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282105"/>
            <a:ext cx="11029616" cy="538815"/>
          </a:xfrm>
        </p:spPr>
        <p:txBody>
          <a:bodyPr>
            <a:normAutofit/>
          </a:bodyPr>
          <a:lstStyle/>
          <a:p>
            <a:r>
              <a:rPr lang="en-US" altLang="ko-KR" sz="2800" dirty="0">
                <a:latin typeface="NanumSquare ExtraBold" panose="020B0600000101010101" pitchFamily="34" charset="-127"/>
                <a:ea typeface="NanumSquare ExtraBold" panose="020B0600000101010101" pitchFamily="34" charset="-127"/>
              </a:rPr>
              <a:t>Tuition Payment</a:t>
            </a:r>
            <a:endParaRPr lang="en-US" dirty="0">
              <a:latin typeface="NanumSquare ExtraBold" panose="020B0600000101010101" pitchFamily="34" charset="-127"/>
              <a:ea typeface="NanumSquare ExtraBold" panose="020B0600000101010101" pitchFamily="34" charset="-127"/>
            </a:endParaRP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2118742"/>
            <a:ext cx="570492" cy="570492"/>
          </a:xfrm>
          <a:prstGeom prst="rect">
            <a:avLst/>
          </a:prstGeom>
          <a:blipFill>
            <a:blip r:embed="rId5">
              <a:extLst>
                <a:ext uri="{96DAC541-7B7A-43D3-8B79-37D633B846F1}">
                  <asvg:svgBlip xmlns:asvg="http://schemas.microsoft.com/office/drawing/2016/SVG/main" xmlns=""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 name="직사각형 1"/>
          <p:cNvSpPr/>
          <p:nvPr/>
        </p:nvSpPr>
        <p:spPr>
          <a:xfrm>
            <a:off x="844040" y="988177"/>
            <a:ext cx="11149060" cy="1323439"/>
          </a:xfrm>
          <a:prstGeom prst="rect">
            <a:avLst/>
          </a:prstGeom>
        </p:spPr>
        <p:txBody>
          <a:bodyPr wrap="square">
            <a:spAutoFit/>
          </a:bodyPr>
          <a:lstStyle/>
          <a:p>
            <a:pPr marL="285750" indent="-285750">
              <a:buFont typeface="Arial" panose="020B0604020202020204" pitchFamily="34" charset="0"/>
              <a:buChar char="•"/>
            </a:pPr>
            <a:r>
              <a:rPr lang="en-US" altLang="ko-KR" sz="2000" dirty="0">
                <a:solidFill>
                  <a:srgbClr val="002060"/>
                </a:solidFill>
                <a:latin typeface="+mn-ea"/>
              </a:rPr>
              <a:t>2021 Spring Semester Tu</a:t>
            </a:r>
            <a:r>
              <a:rPr lang="en-US" altLang="ko-KR" sz="2000" dirty="0">
                <a:solidFill>
                  <a:srgbClr val="002060"/>
                </a:solidFill>
                <a:latin typeface="+mn-ea"/>
                <a:hlinkClick r:id="rId7"/>
              </a:rPr>
              <a:t>i</a:t>
            </a:r>
            <a:r>
              <a:rPr lang="en-US" altLang="ko-KR" sz="2000" dirty="0">
                <a:solidFill>
                  <a:srgbClr val="002060"/>
                </a:solidFill>
                <a:latin typeface="+mn-ea"/>
              </a:rPr>
              <a:t>tion Payment Information </a:t>
            </a:r>
            <a:r>
              <a:rPr lang="en-US" altLang="ko-KR" sz="2000" dirty="0">
                <a:solidFill>
                  <a:srgbClr val="002060"/>
                </a:solidFill>
                <a:latin typeface="+mn-ea"/>
                <a:hlinkClick r:id="rId7"/>
              </a:rPr>
              <a:t>https://www.kw.ac.kr/ko/life/notice.jsp?BoardMode=view&amp;DUID=35236&amp;tpage=1&amp;searchKey=1&amp;searchVal=%EB%93%B1%EB%A1%9D&amp;srCategoryId</a:t>
            </a:r>
            <a:endParaRPr lang="en-US" altLang="ko-KR" sz="2000" dirty="0">
              <a:solidFill>
                <a:srgbClr val="002060"/>
              </a:solidFill>
              <a:latin typeface="+mn-ea"/>
            </a:endParaRPr>
          </a:p>
          <a:p>
            <a:pPr marL="285750" indent="-285750">
              <a:buFont typeface="Arial" panose="020B0604020202020204" pitchFamily="34" charset="0"/>
              <a:buChar char="•"/>
            </a:pPr>
            <a:endParaRPr lang="ko-KR" altLang="en-US" sz="2000" dirty="0">
              <a:solidFill>
                <a:srgbClr val="002060"/>
              </a:solidFill>
              <a:latin typeface="+mn-ea"/>
            </a:endParaRPr>
          </a:p>
        </p:txBody>
      </p:sp>
      <p:sp>
        <p:nvSpPr>
          <p:cNvPr id="16" name="Rectangle 10" descr="Magnifying glass">
            <a:extLst>
              <a:ext uri="{FF2B5EF4-FFF2-40B4-BE49-F238E27FC236}">
                <a16:creationId xmlns:a16="http://schemas.microsoft.com/office/drawing/2014/main" id="{6513F260-1CB2-42A2-8354-5916246EA6B7}"/>
              </a:ext>
            </a:extLst>
          </p:cNvPr>
          <p:cNvSpPr/>
          <p:nvPr/>
        </p:nvSpPr>
        <p:spPr>
          <a:xfrm>
            <a:off x="236224" y="4327393"/>
            <a:ext cx="570492" cy="570492"/>
          </a:xfrm>
          <a:prstGeom prst="rect">
            <a:avLst/>
          </a:prstGeom>
          <a:blipFill>
            <a:blip r:embed="rId5">
              <a:extLst>
                <a:ext uri="{96DAC541-7B7A-43D3-8B79-37D633B846F1}">
                  <asvg:svgBlip xmlns:asvg="http://schemas.microsoft.com/office/drawing/2016/SVG/main" xmlns=""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1" name="Content Placeholder 2">
            <a:extLst>
              <a:ext uri="{FF2B5EF4-FFF2-40B4-BE49-F238E27FC236}">
                <a16:creationId xmlns:a16="http://schemas.microsoft.com/office/drawing/2014/main" id="{8F99035A-A860-42AA-A1E8-A9A4C3499286}"/>
              </a:ext>
            </a:extLst>
          </p:cNvPr>
          <p:cNvSpPr txBox="1">
            <a:spLocks/>
          </p:cNvSpPr>
          <p:nvPr/>
        </p:nvSpPr>
        <p:spPr>
          <a:xfrm>
            <a:off x="758272" y="4356998"/>
            <a:ext cx="10930450" cy="2005060"/>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altLang="ko-KR" sz="2000" dirty="0">
                <a:solidFill>
                  <a:srgbClr val="002060"/>
                </a:solidFill>
                <a:latin typeface="+mn-ea"/>
              </a:rPr>
              <a:t>Tuition payment guide</a:t>
            </a:r>
          </a:p>
          <a:p>
            <a:pPr marL="232410" indent="-127000" latinLnBrk="0">
              <a:lnSpc>
                <a:spcPct val="100000"/>
              </a:lnSpc>
            </a:pPr>
            <a:r>
              <a:rPr lang="en-US" altLang="ko-KR" sz="2000" dirty="0">
                <a:solidFill>
                  <a:srgbClr val="002060"/>
                </a:solidFill>
                <a:latin typeface="+mn-ea"/>
              </a:rPr>
              <a:t> STEP 1 – </a:t>
            </a:r>
            <a:r>
              <a:rPr lang="en-US" sz="2000" dirty="0">
                <a:latin typeface="나눔스퀘어 Bold" panose="020B0600000101010101" pitchFamily="34" charset="-127"/>
                <a:ea typeface="나눔스퀘어 Bold" panose="020B0600000101010101" pitchFamily="34" charset="-127"/>
              </a:rPr>
              <a:t>Login KLAS</a:t>
            </a:r>
            <a:endParaRPr lang="ko-KR" altLang="en-US" sz="2000" dirty="0">
              <a:solidFill>
                <a:srgbClr val="002060"/>
              </a:solidFill>
              <a:latin typeface="+mn-ea"/>
            </a:endParaRPr>
          </a:p>
        </p:txBody>
      </p:sp>
      <p:pic>
        <p:nvPicPr>
          <p:cNvPr id="22" name="Picture 4">
            <a:extLst>
              <a:ext uri="{FF2B5EF4-FFF2-40B4-BE49-F238E27FC236}">
                <a16:creationId xmlns:a16="http://schemas.microsoft.com/office/drawing/2014/main" id="{8912FEDE-2551-4A0B-B5D3-E55D9F944C65}"/>
              </a:ext>
            </a:extLst>
          </p:cNvPr>
          <p:cNvPicPr>
            <a:picLocks noChangeAspect="1"/>
          </p:cNvPicPr>
          <p:nvPr/>
        </p:nvPicPr>
        <p:blipFill rotWithShape="1">
          <a:blip r:embed="rId8"/>
          <a:srcRect l="21032" t="3554" r="21929" b="20865"/>
          <a:stretch/>
        </p:blipFill>
        <p:spPr>
          <a:xfrm>
            <a:off x="3824884" y="4235060"/>
            <a:ext cx="3448731" cy="2411150"/>
          </a:xfrm>
          <a:prstGeom prst="rect">
            <a:avLst/>
          </a:prstGeom>
        </p:spPr>
      </p:pic>
    </p:spTree>
    <p:extLst>
      <p:ext uri="{BB962C8B-B14F-4D97-AF65-F5344CB8AC3E}">
        <p14:creationId xmlns:p14="http://schemas.microsoft.com/office/powerpoint/2010/main" val="12705714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11" name="Rectangle 10" descr="Magnifying glass">
            <a:extLst>
              <a:ext uri="{FF2B5EF4-FFF2-40B4-BE49-F238E27FC236}">
                <a16:creationId xmlns:a16="http://schemas.microsoft.com/office/drawing/2014/main" id="{F2204100-C891-48DD-9D1B-780D3D350F2C}"/>
              </a:ext>
            </a:extLst>
          </p:cNvPr>
          <p:cNvSpPr/>
          <p:nvPr/>
        </p:nvSpPr>
        <p:spPr>
          <a:xfrm>
            <a:off x="267746" y="168621"/>
            <a:ext cx="570492" cy="570492"/>
          </a:xfrm>
          <a:prstGeom prst="rect">
            <a:avLst/>
          </a:prstGeom>
          <a:blipFill>
            <a:blip r:embed="rId2">
              <a:extLs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pic>
        <p:nvPicPr>
          <p:cNvPr id="4" name="그림 3"/>
          <p:cNvPicPr>
            <a:picLocks noChangeAspect="1"/>
          </p:cNvPicPr>
          <p:nvPr/>
        </p:nvPicPr>
        <p:blipFill rotWithShape="1">
          <a:blip r:embed="rId4"/>
          <a:srcRect b="49147"/>
          <a:stretch/>
        </p:blipFill>
        <p:spPr>
          <a:xfrm>
            <a:off x="1242002" y="1081021"/>
            <a:ext cx="9413556" cy="2436620"/>
          </a:xfrm>
          <a:prstGeom prst="rect">
            <a:avLst/>
          </a:prstGeom>
        </p:spPr>
      </p:pic>
      <p:sp>
        <p:nvSpPr>
          <p:cNvPr id="9" name="Content Placeholder 2">
            <a:extLst>
              <a:ext uri="{FF2B5EF4-FFF2-40B4-BE49-F238E27FC236}">
                <a16:creationId xmlns:a16="http://schemas.microsoft.com/office/drawing/2014/main" id="{0359C218-78CD-4E97-A05E-5DA6327E4E67}"/>
              </a:ext>
            </a:extLst>
          </p:cNvPr>
          <p:cNvSpPr txBox="1">
            <a:spLocks/>
          </p:cNvSpPr>
          <p:nvPr/>
        </p:nvSpPr>
        <p:spPr>
          <a:xfrm>
            <a:off x="838238" y="228424"/>
            <a:ext cx="10930450" cy="896139"/>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altLang="ko-KR" sz="2000" dirty="0">
                <a:solidFill>
                  <a:srgbClr val="002060"/>
                </a:solidFill>
                <a:latin typeface="+mn-ea"/>
              </a:rPr>
              <a:t>Tuition Payment Guide</a:t>
            </a:r>
          </a:p>
          <a:p>
            <a:pPr marL="0" indent="0">
              <a:lnSpc>
                <a:spcPct val="100000"/>
              </a:lnSpc>
              <a:buFont typeface="Arial" panose="020B0604020202020204" pitchFamily="34" charset="0"/>
              <a:buNone/>
            </a:pPr>
            <a:r>
              <a:rPr lang="en-US" altLang="ko-KR" sz="2000" dirty="0">
                <a:solidFill>
                  <a:srgbClr val="002060"/>
                </a:solidFill>
                <a:latin typeface="+mn-ea"/>
              </a:rPr>
              <a:t> </a:t>
            </a:r>
            <a:r>
              <a:rPr lang="en-US" sz="2000" dirty="0">
                <a:latin typeface="나눔스퀘어 Bold" panose="020B0600000101010101" pitchFamily="34" charset="-127"/>
                <a:ea typeface="나눔스퀘어 Bold" panose="020B0600000101010101" pitchFamily="34" charset="-127"/>
              </a:rPr>
              <a:t>STEP 2 – Navigate “</a:t>
            </a:r>
            <a:r>
              <a:rPr lang="ko-KR" altLang="en-US" sz="2000" dirty="0">
                <a:latin typeface="나눔스퀘어 Bold" panose="020B0600000101010101" pitchFamily="34" charset="-127"/>
                <a:ea typeface="나눔스퀘어 Bold" panose="020B0600000101010101" pitchFamily="34" charset="-127"/>
              </a:rPr>
              <a:t>학사서비스 </a:t>
            </a:r>
            <a:r>
              <a:rPr lang="en-US" altLang="ko-KR" sz="2000" dirty="0">
                <a:latin typeface="나눔스퀘어 Bold" panose="020B0600000101010101" pitchFamily="34" charset="-127"/>
                <a:ea typeface="나눔스퀘어 Bold" panose="020B0600000101010101" pitchFamily="34" charset="-127"/>
              </a:rPr>
              <a:t>-&gt; </a:t>
            </a:r>
            <a:r>
              <a:rPr lang="ko-KR" altLang="en-US" sz="2000" dirty="0">
                <a:latin typeface="나눔스퀘어 Bold" panose="020B0600000101010101" pitchFamily="34" charset="-127"/>
                <a:ea typeface="나눔스퀘어 Bold" panose="020B0600000101010101" pitchFamily="34" charset="-127"/>
              </a:rPr>
              <a:t>등록금 고지서 출력</a:t>
            </a:r>
            <a:r>
              <a:rPr lang="en-US" altLang="ko-KR" sz="2000" dirty="0">
                <a:latin typeface="나눔스퀘어 Bold" panose="020B0600000101010101" pitchFamily="34" charset="-127"/>
                <a:ea typeface="나눔스퀘어 Bold" panose="020B0600000101010101" pitchFamily="34" charset="-127"/>
              </a:rPr>
              <a:t>”</a:t>
            </a:r>
            <a:endParaRPr lang="en-US" sz="2000" dirty="0">
              <a:latin typeface="나눔스퀘어 Bold" panose="020B0600000101010101" pitchFamily="34" charset="-127"/>
              <a:ea typeface="나눔스퀘어 Bold" panose="020B0600000101010101" pitchFamily="34" charset="-127"/>
            </a:endParaRPr>
          </a:p>
          <a:p>
            <a:pPr marL="232410" indent="-127000" latinLnBrk="0">
              <a:lnSpc>
                <a:spcPct val="100000"/>
              </a:lnSpc>
            </a:pPr>
            <a:endParaRPr lang="ko-KR" altLang="en-US" sz="2000" dirty="0">
              <a:solidFill>
                <a:srgbClr val="002060"/>
              </a:solidFill>
              <a:latin typeface="+mn-ea"/>
            </a:endParaRPr>
          </a:p>
        </p:txBody>
      </p:sp>
      <p:sp>
        <p:nvSpPr>
          <p:cNvPr id="12" name="Content Placeholder 2">
            <a:extLst>
              <a:ext uri="{FF2B5EF4-FFF2-40B4-BE49-F238E27FC236}">
                <a16:creationId xmlns:a16="http://schemas.microsoft.com/office/drawing/2014/main" id="{4095D57F-3B6F-4672-AD2D-4439930BBCDD}"/>
              </a:ext>
            </a:extLst>
          </p:cNvPr>
          <p:cNvSpPr txBox="1">
            <a:spLocks/>
          </p:cNvSpPr>
          <p:nvPr/>
        </p:nvSpPr>
        <p:spPr>
          <a:xfrm>
            <a:off x="841343" y="3646539"/>
            <a:ext cx="11206278" cy="896139"/>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altLang="ko-KR" sz="2000" dirty="0">
                <a:solidFill>
                  <a:srgbClr val="002060"/>
                </a:solidFill>
                <a:latin typeface="+mn-ea"/>
              </a:rPr>
              <a:t>Installment Payment Guide</a:t>
            </a:r>
          </a:p>
          <a:p>
            <a:pPr marL="0" indent="0">
              <a:lnSpc>
                <a:spcPct val="100000"/>
              </a:lnSpc>
              <a:buFont typeface="Arial" panose="020B0604020202020204" pitchFamily="34" charset="0"/>
              <a:buNone/>
            </a:pPr>
            <a:r>
              <a:rPr lang="en-US" altLang="ko-KR" sz="2000" dirty="0">
                <a:solidFill>
                  <a:srgbClr val="002060"/>
                </a:solidFill>
                <a:latin typeface="+mn-ea"/>
              </a:rPr>
              <a:t> </a:t>
            </a:r>
            <a:r>
              <a:rPr lang="en-US" altLang="ko-KR" sz="2000" dirty="0">
                <a:latin typeface="나눔스퀘어 Bold" panose="020B0600000101010101" pitchFamily="34" charset="-127"/>
                <a:ea typeface="나눔스퀘어 Bold" panose="020B0600000101010101" pitchFamily="34" charset="-127"/>
              </a:rPr>
              <a:t>Installment payment</a:t>
            </a:r>
            <a:r>
              <a:rPr lang="en-US" sz="2000" dirty="0">
                <a:latin typeface="나눔스퀘어 Bold" panose="020B0600000101010101" pitchFamily="34" charset="-127"/>
                <a:ea typeface="나눔스퀘어 Bold" panose="020B0600000101010101" pitchFamily="34" charset="-127"/>
              </a:rPr>
              <a:t>: </a:t>
            </a:r>
            <a:r>
              <a:rPr lang="en-US" altLang="ko-KR" sz="2000" dirty="0">
                <a:latin typeface="나눔스퀘어 Bold" panose="020B0600000101010101" pitchFamily="34" charset="-127"/>
                <a:ea typeface="나눔스퀘어 Bold" panose="020B0600000101010101" pitchFamily="34" charset="-127"/>
              </a:rPr>
              <a:t>Pay total tuition by dividing into four times during the semester (Only applicants are allowed)</a:t>
            </a:r>
            <a:endParaRPr lang="en-US" sz="2000" dirty="0">
              <a:latin typeface="나눔스퀘어 Bold" panose="020B0600000101010101" pitchFamily="34" charset="-127"/>
              <a:ea typeface="나눔스퀘어 Bold" panose="020B0600000101010101" pitchFamily="34" charset="-127"/>
            </a:endParaRPr>
          </a:p>
          <a:p>
            <a:pPr marL="232410" indent="-127000" latinLnBrk="0">
              <a:lnSpc>
                <a:spcPct val="100000"/>
              </a:lnSpc>
            </a:pPr>
            <a:endParaRPr lang="en-US" altLang="ko-KR" sz="2000" dirty="0">
              <a:solidFill>
                <a:srgbClr val="002060"/>
              </a:solidFill>
              <a:latin typeface="+mn-ea"/>
            </a:endParaRPr>
          </a:p>
        </p:txBody>
      </p:sp>
      <p:sp>
        <p:nvSpPr>
          <p:cNvPr id="13" name="Rectangle 10" descr="Magnifying glass">
            <a:extLst>
              <a:ext uri="{FF2B5EF4-FFF2-40B4-BE49-F238E27FC236}">
                <a16:creationId xmlns:a16="http://schemas.microsoft.com/office/drawing/2014/main" id="{089B019C-517E-4774-849D-E8EAA8804964}"/>
              </a:ext>
            </a:extLst>
          </p:cNvPr>
          <p:cNvSpPr/>
          <p:nvPr/>
        </p:nvSpPr>
        <p:spPr>
          <a:xfrm>
            <a:off x="289516" y="3549414"/>
            <a:ext cx="570492" cy="570492"/>
          </a:xfrm>
          <a:prstGeom prst="rect">
            <a:avLst/>
          </a:prstGeom>
          <a:blipFill>
            <a:blip r:embed="rId2">
              <a:extLs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pic>
        <p:nvPicPr>
          <p:cNvPr id="14" name="그림 13">
            <a:extLst>
              <a:ext uri="{FF2B5EF4-FFF2-40B4-BE49-F238E27FC236}">
                <a16:creationId xmlns:a16="http://schemas.microsoft.com/office/drawing/2014/main" id="{0022EEE0-9F5D-49E3-8425-31531EB65B79}"/>
              </a:ext>
            </a:extLst>
          </p:cNvPr>
          <p:cNvPicPr>
            <a:picLocks noChangeAspect="1"/>
          </p:cNvPicPr>
          <p:nvPr/>
        </p:nvPicPr>
        <p:blipFill rotWithShape="1">
          <a:blip r:embed="rId5"/>
          <a:srcRect b="53896"/>
          <a:stretch/>
        </p:blipFill>
        <p:spPr>
          <a:xfrm>
            <a:off x="1242002" y="4771115"/>
            <a:ext cx="9413556" cy="1904894"/>
          </a:xfrm>
          <a:prstGeom prst="rect">
            <a:avLst/>
          </a:prstGeom>
        </p:spPr>
      </p:pic>
    </p:spTree>
    <p:extLst>
      <p:ext uri="{BB962C8B-B14F-4D97-AF65-F5344CB8AC3E}">
        <p14:creationId xmlns:p14="http://schemas.microsoft.com/office/powerpoint/2010/main" val="42600620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a:t>U-Campus </a:t>
            </a:r>
            <a:r>
              <a:rPr lang="ko-KR" altLang="en-US" sz="2800"/>
              <a:t>이용안내 </a:t>
            </a:r>
            <a:r>
              <a:rPr lang="en-US" altLang="ko-KR" sz="2800"/>
              <a:t>: </a:t>
            </a:r>
            <a:r>
              <a:rPr lang="ko-KR" altLang="en-US" sz="280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a:t>3) </a:t>
            </a:r>
            <a:r>
              <a:rPr lang="ko-KR" altLang="en-US"/>
              <a:t>로그인 후 왼쪽 </a:t>
            </a:r>
            <a:r>
              <a:rPr lang="ko-KR" altLang="en-US" err="1"/>
              <a:t>상단의‘개인정보수정’클릭</a:t>
            </a:r>
            <a:endParaRPr lang="ko-KR" altLang="en-US"/>
          </a:p>
          <a:p>
            <a:pPr fontAlgn="base"/>
            <a:r>
              <a:rPr lang="en-US" altLang="ko-KR"/>
              <a:t>4) </a:t>
            </a:r>
            <a:r>
              <a:rPr lang="ko-KR" altLang="en-US"/>
              <a:t>개인정보입력 </a:t>
            </a:r>
            <a:r>
              <a:rPr lang="en-US" altLang="ko-KR"/>
              <a:t>: </a:t>
            </a:r>
            <a:r>
              <a:rPr lang="ko-KR" altLang="en-US"/>
              <a:t>전화번호</a:t>
            </a:r>
            <a:r>
              <a:rPr lang="en-US" altLang="ko-KR"/>
              <a:t>, </a:t>
            </a:r>
            <a:r>
              <a:rPr lang="ko-KR" altLang="en-US"/>
              <a:t>휴대폰</a:t>
            </a:r>
            <a:r>
              <a:rPr lang="en-US" altLang="ko-KR"/>
              <a:t>, e-mail, </a:t>
            </a:r>
            <a:r>
              <a:rPr lang="ko-KR" altLang="en-US"/>
              <a:t>주소 등 명확히 기재 후 저장</a:t>
            </a:r>
            <a:r>
              <a:rPr lang="en-US" altLang="ko-KR"/>
              <a:t/>
            </a:r>
            <a:br>
              <a:rPr lang="en-US" altLang="ko-KR"/>
            </a:br>
            <a:r>
              <a:rPr lang="ko-KR" altLang="en-US"/>
              <a:t>* 위 개인정보는 정확하게 입력하여야 학교에서 제공하는 학사 및 기타 정보를 받아볼 수 있으며</a:t>
            </a:r>
            <a:r>
              <a:rPr lang="en-US" altLang="ko-KR"/>
              <a:t>, </a:t>
            </a:r>
            <a:r>
              <a:rPr lang="ko-KR" altLang="en-US"/>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1" y="-3730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0" name="TextBox 19"/>
          <p:cNvSpPr txBox="1"/>
          <p:nvPr/>
        </p:nvSpPr>
        <p:spPr>
          <a:xfrm>
            <a:off x="178053" y="144320"/>
            <a:ext cx="7580871" cy="523220"/>
          </a:xfrm>
          <a:prstGeom prst="rect">
            <a:avLst/>
          </a:prstGeom>
          <a:noFill/>
        </p:spPr>
        <p:txBody>
          <a:bodyPr wrap="square" rtlCol="0">
            <a:spAutoFit/>
          </a:bodyPr>
          <a:lstStyle/>
          <a:p>
            <a:r>
              <a:rPr lang="en-US" sz="2800" b="0" i="0" u="none" strike="noStrike" kern="1200" cap="none" spc="0" baseline="0" dirty="0">
                <a:solidFill>
                  <a:srgbClr val="002060"/>
                </a:solidFill>
                <a:uFillTx/>
                <a:latin typeface="맑은 고딕"/>
                <a:ea typeface="맑은 고딕" pitchFamily="34"/>
                <a:cs typeface=""/>
              </a:rPr>
              <a:t>Academic System</a:t>
            </a:r>
            <a:endParaRPr lang="ko-KR" altLang="en-US" sz="2800">
              <a:solidFill>
                <a:srgbClr val="002060"/>
              </a:solidFill>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440920" y="650086"/>
            <a:ext cx="11248736" cy="193751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b="1" dirty="0">
                <a:solidFill>
                  <a:srgbClr val="002060"/>
                </a:solidFill>
                <a:latin typeface="+mn-ea"/>
              </a:rPr>
              <a:t>1</a:t>
            </a:r>
            <a:r>
              <a:rPr lang="en-US" altLang="ko-KR" sz="1600" b="1">
                <a:solidFill>
                  <a:srgbClr val="002060"/>
                </a:solidFill>
                <a:latin typeface="+mn-ea"/>
              </a:rPr>
              <a:t>. </a:t>
            </a:r>
            <a:r>
              <a:rPr lang="en-US" altLang="ko-KR" sz="1600" b="1" dirty="0">
                <a:solidFill>
                  <a:srgbClr val="002060"/>
                </a:solidFill>
                <a:latin typeface="+mn-ea"/>
              </a:rPr>
              <a:t>Leave</a:t>
            </a:r>
            <a:r>
              <a:rPr lang="ko-KR" altLang="en-US" sz="1600" b="1" dirty="0">
                <a:solidFill>
                  <a:srgbClr val="002060"/>
                </a:solidFill>
                <a:latin typeface="+mn-ea"/>
              </a:rPr>
              <a:t> </a:t>
            </a:r>
            <a:r>
              <a:rPr lang="en-US" altLang="ko-KR" sz="1600">
                <a:solidFill>
                  <a:srgbClr val="002060"/>
                </a:solidFill>
                <a:latin typeface="+mn-ea"/>
              </a:rPr>
              <a:t>:</a:t>
            </a:r>
            <a:r>
              <a:rPr lang="ko-KR" altLang="en-US" sz="1600">
                <a:solidFill>
                  <a:srgbClr val="002060"/>
                </a:solidFill>
                <a:latin typeface="+mn-ea"/>
              </a:rPr>
              <a:t> </a:t>
            </a:r>
            <a:r>
              <a:rPr lang="en-US" altLang="ko-KR" sz="1600" dirty="0">
                <a:solidFill>
                  <a:srgbClr val="002060"/>
                </a:solidFill>
                <a:latin typeface="+mn-ea"/>
              </a:rPr>
              <a:t>If you are unable to study due to personal circumstances, illness</a:t>
            </a:r>
            <a:r>
              <a:rPr lang="en-US" altLang="ko-KR" sz="1600">
                <a:solidFill>
                  <a:srgbClr val="002060"/>
                </a:solidFill>
                <a:latin typeface="+mn-ea"/>
              </a:rPr>
              <a:t>, </a:t>
            </a:r>
            <a:r>
              <a:rPr lang="en-US" altLang="ko-KR" sz="1600" dirty="0">
                <a:solidFill>
                  <a:srgbClr val="002060"/>
                </a:solidFill>
                <a:latin typeface="+mn-ea"/>
              </a:rPr>
              <a:t>or other unavoidable reasons. </a:t>
            </a:r>
            <a:r>
              <a:rPr lang="en-US" altLang="ko-KR" sz="1600">
                <a:solidFill>
                  <a:srgbClr val="002060"/>
                </a:solidFill>
                <a:latin typeface="+mn-ea"/>
              </a:rPr>
              <a:t>(</a:t>
            </a:r>
            <a:r>
              <a:rPr lang="en-US" altLang="ko-KR" sz="1600" dirty="0">
                <a:solidFill>
                  <a:srgbClr val="002060"/>
                </a:solidFill>
                <a:latin typeface="+mn-ea"/>
              </a:rPr>
              <a:t>per year</a:t>
            </a:r>
            <a:r>
              <a:rPr lang="en-US" altLang="ko-KR" sz="1600">
                <a:solidFill>
                  <a:srgbClr val="002060"/>
                </a:solidFill>
                <a:latin typeface="+mn-ea"/>
              </a:rPr>
              <a:t>)</a:t>
            </a:r>
            <a:endParaRPr lang="ko-KR" altLang="en-US" sz="1600">
              <a:solidFill>
                <a:srgbClr val="002060"/>
              </a:solidFill>
              <a:latin typeface="+mn-ea"/>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a:solidFill>
                  <a:srgbClr val="002060"/>
                </a:solidFill>
                <a:latin typeface="+mn-ea"/>
              </a:rPr>
              <a:t>  1) </a:t>
            </a:r>
            <a:r>
              <a:rPr lang="en-US" sz="1600" b="0" i="0" u="none" strike="noStrike" kern="1200" cap="none" spc="0" baseline="0" dirty="0">
                <a:solidFill>
                  <a:srgbClr val="002060"/>
                </a:solidFill>
                <a:uFillTx/>
                <a:latin typeface="맑은 고딕" pitchFamily="34"/>
                <a:ea typeface="맑은 고딕" pitchFamily="34"/>
                <a:cs typeface=""/>
              </a:rPr>
              <a:t>Application for leave (Student Service Center) ▶ Confirmation by Office of International Affairs ▶ Submission and approval of application (Student Service Center)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a:solidFill>
                  <a:srgbClr val="002060"/>
                </a:solidFill>
                <a:latin typeface="+mn-ea"/>
              </a:rPr>
              <a:t>  2) </a:t>
            </a:r>
            <a:r>
              <a:rPr lang="en-US" sz="1600" b="0" i="0" u="none" strike="noStrike" kern="1200" cap="none" spc="0" baseline="0" dirty="0">
                <a:solidFill>
                  <a:srgbClr val="002060"/>
                </a:solidFill>
                <a:uFillTx/>
                <a:latin typeface="맑은 고딕" pitchFamily="34"/>
                <a:ea typeface="맑은 고딕" pitchFamily="34"/>
                <a:cs typeface=""/>
              </a:rPr>
              <a:t>If you can’t extend your visa or re-enter the country then, </a:t>
            </a:r>
            <a:r>
              <a:rPr lang="en-US" sz="1600" b="0" i="0" u="sng" strike="noStrike" kern="1200" cap="none" spc="0" baseline="0" dirty="0">
                <a:solidFill>
                  <a:srgbClr val="002060"/>
                </a:solidFill>
                <a:uFillTx/>
                <a:latin typeface="맑은 고딕" pitchFamily="34"/>
                <a:ea typeface="맑은 고딕" pitchFamily="34"/>
                <a:cs typeface=""/>
              </a:rPr>
              <a:t>you must leave within one month from the date of the vacation.</a:t>
            </a:r>
            <a:endParaRPr lang="ko-KR" altLang="en-US" sz="1600" dirty="0">
              <a:solidFill>
                <a:srgbClr val="002060"/>
              </a:solidFill>
              <a:latin typeface="+mn-ea"/>
            </a:endParaRPr>
          </a:p>
        </p:txBody>
      </p:sp>
      <p:sp>
        <p:nvSpPr>
          <p:cNvPr id="15" name="TextBox 14"/>
          <p:cNvSpPr txBox="1"/>
          <p:nvPr/>
        </p:nvSpPr>
        <p:spPr>
          <a:xfrm>
            <a:off x="4287261" y="6199493"/>
            <a:ext cx="7581900" cy="369332"/>
          </a:xfrm>
          <a:prstGeom prst="rect">
            <a:avLst/>
          </a:prstGeom>
          <a:solidFill>
            <a:srgbClr val="FFFF00"/>
          </a:solidFill>
        </p:spPr>
        <p:txBody>
          <a:bodyPr wrap="square" rtlCol="0">
            <a:spAutoFit/>
          </a:bodyPr>
          <a:lstStyle/>
          <a:p>
            <a:r>
              <a:rPr lang="en-US" altLang="ko-KR"/>
              <a:t>* </a:t>
            </a:r>
            <a:r>
              <a:rPr lang="en-US" altLang="ko-KR" b="1" dirty="0"/>
              <a:t>Must consult with Office of International Affairs Team in advance.</a:t>
            </a:r>
            <a:endParaRPr lang="ko-KR" altLang="en-US"/>
          </a:p>
        </p:txBody>
      </p:sp>
      <p:sp>
        <p:nvSpPr>
          <p:cNvPr id="12" name="TextBox 29">
            <a:extLst>
              <a:ext uri="{FF2B5EF4-FFF2-40B4-BE49-F238E27FC236}">
                <a16:creationId xmlns:a16="http://schemas.microsoft.com/office/drawing/2014/main" id="{84406709-DAAB-40F5-B2CC-52B43A8AAB2D}"/>
              </a:ext>
            </a:extLst>
          </p:cNvPr>
          <p:cNvSpPr txBox="1"/>
          <p:nvPr/>
        </p:nvSpPr>
        <p:spPr>
          <a:xfrm>
            <a:off x="440920" y="2574410"/>
            <a:ext cx="11248738" cy="1938994"/>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1" dirty="0">
                <a:solidFill>
                  <a:srgbClr val="002060"/>
                </a:solidFill>
                <a:latin typeface="맑은 고딕" pitchFamily="34"/>
                <a:ea typeface="맑은 고딕" pitchFamily="34"/>
                <a:cs typeface=""/>
              </a:rPr>
              <a:t>2.</a:t>
            </a:r>
            <a:r>
              <a:rPr lang="en-US" sz="1600" b="1" i="0" u="none" strike="noStrike" kern="1200" cap="none" spc="0" baseline="0" dirty="0">
                <a:solidFill>
                  <a:srgbClr val="002060"/>
                </a:solidFill>
                <a:uFillTx/>
                <a:latin typeface="맑은 고딕" pitchFamily="34"/>
                <a:ea typeface="맑은 고딕" pitchFamily="34"/>
                <a:cs typeface=""/>
              </a:rPr>
              <a:t> Returning back to school</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1) General returning back : If you return to school normally in the upcoming semester.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2) Monthly returning back : If you wish to return to school one semester earlier than the scheduled semester.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3) </a:t>
            </a:r>
            <a:r>
              <a:rPr lang="en-US" sz="1600" b="1" i="0" u="none" strike="noStrike" kern="1200" cap="none" spc="0" baseline="0" dirty="0">
                <a:solidFill>
                  <a:srgbClr val="002060"/>
                </a:solidFill>
                <a:uFillTx/>
                <a:latin typeface="맑은 고딕" pitchFamily="34"/>
                <a:ea typeface="맑은 고딕" pitchFamily="34"/>
                <a:cs typeface=""/>
              </a:rPr>
              <a:t>Procedure : Log into KLAS </a:t>
            </a:r>
            <a:r>
              <a:rPr lang="ko-KR" sz="1600" b="1" i="0" u="none" strike="noStrike" kern="1200" cap="none" spc="0" baseline="0" dirty="0">
                <a:solidFill>
                  <a:srgbClr val="002060"/>
                </a:solidFill>
                <a:uFillTx/>
                <a:latin typeface="맑은 고딕" pitchFamily="34"/>
                <a:ea typeface="맑은 고딕" pitchFamily="34"/>
                <a:cs typeface=""/>
              </a:rPr>
              <a:t>▶</a:t>
            </a:r>
            <a:r>
              <a:rPr lang="en-US" sz="1600" b="1" i="0" u="none" strike="noStrike" kern="1200" cap="none" spc="0" baseline="0" dirty="0">
                <a:solidFill>
                  <a:srgbClr val="002060"/>
                </a:solidFill>
                <a:uFillTx/>
                <a:latin typeface="맑은 고딕" pitchFamily="34"/>
                <a:ea typeface="맑은 고딕" pitchFamily="34"/>
                <a:cs typeface=""/>
              </a:rPr>
              <a:t> Click ‘</a:t>
            </a:r>
            <a:r>
              <a:rPr lang="ko-KR" sz="1600" b="1" i="0" u="none" strike="noStrike" kern="1200" cap="none" spc="0" baseline="0" dirty="0">
                <a:solidFill>
                  <a:srgbClr val="002060"/>
                </a:solidFill>
                <a:uFillTx/>
                <a:latin typeface="맑은 고딕" pitchFamily="34"/>
                <a:ea typeface="맑은 고딕" pitchFamily="34"/>
                <a:cs typeface=""/>
              </a:rPr>
              <a:t>학적관리</a:t>
            </a:r>
            <a:r>
              <a:rPr lang="en-US" sz="1600" b="1" i="0" u="none" strike="noStrike" kern="1200" cap="none" spc="0" baseline="0" dirty="0">
                <a:solidFill>
                  <a:srgbClr val="002060"/>
                </a:solidFill>
                <a:uFillTx/>
                <a:latin typeface="맑은 고딕" pitchFamily="34"/>
                <a:ea typeface="맑은 고딕" pitchFamily="34"/>
                <a:cs typeface=""/>
              </a:rPr>
              <a:t>’ </a:t>
            </a:r>
            <a:r>
              <a:rPr lang="ko-KR" sz="1600" b="1" i="0" u="none" strike="noStrike" kern="1200" cap="none" spc="0" baseline="0" dirty="0">
                <a:solidFill>
                  <a:srgbClr val="002060"/>
                </a:solidFill>
                <a:uFillTx/>
                <a:latin typeface="맑은 고딕" pitchFamily="34"/>
                <a:ea typeface="맑은 고딕" pitchFamily="34"/>
                <a:cs typeface=""/>
              </a:rPr>
              <a:t>▶</a:t>
            </a:r>
            <a:r>
              <a:rPr lang="en-US" sz="1600" b="1" i="0" u="none" strike="noStrike" kern="1200" cap="none" spc="0" baseline="0" dirty="0">
                <a:solidFill>
                  <a:srgbClr val="002060"/>
                </a:solidFill>
                <a:uFillTx/>
                <a:latin typeface="맑은 고딕" pitchFamily="34"/>
                <a:ea typeface="맑은 고딕" pitchFamily="34"/>
                <a:cs typeface=""/>
              </a:rPr>
              <a:t> ‘</a:t>
            </a:r>
            <a:r>
              <a:rPr lang="ko-KR" sz="1600" b="1" i="0" u="none" strike="noStrike" kern="1200" cap="none" spc="0" baseline="0" dirty="0" err="1">
                <a:solidFill>
                  <a:srgbClr val="002060"/>
                </a:solidFill>
                <a:uFillTx/>
                <a:latin typeface="맑은 고딕" pitchFamily="34"/>
                <a:ea typeface="맑은 고딕" pitchFamily="34"/>
                <a:cs typeface=""/>
              </a:rPr>
              <a:t>휴복학신청</a:t>
            </a:r>
            <a:r>
              <a:rPr lang="en-US" sz="1600" b="1" i="0" u="none" strike="noStrike" kern="1200" cap="none" spc="0" baseline="0" dirty="0">
                <a:solidFill>
                  <a:srgbClr val="002060"/>
                </a:solidFill>
                <a:uFillTx/>
                <a:latin typeface="맑은 고딕" pitchFamily="34"/>
                <a:ea typeface="맑은 고딕" pitchFamily="34"/>
                <a:cs typeface=""/>
              </a:rPr>
              <a:t>’ </a:t>
            </a:r>
            <a:r>
              <a:rPr lang="ko-KR" sz="1600" b="1" i="0" u="none" strike="noStrike" kern="1200" cap="none" spc="0" baseline="0" dirty="0">
                <a:solidFill>
                  <a:srgbClr val="002060"/>
                </a:solidFill>
                <a:uFillTx/>
                <a:latin typeface="맑은 고딕" pitchFamily="34"/>
                <a:ea typeface="맑은 고딕" pitchFamily="34"/>
                <a:cs typeface=""/>
              </a:rPr>
              <a:t>▶</a:t>
            </a:r>
            <a:r>
              <a:rPr lang="en-US" sz="1600" b="1" i="0" u="none" strike="noStrike" kern="1200" cap="none" spc="0" baseline="0" dirty="0">
                <a:solidFill>
                  <a:srgbClr val="002060"/>
                </a:solidFill>
                <a:uFillTx/>
                <a:latin typeface="맑은 고딕" pitchFamily="34"/>
                <a:ea typeface="맑은 고딕" pitchFamily="34"/>
                <a:cs typeface=""/>
              </a:rPr>
              <a:t> Enter </a:t>
            </a:r>
            <a:r>
              <a:rPr lang="ko-KR" sz="1600" b="1" i="0" u="none" strike="noStrike" kern="1200" cap="none" spc="0" baseline="0" dirty="0">
                <a:solidFill>
                  <a:srgbClr val="002060"/>
                </a:solidFill>
                <a:uFillTx/>
                <a:latin typeface="맑은 고딕" pitchFamily="34"/>
                <a:ea typeface="맑은 고딕" pitchFamily="34"/>
                <a:cs typeface=""/>
              </a:rPr>
              <a:t>▶</a:t>
            </a:r>
            <a:r>
              <a:rPr lang="en-US" sz="1600" b="1" i="0" u="none" strike="noStrike" kern="1200" cap="none" spc="0" baseline="0" dirty="0">
                <a:solidFill>
                  <a:srgbClr val="002060"/>
                </a:solidFill>
                <a:uFillTx/>
                <a:latin typeface="맑은 고딕" pitchFamily="34"/>
                <a:ea typeface="맑은 고딕" pitchFamily="34"/>
                <a:cs typeface=""/>
              </a:rPr>
              <a:t> Complete</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a:t>
            </a:r>
            <a:r>
              <a:rPr lang="en-US" sz="1600" b="1" i="0" u="sng" strike="noStrike" kern="1200" cap="none" spc="0" baseline="0" dirty="0">
                <a:solidFill>
                  <a:srgbClr val="002060"/>
                </a:solidFill>
                <a:uFillTx/>
                <a:latin typeface="맑은 고딕" pitchFamily="34"/>
                <a:ea typeface="맑은 고딕" pitchFamily="34"/>
                <a:cs typeface=""/>
              </a:rPr>
              <a:t>International students must first contact the Office of International Affairs to confirm their availability.)</a:t>
            </a:r>
            <a:endParaRPr lang="en-US" sz="1600" b="0" i="0" u="none" strike="noStrike" kern="1200" cap="none" spc="0" baseline="0" dirty="0">
              <a:solidFill>
                <a:srgbClr val="002060"/>
              </a:solidFill>
              <a:uFillTx/>
              <a:latin typeface="맑은 고딕" pitchFamily="34"/>
              <a:ea typeface="맑은 고딕" pitchFamily="34"/>
              <a:cs typeface=""/>
            </a:endParaRPr>
          </a:p>
        </p:txBody>
      </p:sp>
      <p:sp>
        <p:nvSpPr>
          <p:cNvPr id="13" name="TextBox 28">
            <a:extLst>
              <a:ext uri="{FF2B5EF4-FFF2-40B4-BE49-F238E27FC236}">
                <a16:creationId xmlns:a16="http://schemas.microsoft.com/office/drawing/2014/main" id="{AFDD6E6A-F024-4DA1-BEE9-D2DF35356645}"/>
              </a:ext>
            </a:extLst>
          </p:cNvPr>
          <p:cNvSpPr txBox="1"/>
          <p:nvPr/>
        </p:nvSpPr>
        <p:spPr>
          <a:xfrm>
            <a:off x="440920" y="4596435"/>
            <a:ext cx="11248738" cy="1522018"/>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1" i="0" u="none" strike="noStrike" kern="1200" cap="none" spc="0" baseline="0" dirty="0">
                <a:solidFill>
                  <a:srgbClr val="002060"/>
                </a:solidFill>
                <a:uFillTx/>
                <a:latin typeface="맑은 고딕" pitchFamily="34"/>
                <a:ea typeface="맑은 고딕" pitchFamily="34"/>
                <a:cs typeface=""/>
              </a:rPr>
              <a:t>3. Absenteeism: </a:t>
            </a:r>
            <a:r>
              <a:rPr lang="en-US" sz="1600" b="0" i="0" u="none" strike="noStrike" kern="1200" cap="none" spc="0" baseline="0" dirty="0">
                <a:solidFill>
                  <a:srgbClr val="002060"/>
                </a:solidFill>
                <a:uFillTx/>
                <a:latin typeface="맑은 고딕" pitchFamily="34"/>
                <a:ea typeface="맑은 고딕" pitchFamily="34"/>
                <a:cs typeface=""/>
              </a:rPr>
              <a:t>Absent due to </a:t>
            </a:r>
            <a:r>
              <a:rPr lang="en-US" sz="1600" b="1" i="0" u="none" strike="noStrike" kern="1200" cap="none" spc="0" baseline="0" dirty="0">
                <a:solidFill>
                  <a:srgbClr val="002060"/>
                </a:solidFill>
                <a:uFillTx/>
                <a:latin typeface="맑은 고딕" pitchFamily="34"/>
                <a:ea typeface="맑은 고딕" pitchFamily="34"/>
                <a:cs typeface=""/>
              </a:rPr>
              <a:t>personal or health reasons.</a:t>
            </a:r>
            <a:endParaRPr lang="en-US" sz="1600" b="0" i="0" u="none" strike="noStrike" kern="1200" cap="none" spc="0" baseline="0" dirty="0">
              <a:solidFill>
                <a:srgbClr val="002060"/>
              </a:solidFill>
              <a:uFillTx/>
              <a:latin typeface="맑은 고딕" pitchFamily="34"/>
              <a:ea typeface="맑은 고딕" pitchFamily="34"/>
              <a:cs typeface=""/>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1) Submit the reason of absence in order to verify the attendance of the absence period.</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dirty="0">
                <a:solidFill>
                  <a:srgbClr val="002060"/>
                </a:solidFill>
                <a:uFillTx/>
                <a:latin typeface="맑은 고딕" pitchFamily="34"/>
                <a:ea typeface="맑은 고딕" pitchFamily="34"/>
                <a:cs typeface=""/>
              </a:rPr>
              <a:t> </a:t>
            </a:r>
            <a:r>
              <a:rPr lang="en-US" sz="1600" dirty="0">
                <a:solidFill>
                  <a:srgbClr val="002060"/>
                </a:solidFill>
                <a:latin typeface="맑은 고딕" pitchFamily="34"/>
                <a:ea typeface="맑은 고딕" pitchFamily="34"/>
                <a:cs typeface=""/>
              </a:rPr>
              <a:t>2) </a:t>
            </a:r>
            <a:r>
              <a:rPr lang="en-US" sz="1600" b="0" i="0" u="none" strike="noStrike" kern="1200" cap="none" spc="0" baseline="0" dirty="0">
                <a:solidFill>
                  <a:srgbClr val="002060"/>
                </a:solidFill>
                <a:uFillTx/>
                <a:latin typeface="맑은 고딕" pitchFamily="34"/>
                <a:ea typeface="맑은 고딕" pitchFamily="34"/>
                <a:cs typeface=""/>
              </a:rPr>
              <a:t>Check with the Office of International Affairs (</a:t>
            </a:r>
            <a:r>
              <a:rPr lang="ko-KR" sz="1600" b="0" i="0" u="none" strike="noStrike" kern="1200" cap="none" spc="0" baseline="0" dirty="0">
                <a:solidFill>
                  <a:srgbClr val="002060"/>
                </a:solidFill>
                <a:uFillTx/>
                <a:latin typeface="맑은 고딕" pitchFamily="34"/>
                <a:ea typeface="맑은 고딕" pitchFamily="34"/>
                <a:cs typeface=""/>
              </a:rPr>
              <a:t>대외교류팀</a:t>
            </a:r>
            <a:r>
              <a:rPr lang="en-US" sz="1600" b="0" i="0" u="none" strike="noStrike" kern="1200" cap="none" spc="0" baseline="0" dirty="0">
                <a:solidFill>
                  <a:srgbClr val="002060"/>
                </a:solidFill>
                <a:uFillTx/>
                <a:latin typeface="맑은 고딕" pitchFamily="34"/>
                <a:ea typeface="맑은 고딕" pitchFamily="34"/>
                <a:cs typeface=""/>
              </a:rPr>
              <a:t>) in advance</a:t>
            </a:r>
            <a:r>
              <a:rPr lang="ko-KR" sz="1600" b="0" i="0" u="none" strike="noStrike" kern="1200" cap="none" spc="0" baseline="0" dirty="0">
                <a:solidFill>
                  <a:srgbClr val="002060"/>
                </a:solidFill>
                <a:uFillTx/>
                <a:latin typeface="맑은 고딕" pitchFamily="34"/>
                <a:ea typeface="맑은 고딕" pitchFamily="34"/>
                <a:cs typeface=""/>
              </a:rPr>
              <a:t>▶</a:t>
            </a:r>
            <a:r>
              <a:rPr lang="en-US" sz="1600" b="0" i="0" u="none" strike="noStrike" kern="1200" cap="none" spc="0" baseline="0" dirty="0">
                <a:solidFill>
                  <a:srgbClr val="002060"/>
                </a:solidFill>
                <a:uFillTx/>
                <a:latin typeface="맑은 고딕" pitchFamily="34"/>
                <a:ea typeface="맑은 고딕" pitchFamily="34"/>
                <a:cs typeface=""/>
              </a:rPr>
              <a:t> Application to the related department one-week prior to the start of the final examination </a:t>
            </a:r>
            <a:r>
              <a:rPr lang="ko-KR" sz="1600" b="0" i="0" u="none" strike="noStrike" kern="1200" cap="none" spc="0" baseline="0" dirty="0">
                <a:solidFill>
                  <a:srgbClr val="002060"/>
                </a:solidFill>
                <a:uFillTx/>
                <a:latin typeface="맑은 고딕" pitchFamily="34"/>
                <a:ea typeface="맑은 고딕" pitchFamily="34"/>
                <a:cs typeface=""/>
              </a:rPr>
              <a:t>▶</a:t>
            </a:r>
            <a:r>
              <a:rPr lang="en-US" sz="1600" b="0" i="0" u="none" strike="noStrike" kern="1200" cap="none" spc="0" baseline="0" dirty="0">
                <a:solidFill>
                  <a:srgbClr val="002060"/>
                </a:solidFill>
                <a:uFillTx/>
                <a:latin typeface="맑은 고딕" pitchFamily="34"/>
                <a:ea typeface="맑은 고딕" pitchFamily="34"/>
                <a:cs typeface=""/>
              </a:rPr>
              <a:t> Attendance verification</a:t>
            </a:r>
          </a:p>
        </p:txBody>
      </p:sp>
    </p:spTree>
    <p:extLst>
      <p:ext uri="{BB962C8B-B14F-4D97-AF65-F5344CB8AC3E}">
        <p14:creationId xmlns:p14="http://schemas.microsoft.com/office/powerpoint/2010/main" val="518947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a:t>U-Campus </a:t>
            </a:r>
            <a:r>
              <a:rPr lang="ko-KR" altLang="en-US" sz="2800"/>
              <a:t>이용안내 </a:t>
            </a:r>
            <a:r>
              <a:rPr lang="en-US" altLang="ko-KR" sz="2800"/>
              <a:t>: </a:t>
            </a:r>
            <a:r>
              <a:rPr lang="ko-KR" altLang="en-US" sz="280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a:t>3) </a:t>
            </a:r>
            <a:r>
              <a:rPr lang="ko-KR" altLang="en-US"/>
              <a:t>로그인 후 왼쪽 </a:t>
            </a:r>
            <a:r>
              <a:rPr lang="ko-KR" altLang="en-US" err="1"/>
              <a:t>상단의‘개인정보수정’클릭</a:t>
            </a:r>
            <a:endParaRPr lang="ko-KR" altLang="en-US"/>
          </a:p>
          <a:p>
            <a:pPr fontAlgn="base"/>
            <a:r>
              <a:rPr lang="en-US" altLang="ko-KR"/>
              <a:t>4) </a:t>
            </a:r>
            <a:r>
              <a:rPr lang="ko-KR" altLang="en-US"/>
              <a:t>개인정보입력 </a:t>
            </a:r>
            <a:r>
              <a:rPr lang="en-US" altLang="ko-KR"/>
              <a:t>: </a:t>
            </a:r>
            <a:r>
              <a:rPr lang="ko-KR" altLang="en-US"/>
              <a:t>전화번호</a:t>
            </a:r>
            <a:r>
              <a:rPr lang="en-US" altLang="ko-KR"/>
              <a:t>, </a:t>
            </a:r>
            <a:r>
              <a:rPr lang="ko-KR" altLang="en-US"/>
              <a:t>휴대폰</a:t>
            </a:r>
            <a:r>
              <a:rPr lang="en-US" altLang="ko-KR"/>
              <a:t>, e-mail, </a:t>
            </a:r>
            <a:r>
              <a:rPr lang="ko-KR" altLang="en-US"/>
              <a:t>주소 등 명확히 기재 후 저장</a:t>
            </a:r>
            <a:r>
              <a:rPr lang="en-US" altLang="ko-KR"/>
              <a:t/>
            </a:r>
            <a:br>
              <a:rPr lang="en-US" altLang="ko-KR"/>
            </a:br>
            <a:r>
              <a:rPr lang="ko-KR" altLang="en-US"/>
              <a:t>* 위 개인정보는 정확하게 입력하여야 학교에서 제공하는 학사 및 기타 정보를 받아볼 수 있으며</a:t>
            </a:r>
            <a:r>
              <a:rPr lang="en-US" altLang="ko-KR"/>
              <a:t>, </a:t>
            </a:r>
            <a:r>
              <a:rPr lang="ko-KR" altLang="en-US"/>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5" name="TextBox 24"/>
          <p:cNvSpPr txBox="1"/>
          <p:nvPr/>
        </p:nvSpPr>
        <p:spPr>
          <a:xfrm>
            <a:off x="147642" y="732846"/>
            <a:ext cx="11110381" cy="2523768"/>
          </a:xfrm>
          <a:prstGeom prst="rect">
            <a:avLst/>
          </a:prstGeom>
          <a:noFill/>
        </p:spPr>
        <p:txBody>
          <a:bodyPr wrap="square" rtlCol="0">
            <a:spAutoFit/>
          </a:bodyPr>
          <a:lstStyle/>
          <a:p>
            <a:pPr fontAlgn="base"/>
            <a:endParaRPr lang="ko-KR" altLang="en-US"/>
          </a:p>
          <a:p>
            <a:pPr marL="342900" indent="-342900" fontAlgn="base">
              <a:buAutoNum type="arabicParenR" startAt="3"/>
            </a:pPr>
            <a:endParaRPr lang="ko-KR" altLang="en-US" sz="1400"/>
          </a:p>
          <a:p>
            <a:pPr fontAlgn="base"/>
            <a:endParaRPr lang="en-US" altLang="ko-KR" sz="1400">
              <a:latin typeface="+mn-ea"/>
            </a:endParaRPr>
          </a:p>
          <a:p>
            <a:pPr fontAlgn="base">
              <a:lnSpc>
                <a:spcPct val="150000"/>
              </a:lnSpc>
            </a:pPr>
            <a:endParaRPr lang="en-US" altLang="ko-KR" sz="1400">
              <a:latin typeface="+mn-ea"/>
            </a:endParaRPr>
          </a:p>
          <a:p>
            <a:pPr fontAlgn="base">
              <a:lnSpc>
                <a:spcPct val="150000"/>
              </a:lnSpc>
            </a:pPr>
            <a:endParaRPr lang="en-US" altLang="ko-KR" sz="1400">
              <a:latin typeface="+mn-ea"/>
            </a:endParaRPr>
          </a:p>
          <a:p>
            <a:pPr fontAlgn="base">
              <a:lnSpc>
                <a:spcPct val="150000"/>
              </a:lnSpc>
            </a:pPr>
            <a:endParaRPr lang="en-US" altLang="ko-KR" sz="1400">
              <a:latin typeface="+mn-ea"/>
            </a:endParaRPr>
          </a:p>
          <a:p>
            <a:pPr fontAlgn="base">
              <a:lnSpc>
                <a:spcPct val="150000"/>
              </a:lnSpc>
            </a:pPr>
            <a:endParaRPr lang="en-US" altLang="ko-KR" sz="1400">
              <a:latin typeface="+mn-ea"/>
            </a:endParaRPr>
          </a:p>
          <a:p>
            <a:pPr fontAlgn="base">
              <a:lnSpc>
                <a:spcPct val="200000"/>
              </a:lnSpc>
            </a:pPr>
            <a:endParaRPr lang="ko-KR" altLang="en-US" sz="1400"/>
          </a:p>
        </p:txBody>
      </p:sp>
      <p:sp>
        <p:nvSpPr>
          <p:cNvPr id="20" name="TextBox 19"/>
          <p:cNvSpPr txBox="1"/>
          <p:nvPr/>
        </p:nvSpPr>
        <p:spPr>
          <a:xfrm>
            <a:off x="157261" y="168221"/>
            <a:ext cx="7580871" cy="523220"/>
          </a:xfrm>
          <a:prstGeom prst="rect">
            <a:avLst/>
          </a:prstGeom>
          <a:noFill/>
        </p:spPr>
        <p:txBody>
          <a:bodyPr wrap="square" rtlCol="0">
            <a:spAutoFit/>
          </a:bodyPr>
          <a:lstStyle/>
          <a:p>
            <a:r>
              <a:rPr lang="en-US" sz="2800" b="0" i="0" u="none" strike="noStrike" kern="1200" cap="none" spc="0" baseline="0" dirty="0">
                <a:solidFill>
                  <a:srgbClr val="002060"/>
                </a:solidFill>
                <a:uFillTx/>
                <a:latin typeface="맑은 고딕"/>
                <a:ea typeface="맑은 고딕" pitchFamily="34"/>
                <a:cs typeface=""/>
              </a:rPr>
              <a:t>Academic System</a:t>
            </a:r>
            <a:endParaRPr lang="ko-KR" altLang="en-US" sz="2800">
              <a:solidFill>
                <a:srgbClr val="002060"/>
              </a:solidFill>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276610" y="767730"/>
            <a:ext cx="11248736" cy="203587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a:solidFill>
                  <a:srgbClr val="002060"/>
                </a:solidFill>
                <a:latin typeface="+mj-lt"/>
              </a:rPr>
              <a:t>4. </a:t>
            </a:r>
            <a:r>
              <a:rPr lang="en-US" altLang="ko-KR" sz="1600" b="1" dirty="0">
                <a:solidFill>
                  <a:srgbClr val="002060"/>
                </a:solidFill>
                <a:latin typeface="+mj-lt"/>
              </a:rPr>
              <a:t>Types of Expulsion</a:t>
            </a:r>
            <a:endParaRPr lang="ko-KR" altLang="en-US" sz="1600" b="1">
              <a:solidFill>
                <a:srgbClr val="002060"/>
              </a:solidFill>
              <a:latin typeface="+mj-lt"/>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400">
                <a:solidFill>
                  <a:srgbClr val="002060"/>
                </a:solidFill>
              </a:rPr>
              <a:t> </a:t>
            </a:r>
            <a:r>
              <a:rPr lang="en-US" sz="1400" b="0" i="0" u="none" strike="noStrike" kern="1200" cap="none" spc="0" baseline="0" dirty="0">
                <a:solidFill>
                  <a:srgbClr val="002060"/>
                </a:solidFill>
                <a:uFillTx/>
                <a:latin typeface="맑은 고딕"/>
                <a:ea typeface="맑은 고딕" pitchFamily="34"/>
                <a:cs typeface=""/>
              </a:rPr>
              <a:t>1) </a:t>
            </a:r>
            <a:r>
              <a:rPr lang="en-US" sz="1400" b="1" i="0" u="none" strike="noStrike" kern="1200" cap="none" spc="0" baseline="0" dirty="0">
                <a:solidFill>
                  <a:srgbClr val="002060"/>
                </a:solidFill>
                <a:uFillTx/>
                <a:latin typeface="맑은 고딕"/>
                <a:ea typeface="맑은 고딕" pitchFamily="34"/>
                <a:cs typeface=""/>
              </a:rPr>
              <a:t>Failing to register</a:t>
            </a:r>
            <a:r>
              <a:rPr lang="en-US" sz="1400" b="0" i="0" u="none" strike="noStrike" kern="1200" cap="none" spc="0" baseline="0" dirty="0">
                <a:solidFill>
                  <a:srgbClr val="002060"/>
                </a:solidFill>
                <a:uFillTx/>
                <a:latin typeface="맑은 고딕"/>
                <a:ea typeface="맑은 고딕" pitchFamily="34"/>
                <a:cs typeface=""/>
              </a:rPr>
              <a:t>: Not registering within a predetermined period. (Tuition fee payment and class registration)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400" dirty="0">
                <a:solidFill>
                  <a:srgbClr val="002060"/>
                </a:solidFill>
                <a:latin typeface="맑은 고딕"/>
                <a:ea typeface="맑은 고딕" pitchFamily="34"/>
                <a:cs typeface=""/>
              </a:rPr>
              <a:t> </a:t>
            </a:r>
            <a:r>
              <a:rPr lang="en-US" sz="1400" b="0" i="0" u="none" strike="noStrike" kern="1200" cap="none" spc="0" baseline="0" dirty="0">
                <a:solidFill>
                  <a:srgbClr val="002060"/>
                </a:solidFill>
                <a:uFillTx/>
                <a:latin typeface="맑은 고딕"/>
                <a:ea typeface="맑은 고딕" pitchFamily="34"/>
                <a:cs typeface=""/>
              </a:rPr>
              <a:t>2) </a:t>
            </a:r>
            <a:r>
              <a:rPr lang="en-US" sz="1400" b="1" i="0" u="none" strike="noStrike" kern="1200" cap="none" spc="0" baseline="0" dirty="0">
                <a:solidFill>
                  <a:srgbClr val="002060"/>
                </a:solidFill>
                <a:uFillTx/>
                <a:latin typeface="맑은 고딕"/>
                <a:ea typeface="맑은 고딕" pitchFamily="34"/>
                <a:cs typeface=""/>
              </a:rPr>
              <a:t>Vacation</a:t>
            </a:r>
            <a:r>
              <a:rPr lang="en-US" sz="1400" b="0" i="0" u="none" strike="noStrike" kern="1200" cap="none" spc="0" baseline="0" dirty="0">
                <a:solidFill>
                  <a:srgbClr val="002060"/>
                </a:solidFill>
                <a:uFillTx/>
                <a:latin typeface="맑은 고딕"/>
                <a:ea typeface="맑은 고딕" pitchFamily="34"/>
                <a:cs typeface=""/>
              </a:rPr>
              <a:t>: If you do not return to university after the vacation.</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dirty="0">
                <a:solidFill>
                  <a:srgbClr val="002060"/>
                </a:solidFill>
                <a:uFillTx/>
                <a:latin typeface="맑은 고딕"/>
                <a:ea typeface="맑은 고딕" pitchFamily="34"/>
                <a:cs typeface=""/>
              </a:rPr>
              <a:t> 3) </a:t>
            </a:r>
            <a:r>
              <a:rPr lang="en-US" sz="1400" b="1" i="0" u="none" strike="noStrike" kern="1200" cap="none" spc="0" baseline="0" dirty="0">
                <a:solidFill>
                  <a:srgbClr val="002060"/>
                </a:solidFill>
                <a:uFillTx/>
                <a:latin typeface="맑은 고딕"/>
                <a:ea typeface="맑은 고딕" pitchFamily="34"/>
                <a:cs typeface=""/>
              </a:rPr>
              <a:t>Poor grades</a:t>
            </a:r>
            <a:r>
              <a:rPr lang="en-US" sz="1400" b="0" i="0" u="none" strike="noStrike" kern="1200" cap="none" spc="0" baseline="0" dirty="0">
                <a:solidFill>
                  <a:srgbClr val="002060"/>
                </a:solidFill>
                <a:uFillTx/>
                <a:latin typeface="맑은 고딕"/>
                <a:ea typeface="맑은 고딕" pitchFamily="34"/>
                <a:cs typeface=""/>
              </a:rPr>
              <a:t> : If the student receives two academic probation (less than 1.50 GPA) in a row and the semester grades are less than 1.25 GPA, or if the probation is four times in total.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dirty="0">
                <a:solidFill>
                  <a:srgbClr val="002060"/>
                </a:solidFill>
                <a:uFillTx/>
                <a:latin typeface="맑은 고딕"/>
                <a:ea typeface="맑은 고딕" pitchFamily="34"/>
                <a:cs typeface=""/>
              </a:rPr>
              <a:t> 4) </a:t>
            </a:r>
            <a:r>
              <a:rPr lang="en-US" sz="1400" b="1" i="0" u="none" strike="noStrike" kern="1200" cap="none" spc="0" baseline="0" dirty="0">
                <a:solidFill>
                  <a:srgbClr val="002060"/>
                </a:solidFill>
                <a:uFillTx/>
                <a:latin typeface="맑은 고딕"/>
                <a:ea typeface="맑은 고딕" pitchFamily="34"/>
                <a:cs typeface=""/>
              </a:rPr>
              <a:t>Resignation</a:t>
            </a:r>
            <a:r>
              <a:rPr lang="en-US" sz="1400" b="0" i="0" u="none" strike="noStrike" kern="1200" cap="none" spc="0" baseline="0" dirty="0">
                <a:solidFill>
                  <a:srgbClr val="002060"/>
                </a:solidFill>
                <a:uFillTx/>
                <a:latin typeface="맑은 고딕"/>
                <a:ea typeface="맑은 고딕" pitchFamily="34"/>
                <a:cs typeface=""/>
              </a:rPr>
              <a:t> : If you apply for expulsion on your own.</a:t>
            </a:r>
            <a:endParaRPr lang="ko-KR" altLang="en-US" sz="1400" dirty="0">
              <a:solidFill>
                <a:srgbClr val="002060"/>
              </a:solidFill>
            </a:endParaRPr>
          </a:p>
        </p:txBody>
      </p:sp>
      <p:sp>
        <p:nvSpPr>
          <p:cNvPr id="24" name="TextBox 23"/>
          <p:cNvSpPr txBox="1"/>
          <p:nvPr/>
        </p:nvSpPr>
        <p:spPr>
          <a:xfrm>
            <a:off x="276610" y="2963689"/>
            <a:ext cx="11248736" cy="106638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a:solidFill>
                  <a:srgbClr val="002060"/>
                </a:solidFill>
                <a:latin typeface="+mj-lt"/>
              </a:rPr>
              <a:t>5. </a:t>
            </a:r>
            <a:r>
              <a:rPr lang="en-US" altLang="ko-KR" sz="1600" b="1" dirty="0">
                <a:solidFill>
                  <a:srgbClr val="002060"/>
                </a:solidFill>
                <a:latin typeface="+mj-lt"/>
              </a:rPr>
              <a:t>Resignation Procedure</a:t>
            </a:r>
            <a:endParaRPr lang="ko-KR" altLang="en-US" sz="1600" b="1">
              <a:solidFill>
                <a:srgbClr val="002060"/>
              </a:solidFill>
              <a:latin typeface="+mj-lt"/>
            </a:endParaRPr>
          </a:p>
          <a:p>
            <a:pPr fontAlgn="base">
              <a:lnSpc>
                <a:spcPct val="150000"/>
              </a:lnSpc>
            </a:pPr>
            <a:r>
              <a:rPr lang="en-US" altLang="ko-KR" sz="1400" b="1" dirty="0">
                <a:solidFill>
                  <a:srgbClr val="002060"/>
                </a:solidFill>
                <a:latin typeface="+mn-ea"/>
              </a:rPr>
              <a:t>  </a:t>
            </a:r>
            <a:r>
              <a:rPr lang="en-US" altLang="ko-KR" sz="1400" dirty="0">
                <a:solidFill>
                  <a:srgbClr val="002060"/>
                </a:solidFill>
                <a:latin typeface="+mn-ea"/>
              </a:rPr>
              <a:t>Resignation letter(Student Service Center)▶ Confirmation from Office of International Affairs▶ Submission and permission from the Student Service Center.</a:t>
            </a:r>
          </a:p>
        </p:txBody>
      </p:sp>
      <p:sp>
        <p:nvSpPr>
          <p:cNvPr id="26" name="TextBox 25"/>
          <p:cNvSpPr txBox="1"/>
          <p:nvPr/>
        </p:nvSpPr>
        <p:spPr>
          <a:xfrm>
            <a:off x="276610" y="4212950"/>
            <a:ext cx="11248736" cy="171271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a:solidFill>
                  <a:srgbClr val="002060"/>
                </a:solidFill>
                <a:latin typeface="+mj-lt"/>
              </a:rPr>
              <a:t>6. </a:t>
            </a:r>
            <a:r>
              <a:rPr lang="en-US" altLang="ko-KR" sz="1600" b="1" dirty="0">
                <a:solidFill>
                  <a:srgbClr val="002060"/>
                </a:solidFill>
                <a:latin typeface="+mj-lt"/>
              </a:rPr>
              <a:t>Academic Probation</a:t>
            </a:r>
            <a:endParaRPr lang="en-US" altLang="ko-KR" sz="1600" b="1">
              <a:solidFill>
                <a:srgbClr val="002060"/>
              </a:solidFill>
              <a:latin typeface="+mj-lt"/>
            </a:endParaRPr>
          </a:p>
          <a:p>
            <a:pPr fontAlgn="base">
              <a:lnSpc>
                <a:spcPct val="150000"/>
              </a:lnSpc>
            </a:pPr>
            <a:r>
              <a:rPr lang="en-US" altLang="ko-KR" sz="1400" b="1">
                <a:solidFill>
                  <a:srgbClr val="002060"/>
                </a:solidFill>
              </a:rPr>
              <a:t>  </a:t>
            </a:r>
            <a:r>
              <a:rPr lang="en-US" altLang="ko-KR" sz="1400" dirty="0">
                <a:solidFill>
                  <a:srgbClr val="002060"/>
                </a:solidFill>
              </a:rPr>
              <a:t>1) Those with a GPA below 1.50 will receive a probation.</a:t>
            </a:r>
            <a:endParaRPr lang="en-US" altLang="ko-KR" sz="1400">
              <a:solidFill>
                <a:srgbClr val="002060"/>
              </a:solidFill>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400">
                <a:solidFill>
                  <a:srgbClr val="002060"/>
                </a:solidFill>
              </a:rPr>
              <a:t>  2) </a:t>
            </a:r>
            <a:r>
              <a:rPr lang="en-US" sz="1400" i="0" u="none" strike="noStrike" kern="1200" cap="none" spc="0" baseline="0" dirty="0">
                <a:solidFill>
                  <a:srgbClr val="002060"/>
                </a:solidFill>
                <a:uFillTx/>
                <a:latin typeface="맑은 고딕"/>
                <a:ea typeface="맑은 고딕" pitchFamily="34"/>
                <a:cs typeface=""/>
              </a:rPr>
              <a:t>You may not be able to extend the visa of you are in academic probation.</a:t>
            </a:r>
          </a:p>
          <a:p>
            <a:pPr fontAlgn="base">
              <a:lnSpc>
                <a:spcPct val="150000"/>
              </a:lnSpc>
            </a:pPr>
            <a:r>
              <a:rPr lang="en-US" altLang="ko-KR" sz="1400">
                <a:solidFill>
                  <a:srgbClr val="002060"/>
                </a:solidFill>
              </a:rPr>
              <a:t>  3) </a:t>
            </a:r>
            <a:r>
              <a:rPr lang="en-US" altLang="ko-KR" sz="1400" dirty="0">
                <a:solidFill>
                  <a:srgbClr val="002060"/>
                </a:solidFill>
              </a:rPr>
              <a:t>Those who have received two academic probation in a row and whose GPA is less than </a:t>
            </a:r>
            <a:r>
              <a:rPr lang="en-US" altLang="ko-KR" sz="1400">
                <a:solidFill>
                  <a:srgbClr val="002060"/>
                </a:solidFill>
              </a:rPr>
              <a:t>1.25 </a:t>
            </a:r>
            <a:r>
              <a:rPr lang="en-US" altLang="ko-KR" sz="1400" dirty="0">
                <a:solidFill>
                  <a:srgbClr val="002060"/>
                </a:solidFill>
              </a:rPr>
              <a:t>in the following semester and who have received four or more probations in total will be expelled.</a:t>
            </a:r>
            <a:endParaRPr lang="ko-KR" altLang="en-US" sz="1400">
              <a:solidFill>
                <a:srgbClr val="002060"/>
              </a:solidFill>
            </a:endParaRPr>
          </a:p>
        </p:txBody>
      </p:sp>
    </p:spTree>
    <p:extLst>
      <p:ext uri="{BB962C8B-B14F-4D97-AF65-F5344CB8AC3E}">
        <p14:creationId xmlns:p14="http://schemas.microsoft.com/office/powerpoint/2010/main" val="1604564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en-US" altLang="ko-KR" sz="3200" b="1" dirty="0">
                <a:ea typeface="NanumSquare ExtraBold" panose="020B0600000101010101" pitchFamily="34" charset="-127"/>
              </a:rPr>
              <a:t>Undergraduate Scholarship System</a:t>
            </a:r>
            <a:endParaRPr lang="en-US" sz="3200" b="1" dirty="0"/>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7119720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353731" cy="729380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제목 1"/>
          <p:cNvSpPr>
            <a:spLocks noGrp="1"/>
          </p:cNvSpPr>
          <p:nvPr>
            <p:ph type="title"/>
          </p:nvPr>
        </p:nvSpPr>
        <p:spPr>
          <a:xfrm>
            <a:off x="838200" y="710491"/>
            <a:ext cx="10515600" cy="1270660"/>
          </a:xfrm>
        </p:spPr>
        <p:txBody>
          <a:bodyPr/>
          <a:lstStyle/>
          <a:p>
            <a:pPr algn="ctr"/>
            <a:r>
              <a:rPr lang="en-US" altLang="ko-KR" dirty="0">
                <a:solidFill>
                  <a:srgbClr val="002060"/>
                </a:solidFill>
              </a:rPr>
              <a:t>Undergraduate Scholarship System</a:t>
            </a:r>
            <a:endParaRPr lang="ko-KR" altLang="en-US">
              <a:solidFill>
                <a:srgbClr val="002060"/>
              </a:solidFill>
            </a:endParaRPr>
          </a:p>
        </p:txBody>
      </p:sp>
      <p:sp>
        <p:nvSpPr>
          <p:cNvPr id="3" name="내용 개체 틀 2"/>
          <p:cNvSpPr>
            <a:spLocks noGrp="1"/>
          </p:cNvSpPr>
          <p:nvPr>
            <p:ph idx="1"/>
          </p:nvPr>
        </p:nvSpPr>
        <p:spPr>
          <a:xfrm>
            <a:off x="838200" y="2707573"/>
            <a:ext cx="10515600" cy="3469389"/>
          </a:xfrm>
        </p:spPr>
        <p:txBody>
          <a:bodyPr anchor="ctr"/>
          <a:lstStyle/>
          <a:p>
            <a:pPr>
              <a:lnSpc>
                <a:spcPct val="150000"/>
              </a:lnSpc>
            </a:pPr>
            <a:r>
              <a:rPr lang="en-US" altLang="ko-KR" dirty="0">
                <a:solidFill>
                  <a:srgbClr val="002060"/>
                </a:solidFill>
              </a:rPr>
              <a:t>On-campus scholarship system</a:t>
            </a:r>
            <a:endParaRPr lang="en-US" altLang="ko-KR">
              <a:solidFill>
                <a:srgbClr val="002060"/>
              </a:solidFill>
            </a:endParaRPr>
          </a:p>
          <a:p>
            <a:pPr lvl="1">
              <a:lnSpc>
                <a:spcPct val="150000"/>
              </a:lnSpc>
            </a:pPr>
            <a:r>
              <a:rPr lang="en-US" altLang="ko-KR" dirty="0">
                <a:solidFill>
                  <a:srgbClr val="002060"/>
                </a:solidFill>
              </a:rPr>
              <a:t>Grade scholarship</a:t>
            </a:r>
            <a:endParaRPr lang="en-US" altLang="ko-KR">
              <a:solidFill>
                <a:srgbClr val="002060"/>
              </a:solidFill>
            </a:endParaRPr>
          </a:p>
          <a:p>
            <a:pPr lvl="1">
              <a:lnSpc>
                <a:spcPct val="150000"/>
              </a:lnSpc>
            </a:pPr>
            <a:r>
              <a:rPr lang="en-US" altLang="ko-KR" dirty="0">
                <a:solidFill>
                  <a:srgbClr val="002060"/>
                </a:solidFill>
              </a:rPr>
              <a:t>TOPIK scholarship</a:t>
            </a:r>
            <a:endParaRPr lang="en-US" altLang="ko-KR">
              <a:solidFill>
                <a:srgbClr val="002060"/>
              </a:solidFill>
            </a:endParaRPr>
          </a:p>
          <a:p>
            <a:pPr>
              <a:lnSpc>
                <a:spcPct val="150000"/>
              </a:lnSpc>
            </a:pPr>
            <a:r>
              <a:rPr lang="en-US" altLang="ko-KR" dirty="0">
                <a:solidFill>
                  <a:srgbClr val="002060"/>
                </a:solidFill>
              </a:rPr>
              <a:t>Other scholarship system</a:t>
            </a:r>
            <a:endParaRPr lang="en-US" altLang="ko-KR">
              <a:solidFill>
                <a:srgbClr val="002060"/>
              </a:solidFill>
            </a:endParaRPr>
          </a:p>
          <a:p>
            <a:pPr lvl="1">
              <a:lnSpc>
                <a:spcPct val="150000"/>
              </a:lnSpc>
            </a:pPr>
            <a:r>
              <a:rPr lang="en-US" altLang="ko-KR">
                <a:solidFill>
                  <a:srgbClr val="002060"/>
                </a:solidFill>
              </a:rPr>
              <a:t>GKS </a:t>
            </a:r>
            <a:r>
              <a:rPr lang="en-US" altLang="ko-KR" dirty="0">
                <a:solidFill>
                  <a:srgbClr val="002060"/>
                </a:solidFill>
              </a:rPr>
              <a:t>scholarship</a:t>
            </a:r>
            <a:endParaRPr lang="ko-KR" altLang="en-US">
              <a:solidFill>
                <a:srgbClr val="002060"/>
              </a:solidFill>
            </a:endParaRPr>
          </a:p>
        </p:txBody>
      </p:sp>
    </p:spTree>
    <p:extLst>
      <p:ext uri="{BB962C8B-B14F-4D97-AF65-F5344CB8AC3E}">
        <p14:creationId xmlns:p14="http://schemas.microsoft.com/office/powerpoint/2010/main" val="32497973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43"/>
          <p:cNvSpPr/>
          <p:nvPr/>
        </p:nvSpPr>
        <p:spPr>
          <a:xfrm>
            <a:off x="-555171" y="0"/>
            <a:ext cx="13754877" cy="774167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제목 1"/>
          <p:cNvSpPr>
            <a:spLocks noGrp="1"/>
          </p:cNvSpPr>
          <p:nvPr>
            <p:ph type="title"/>
          </p:nvPr>
        </p:nvSpPr>
        <p:spPr>
          <a:xfrm>
            <a:off x="316774" y="2038691"/>
            <a:ext cx="4606438" cy="575074"/>
          </a:xfrm>
        </p:spPr>
        <p:txBody>
          <a:bodyPr>
            <a:normAutofit fontScale="90000"/>
          </a:bodyPr>
          <a:lstStyle/>
          <a:p>
            <a:r>
              <a:rPr lang="en-US" altLang="ko-KR" sz="2800" b="1" dirty="0"/>
              <a:t>Details of grade scholarship</a:t>
            </a:r>
            <a:endParaRPr lang="ko-KR" altLang="en-US" sz="2800" b="1"/>
          </a:p>
        </p:txBody>
      </p:sp>
      <p:graphicFrame>
        <p:nvGraphicFramePr>
          <p:cNvPr id="6" name="내용 개체 틀 5"/>
          <p:cNvGraphicFramePr>
            <a:graphicFrameLocks noGrp="1"/>
          </p:cNvGraphicFramePr>
          <p:nvPr>
            <p:ph idx="1"/>
            <p:extLst>
              <p:ext uri="{D42A27DB-BD31-4B8C-83A1-F6EECF244321}">
                <p14:modId xmlns:p14="http://schemas.microsoft.com/office/powerpoint/2010/main" val="1161184036"/>
              </p:ext>
            </p:extLst>
          </p:nvPr>
        </p:nvGraphicFramePr>
        <p:xfrm>
          <a:off x="5795157" y="982662"/>
          <a:ext cx="5779324" cy="4966492"/>
        </p:xfrm>
        <a:graphic>
          <a:graphicData uri="http://schemas.openxmlformats.org/drawingml/2006/table">
            <a:tbl>
              <a:tblPr firstRow="1" bandRow="1">
                <a:tableStyleId>{5C22544A-7EE6-4342-B048-85BDC9FD1C3A}</a:tableStyleId>
              </a:tblPr>
              <a:tblGrid>
                <a:gridCol w="2780952">
                  <a:extLst>
                    <a:ext uri="{9D8B030D-6E8A-4147-A177-3AD203B41FA5}">
                      <a16:colId xmlns:a16="http://schemas.microsoft.com/office/drawing/2014/main" val="516406236"/>
                    </a:ext>
                  </a:extLst>
                </a:gridCol>
                <a:gridCol w="1145349">
                  <a:extLst>
                    <a:ext uri="{9D8B030D-6E8A-4147-A177-3AD203B41FA5}">
                      <a16:colId xmlns:a16="http://schemas.microsoft.com/office/drawing/2014/main" val="2129471758"/>
                    </a:ext>
                  </a:extLst>
                </a:gridCol>
                <a:gridCol w="1853023">
                  <a:extLst>
                    <a:ext uri="{9D8B030D-6E8A-4147-A177-3AD203B41FA5}">
                      <a16:colId xmlns:a16="http://schemas.microsoft.com/office/drawing/2014/main" val="2183609721"/>
                    </a:ext>
                  </a:extLst>
                </a:gridCol>
              </a:tblGrid>
              <a:tr h="563051">
                <a:tc rowSpan="2">
                  <a:txBody>
                    <a:bodyPr/>
                    <a:lstStyle/>
                    <a:p>
                      <a:pPr algn="ctr" latinLnBrk="1"/>
                      <a:r>
                        <a:rPr lang="en-US" altLang="ko-KR" sz="1800" b="1">
                          <a:solidFill>
                            <a:schemeClr val="tx1"/>
                          </a:solidFill>
                          <a:latin typeface="+mj-ea"/>
                          <a:ea typeface="+mj-ea"/>
                        </a:rPr>
                        <a:t>GRADE(GPA)</a:t>
                      </a:r>
                      <a:endParaRPr lang="ko-KR" altLang="en-US" sz="1800" b="1"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algn="ctr" latinLnBrk="1"/>
                      <a:r>
                        <a:rPr lang="en-US" altLang="ko-KR" sz="1800" b="1">
                          <a:solidFill>
                            <a:schemeClr val="tx1"/>
                          </a:solidFill>
                          <a:latin typeface="+mj-ea"/>
                          <a:ea typeface="+mj-ea"/>
                        </a:rPr>
                        <a:t>Scholarship</a:t>
                      </a:r>
                      <a:endParaRPr lang="ko-KR" altLang="en-US" sz="1800" b="1"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latinLnBrk="1"/>
                      <a:endParaRPr lang="ko-KR" altLang="en-US"/>
                    </a:p>
                  </a:txBody>
                  <a:tcPr/>
                </a:tc>
                <a:extLst>
                  <a:ext uri="{0D108BD9-81ED-4DB2-BD59-A6C34878D82A}">
                    <a16:rowId xmlns:a16="http://schemas.microsoft.com/office/drawing/2014/main" val="457322350"/>
                  </a:ext>
                </a:extLst>
              </a:tr>
              <a:tr h="526314">
                <a:tc vMerge="1">
                  <a:txBody>
                    <a:bodyPr/>
                    <a:lstStyle/>
                    <a:p>
                      <a:pPr marL="0" marR="0" indent="0" algn="ctr" fontAlgn="base" latinLnBrk="0">
                        <a:lnSpc>
                          <a:spcPct val="160000"/>
                        </a:lnSpc>
                        <a:spcBef>
                          <a:spcPts val="0"/>
                        </a:spcBef>
                        <a:spcAft>
                          <a:spcPts val="0"/>
                        </a:spcAft>
                      </a:pPr>
                      <a:endParaRPr lang="ko-KR" altLang="en-US" sz="1000" kern="0" spc="0">
                        <a:solidFill>
                          <a:srgbClr val="000000"/>
                        </a:solidFill>
                        <a:effectLst/>
                        <a:latin typeface="함초롬바탕" panose="02030604000101010101" pitchFamily="18" charset="-127"/>
                      </a:endParaRPr>
                    </a:p>
                  </a:txBody>
                  <a:tcPr marL="64770" marR="64770" marT="17907" marB="17907" anchor="ctr"/>
                </a:tc>
                <a:tc>
                  <a:txBody>
                    <a:bodyPr/>
                    <a:lstStyle/>
                    <a:p>
                      <a:pPr marL="0" marR="0" lvl="0" indent="0" algn="ctr" fontAlgn="ctr">
                        <a:lnSpc>
                          <a:spcPct val="100000"/>
                        </a:lnSpc>
                        <a:spcBef>
                          <a:spcPts val="0"/>
                        </a:spcBef>
                        <a:spcAft>
                          <a:spcPts val="0"/>
                        </a:spcAft>
                      </a:pPr>
                      <a:r>
                        <a:rPr lang="en-US" sz="1500" b="1" kern="0" spc="0">
                          <a:solidFill>
                            <a:srgbClr val="000000"/>
                          </a:solidFill>
                          <a:latin typeface="휴먼명조"/>
                          <a:ea typeface="휴먼명조"/>
                        </a:rPr>
                        <a:t>TOPIK 3 or less</a:t>
                      </a:r>
                      <a:endParaRPr lang="en-US" sz="1500" kern="0" spc="0" dirty="0">
                        <a:solidFill>
                          <a:srgbClr val="000000"/>
                        </a:solidFill>
                        <a:latin typeface="맑은 고딕" pitchFamily="5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fontAlgn="ctr">
                        <a:lnSpc>
                          <a:spcPct val="100000"/>
                        </a:lnSpc>
                        <a:spcBef>
                          <a:spcPts val="0"/>
                        </a:spcBef>
                        <a:spcAft>
                          <a:spcPts val="0"/>
                        </a:spcAft>
                      </a:pPr>
                      <a:r>
                        <a:rPr lang="en-US" sz="1500" b="1" kern="0" spc="0">
                          <a:solidFill>
                            <a:srgbClr val="000000"/>
                          </a:solidFill>
                          <a:latin typeface="휴먼명조"/>
                          <a:ea typeface="휴먼명조"/>
                        </a:rPr>
                        <a:t>TOPIK 4 or high</a:t>
                      </a:r>
                      <a:endParaRPr lang="en-US" sz="1500" kern="0" spc="0" dirty="0">
                        <a:solidFill>
                          <a:srgbClr val="000000"/>
                        </a:solidFill>
                        <a:latin typeface="맑은 고딕" pitchFamily="5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33123555"/>
                  </a:ext>
                </a:extLst>
              </a:tr>
              <a:tr h="980537">
                <a:tc>
                  <a:txBody>
                    <a:bodyPr/>
                    <a:lstStyle/>
                    <a:p>
                      <a:pPr marL="0" marR="0" lvl="0" indent="0" algn="ctr" fontAlgn="auto">
                        <a:lnSpc>
                          <a:spcPct val="160000"/>
                        </a:lnSpc>
                        <a:spcBef>
                          <a:spcPts val="0"/>
                        </a:spcBef>
                        <a:spcAft>
                          <a:spcPts val="0"/>
                        </a:spcAft>
                      </a:pPr>
                      <a:r>
                        <a:rPr lang="en-US" sz="1400" kern="0" spc="0" dirty="0">
                          <a:solidFill>
                            <a:srgbClr val="000000"/>
                          </a:solidFill>
                          <a:latin typeface="휴먼명조"/>
                          <a:ea typeface="휴먼명조"/>
                        </a:rPr>
                        <a:t>More than 4.3</a:t>
                      </a:r>
                      <a:endParaRPr lang="en-US" sz="1400" kern="0" spc="0" dirty="0">
                        <a:solidFill>
                          <a:srgbClr val="000000"/>
                        </a:solidFill>
                        <a:latin typeface="한컴바탕"/>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a:solidFill>
                            <a:srgbClr val="000000"/>
                          </a:solidFill>
                          <a:effectLst/>
                          <a:latin typeface="+mj-ea"/>
                          <a:ea typeface="+mj-ea"/>
                        </a:rPr>
                        <a:t>80%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a:solidFill>
                            <a:srgbClr val="000000"/>
                          </a:solidFill>
                          <a:effectLst/>
                          <a:latin typeface="+mj-ea"/>
                          <a:ea typeface="+mj-ea"/>
                        </a:rPr>
                        <a:t>100% of tuition</a:t>
                      </a:r>
                      <a:endParaRPr lang="en-US" altLang="ko-KR"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12966335"/>
                  </a:ext>
                </a:extLst>
              </a:tr>
              <a:tr h="604226">
                <a:tc>
                  <a:txBody>
                    <a:bodyPr/>
                    <a:lstStyle/>
                    <a:p>
                      <a:pPr marL="0" marR="0" lvl="0" indent="0" algn="ctr" fontAlgn="auto">
                        <a:lnSpc>
                          <a:spcPct val="160000"/>
                        </a:lnSpc>
                        <a:spcBef>
                          <a:spcPts val="0"/>
                        </a:spcBef>
                        <a:spcAft>
                          <a:spcPts val="0"/>
                        </a:spcAft>
                      </a:pPr>
                      <a:r>
                        <a:rPr lang="en-US" sz="1400" kern="0" spc="0" dirty="0">
                          <a:solidFill>
                            <a:srgbClr val="000000"/>
                          </a:solidFill>
                          <a:latin typeface="휴먼명조"/>
                          <a:ea typeface="휴먼명조"/>
                        </a:rPr>
                        <a:t>More than 4.0 ~ less than 4.3</a:t>
                      </a:r>
                      <a:endParaRPr lang="en-US" sz="1400" kern="0" spc="0" dirty="0">
                        <a:solidFill>
                          <a:srgbClr val="000000"/>
                        </a:solidFill>
                        <a:latin typeface="한컴바탕"/>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dirty="0">
                          <a:solidFill>
                            <a:srgbClr val="000000"/>
                          </a:solidFill>
                          <a:effectLst/>
                          <a:latin typeface="+mj-ea"/>
                          <a:ea typeface="+mj-ea"/>
                        </a:rPr>
                        <a:t>60%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a:solidFill>
                            <a:srgbClr val="000000"/>
                          </a:solidFill>
                          <a:effectLst/>
                          <a:latin typeface="+mj-ea"/>
                          <a:ea typeface="+mj-ea"/>
                        </a:rPr>
                        <a:t>80%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96950560"/>
                  </a:ext>
                </a:extLst>
              </a:tr>
              <a:tr h="604226">
                <a:tc>
                  <a:txBody>
                    <a:bodyPr/>
                    <a:lstStyle/>
                    <a:p>
                      <a:pPr marL="0" marR="0" lvl="0" indent="0" algn="ctr" fontAlgn="ctr">
                        <a:lnSpc>
                          <a:spcPct val="100000"/>
                        </a:lnSpc>
                        <a:spcBef>
                          <a:spcPts val="0"/>
                        </a:spcBef>
                        <a:spcAft>
                          <a:spcPts val="0"/>
                        </a:spcAft>
                      </a:pPr>
                      <a:r>
                        <a:rPr lang="en-US" sz="1400" kern="0" spc="0" dirty="0">
                          <a:solidFill>
                            <a:srgbClr val="000000"/>
                          </a:solidFill>
                          <a:latin typeface="휴먼명조"/>
                          <a:ea typeface="휴먼명조"/>
                        </a:rPr>
                        <a:t>More than 3.5 ~ less than 4.0</a:t>
                      </a:r>
                      <a:endParaRPr lang="en-US" sz="1400" kern="0" spc="0" dirty="0">
                        <a:solidFill>
                          <a:srgbClr val="000000"/>
                        </a:solidFill>
                        <a:latin typeface="맑은 고딕" pitchFamily="5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dirty="0">
                          <a:solidFill>
                            <a:srgbClr val="000000"/>
                          </a:solidFill>
                          <a:effectLst/>
                          <a:latin typeface="+mj-ea"/>
                          <a:ea typeface="+mj-ea"/>
                        </a:rPr>
                        <a:t>40%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dirty="0">
                          <a:solidFill>
                            <a:srgbClr val="000000"/>
                          </a:solidFill>
                          <a:effectLst/>
                          <a:latin typeface="+mj-ea"/>
                          <a:ea typeface="+mj-ea"/>
                        </a:rPr>
                        <a:t>60%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54519517"/>
                  </a:ext>
                </a:extLst>
              </a:tr>
              <a:tr h="604226">
                <a:tc>
                  <a:txBody>
                    <a:bodyPr/>
                    <a:lstStyle/>
                    <a:p>
                      <a:pPr marL="0" marR="0" lvl="0" indent="0" algn="ctr" fontAlgn="ctr">
                        <a:lnSpc>
                          <a:spcPct val="100000"/>
                        </a:lnSpc>
                        <a:spcBef>
                          <a:spcPts val="0"/>
                        </a:spcBef>
                        <a:spcAft>
                          <a:spcPts val="0"/>
                        </a:spcAft>
                      </a:pPr>
                      <a:r>
                        <a:rPr lang="en-US" sz="1400" kern="0" spc="0" dirty="0">
                          <a:solidFill>
                            <a:srgbClr val="000000"/>
                          </a:solidFill>
                          <a:latin typeface="휴먼명조"/>
                          <a:ea typeface="휴먼명조"/>
                        </a:rPr>
                        <a:t>More than 3.0 ~ less than 3.5</a:t>
                      </a:r>
                      <a:endParaRPr lang="en-US" sz="1400" kern="0" spc="0" dirty="0">
                        <a:solidFill>
                          <a:srgbClr val="000000"/>
                        </a:solidFill>
                        <a:latin typeface="맑은 고딕" pitchFamily="5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a:solidFill>
                            <a:srgbClr val="000000"/>
                          </a:solidFill>
                          <a:effectLst/>
                          <a:latin typeface="+mj-ea"/>
                          <a:ea typeface="+mj-ea"/>
                        </a:rPr>
                        <a:t>20%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dirty="0">
                          <a:solidFill>
                            <a:srgbClr val="000000"/>
                          </a:solidFill>
                          <a:effectLst/>
                          <a:latin typeface="+mj-ea"/>
                          <a:ea typeface="+mj-ea"/>
                        </a:rPr>
                        <a:t>40%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34993318"/>
                  </a:ext>
                </a:extLst>
              </a:tr>
              <a:tr h="604226">
                <a:tc>
                  <a:txBody>
                    <a:bodyPr/>
                    <a:lstStyle/>
                    <a:p>
                      <a:pPr marL="0" marR="0" lvl="0" indent="0" algn="ctr" fontAlgn="ctr">
                        <a:lnSpc>
                          <a:spcPct val="100000"/>
                        </a:lnSpc>
                        <a:spcBef>
                          <a:spcPts val="0"/>
                        </a:spcBef>
                        <a:spcAft>
                          <a:spcPts val="0"/>
                        </a:spcAft>
                      </a:pPr>
                      <a:r>
                        <a:rPr lang="en-US" sz="1400" kern="0" spc="0" dirty="0">
                          <a:solidFill>
                            <a:srgbClr val="000000"/>
                          </a:solidFill>
                          <a:latin typeface="휴먼명조"/>
                          <a:ea typeface="휴먼명조"/>
                        </a:rPr>
                        <a:t>More than 2.5 ~ less than 3.0</a:t>
                      </a:r>
                      <a:endParaRPr lang="en-US" sz="1400" kern="0" spc="0" dirty="0">
                        <a:solidFill>
                          <a:srgbClr val="000000"/>
                        </a:solidFill>
                        <a:latin typeface="맑은 고딕" pitchFamily="5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a:solidFill>
                            <a:srgbClr val="000000"/>
                          </a:solidFill>
                          <a:effectLst/>
                          <a:latin typeface="+mj-ea"/>
                          <a:ea typeface="+mj-ea"/>
                        </a:rPr>
                        <a:t>No scholarship</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400" kern="0" spc="0" dirty="0">
                          <a:solidFill>
                            <a:srgbClr val="000000"/>
                          </a:solidFill>
                          <a:effectLst/>
                          <a:latin typeface="+mj-ea"/>
                          <a:ea typeface="+mj-ea"/>
                        </a:rPr>
                        <a:t>20% of tuition</a:t>
                      </a:r>
                      <a:endParaRPr lang="ko-KR" altLang="en-US" sz="14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19753541"/>
                  </a:ext>
                </a:extLst>
              </a:tr>
            </a:tbl>
          </a:graphicData>
        </a:graphic>
      </p:graphicFrame>
      <p:sp>
        <p:nvSpPr>
          <p:cNvPr id="4" name="텍스트 개체 틀 3"/>
          <p:cNvSpPr>
            <a:spLocks noGrp="1"/>
          </p:cNvSpPr>
          <p:nvPr>
            <p:ph type="body" sz="half" idx="2"/>
          </p:nvPr>
        </p:nvSpPr>
        <p:spPr>
          <a:xfrm>
            <a:off x="771896" y="3206337"/>
            <a:ext cx="4868883" cy="2263131"/>
          </a:xfrm>
        </p:spPr>
        <p:txBody>
          <a:bodyPr>
            <a:normAutofit fontScale="85000" lnSpcReduction="20000"/>
          </a:bodyPr>
          <a:lstStyle/>
          <a:p>
            <a:pPr marL="285750" indent="-285750" algn="l" fontAlgn="base">
              <a:lnSpc>
                <a:spcPct val="150000"/>
              </a:lnSpc>
              <a:buFont typeface="Wingdings" panose="05000000000000000000" pitchFamily="2" charset="2"/>
              <a:buChar char="§"/>
            </a:pPr>
            <a:r>
              <a:rPr lang="en-US" altLang="ko-KR" sz="1800" dirty="0"/>
              <a:t>Excluding “more than” and “less than” as shown in the table</a:t>
            </a:r>
            <a:r>
              <a:rPr lang="en-US" altLang="ko-KR" sz="1800" b="1" dirty="0"/>
              <a:t>, “Grade“ is last semester’s grade.</a:t>
            </a:r>
            <a:endParaRPr lang="ko-KR" altLang="en-US" sz="1800" dirty="0"/>
          </a:p>
          <a:p>
            <a:pPr marL="285750" indent="-285750" fontAlgn="base">
              <a:lnSpc>
                <a:spcPct val="150000"/>
              </a:lnSpc>
              <a:buFont typeface="Wingdings" panose="05000000000000000000" pitchFamily="2" charset="2"/>
              <a:buChar char="§"/>
            </a:pPr>
            <a:r>
              <a:rPr lang="en-US" altLang="ko-KR" sz="1800" b="1" dirty="0"/>
              <a:t>Seasonal semester grades are not counted as scholarships.
</a:t>
            </a:r>
            <a:r>
              <a:rPr lang="en-US" altLang="ko-KR" sz="1800" dirty="0"/>
              <a:t> Grade scholarships are calculated automatically without the student voluntarily applying.</a:t>
            </a:r>
            <a:endParaRPr lang="ko-KR" altLang="en-US" sz="1800" dirty="0"/>
          </a:p>
        </p:txBody>
      </p:sp>
      <p:sp>
        <p:nvSpPr>
          <p:cNvPr id="7" name="오른쪽 화살표 6"/>
          <p:cNvSpPr/>
          <p:nvPr/>
        </p:nvSpPr>
        <p:spPr>
          <a:xfrm>
            <a:off x="4880757" y="2185060"/>
            <a:ext cx="760021"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p:cNvSpPr txBox="1"/>
          <p:nvPr/>
        </p:nvSpPr>
        <p:spPr>
          <a:xfrm>
            <a:off x="1417583" y="6006113"/>
            <a:ext cx="9809367" cy="646331"/>
          </a:xfrm>
          <a:prstGeom prst="rect">
            <a:avLst/>
          </a:prstGeom>
          <a:solidFill>
            <a:srgbClr val="FFFF00"/>
          </a:solidFill>
        </p:spPr>
        <p:txBody>
          <a:bodyPr wrap="square" rtlCol="0">
            <a:spAutoFit/>
          </a:bodyPr>
          <a:lstStyle/>
          <a:p>
            <a:r>
              <a:rPr lang="en-US" altLang="ko-KR" dirty="0">
                <a:solidFill>
                  <a:srgbClr val="002060"/>
                </a:solidFill>
              </a:rPr>
              <a:t>Scholarships will be calculated from tuition for the next semester without any documents to submit</a:t>
            </a:r>
            <a:r>
              <a:rPr lang="en-US" altLang="ko-KR">
                <a:solidFill>
                  <a:srgbClr val="002060"/>
                </a:solidFill>
              </a:rPr>
              <a:t>, </a:t>
            </a:r>
            <a:r>
              <a:rPr lang="en-US" altLang="ko-KR" dirty="0">
                <a:solidFill>
                  <a:srgbClr val="002060"/>
                </a:solidFill>
              </a:rPr>
              <a:t>but TOPIK scores must be submitted.</a:t>
            </a:r>
            <a:endParaRPr lang="ko-KR" altLang="en-US">
              <a:solidFill>
                <a:srgbClr val="002060"/>
              </a:solidFill>
            </a:endParaRPr>
          </a:p>
        </p:txBody>
      </p:sp>
    </p:spTree>
    <p:extLst>
      <p:ext uri="{BB962C8B-B14F-4D97-AF65-F5344CB8AC3E}">
        <p14:creationId xmlns:p14="http://schemas.microsoft.com/office/powerpoint/2010/main" val="74143279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15931"/>
            <a:ext cx="12381722" cy="721916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제목 1"/>
          <p:cNvSpPr>
            <a:spLocks noGrp="1"/>
          </p:cNvSpPr>
          <p:nvPr>
            <p:ph type="title"/>
          </p:nvPr>
        </p:nvSpPr>
        <p:spPr/>
        <p:txBody>
          <a:bodyPr/>
          <a:lstStyle/>
          <a:p>
            <a:endParaRPr lang="ko-KR" altLang="en-US"/>
          </a:p>
        </p:txBody>
      </p:sp>
      <p:sp>
        <p:nvSpPr>
          <p:cNvPr id="3" name="텍스트 개체 틀 2"/>
          <p:cNvSpPr>
            <a:spLocks noGrp="1"/>
          </p:cNvSpPr>
          <p:nvPr>
            <p:ph type="body" idx="1"/>
          </p:nvPr>
        </p:nvSpPr>
        <p:spPr>
          <a:xfrm>
            <a:off x="1303868" y="4788261"/>
            <a:ext cx="9592732" cy="1881155"/>
          </a:xfrm>
        </p:spPr>
        <p:txBody>
          <a:bodyPr anchor="t">
            <a:normAutofit fontScale="55000" lnSpcReduction="20000"/>
          </a:bodyPr>
          <a:lstStyle/>
          <a:p>
            <a:pPr marL="342900" indent="-342900" algn="l" fontAlgn="base">
              <a:lnSpc>
                <a:spcPct val="120000"/>
              </a:lnSpc>
              <a:buFont typeface="Arial" panose="020B0604020202020204" pitchFamily="34" charset="0"/>
              <a:buChar char="•"/>
            </a:pPr>
            <a:r>
              <a:rPr lang="en-US" altLang="ko-KR" sz="2900" dirty="0">
                <a:latin typeface="+mj-ea"/>
                <a:ea typeface="+mj-ea"/>
              </a:rPr>
              <a:t>Students who have previously received incentives receive </a:t>
            </a:r>
            <a:r>
              <a:rPr lang="en-US" altLang="ko-KR" sz="2900" b="1" dirty="0">
                <a:latin typeface="+mj-ea"/>
                <a:ea typeface="+mj-ea"/>
              </a:rPr>
              <a:t>KRW 100,000 </a:t>
            </a:r>
            <a:r>
              <a:rPr lang="en-US" altLang="ko-KR" sz="2900" dirty="0">
                <a:latin typeface="+mj-ea"/>
                <a:ea typeface="+mj-ea"/>
              </a:rPr>
              <a:t>when submitting an improved report card.</a:t>
            </a:r>
          </a:p>
          <a:p>
            <a:pPr marL="342900" indent="-342900" algn="l" fontAlgn="base">
              <a:lnSpc>
                <a:spcPct val="120000"/>
              </a:lnSpc>
              <a:buFont typeface="Arial" panose="020B0604020202020204" pitchFamily="34" charset="0"/>
              <a:buChar char="•"/>
            </a:pPr>
            <a:r>
              <a:rPr lang="en-US" altLang="ko-KR" sz="2900" dirty="0">
                <a:latin typeface="+mj-ea"/>
                <a:ea typeface="+mj-ea"/>
              </a:rPr>
              <a:t>TOPIK subsidy support is scheduled to run twice per semester.
The application period, place, and submission will be announced in the school homepage notice.
2021 Spring Semester TOPIK Incentive Information: to be announced</a:t>
            </a:r>
            <a:endParaRPr lang="ko-KR" altLang="en-US" dirty="0"/>
          </a:p>
        </p:txBody>
      </p:sp>
      <p:graphicFrame>
        <p:nvGraphicFramePr>
          <p:cNvPr id="4" name="표 3"/>
          <p:cNvGraphicFramePr>
            <a:graphicFrameLocks noGrp="1"/>
          </p:cNvGraphicFramePr>
          <p:nvPr>
            <p:extLst>
              <p:ext uri="{D42A27DB-BD31-4B8C-83A1-F6EECF244321}">
                <p14:modId xmlns:p14="http://schemas.microsoft.com/office/powerpoint/2010/main" val="2653186719"/>
              </p:ext>
            </p:extLst>
          </p:nvPr>
        </p:nvGraphicFramePr>
        <p:xfrm>
          <a:off x="1303868" y="1061441"/>
          <a:ext cx="9592734" cy="3360283"/>
        </p:xfrm>
        <a:graphic>
          <a:graphicData uri="http://schemas.openxmlformats.org/drawingml/2006/table">
            <a:tbl>
              <a:tblPr firstRow="1" bandRow="1">
                <a:tableStyleId>{5C22544A-7EE6-4342-B048-85BDC9FD1C3A}</a:tableStyleId>
              </a:tblPr>
              <a:tblGrid>
                <a:gridCol w="1582178">
                  <a:extLst>
                    <a:ext uri="{9D8B030D-6E8A-4147-A177-3AD203B41FA5}">
                      <a16:colId xmlns:a16="http://schemas.microsoft.com/office/drawing/2014/main" val="800684826"/>
                    </a:ext>
                  </a:extLst>
                </a:gridCol>
                <a:gridCol w="8010556">
                  <a:extLst>
                    <a:ext uri="{9D8B030D-6E8A-4147-A177-3AD203B41FA5}">
                      <a16:colId xmlns:a16="http://schemas.microsoft.com/office/drawing/2014/main" val="1725013019"/>
                    </a:ext>
                  </a:extLst>
                </a:gridCol>
              </a:tblGrid>
              <a:tr h="451156">
                <a:tc>
                  <a:txBody>
                    <a:bodyPr/>
                    <a:lstStyle/>
                    <a:p>
                      <a:pPr marL="0" marR="0" indent="0" algn="ctr" fontAlgn="base" latinLnBrk="1">
                        <a:lnSpc>
                          <a:spcPct val="160000"/>
                        </a:lnSpc>
                        <a:spcBef>
                          <a:spcPts val="0"/>
                        </a:spcBef>
                        <a:spcAft>
                          <a:spcPts val="0"/>
                        </a:spcAft>
                      </a:pPr>
                      <a:r>
                        <a:rPr lang="en-US" altLang="ko-KR" sz="1600" kern="0" spc="0">
                          <a:solidFill>
                            <a:schemeClr val="tx1"/>
                          </a:solidFill>
                          <a:effectLst/>
                          <a:latin typeface="+mj-ea"/>
                          <a:ea typeface="+mj-ea"/>
                        </a:rPr>
                        <a:t>Category</a:t>
                      </a:r>
                      <a:endParaRPr lang="ko-KR" altLang="en-US" sz="160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marR="0" indent="0" algn="ctr" fontAlgn="base" latinLnBrk="1">
                        <a:lnSpc>
                          <a:spcPct val="160000"/>
                        </a:lnSpc>
                        <a:spcBef>
                          <a:spcPts val="0"/>
                        </a:spcBef>
                        <a:spcAft>
                          <a:spcPts val="0"/>
                        </a:spcAft>
                      </a:pPr>
                      <a:r>
                        <a:rPr lang="en-US" altLang="ko-KR" sz="1600" b="1" kern="0" spc="0">
                          <a:solidFill>
                            <a:schemeClr val="tx1"/>
                          </a:solidFill>
                          <a:effectLst/>
                          <a:latin typeface="+mj-ea"/>
                          <a:ea typeface="+mj-ea"/>
                        </a:rPr>
                        <a:t>Contents</a:t>
                      </a:r>
                      <a:endParaRPr lang="ko-KR" altLang="en-US" sz="160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787023256"/>
                  </a:ext>
                </a:extLst>
              </a:tr>
              <a:tr h="704271">
                <a:tc>
                  <a:txBody>
                    <a:bodyPr/>
                    <a:lstStyle/>
                    <a:p>
                      <a:pPr marL="0" marR="0" indent="0" algn="ctr" fontAlgn="base" latinLnBrk="1">
                        <a:lnSpc>
                          <a:spcPct val="160000"/>
                        </a:lnSpc>
                        <a:spcBef>
                          <a:spcPts val="0"/>
                        </a:spcBef>
                        <a:spcAft>
                          <a:spcPts val="0"/>
                        </a:spcAft>
                      </a:pPr>
                      <a:r>
                        <a:rPr lang="en-US" altLang="ko-KR" sz="1600" kern="0" spc="0">
                          <a:solidFill>
                            <a:srgbClr val="000000"/>
                          </a:solidFill>
                          <a:effectLst/>
                          <a:latin typeface="+mj-ea"/>
                          <a:ea typeface="+mj-ea"/>
                        </a:rPr>
                        <a:t>Criteria</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600" kern="0" spc="0">
                          <a:solidFill>
                            <a:srgbClr val="000000"/>
                          </a:solidFill>
                          <a:effectLst/>
                          <a:latin typeface="+mj-ea"/>
                          <a:ea typeface="+mj-ea"/>
                        </a:rPr>
                        <a:t>Acquired the Korean Language Proficiency Test (TOPIK) level 4 or higher and</a:t>
                      </a:r>
                      <a:r>
                        <a:rPr lang="ko-KR" altLang="en-US" sz="1600" kern="0" spc="0">
                          <a:solidFill>
                            <a:srgbClr val="000000"/>
                          </a:solidFill>
                          <a:effectLst/>
                          <a:latin typeface="+mj-ea"/>
                          <a:ea typeface="+mj-ea"/>
                        </a:rPr>
                        <a:t> </a:t>
                      </a:r>
                      <a:r>
                        <a:rPr lang="en-US" altLang="ko-KR" sz="1600" kern="0" spc="0">
                          <a:solidFill>
                            <a:srgbClr val="000000"/>
                          </a:solidFill>
                          <a:effectLst/>
                          <a:latin typeface="+mj-ea"/>
                          <a:ea typeface="+mj-ea"/>
                        </a:rPr>
                        <a:t>improved than the existing level 4 or higher</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28875814"/>
                  </a:ext>
                </a:extLst>
              </a:tr>
              <a:tr h="397432">
                <a:tc>
                  <a:txBody>
                    <a:bodyPr/>
                    <a:lstStyle/>
                    <a:p>
                      <a:pPr marL="0" marR="0" indent="0" algn="ctr" fontAlgn="base" latinLnBrk="1">
                        <a:lnSpc>
                          <a:spcPct val="160000"/>
                        </a:lnSpc>
                        <a:spcBef>
                          <a:spcPts val="0"/>
                        </a:spcBef>
                        <a:spcAft>
                          <a:spcPts val="0"/>
                        </a:spcAft>
                      </a:pPr>
                      <a:r>
                        <a:rPr lang="en-US" altLang="ko-KR" sz="1600" kern="0" spc="0">
                          <a:solidFill>
                            <a:srgbClr val="000000"/>
                          </a:solidFill>
                          <a:effectLst/>
                          <a:latin typeface="+mj-ea"/>
                          <a:ea typeface="+mj-ea"/>
                        </a:rPr>
                        <a:t>Number of payments</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600" kern="0" spc="0">
                          <a:solidFill>
                            <a:srgbClr val="000000"/>
                          </a:solidFill>
                          <a:effectLst/>
                          <a:latin typeface="+mj-ea"/>
                          <a:ea typeface="+mj-ea"/>
                        </a:rPr>
                        <a:t>Up to 2 payments during your school year</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5397694"/>
                  </a:ext>
                </a:extLst>
              </a:tr>
              <a:tr h="829358">
                <a:tc>
                  <a:txBody>
                    <a:bodyPr/>
                    <a:lstStyle/>
                    <a:p>
                      <a:pPr marL="0" marR="0" indent="0" algn="ctr" fontAlgn="base" latinLnBrk="1">
                        <a:lnSpc>
                          <a:spcPct val="160000"/>
                        </a:lnSpc>
                        <a:spcBef>
                          <a:spcPts val="0"/>
                        </a:spcBef>
                        <a:spcAft>
                          <a:spcPts val="0"/>
                        </a:spcAft>
                      </a:pPr>
                      <a:r>
                        <a:rPr lang="en-US" altLang="ko-KR" sz="1600" kern="0" spc="0">
                          <a:solidFill>
                            <a:srgbClr val="000000"/>
                          </a:solidFill>
                          <a:effectLst/>
                          <a:latin typeface="+mj-ea"/>
                          <a:ea typeface="+mj-ea"/>
                        </a:rPr>
                        <a:t>Payout</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600" b="1" kern="0" spc="0">
                          <a:solidFill>
                            <a:srgbClr val="000000"/>
                          </a:solidFill>
                          <a:effectLst/>
                          <a:latin typeface="+mj-ea"/>
                          <a:ea typeface="+mj-ea"/>
                        </a:rPr>
                        <a:t>1st round: KRW 300,000 (4th level or higher report submission) 3rd to 4th level
2nd round: KRW 100,000 (higher score report submission than 1st round) </a:t>
                      </a:r>
                      <a:endParaRPr lang="ko-KR" altLang="en-US" sz="16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9653666"/>
                  </a:ext>
                </a:extLst>
              </a:tr>
              <a:tr h="447565">
                <a:tc>
                  <a:txBody>
                    <a:bodyPr/>
                    <a:lstStyle/>
                    <a:p>
                      <a:pPr marL="0" marR="0" indent="0" algn="ctr" fontAlgn="base" latinLnBrk="1">
                        <a:lnSpc>
                          <a:spcPct val="160000"/>
                        </a:lnSpc>
                        <a:spcBef>
                          <a:spcPts val="0"/>
                        </a:spcBef>
                        <a:spcAft>
                          <a:spcPts val="0"/>
                        </a:spcAft>
                      </a:pPr>
                      <a:r>
                        <a:rPr lang="en-US" altLang="ko-KR" sz="1600" b="0" kern="0" spc="0">
                          <a:solidFill>
                            <a:schemeClr val="tx1"/>
                          </a:solidFill>
                          <a:effectLst/>
                          <a:latin typeface="+mj-ea"/>
                          <a:ea typeface="+mj-ea"/>
                        </a:rPr>
                        <a:t>Other</a:t>
                      </a:r>
                      <a:endParaRPr lang="ko-KR" altLang="en-US" sz="1600" b="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600" b="1" kern="0" spc="0">
                          <a:solidFill>
                            <a:schemeClr val="tx1"/>
                          </a:solidFill>
                          <a:effectLst/>
                          <a:latin typeface="+mj-ea"/>
                          <a:ea typeface="+mj-ea"/>
                        </a:rPr>
                        <a:t>Only grades obtained after admission will be accepted</a:t>
                      </a:r>
                      <a:endParaRPr lang="ko-KR" altLang="en-US" sz="1600" b="1"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3192324"/>
                  </a:ext>
                </a:extLst>
              </a:tr>
            </a:tbl>
          </a:graphicData>
        </a:graphic>
      </p:graphicFrame>
      <p:sp>
        <p:nvSpPr>
          <p:cNvPr id="11" name="TextBox 10"/>
          <p:cNvSpPr txBox="1"/>
          <p:nvPr/>
        </p:nvSpPr>
        <p:spPr>
          <a:xfrm>
            <a:off x="582780" y="283045"/>
            <a:ext cx="2937659" cy="400110"/>
          </a:xfrm>
          <a:prstGeom prst="rect">
            <a:avLst/>
          </a:prstGeom>
          <a:noFill/>
        </p:spPr>
        <p:txBody>
          <a:bodyPr wrap="square" rtlCol="0">
            <a:spAutoFit/>
          </a:bodyPr>
          <a:lstStyle/>
          <a:p>
            <a:r>
              <a:rPr lang="en-US" altLang="ko-KR" sz="2000" b="1" dirty="0"/>
              <a:t>TOPIK Incentives</a:t>
            </a:r>
            <a:endParaRPr lang="ko-KR" altLang="en-US" sz="2000" b="1"/>
          </a:p>
        </p:txBody>
      </p:sp>
      <p:sp>
        <p:nvSpPr>
          <p:cNvPr id="5" name="TextBox 4"/>
          <p:cNvSpPr txBox="1"/>
          <p:nvPr/>
        </p:nvSpPr>
        <p:spPr>
          <a:xfrm>
            <a:off x="5091249" y="188584"/>
            <a:ext cx="6117770" cy="646331"/>
          </a:xfrm>
          <a:prstGeom prst="rect">
            <a:avLst/>
          </a:prstGeom>
          <a:solidFill>
            <a:srgbClr val="FFFF00"/>
          </a:solidFill>
        </p:spPr>
        <p:txBody>
          <a:bodyPr wrap="square" rtlCol="0">
            <a:spAutoFit/>
          </a:bodyPr>
          <a:lstStyle/>
          <a:p>
            <a:r>
              <a:rPr lang="en-US" altLang="ko-KR" dirty="0"/>
              <a:t> The maximum TOPIK incentive that students can receive while attending school is KRW 400,000</a:t>
            </a:r>
            <a:endParaRPr lang="ko-KR" altLang="en-US" b="1"/>
          </a:p>
        </p:txBody>
      </p:sp>
    </p:spTree>
    <p:extLst>
      <p:ext uri="{BB962C8B-B14F-4D97-AF65-F5344CB8AC3E}">
        <p14:creationId xmlns:p14="http://schemas.microsoft.com/office/powerpoint/2010/main" val="246938582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521682" cy="759238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 name="제목 1"/>
          <p:cNvSpPr>
            <a:spLocks noGrp="1"/>
          </p:cNvSpPr>
          <p:nvPr>
            <p:ph type="title"/>
          </p:nvPr>
        </p:nvSpPr>
        <p:spPr>
          <a:xfrm>
            <a:off x="1632286" y="1168906"/>
            <a:ext cx="9601196" cy="866899"/>
          </a:xfrm>
        </p:spPr>
        <p:txBody>
          <a:bodyPr>
            <a:normAutofit/>
          </a:bodyPr>
          <a:lstStyle/>
          <a:p>
            <a:r>
              <a:rPr lang="en-US" altLang="ko-KR" dirty="0"/>
              <a:t>GKS (Global Korea Scholarship)</a:t>
            </a:r>
            <a:endParaRPr lang="ko-KR" altLang="en-US" dirty="0"/>
          </a:p>
        </p:txBody>
      </p:sp>
      <p:sp>
        <p:nvSpPr>
          <p:cNvPr id="3" name="내용 개체 틀 2"/>
          <p:cNvSpPr>
            <a:spLocks noGrp="1"/>
          </p:cNvSpPr>
          <p:nvPr>
            <p:ph idx="1"/>
          </p:nvPr>
        </p:nvSpPr>
        <p:spPr>
          <a:xfrm>
            <a:off x="1295401" y="2446318"/>
            <a:ext cx="9601196" cy="3515096"/>
          </a:xfrm>
        </p:spPr>
        <p:txBody>
          <a:bodyPr>
            <a:noAutofit/>
          </a:bodyPr>
          <a:lstStyle/>
          <a:p>
            <a:pPr>
              <a:lnSpc>
                <a:spcPct val="150000"/>
              </a:lnSpc>
              <a:buFont typeface="Wingdings" panose="05000000000000000000" pitchFamily="2" charset="2"/>
              <a:buChar char="l"/>
            </a:pPr>
            <a:r>
              <a:rPr lang="en-US" altLang="ko-KR" sz="2000" dirty="0"/>
              <a:t>Host : National Institute for International Education, Ministry of Education
Eligibility : Check the GKS scholarship notice for 2021 spring semester for reference (link below)</a:t>
            </a:r>
          </a:p>
          <a:p>
            <a:pPr>
              <a:lnSpc>
                <a:spcPct val="150000"/>
              </a:lnSpc>
              <a:buFont typeface="Wingdings" panose="05000000000000000000" pitchFamily="2" charset="2"/>
              <a:buChar char="l"/>
            </a:pPr>
            <a:r>
              <a:rPr lang="en-US" altLang="ko-KR" sz="2000" dirty="0"/>
              <a:t>Support fund: 5 million won (500,000 won per month/ 10 months)
Link</a:t>
            </a:r>
            <a:r>
              <a:rPr lang="ko-KR" altLang="en-US" sz="2000" dirty="0"/>
              <a:t> </a:t>
            </a:r>
            <a:r>
              <a:rPr lang="en-US" altLang="ko-KR" sz="2000" dirty="0"/>
              <a:t>: </a:t>
            </a:r>
            <a:r>
              <a:rPr lang="en-US" altLang="ko-KR" sz="2000" dirty="0">
                <a:hlinkClick r:id="rId2"/>
              </a:rPr>
              <a:t>http://www.studyinkorea.go.kr/ko/sub/gks/selectBoardArticle.do</a:t>
            </a:r>
            <a:r>
              <a:rPr lang="en-US" altLang="ko-KR" sz="2000" dirty="0"/>
              <a:t> </a:t>
            </a:r>
          </a:p>
          <a:p>
            <a:pPr marL="0" indent="0">
              <a:lnSpc>
                <a:spcPct val="150000"/>
              </a:lnSpc>
              <a:buNone/>
            </a:pPr>
            <a:r>
              <a:rPr lang="en-US" altLang="ko-KR" sz="2000" dirty="0"/>
              <a:t>   </a:t>
            </a:r>
          </a:p>
          <a:p>
            <a:pPr marL="0" indent="0">
              <a:buNone/>
            </a:pPr>
            <a:endParaRPr lang="en-US" altLang="ko-KR" sz="2000" dirty="0"/>
          </a:p>
          <a:p>
            <a:pPr marL="0" indent="0">
              <a:buNone/>
            </a:pPr>
            <a:r>
              <a:rPr lang="en-US" altLang="ko-KR" sz="2000" dirty="0"/>
              <a:t>                                                               </a:t>
            </a:r>
          </a:p>
        </p:txBody>
      </p:sp>
    </p:spTree>
    <p:extLst>
      <p:ext uri="{BB962C8B-B14F-4D97-AF65-F5344CB8AC3E}">
        <p14:creationId xmlns:p14="http://schemas.microsoft.com/office/powerpoint/2010/main" val="7614876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4180" y="2039385"/>
            <a:ext cx="6263640" cy="2308324"/>
          </a:xfrm>
          <a:prstGeom prst="rect">
            <a:avLst/>
          </a:prstGeom>
          <a:noFill/>
        </p:spPr>
        <p:txBody>
          <a:bodyPr wrap="square" rtlCol="0">
            <a:spAutoFit/>
          </a:bodyPr>
          <a:lstStyle/>
          <a:p>
            <a:pPr algn="ctr"/>
            <a:r>
              <a:rPr lang="en-US" altLang="ko-KR" sz="4800" dirty="0">
                <a:solidFill>
                  <a:schemeClr val="accent5">
                    <a:lumMod val="50000"/>
                  </a:schemeClr>
                </a:solidFill>
              </a:rPr>
              <a:t>VI. International Student Insurance Guide</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427344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88644" y="629988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11777711" cy="523220"/>
          </a:xfrm>
          <a:prstGeom prst="rect">
            <a:avLst/>
          </a:prstGeom>
          <a:noFill/>
        </p:spPr>
        <p:txBody>
          <a:bodyPr wrap="square" rtlCol="0">
            <a:spAutoFit/>
          </a:bodyPr>
          <a:lstStyle/>
          <a:p>
            <a:r>
              <a:rPr lang="en-US" altLang="ko-KR" sz="2800" dirty="0">
                <a:solidFill>
                  <a:srgbClr val="002060"/>
                </a:solidFill>
              </a:rPr>
              <a:t>1. International Student Health Insurance Implementation </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521533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lt"/>
              </a:rPr>
              <a:t> (1) Date</a:t>
            </a:r>
            <a:r>
              <a:rPr lang="ko-KR" altLang="en-US" sz="1600" dirty="0">
                <a:solidFill>
                  <a:srgbClr val="002060"/>
                </a:solidFill>
                <a:latin typeface="+mj-lt"/>
              </a:rPr>
              <a:t> </a:t>
            </a:r>
            <a:r>
              <a:rPr lang="en-US" altLang="ko-KR" sz="1600" dirty="0">
                <a:solidFill>
                  <a:srgbClr val="002060"/>
                </a:solidFill>
                <a:latin typeface="+mj-lt"/>
              </a:rPr>
              <a:t>: 2021.03.01         </a:t>
            </a:r>
          </a:p>
          <a:p>
            <a:pPr fontAlgn="base">
              <a:lnSpc>
                <a:spcPct val="150000"/>
              </a:lnSpc>
            </a:pPr>
            <a:r>
              <a:rPr lang="en-US" altLang="ko-KR" sz="1600" dirty="0">
                <a:solidFill>
                  <a:srgbClr val="002060"/>
                </a:solidFill>
                <a:latin typeface="+mj-lt"/>
              </a:rPr>
              <a:t> (2) Health insurance signup period </a:t>
            </a:r>
          </a:p>
          <a:p>
            <a:pPr fontAlgn="base">
              <a:lnSpc>
                <a:spcPct val="150000"/>
              </a:lnSpc>
            </a:pPr>
            <a:r>
              <a:rPr lang="en-US" altLang="ko-KR" sz="1600" dirty="0">
                <a:solidFill>
                  <a:srgbClr val="002060"/>
                </a:solidFill>
                <a:latin typeface="+mj-lt"/>
              </a:rPr>
              <a:t>   </a:t>
            </a: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r>
              <a:rPr lang="ko-KR" altLang="en-US" sz="1600" dirty="0">
                <a:solidFill>
                  <a:srgbClr val="002060"/>
                </a:solidFill>
                <a:latin typeface="+mj-lt"/>
              </a:rPr>
              <a:t>    </a:t>
            </a:r>
            <a:r>
              <a:rPr lang="en-US" altLang="ko-KR" sz="1600" dirty="0">
                <a:solidFill>
                  <a:srgbClr val="002060"/>
                </a:solidFill>
                <a:latin typeface="+mj-lt"/>
              </a:rPr>
              <a:t>- Overseas Koreans and Overseas Koreans (F-4) must submit a certificate of enrollment</a:t>
            </a:r>
          </a:p>
          <a:p>
            <a:pPr fontAlgn="base">
              <a:lnSpc>
                <a:spcPct val="150000"/>
              </a:lnSpc>
            </a:pPr>
            <a:r>
              <a:rPr lang="en-US" altLang="ko-KR" sz="1600" dirty="0">
                <a:solidFill>
                  <a:srgbClr val="002060"/>
                </a:solidFill>
              </a:rPr>
              <a:t> (3) Health</a:t>
            </a:r>
            <a:r>
              <a:rPr lang="ko-KR" altLang="en-US" sz="1600" dirty="0">
                <a:solidFill>
                  <a:srgbClr val="002060"/>
                </a:solidFill>
              </a:rPr>
              <a:t> </a:t>
            </a:r>
            <a:r>
              <a:rPr lang="en-US" altLang="ko-KR" sz="1600" dirty="0">
                <a:solidFill>
                  <a:srgbClr val="002060"/>
                </a:solidFill>
              </a:rPr>
              <a:t>insurance premium for new subscribers (21.3.1)</a:t>
            </a:r>
          </a:p>
          <a:p>
            <a:pPr fontAlgn="base">
              <a:lnSpc>
                <a:spcPct val="150000"/>
              </a:lnSpc>
            </a:pPr>
            <a:endParaRPr lang="en-US" altLang="ko-KR" sz="1600" dirty="0">
              <a:solidFill>
                <a:srgbClr val="002060"/>
              </a:solidFill>
            </a:endParaRP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r>
              <a:rPr lang="en-US" altLang="ko-KR" sz="1600" dirty="0">
                <a:solidFill>
                  <a:srgbClr val="002060"/>
                </a:solidFill>
                <a:latin typeface="+mj-lt"/>
              </a:rPr>
              <a:t>    - The monthly premium is 39,540 won. However, the first premium is 43,490 won with the addition of the March premium split.</a:t>
            </a:r>
          </a:p>
          <a:p>
            <a:pPr fontAlgn="base">
              <a:lnSpc>
                <a:spcPct val="150000"/>
              </a:lnSpc>
            </a:pPr>
            <a:r>
              <a:rPr lang="en-US" altLang="ko-KR" sz="1600" dirty="0">
                <a:solidFill>
                  <a:srgbClr val="002060"/>
                </a:solidFill>
              </a:rPr>
              <a:t> (4) Payment method</a:t>
            </a:r>
            <a:r>
              <a:rPr lang="ko-KR" altLang="en-US" sz="1600" dirty="0">
                <a:solidFill>
                  <a:srgbClr val="002060"/>
                </a:solidFill>
              </a:rPr>
              <a:t> </a:t>
            </a:r>
            <a:r>
              <a:rPr lang="en-US" altLang="ko-KR" sz="1600" dirty="0">
                <a:solidFill>
                  <a:srgbClr val="002060"/>
                </a:solidFill>
              </a:rPr>
              <a:t>: Deposit to the account sent via mail to your registered address.</a:t>
            </a:r>
          </a:p>
        </p:txBody>
      </p:sp>
      <p:pic>
        <p:nvPicPr>
          <p:cNvPr id="11" name="그림 10"/>
          <p:cNvPicPr>
            <a:picLocks noChangeAspect="1"/>
          </p:cNvPicPr>
          <p:nvPr/>
        </p:nvPicPr>
        <p:blipFill>
          <a:blip r:embed="rId5"/>
          <a:stretch>
            <a:fillRect/>
          </a:stretch>
        </p:blipFill>
        <p:spPr>
          <a:xfrm>
            <a:off x="695566" y="1712397"/>
            <a:ext cx="7944941" cy="1356704"/>
          </a:xfrm>
          <a:prstGeom prst="rect">
            <a:avLst/>
          </a:prstGeom>
        </p:spPr>
      </p:pic>
      <p:pic>
        <p:nvPicPr>
          <p:cNvPr id="7" name="그림 6"/>
          <p:cNvPicPr>
            <a:picLocks noChangeAspect="1"/>
          </p:cNvPicPr>
          <p:nvPr/>
        </p:nvPicPr>
        <p:blipFill>
          <a:blip r:embed="rId6"/>
          <a:stretch>
            <a:fillRect/>
          </a:stretch>
        </p:blipFill>
        <p:spPr>
          <a:xfrm>
            <a:off x="665659" y="3917358"/>
            <a:ext cx="6320036" cy="1020627"/>
          </a:xfrm>
          <a:prstGeom prst="rect">
            <a:avLst/>
          </a:prstGeom>
        </p:spPr>
      </p:pic>
    </p:spTree>
    <p:extLst>
      <p:ext uri="{BB962C8B-B14F-4D97-AF65-F5344CB8AC3E}">
        <p14:creationId xmlns:p14="http://schemas.microsoft.com/office/powerpoint/2010/main" val="156707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953254" y="2598003"/>
            <a:ext cx="10878905" cy="830997"/>
          </a:xfrm>
          <a:prstGeom prst="rect">
            <a:avLst/>
          </a:prstGeom>
          <a:noFill/>
        </p:spPr>
        <p:txBody>
          <a:bodyPr wrap="square" rtlCol="0">
            <a:spAutoFit/>
          </a:bodyPr>
          <a:lstStyle/>
          <a:p>
            <a:r>
              <a:rPr lang="en-US" altLang="ko-KR" sz="4800" dirty="0">
                <a:solidFill>
                  <a:schemeClr val="accent5">
                    <a:lumMod val="50000"/>
                  </a:schemeClr>
                </a:solidFill>
              </a:rPr>
              <a:t>VII. Immigration and Accommodation</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877193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8657" y="168685"/>
            <a:ext cx="7580871" cy="523220"/>
          </a:xfrm>
          <a:prstGeom prst="rect">
            <a:avLst/>
          </a:prstGeom>
          <a:noFill/>
        </p:spPr>
        <p:txBody>
          <a:bodyPr wrap="square" rtlCol="0">
            <a:spAutoFit/>
          </a:bodyPr>
          <a:lstStyle/>
          <a:p>
            <a:r>
              <a:rPr lang="en-US" altLang="ko-KR" sz="2800" dirty="0">
                <a:solidFill>
                  <a:srgbClr val="002060"/>
                </a:solidFill>
              </a:rPr>
              <a:t>1. Alien Registration Card</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327698" y="892669"/>
            <a:ext cx="11248736" cy="595400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u="sng" dirty="0">
                <a:solidFill>
                  <a:srgbClr val="002060"/>
                </a:solidFill>
              </a:rPr>
              <a:t>1) </a:t>
            </a:r>
            <a:r>
              <a:rPr lang="en-US" sz="1600" b="0" i="0" u="sng" strike="noStrike" kern="1200" cap="none" spc="0" baseline="0" dirty="0">
                <a:solidFill>
                  <a:srgbClr val="002060"/>
                </a:solidFill>
                <a:uFillTx/>
                <a:latin typeface="맑은 고딕"/>
                <a:ea typeface="맑은 고딕" pitchFamily="34"/>
                <a:cs typeface=""/>
              </a:rPr>
              <a:t>You must register as a foreigner at Sejong-</a:t>
            </a:r>
            <a:r>
              <a:rPr lang="en-US" sz="1600" b="0" i="0" u="sng" strike="noStrike" kern="1200" cap="none" spc="0" baseline="0" dirty="0" err="1">
                <a:solidFill>
                  <a:srgbClr val="002060"/>
                </a:solidFill>
                <a:uFillTx/>
                <a:latin typeface="맑은 고딕"/>
                <a:ea typeface="맑은 고딕" pitchFamily="34"/>
                <a:cs typeface=""/>
              </a:rPr>
              <a:t>ro</a:t>
            </a:r>
            <a:r>
              <a:rPr lang="en-US" sz="1600" b="0" i="0" u="sng" strike="noStrike" kern="1200" cap="none" spc="0" baseline="0" dirty="0">
                <a:solidFill>
                  <a:srgbClr val="002060"/>
                </a:solidFill>
                <a:uFillTx/>
                <a:latin typeface="맑은 고딕"/>
                <a:ea typeface="맑은 고딕" pitchFamily="34"/>
                <a:cs typeface=""/>
              </a:rPr>
              <a:t> immigration </a:t>
            </a:r>
            <a:r>
              <a:rPr lang="en-US" sz="1600" b="1" i="0" u="sng" strike="noStrike" kern="1200" cap="none" spc="0" baseline="0" dirty="0">
                <a:solidFill>
                  <a:srgbClr val="002060"/>
                </a:solidFill>
                <a:uFillTx/>
                <a:latin typeface="맑은 고딕"/>
                <a:ea typeface="맑은 고딕" pitchFamily="34"/>
                <a:cs typeface=""/>
              </a:rPr>
              <a:t>office within 90 days of entry. </a:t>
            </a:r>
            <a:endParaRPr lang="en-US" altLang="ko-KR" sz="1600" b="1" u="sng" dirty="0">
              <a:solidFill>
                <a:srgbClr val="002060"/>
              </a:solidFill>
            </a:endParaRPr>
          </a:p>
          <a:p>
            <a:pPr fontAlgn="base">
              <a:lnSpc>
                <a:spcPct val="150000"/>
              </a:lnSpc>
            </a:pPr>
            <a:r>
              <a:rPr lang="en-US" altLang="ko-KR" sz="1600" dirty="0">
                <a:solidFill>
                  <a:srgbClr val="002060"/>
                </a:solidFill>
              </a:rPr>
              <a:t>2) </a:t>
            </a:r>
            <a:r>
              <a:rPr lang="en-US" sz="1600" b="0" i="0" u="none" strike="noStrike" kern="1200" cap="none" spc="0" baseline="0" dirty="0">
                <a:solidFill>
                  <a:srgbClr val="002060"/>
                </a:solidFill>
                <a:uFillTx/>
                <a:latin typeface="맑은 고딕"/>
                <a:ea typeface="맑은 고딕" pitchFamily="34"/>
                <a:cs typeface=""/>
              </a:rPr>
              <a:t>Sejong-</a:t>
            </a:r>
            <a:r>
              <a:rPr lang="en-US" sz="1600" b="0" i="0" u="none" strike="noStrike" kern="1200" cap="none" spc="0" baseline="0" dirty="0" err="1">
                <a:solidFill>
                  <a:srgbClr val="002060"/>
                </a:solidFill>
                <a:uFillTx/>
                <a:latin typeface="맑은 고딕"/>
                <a:ea typeface="맑은 고딕" pitchFamily="34"/>
                <a:cs typeface=""/>
              </a:rPr>
              <a:t>ro</a:t>
            </a:r>
            <a:r>
              <a:rPr lang="en-US" sz="1600" b="0" i="0" u="none" strike="noStrike" kern="1200" cap="none" spc="0" baseline="0" dirty="0">
                <a:solidFill>
                  <a:srgbClr val="002060"/>
                </a:solidFill>
                <a:uFillTx/>
                <a:latin typeface="맑은 고딕"/>
                <a:ea typeface="맑은 고딕" pitchFamily="34"/>
                <a:cs typeface=""/>
              </a:rPr>
              <a:t> Immigration Office: Exit 6, </a:t>
            </a:r>
            <a:r>
              <a:rPr lang="en-US" sz="1600" b="0" i="0" u="none" strike="noStrike" kern="1200" cap="none" spc="0" baseline="0" dirty="0" err="1">
                <a:solidFill>
                  <a:srgbClr val="002060"/>
                </a:solidFill>
                <a:uFillTx/>
                <a:latin typeface="맑은 고딕"/>
                <a:ea typeface="맑은 고딕" pitchFamily="34"/>
                <a:cs typeface=""/>
              </a:rPr>
              <a:t>Jonggak</a:t>
            </a:r>
            <a:r>
              <a:rPr lang="en-US" sz="1600" b="0" i="0" u="none" strike="noStrike" kern="1200" cap="none" spc="0" baseline="0" dirty="0">
                <a:solidFill>
                  <a:srgbClr val="002060"/>
                </a:solidFill>
                <a:uFillTx/>
                <a:latin typeface="맑은 고딕"/>
                <a:ea typeface="맑은 고딕" pitchFamily="34"/>
                <a:cs typeface=""/>
              </a:rPr>
              <a:t> Station, Seoul Global Center 2F.</a:t>
            </a:r>
            <a:endParaRPr lang="en-US" altLang="ko-KR" sz="1600" dirty="0">
              <a:solidFill>
                <a:srgbClr val="002060"/>
              </a:solidFill>
            </a:endParaRPr>
          </a:p>
          <a:p>
            <a:pPr fontAlgn="base">
              <a:lnSpc>
                <a:spcPct val="150000"/>
              </a:lnSpc>
            </a:pPr>
            <a:r>
              <a:rPr lang="en-US" altLang="ko-KR" sz="1600" dirty="0">
                <a:solidFill>
                  <a:srgbClr val="002060"/>
                </a:solidFill>
              </a:rPr>
              <a:t>3) </a:t>
            </a:r>
            <a:r>
              <a:rPr lang="en-US" sz="1600" b="1" i="0" u="none" strike="noStrike" kern="1200" cap="none" spc="0" baseline="0" dirty="0">
                <a:solidFill>
                  <a:srgbClr val="002060"/>
                </a:solidFill>
                <a:uFillTx/>
                <a:latin typeface="맑은 고딕"/>
                <a:ea typeface="맑은 고딕" pitchFamily="34"/>
                <a:cs typeface=""/>
              </a:rPr>
              <a:t>Application documents </a:t>
            </a:r>
            <a:r>
              <a:rPr lang="en-US" sz="1600" b="0" i="0" u="none" strike="noStrike" kern="1200" cap="none" spc="0" baseline="0" dirty="0">
                <a:solidFill>
                  <a:srgbClr val="002060"/>
                </a:solidFill>
                <a:uFillTx/>
                <a:latin typeface="맑은 고딕"/>
                <a:ea typeface="맑은 고딕" pitchFamily="34"/>
                <a:cs typeface=""/>
              </a:rPr>
              <a:t>: Passport, Application form, 2 Photographs, Certificate of Enrollment, Proof of residence, 30,000 won fee, tuberculosis check-up certificate (exemption from application at embassy). </a:t>
            </a:r>
          </a:p>
          <a:p>
            <a:pPr fontAlgn="base">
              <a:lnSpc>
                <a:spcPct val="150000"/>
              </a:lnSpc>
            </a:pPr>
            <a:r>
              <a:rPr lang="en-US" altLang="ko-KR" sz="1600" dirty="0">
                <a:solidFill>
                  <a:srgbClr val="002060"/>
                </a:solidFill>
              </a:rPr>
              <a:t>4) </a:t>
            </a:r>
            <a:r>
              <a:rPr lang="en-US" sz="1600" b="1" i="0" u="none" strike="noStrike" kern="1200" cap="none" spc="0" baseline="0" dirty="0">
                <a:solidFill>
                  <a:srgbClr val="002060"/>
                </a:solidFill>
                <a:uFillTx/>
                <a:latin typeface="맑은 고딕"/>
                <a:ea typeface="맑은 고딕" pitchFamily="34"/>
                <a:cs typeface=""/>
              </a:rPr>
              <a:t>How to apply </a:t>
            </a:r>
            <a:endParaRPr lang="en-US" altLang="ko-KR" sz="1600" b="1" dirty="0">
              <a:solidFill>
                <a:srgbClr val="002060"/>
              </a:solidFill>
            </a:endParaRPr>
          </a:p>
          <a:p>
            <a:pPr fontAlgn="base">
              <a:lnSpc>
                <a:spcPct val="150000"/>
              </a:lnSpc>
            </a:pPr>
            <a:r>
              <a:rPr lang="en-US" altLang="ko-KR" sz="1600" dirty="0">
                <a:solidFill>
                  <a:srgbClr val="002060"/>
                </a:solidFill>
              </a:rPr>
              <a:t>   A. After reserving a visit from </a:t>
            </a:r>
            <a:r>
              <a:rPr lang="en-US" altLang="ko-KR" sz="1600" u="sng" dirty="0">
                <a:solidFill>
                  <a:srgbClr val="002060"/>
                </a:solidFill>
                <a:hlinkClick r:id="rId5"/>
              </a:rPr>
              <a:t> www.hikorea.go.kr</a:t>
            </a:r>
            <a:r>
              <a:rPr lang="en-US" altLang="ko-KR" sz="1600" dirty="0">
                <a:solidFill>
                  <a:srgbClr val="002060"/>
                </a:solidFill>
              </a:rPr>
              <a:t>, prepare your documents and apply directly to the immigration 	office.
   B. Online application through </a:t>
            </a:r>
            <a:r>
              <a:rPr lang="en-US" altLang="ko-KR" sz="1600" u="sng" dirty="0">
                <a:solidFill>
                  <a:srgbClr val="002060"/>
                </a:solidFill>
                <a:hlinkClick r:id="rId5"/>
              </a:rPr>
              <a:t>www.hikorea.go.kr</a:t>
            </a:r>
            <a:endParaRPr lang="en-US" altLang="ko-KR" sz="1600" dirty="0">
              <a:solidFill>
                <a:srgbClr val="002060"/>
              </a:solidFill>
            </a:endParaRPr>
          </a:p>
          <a:p>
            <a:pPr fontAlgn="base">
              <a:lnSpc>
                <a:spcPct val="150000"/>
              </a:lnSpc>
            </a:pPr>
            <a:r>
              <a:rPr lang="ko-KR" altLang="en-US" sz="1600" dirty="0">
                <a:solidFill>
                  <a:srgbClr val="002060"/>
                </a:solidFill>
              </a:rPr>
              <a:t>   </a:t>
            </a:r>
            <a:r>
              <a:rPr lang="en-US" altLang="ko-KR" sz="1600" dirty="0">
                <a:solidFill>
                  <a:srgbClr val="002060"/>
                </a:solidFill>
              </a:rPr>
              <a:t>C. Kwangwoon University group application: To be announced </a:t>
            </a:r>
          </a:p>
          <a:p>
            <a:pPr fontAlgn="base">
              <a:lnSpc>
                <a:spcPct val="150000"/>
              </a:lnSpc>
            </a:pPr>
            <a:r>
              <a:rPr lang="en-US" altLang="ko-KR" sz="1600" dirty="0">
                <a:solidFill>
                  <a:srgbClr val="002060"/>
                </a:solidFill>
              </a:rPr>
              <a:t>5) </a:t>
            </a:r>
            <a:r>
              <a:rPr lang="en-US" altLang="ko-KR" sz="1600" b="1" dirty="0">
                <a:solidFill>
                  <a:srgbClr val="002060"/>
                </a:solidFill>
              </a:rPr>
              <a:t>ARC Information Change Report</a:t>
            </a:r>
            <a:r>
              <a:rPr lang="ko-KR" altLang="en-US" sz="1600" b="1" dirty="0">
                <a:solidFill>
                  <a:srgbClr val="002060"/>
                </a:solidFill>
              </a:rPr>
              <a:t> </a:t>
            </a:r>
            <a:r>
              <a:rPr lang="en-US" altLang="ko-KR" sz="1600" dirty="0">
                <a:solidFill>
                  <a:srgbClr val="002060"/>
                </a:solidFill>
              </a:rPr>
              <a:t>: If there are any changes to the</a:t>
            </a:r>
          </a:p>
          <a:p>
            <a:pPr fontAlgn="base">
              <a:lnSpc>
                <a:spcPct val="150000"/>
              </a:lnSpc>
            </a:pPr>
            <a:r>
              <a:rPr lang="en-US" altLang="ko-KR" sz="1600" dirty="0">
                <a:solidFill>
                  <a:srgbClr val="002060"/>
                </a:solidFill>
              </a:rPr>
              <a:t>following after registration, it must be reported </a:t>
            </a:r>
            <a:r>
              <a:rPr lang="en-US" altLang="ko-KR" sz="1600" b="1" u="sng" dirty="0">
                <a:solidFill>
                  <a:srgbClr val="002060"/>
                </a:solidFill>
              </a:rPr>
              <a:t>within 15 days </a:t>
            </a:r>
            <a:r>
              <a:rPr lang="en-US" altLang="ko-KR" sz="1600" dirty="0">
                <a:solidFill>
                  <a:srgbClr val="002060"/>
                </a:solidFill>
              </a:rPr>
              <a:t>to the</a:t>
            </a:r>
          </a:p>
          <a:p>
            <a:pPr fontAlgn="base">
              <a:lnSpc>
                <a:spcPct val="150000"/>
              </a:lnSpc>
            </a:pPr>
            <a:r>
              <a:rPr lang="en-US" altLang="ko-KR" sz="1600" dirty="0">
                <a:solidFill>
                  <a:srgbClr val="002060"/>
                </a:solidFill>
              </a:rPr>
              <a:t>Immigration office (penalty shall be imposed if not reported)</a:t>
            </a:r>
          </a:p>
          <a:p>
            <a:pPr fontAlgn="base">
              <a:lnSpc>
                <a:spcPct val="150000"/>
              </a:lnSpc>
            </a:pPr>
            <a:r>
              <a:rPr lang="en-US" altLang="ko-KR" sz="1600" dirty="0">
                <a:solidFill>
                  <a:srgbClr val="002060"/>
                </a:solidFill>
              </a:rPr>
              <a:t>   - </a:t>
            </a:r>
            <a:r>
              <a:rPr lang="en-US" altLang="ko-KR" sz="1600" u="sng" dirty="0">
                <a:solidFill>
                  <a:srgbClr val="002060"/>
                </a:solidFill>
              </a:rPr>
              <a:t>Name, Gender, Date of Birth,</a:t>
            </a:r>
            <a:r>
              <a:rPr lang="ko-KR" altLang="en-US" sz="1600" u="sng" dirty="0">
                <a:solidFill>
                  <a:srgbClr val="002060"/>
                </a:solidFill>
              </a:rPr>
              <a:t> </a:t>
            </a:r>
            <a:r>
              <a:rPr lang="en-US" altLang="ko-KR" sz="1600" u="sng" dirty="0">
                <a:solidFill>
                  <a:srgbClr val="002060"/>
                </a:solidFill>
              </a:rPr>
              <a:t>Nationality, Passport No, School </a:t>
            </a:r>
          </a:p>
          <a:p>
            <a:pPr fontAlgn="base">
              <a:lnSpc>
                <a:spcPct val="150000"/>
              </a:lnSpc>
            </a:pPr>
            <a:r>
              <a:rPr lang="en-US" altLang="ko-KR" sz="1600" u="sng" dirty="0" err="1">
                <a:solidFill>
                  <a:srgbClr val="002060"/>
                </a:solidFill>
              </a:rPr>
              <a:t>Change,Address</a:t>
            </a:r>
            <a:r>
              <a:rPr lang="en-US" altLang="ko-KR" sz="1600" u="sng" dirty="0">
                <a:solidFill>
                  <a:srgbClr val="002060"/>
                </a:solidFill>
              </a:rPr>
              <a:t> Change</a:t>
            </a:r>
          </a:p>
          <a:p>
            <a:pPr fontAlgn="base">
              <a:lnSpc>
                <a:spcPct val="150000"/>
              </a:lnSpc>
            </a:pPr>
            <a:r>
              <a:rPr lang="en-US" altLang="ko-KR" sz="1600" dirty="0">
                <a:solidFill>
                  <a:srgbClr val="002060"/>
                </a:solidFill>
              </a:rPr>
              <a:t>6) </a:t>
            </a:r>
            <a:r>
              <a:rPr lang="en-US" sz="1600" b="0" i="0" u="none" strike="noStrike" kern="1200" cap="none" spc="0" baseline="0" dirty="0">
                <a:solidFill>
                  <a:srgbClr val="002060"/>
                </a:solidFill>
                <a:uFillTx/>
                <a:latin typeface="맑은 고딕"/>
                <a:ea typeface="맑은 고딕" pitchFamily="34"/>
                <a:cs typeface=""/>
              </a:rPr>
              <a:t>If you have any questions regarding your visa, call </a:t>
            </a:r>
            <a:r>
              <a:rPr lang="en-US" sz="1600" b="1" i="0" u="none" strike="noStrike" kern="1200" cap="none" spc="0" baseline="0" dirty="0">
                <a:solidFill>
                  <a:srgbClr val="002060"/>
                </a:solidFill>
                <a:uFillTx/>
                <a:latin typeface="맑은 고딕"/>
                <a:ea typeface="맑은 고딕" pitchFamily="34"/>
                <a:cs typeface=""/>
              </a:rPr>
              <a:t>1345</a:t>
            </a:r>
            <a:r>
              <a:rPr lang="en-US" sz="1600" b="0" i="0" u="none" strike="noStrike" kern="1200" cap="none" spc="0" baseline="0" dirty="0">
                <a:solidFill>
                  <a:srgbClr val="002060"/>
                </a:solidFill>
                <a:uFillTx/>
                <a:latin typeface="맑은 고딕"/>
                <a:ea typeface="맑은 고딕" pitchFamily="34"/>
                <a:cs typeface=""/>
              </a:rPr>
              <a:t> </a:t>
            </a:r>
          </a:p>
          <a:p>
            <a:pPr fontAlgn="base">
              <a:lnSpc>
                <a:spcPct val="150000"/>
              </a:lnSpc>
            </a:pPr>
            <a:r>
              <a:rPr lang="en-US" sz="1600" b="0" i="0" u="none" strike="noStrike" kern="1200" cap="none" spc="0" baseline="0" dirty="0">
                <a:solidFill>
                  <a:srgbClr val="002060"/>
                </a:solidFill>
                <a:uFillTx/>
                <a:latin typeface="맑은 고딕"/>
                <a:ea typeface="맑은 고딕" pitchFamily="34"/>
                <a:cs typeface=""/>
              </a:rPr>
              <a:t>(you can also consult in foreign languages such as Korean, Chinese and English).</a:t>
            </a:r>
            <a:endParaRPr lang="ko-KR" altLang="en-US" sz="1600" dirty="0">
              <a:solidFill>
                <a:srgbClr val="002060"/>
              </a:solidFill>
            </a:endParaRPr>
          </a:p>
        </p:txBody>
      </p:sp>
      <p:pic>
        <p:nvPicPr>
          <p:cNvPr id="10" name="그림 9">
            <a:extLst>
              <a:ext uri="{FF2B5EF4-FFF2-40B4-BE49-F238E27FC236}">
                <a16:creationId xmlns:a16="http://schemas.microsoft.com/office/drawing/2014/main" id="{B6E57041-D108-49E7-A859-58C002E2F6D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48304" y="3349020"/>
            <a:ext cx="4304976" cy="2761484"/>
          </a:xfrm>
          <a:prstGeom prst="rect">
            <a:avLst/>
          </a:prstGeom>
        </p:spPr>
      </p:pic>
    </p:spTree>
    <p:extLst>
      <p:ext uri="{BB962C8B-B14F-4D97-AF65-F5344CB8AC3E}">
        <p14:creationId xmlns:p14="http://schemas.microsoft.com/office/powerpoint/2010/main" val="225220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2. </a:t>
            </a:r>
            <a:r>
              <a:rPr lang="en-US" sz="2800" b="0" i="0" u="none" strike="noStrike" kern="1200" cap="none" spc="0" baseline="0" dirty="0">
                <a:solidFill>
                  <a:srgbClr val="002060"/>
                </a:solidFill>
                <a:uFillTx/>
                <a:latin typeface="맑은 고딕"/>
                <a:ea typeface="맑은 고딕" pitchFamily="34"/>
                <a:cs typeface=""/>
              </a:rPr>
              <a:t>Change status of stay and visa extension</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7" y="750053"/>
            <a:ext cx="11655832" cy="193899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1) Change status of stay</a:t>
            </a:r>
          </a:p>
          <a:p>
            <a:pPr fontAlgn="base">
              <a:lnSpc>
                <a:spcPct val="150000"/>
              </a:lnSpc>
            </a:pPr>
            <a:r>
              <a:rPr lang="en-US" altLang="ko-KR" sz="1600" dirty="0">
                <a:solidFill>
                  <a:srgbClr val="002060"/>
                </a:solidFill>
                <a:latin typeface="+mn-ea"/>
              </a:rPr>
              <a:t>  (1) Documents required to change Language training Visa (D-4) to Student Visa (D-2)</a:t>
            </a:r>
            <a:endParaRPr lang="ko-KR" altLang="en-US" sz="1600" dirty="0">
              <a:solidFill>
                <a:srgbClr val="002060"/>
              </a:solidFill>
              <a:latin typeface="+mn-ea"/>
            </a:endParaRPr>
          </a:p>
          <a:p>
            <a:pPr fontAlgn="base">
              <a:lnSpc>
                <a:spcPct val="150000"/>
              </a:lnSpc>
            </a:pPr>
            <a:r>
              <a:rPr lang="en-US" altLang="ko-KR" sz="1600" dirty="0">
                <a:solidFill>
                  <a:srgbClr val="002060"/>
                </a:solidFill>
                <a:latin typeface="+mn-ea"/>
              </a:rPr>
              <a:t>Passport, alien registration card, application form, standard admission certificate, certificate of tuition payment, final certificate of education and certificate of proof of education, proof of residence, proof of financial </a:t>
            </a:r>
            <a:r>
              <a:rPr lang="en-US" altLang="ko-KR" sz="1600">
                <a:solidFill>
                  <a:srgbClr val="002060"/>
                </a:solidFill>
                <a:latin typeface="+mn-ea"/>
              </a:rPr>
              <a:t>document or </a:t>
            </a:r>
            <a:r>
              <a:rPr lang="en-US" altLang="ko-KR" sz="1600" dirty="0">
                <a:solidFill>
                  <a:srgbClr val="002060"/>
                </a:solidFill>
                <a:latin typeface="+mn-ea"/>
              </a:rPr>
              <a:t>certificate of language school (attendance confirmation and training period.)</a:t>
            </a:r>
          </a:p>
        </p:txBody>
      </p:sp>
      <p:sp>
        <p:nvSpPr>
          <p:cNvPr id="16" name="TextBox 15"/>
          <p:cNvSpPr txBox="1"/>
          <p:nvPr/>
        </p:nvSpPr>
        <p:spPr>
          <a:xfrm>
            <a:off x="247697" y="2759761"/>
            <a:ext cx="11655832" cy="4522841"/>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b="1" dirty="0">
                <a:solidFill>
                  <a:srgbClr val="002060"/>
                </a:solidFill>
              </a:rPr>
              <a:t>2</a:t>
            </a:r>
            <a:r>
              <a:rPr lang="en-US" altLang="ko-KR" sz="1600" b="1" dirty="0">
                <a:solidFill>
                  <a:srgbClr val="002060"/>
                </a:solidFill>
                <a:latin typeface="+mn-ea"/>
              </a:rPr>
              <a:t>) Visa extension</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Study visa (D-2) should be extended before the expiration date.</a:t>
            </a:r>
            <a:endParaRPr lang="en-US" altLang="ko-KR" sz="1600" u="sng" dirty="0">
              <a:solidFill>
                <a:srgbClr val="002060"/>
              </a:solidFill>
              <a:latin typeface="+mn-ea"/>
            </a:endParaRPr>
          </a:p>
          <a:p>
            <a:pPr fontAlgn="base">
              <a:lnSpc>
                <a:spcPct val="150000"/>
              </a:lnSpc>
            </a:pPr>
            <a:r>
              <a:rPr lang="en-US" altLang="ko-KR" sz="1600" dirty="0">
                <a:solidFill>
                  <a:srgbClr val="002060"/>
                </a:solidFill>
                <a:latin typeface="+mn-ea"/>
              </a:rPr>
              <a:t>  (2) </a:t>
            </a:r>
            <a:r>
              <a:rPr lang="en-US" altLang="ko-KR" sz="1600" b="1" dirty="0">
                <a:solidFill>
                  <a:srgbClr val="002060"/>
                </a:solidFill>
                <a:latin typeface="+mn-ea"/>
              </a:rPr>
              <a:t>Required documents</a:t>
            </a:r>
            <a:r>
              <a:rPr lang="ko-KR" altLang="en-US" sz="1600" dirty="0">
                <a:solidFill>
                  <a:srgbClr val="002060"/>
                </a:solidFill>
                <a:latin typeface="+mn-ea"/>
              </a:rPr>
              <a:t> </a:t>
            </a:r>
            <a:r>
              <a:rPr lang="en-US" altLang="ko-KR" sz="1600" dirty="0">
                <a:solidFill>
                  <a:srgbClr val="002060"/>
                </a:solidFill>
                <a:latin typeface="+mn-ea"/>
              </a:rPr>
              <a:t>: Application</a:t>
            </a:r>
            <a:r>
              <a:rPr lang="ko-KR" altLang="en-US" sz="1600" dirty="0">
                <a:solidFill>
                  <a:srgbClr val="002060"/>
                </a:solidFill>
                <a:latin typeface="+mn-ea"/>
              </a:rPr>
              <a:t> </a:t>
            </a:r>
            <a:r>
              <a:rPr lang="en-US" altLang="ko-KR" sz="1600" dirty="0">
                <a:solidFill>
                  <a:srgbClr val="002060"/>
                </a:solidFill>
                <a:latin typeface="+mn-ea"/>
              </a:rPr>
              <a:t>form, alien registration card, certificate of enrollment, transcript, certificate of tuition payment, residence documentation, fee of 60,000 won</a:t>
            </a:r>
          </a:p>
          <a:p>
            <a:pPr fontAlgn="base">
              <a:lnSpc>
                <a:spcPct val="150000"/>
              </a:lnSpc>
            </a:pPr>
            <a:r>
              <a:rPr lang="en-US" altLang="ko-KR" sz="1600" dirty="0">
                <a:solidFill>
                  <a:srgbClr val="002060"/>
                </a:solidFill>
                <a:latin typeface="+mn-ea"/>
              </a:rPr>
              <a:t>  (3) </a:t>
            </a:r>
            <a:r>
              <a:rPr lang="en-US" altLang="ko-KR" sz="1600" b="1" dirty="0">
                <a:solidFill>
                  <a:srgbClr val="002060"/>
                </a:solidFill>
                <a:latin typeface="+mn-ea"/>
              </a:rPr>
              <a:t>Application methods</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A. Online application</a:t>
            </a:r>
            <a:r>
              <a:rPr lang="ko-KR" altLang="en-US" sz="1600" dirty="0">
                <a:solidFill>
                  <a:srgbClr val="002060"/>
                </a:solidFill>
                <a:latin typeface="+mn-ea"/>
              </a:rPr>
              <a:t> </a:t>
            </a:r>
            <a:r>
              <a:rPr lang="en-US" altLang="ko-KR" sz="1600" dirty="0">
                <a:solidFill>
                  <a:srgbClr val="002060"/>
                </a:solidFill>
                <a:latin typeface="+mn-ea"/>
              </a:rPr>
              <a:t>: </a:t>
            </a:r>
            <a:r>
              <a:rPr lang="en-US" altLang="ko-KR" sz="1600" dirty="0" err="1">
                <a:solidFill>
                  <a:srgbClr val="002060"/>
                </a:solidFill>
                <a:latin typeface="+mn-ea"/>
              </a:rPr>
              <a:t>HiKorea</a:t>
            </a:r>
            <a:r>
              <a:rPr lang="en-US" altLang="ko-KR" sz="1600" dirty="0">
                <a:solidFill>
                  <a:srgbClr val="002060"/>
                </a:solidFill>
                <a:latin typeface="+mn-ea"/>
              </a:rPr>
              <a:t>(www.hikorea.go.kr) &gt; Online application</a:t>
            </a:r>
            <a:r>
              <a:rPr lang="ko-KR" altLang="en-US" sz="1600" dirty="0">
                <a:solidFill>
                  <a:srgbClr val="002060"/>
                </a:solidFill>
                <a:latin typeface="+mn-ea"/>
              </a:rPr>
              <a:t> </a:t>
            </a:r>
            <a:r>
              <a:rPr lang="en-US" altLang="ko-KR" sz="1600" dirty="0">
                <a:solidFill>
                  <a:srgbClr val="002060"/>
                </a:solidFill>
                <a:latin typeface="+mn-ea"/>
              </a:rPr>
              <a:t>&gt; Permission to extend the period of stay of registered foreigners</a:t>
            </a:r>
          </a:p>
          <a:p>
            <a:pPr fontAlgn="base">
              <a:lnSpc>
                <a:spcPct val="150000"/>
              </a:lnSpc>
            </a:pPr>
            <a:r>
              <a:rPr lang="ko-KR" altLang="en-US" sz="1600" dirty="0">
                <a:solidFill>
                  <a:srgbClr val="002060"/>
                </a:solidFill>
                <a:latin typeface="+mn-ea"/>
              </a:rPr>
              <a:t>    </a:t>
            </a:r>
            <a:r>
              <a:rPr lang="en-US" altLang="ko-KR" sz="1600" dirty="0">
                <a:solidFill>
                  <a:srgbClr val="002060"/>
                </a:solidFill>
                <a:latin typeface="+mn-ea"/>
              </a:rPr>
              <a:t>B. Immigration visit reservation: </a:t>
            </a:r>
            <a:r>
              <a:rPr lang="en-US" altLang="ko-KR" sz="1600" dirty="0" err="1">
                <a:solidFill>
                  <a:srgbClr val="002060"/>
                </a:solidFill>
                <a:latin typeface="+mn-ea"/>
              </a:rPr>
              <a:t>HiKorea</a:t>
            </a:r>
            <a:r>
              <a:rPr lang="en-US" altLang="ko-KR" sz="1600" dirty="0">
                <a:solidFill>
                  <a:srgbClr val="002060"/>
                </a:solidFill>
                <a:latin typeface="+mn-ea"/>
              </a:rPr>
              <a:t>(www.hikorea.go.kr) &gt; Visit reservation</a:t>
            </a:r>
            <a:r>
              <a:rPr lang="ko-KR" altLang="en-US" sz="1600" dirty="0">
                <a:solidFill>
                  <a:srgbClr val="002060"/>
                </a:solidFill>
                <a:latin typeface="+mn-ea"/>
              </a:rPr>
              <a:t> </a:t>
            </a:r>
            <a:r>
              <a:rPr lang="en-US" altLang="ko-KR" sz="1600" dirty="0">
                <a:solidFill>
                  <a:srgbClr val="002060"/>
                </a:solidFill>
                <a:latin typeface="+mn-ea"/>
              </a:rPr>
              <a:t>&gt; Reservation of date and time of visit &gt; Application to visit immigration</a:t>
            </a:r>
          </a:p>
          <a:p>
            <a:pPr fontAlgn="base">
              <a:lnSpc>
                <a:spcPct val="150000"/>
              </a:lnSpc>
            </a:pPr>
            <a:r>
              <a:rPr lang="en-US" altLang="ko-KR" sz="1600" dirty="0">
                <a:solidFill>
                  <a:srgbClr val="002060"/>
                </a:solidFill>
                <a:latin typeface="+mn-ea"/>
              </a:rPr>
              <a:t>    C.</a:t>
            </a:r>
            <a:r>
              <a:rPr lang="en-US" altLang="ko-KR" sz="1600" dirty="0">
                <a:solidFill>
                  <a:srgbClr val="002060"/>
                </a:solidFill>
              </a:rPr>
              <a:t> Apply through group application at Kwangwoon University: To be announced</a:t>
            </a:r>
          </a:p>
          <a:p>
            <a:pPr fontAlgn="base">
              <a:lnSpc>
                <a:spcPct val="150000"/>
              </a:lnSpc>
            </a:pPr>
            <a:r>
              <a:rPr lang="en-US" altLang="ko-KR" sz="1600" dirty="0">
                <a:solidFill>
                  <a:srgbClr val="002060"/>
                </a:solidFill>
                <a:latin typeface="+mn-ea"/>
              </a:rPr>
              <a:t>  (4) Notes: If the GPA is less than 2.0 each semester, additional documents can be submitted (reasons, bank statements, etc.)</a:t>
            </a:r>
          </a:p>
        </p:txBody>
      </p:sp>
      <p:sp>
        <p:nvSpPr>
          <p:cNvPr id="17" name="TextBox 16">
            <a:extLst>
              <a:ext uri="{FF2B5EF4-FFF2-40B4-BE49-F238E27FC236}">
                <a16:creationId xmlns:a16="http://schemas.microsoft.com/office/drawing/2014/main" id="{20B48B0E-940A-438D-84C1-B2DB8CC09358}"/>
              </a:ext>
            </a:extLst>
          </p:cNvPr>
          <p:cNvSpPr txBox="1"/>
          <p:nvPr/>
        </p:nvSpPr>
        <p:spPr>
          <a:xfrm>
            <a:off x="4941045" y="848622"/>
            <a:ext cx="6672618" cy="307777"/>
          </a:xfrm>
          <a:prstGeom prst="rect">
            <a:avLst/>
          </a:prstGeom>
          <a:solidFill>
            <a:srgbClr val="FFFF00"/>
          </a:solidFill>
        </p:spPr>
        <p:txBody>
          <a:bodyPr wrap="square" rtlCol="0">
            <a:spAutoFit/>
          </a:bodyPr>
          <a:lstStyle/>
          <a:p>
            <a:r>
              <a:rPr lang="en-US" altLang="ko-KR" sz="1400" dirty="0">
                <a:solidFill>
                  <a:srgbClr val="002060"/>
                </a:solidFill>
                <a:latin typeface="+mn-ea"/>
              </a:rPr>
              <a:t>Undergraduate students must change to a D-2 visa before entering the school</a:t>
            </a:r>
            <a:endParaRPr lang="ko-KR" altLang="en-US" sz="1400" dirty="0">
              <a:solidFill>
                <a:srgbClr val="002060"/>
              </a:solidFill>
              <a:latin typeface="+mn-ea"/>
            </a:endParaRPr>
          </a:p>
        </p:txBody>
      </p:sp>
    </p:spTree>
    <p:extLst>
      <p:ext uri="{BB962C8B-B14F-4D97-AF65-F5344CB8AC3E}">
        <p14:creationId xmlns:p14="http://schemas.microsoft.com/office/powerpoint/2010/main" val="941301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12662305" cy="523220"/>
          </a:xfrm>
          <a:prstGeom prst="rect">
            <a:avLst/>
          </a:prstGeom>
          <a:noFill/>
        </p:spPr>
        <p:txBody>
          <a:bodyPr wrap="square" rtlCol="0">
            <a:spAutoFit/>
          </a:bodyPr>
          <a:lstStyle/>
          <a:p>
            <a:r>
              <a:rPr lang="en-US" altLang="ko-KR" sz="2800" dirty="0">
                <a:solidFill>
                  <a:srgbClr val="002060"/>
                </a:solidFill>
              </a:rPr>
              <a:t>3. </a:t>
            </a:r>
            <a:r>
              <a:rPr lang="en-US" sz="2800" b="0" i="0" u="none" strike="noStrike" kern="1200" cap="none" spc="0" baseline="0" dirty="0">
                <a:solidFill>
                  <a:srgbClr val="002060"/>
                </a:solidFill>
                <a:uFillTx/>
                <a:latin typeface="맑은 고딕"/>
                <a:ea typeface="맑은 고딕" pitchFamily="34"/>
                <a:cs typeface=""/>
              </a:rPr>
              <a:t>Part-time work permit and other information</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직사각형 6"/>
          <p:cNvSpPr/>
          <p:nvPr/>
        </p:nvSpPr>
        <p:spPr>
          <a:xfrm>
            <a:off x="591958" y="761511"/>
            <a:ext cx="11049582" cy="307777"/>
          </a:xfrm>
          <a:prstGeom prst="rect">
            <a:avLst/>
          </a:prstGeom>
        </p:spPr>
        <p:txBody>
          <a:bodyPr wrap="square">
            <a:spAutoFit/>
          </a:bodyPr>
          <a:lstStyle/>
          <a:p>
            <a:r>
              <a:rPr lang="en-US" altLang="ko-KR" sz="1400" dirty="0"/>
              <a:t>Part-time job information for international students </a:t>
            </a:r>
            <a:r>
              <a:rPr lang="ko-KR" altLang="en-US" sz="1400" dirty="0">
                <a:hlinkClick r:id="rId5"/>
              </a:rPr>
              <a:t>https://www.kw.ac.kr/ko/life/notice.jsp?BoardMode=view&amp;DUID=33104</a:t>
            </a:r>
            <a:endParaRPr lang="ko-KR" altLang="en-US" sz="1400" dirty="0"/>
          </a:p>
        </p:txBody>
      </p:sp>
      <p:sp>
        <p:nvSpPr>
          <p:cNvPr id="17" name="TextBox 16">
            <a:extLst>
              <a:ext uri="{FF2B5EF4-FFF2-40B4-BE49-F238E27FC236}">
                <a16:creationId xmlns:a16="http://schemas.microsoft.com/office/drawing/2014/main" id="{AF62928F-7748-4BC7-AB68-4ABD953F06B7}"/>
              </a:ext>
            </a:extLst>
          </p:cNvPr>
          <p:cNvSpPr txBox="1"/>
          <p:nvPr/>
        </p:nvSpPr>
        <p:spPr>
          <a:xfrm>
            <a:off x="247698" y="1164670"/>
            <a:ext cx="11656434" cy="272382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1) Part-time work permit</a:t>
            </a:r>
          </a:p>
          <a:p>
            <a:pPr fontAlgn="base">
              <a:lnSpc>
                <a:spcPct val="150000"/>
              </a:lnSpc>
            </a:pPr>
            <a:r>
              <a:rPr lang="en-US" altLang="ko-KR" sz="1600" dirty="0">
                <a:solidFill>
                  <a:srgbClr val="002060"/>
                </a:solidFill>
                <a:latin typeface="+mn-ea"/>
              </a:rPr>
              <a:t>  (1) </a:t>
            </a:r>
            <a:r>
              <a:rPr lang="en-US" altLang="ko-KR" sz="1600" u="sng" dirty="0">
                <a:solidFill>
                  <a:srgbClr val="002060"/>
                </a:solidFill>
                <a:latin typeface="+mn-ea"/>
              </a:rPr>
              <a:t>If you wish to work part-time outside university, you must obtain a work permit in advance before you can work
</a:t>
            </a:r>
            <a:r>
              <a:rPr lang="en-US" altLang="ko-KR" sz="1600" dirty="0">
                <a:solidFill>
                  <a:srgbClr val="002060"/>
                </a:solidFill>
                <a:latin typeface="+mn-ea"/>
              </a:rPr>
              <a:t>  (2) </a:t>
            </a:r>
            <a:r>
              <a:rPr lang="en-US" sz="1600" b="0" i="0" u="none" strike="noStrike" kern="1200" cap="none" spc="0" baseline="0" dirty="0">
                <a:solidFill>
                  <a:srgbClr val="002060"/>
                </a:solidFill>
                <a:uFillTx/>
                <a:latin typeface="맑은 고딕" pitchFamily="34"/>
                <a:ea typeface="맑은 고딕" pitchFamily="34"/>
                <a:cs typeface=""/>
              </a:rPr>
              <a:t>Work allowance</a:t>
            </a:r>
            <a:endParaRPr lang="en-US" altLang="ko-KR" sz="1600" dirty="0">
              <a:solidFill>
                <a:srgbClr val="002060"/>
              </a:solidFill>
              <a:latin typeface="+mn-ea"/>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sz="1600" dirty="0">
                <a:solidFill>
                  <a:srgbClr val="002060"/>
                </a:solidFill>
                <a:latin typeface="+mn-ea"/>
              </a:rPr>
              <a:t>   • </a:t>
            </a:r>
            <a:r>
              <a:rPr lang="en-US" sz="1600" b="1" i="0" u="none" strike="noStrike" kern="1200" cap="none" spc="0" baseline="0" dirty="0">
                <a:solidFill>
                  <a:srgbClr val="002060"/>
                </a:solidFill>
                <a:uFillTx/>
                <a:latin typeface="맑은 고딕" pitchFamily="34"/>
                <a:ea typeface="맑은 고딕" pitchFamily="34"/>
                <a:cs typeface=""/>
              </a:rPr>
              <a:t>25 hours per week </a:t>
            </a:r>
            <a:r>
              <a:rPr lang="en-US" sz="1600" b="0" i="0" u="none" strike="noStrike" kern="1200" cap="none" spc="0" baseline="0" dirty="0">
                <a:solidFill>
                  <a:srgbClr val="002060"/>
                </a:solidFill>
                <a:uFillTx/>
                <a:latin typeface="맑은 고딕" pitchFamily="34"/>
                <a:ea typeface="맑은 고딕" pitchFamily="34"/>
                <a:cs typeface=""/>
              </a:rPr>
              <a:t>during the semester (unlimited during holidays (including Saturdays) and vacations.)</a:t>
            </a:r>
          </a:p>
          <a:p>
            <a:pPr fontAlgn="base">
              <a:lnSpc>
                <a:spcPct val="150000"/>
              </a:lnSpc>
            </a:pPr>
            <a:r>
              <a:rPr lang="en-US" altLang="ko-KR" sz="1600" dirty="0">
                <a:solidFill>
                  <a:srgbClr val="002060"/>
                </a:solidFill>
                <a:latin typeface="+mn-ea"/>
              </a:rPr>
              <a:t>   • </a:t>
            </a:r>
            <a:r>
              <a:rPr lang="en-US" sz="1600" b="0" i="0" u="none" strike="noStrike" kern="1200" cap="none" spc="0" baseline="0" dirty="0">
                <a:solidFill>
                  <a:srgbClr val="002060"/>
                </a:solidFill>
                <a:uFillTx/>
                <a:latin typeface="맑은 고딕" pitchFamily="34"/>
                <a:ea typeface="맑은 고딕" pitchFamily="34"/>
                <a:cs typeface=""/>
              </a:rPr>
              <a:t>Limited to </a:t>
            </a:r>
            <a:r>
              <a:rPr lang="en-US" sz="1600" b="1" i="0" u="none" strike="noStrike" kern="1200" cap="none" spc="0" baseline="0" dirty="0">
                <a:solidFill>
                  <a:srgbClr val="002060"/>
                </a:solidFill>
                <a:uFillTx/>
                <a:latin typeface="맑은 고딕" pitchFamily="34"/>
                <a:ea typeface="맑은 고딕" pitchFamily="34"/>
                <a:cs typeface=""/>
              </a:rPr>
              <a:t>two </a:t>
            </a:r>
            <a:r>
              <a:rPr lang="en-US" sz="1600" b="0" i="0" u="none" strike="noStrike" kern="1200" cap="none" spc="0" baseline="0" dirty="0">
                <a:solidFill>
                  <a:srgbClr val="002060"/>
                </a:solidFill>
                <a:uFillTx/>
                <a:latin typeface="맑은 고딕" pitchFamily="34"/>
                <a:ea typeface="맑은 고딕" pitchFamily="34"/>
                <a:cs typeface=""/>
              </a:rPr>
              <a:t>places (workplace) *Not allowed to work: Factory/Construction work</a:t>
            </a:r>
            <a:endParaRPr lang="ko-KR" altLang="en-US"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en-US" sz="1600" b="0" i="0" u="none" strike="noStrike" kern="1200" cap="none" spc="0" baseline="0" dirty="0">
                <a:solidFill>
                  <a:srgbClr val="002060"/>
                </a:solidFill>
                <a:uFillTx/>
                <a:latin typeface="맑은 고딕" pitchFamily="34"/>
                <a:ea typeface="맑은 고딕" pitchFamily="34"/>
                <a:cs typeface=""/>
              </a:rPr>
              <a:t>Allowed for one year within the range of the length of stay (can be extended.)</a:t>
            </a:r>
          </a:p>
          <a:p>
            <a:pPr fontAlgn="base">
              <a:lnSpc>
                <a:spcPct val="150000"/>
              </a:lnSpc>
            </a:pPr>
            <a:r>
              <a:rPr lang="en-US" altLang="ko-KR" sz="1600" dirty="0">
                <a:solidFill>
                  <a:srgbClr val="002060"/>
                </a:solidFill>
                <a:latin typeface="+mn-ea"/>
              </a:rPr>
              <a:t>  (3) </a:t>
            </a:r>
            <a:r>
              <a:rPr lang="en-US" sz="1600" b="0" i="0" u="none" strike="noStrike" kern="1200" cap="none" spc="0" baseline="0" dirty="0">
                <a:solidFill>
                  <a:srgbClr val="002060"/>
                </a:solidFill>
                <a:uFillTx/>
                <a:latin typeface="맑은 고딕" pitchFamily="34"/>
                <a:ea typeface="맑은 고딕" pitchFamily="34"/>
                <a:cs typeface=""/>
              </a:rPr>
              <a:t>How to apply :</a:t>
            </a:r>
            <a:r>
              <a:rPr lang="en-US" sz="1600" b="1" i="0" u="none" strike="noStrike" kern="1200" cap="none" spc="0" baseline="0" dirty="0">
                <a:solidFill>
                  <a:srgbClr val="002060"/>
                </a:solidFill>
                <a:uFillTx/>
                <a:latin typeface="맑은 고딕" pitchFamily="34"/>
                <a:ea typeface="맑은 고딕" pitchFamily="34"/>
                <a:cs typeface=""/>
              </a:rPr>
              <a:t> Visit the International Office and apply directly from www.hikorea.go.kr</a:t>
            </a:r>
            <a:endParaRPr lang="en-US" altLang="ko-KR" sz="1600" dirty="0">
              <a:solidFill>
                <a:srgbClr val="002060"/>
              </a:solidFill>
              <a:latin typeface="+mn-ea"/>
            </a:endParaRPr>
          </a:p>
        </p:txBody>
      </p:sp>
      <p:sp>
        <p:nvSpPr>
          <p:cNvPr id="18" name="TextBox 17">
            <a:extLst>
              <a:ext uri="{FF2B5EF4-FFF2-40B4-BE49-F238E27FC236}">
                <a16:creationId xmlns:a16="http://schemas.microsoft.com/office/drawing/2014/main" id="{00A49391-CB40-4728-9615-14ECA36A9ABC}"/>
              </a:ext>
            </a:extLst>
          </p:cNvPr>
          <p:cNvSpPr txBox="1"/>
          <p:nvPr/>
        </p:nvSpPr>
        <p:spPr>
          <a:xfrm>
            <a:off x="247697" y="4044913"/>
            <a:ext cx="11656435" cy="26300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2) Visa</a:t>
            </a:r>
            <a:r>
              <a:rPr lang="ko-KR" altLang="en-US" sz="1600" b="1" dirty="0">
                <a:solidFill>
                  <a:srgbClr val="002060"/>
                </a:solidFill>
                <a:latin typeface="+mn-ea"/>
              </a:rPr>
              <a:t> </a:t>
            </a:r>
            <a:r>
              <a:rPr lang="en-US" altLang="ko-KR" sz="1600" b="1" dirty="0">
                <a:solidFill>
                  <a:srgbClr val="002060"/>
                </a:solidFill>
                <a:latin typeface="+mn-ea"/>
              </a:rPr>
              <a:t>information</a:t>
            </a:r>
            <a:r>
              <a:rPr lang="ko-KR" altLang="en-US" sz="1600" b="1" dirty="0">
                <a:solidFill>
                  <a:srgbClr val="002060"/>
                </a:solidFill>
                <a:latin typeface="+mn-ea"/>
              </a:rPr>
              <a:t> </a:t>
            </a:r>
            <a:r>
              <a:rPr lang="en-US" altLang="ko-KR" sz="1600" b="1" dirty="0">
                <a:solidFill>
                  <a:srgbClr val="002060"/>
                </a:solidFill>
                <a:latin typeface="+mn-ea"/>
              </a:rPr>
              <a:t>for</a:t>
            </a:r>
            <a:r>
              <a:rPr lang="ko-KR" altLang="en-US" sz="1600" b="1" dirty="0">
                <a:solidFill>
                  <a:srgbClr val="002060"/>
                </a:solidFill>
                <a:latin typeface="+mn-ea"/>
              </a:rPr>
              <a:t> </a:t>
            </a:r>
            <a:r>
              <a:rPr lang="en-US" altLang="ko-KR" sz="1600" b="1" dirty="0">
                <a:solidFill>
                  <a:srgbClr val="002060"/>
                </a:solidFill>
                <a:latin typeface="+mn-ea"/>
              </a:rPr>
              <a:t>academic</a:t>
            </a:r>
            <a:r>
              <a:rPr lang="ko-KR" altLang="en-US" sz="1600" b="1" dirty="0">
                <a:solidFill>
                  <a:srgbClr val="002060"/>
                </a:solidFill>
                <a:latin typeface="+mn-ea"/>
              </a:rPr>
              <a:t> </a:t>
            </a:r>
            <a:r>
              <a:rPr lang="en-US" altLang="ko-KR" sz="1600" b="1" dirty="0">
                <a:solidFill>
                  <a:srgbClr val="002060"/>
                </a:solidFill>
                <a:latin typeface="+mn-ea"/>
              </a:rPr>
              <a:t>changes (Leave of absence/expulsion/withdrawal/graduation)</a:t>
            </a:r>
          </a:p>
          <a:p>
            <a:pPr fontAlgn="base">
              <a:lnSpc>
                <a:spcPct val="150000"/>
              </a:lnSpc>
            </a:pPr>
            <a:r>
              <a:rPr lang="en-US" altLang="ko-KR" sz="1600" dirty="0">
                <a:solidFill>
                  <a:srgbClr val="002060"/>
                </a:solidFill>
                <a:latin typeface="+mn-ea"/>
              </a:rPr>
              <a:t>   • When the international student’s academic changes (leave of absence/expulsion/withdrawal/graduation, etc.), the </a:t>
            </a:r>
            <a:r>
              <a:rPr lang="en-US" altLang="ko-KR" sz="1600" b="1" dirty="0">
                <a:solidFill>
                  <a:srgbClr val="002060"/>
                </a:solidFill>
                <a:latin typeface="+mn-ea"/>
              </a:rPr>
              <a:t>visa will expire regardless of the remaining period of stay.</a:t>
            </a:r>
          </a:p>
          <a:p>
            <a:pPr fontAlgn="base">
              <a:lnSpc>
                <a:spcPct val="150000"/>
              </a:lnSpc>
            </a:pPr>
            <a:r>
              <a:rPr lang="en-US" altLang="ko-KR" sz="1600" dirty="0">
                <a:solidFill>
                  <a:srgbClr val="002060"/>
                </a:solidFill>
                <a:latin typeface="+mn-ea"/>
              </a:rPr>
              <a:t>   • You must return to your home country </a:t>
            </a:r>
            <a:r>
              <a:rPr lang="en-US" altLang="ko-KR" sz="1600" b="1" u="sng" dirty="0">
                <a:solidFill>
                  <a:srgbClr val="002060"/>
                </a:solidFill>
                <a:latin typeface="+mn-ea"/>
              </a:rPr>
              <a:t>within 30 days </a:t>
            </a:r>
            <a:r>
              <a:rPr lang="en-US" altLang="ko-KR" sz="1600" dirty="0">
                <a:solidFill>
                  <a:srgbClr val="002060"/>
                </a:solidFill>
                <a:latin typeface="+mn-ea"/>
              </a:rPr>
              <a:t>from the date of academic change</a:t>
            </a:r>
          </a:p>
          <a:p>
            <a:pPr fontAlgn="base">
              <a:lnSpc>
                <a:spcPct val="150000"/>
              </a:lnSpc>
            </a:pPr>
            <a:r>
              <a:rPr lang="en-US" altLang="ko-KR" sz="1600" dirty="0">
                <a:solidFill>
                  <a:srgbClr val="002060"/>
                </a:solidFill>
                <a:latin typeface="+mn-ea"/>
              </a:rPr>
              <a:t>   • If you stay in Korea without leaving the country, you become an illegal immigrant.</a:t>
            </a:r>
          </a:p>
          <a:p>
            <a:pPr fontAlgn="base">
              <a:lnSpc>
                <a:spcPct val="150000"/>
              </a:lnSpc>
            </a:pPr>
            <a:r>
              <a:rPr lang="en-US" altLang="ko-KR" sz="1600" dirty="0">
                <a:solidFill>
                  <a:srgbClr val="002060"/>
                </a:solidFill>
                <a:latin typeface="+mn-ea"/>
              </a:rPr>
              <a:t>   • After graduation, you can apply for a change from study visa (D-2) to job searching visa (D-10) (requires confirmation at www.hikorea.go.kr)</a:t>
            </a:r>
            <a:endParaRPr lang="ko-KR" altLang="en-US" sz="1600" dirty="0">
              <a:solidFill>
                <a:srgbClr val="002060"/>
              </a:solidFill>
              <a:latin typeface="+mn-ea"/>
            </a:endParaRPr>
          </a:p>
        </p:txBody>
      </p:sp>
    </p:spTree>
    <p:extLst>
      <p:ext uri="{BB962C8B-B14F-4D97-AF65-F5344CB8AC3E}">
        <p14:creationId xmlns:p14="http://schemas.microsoft.com/office/powerpoint/2010/main" val="194492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4. Precautions about status of stay</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84600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1) Management of Illegal Immigrants</a:t>
            </a:r>
          </a:p>
          <a:p>
            <a:pPr fontAlgn="base">
              <a:lnSpc>
                <a:spcPct val="150000"/>
              </a:lnSpc>
            </a:pP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en-US" altLang="ko-KR" sz="1600" dirty="0">
                <a:solidFill>
                  <a:srgbClr val="002060"/>
                </a:solidFill>
              </a:rPr>
              <a:t>Illegal aliens crackdown system</a:t>
            </a:r>
          </a:p>
          <a:p>
            <a:pPr fontAlgn="base">
              <a:lnSpc>
                <a:spcPct val="150000"/>
              </a:lnSpc>
            </a:pPr>
            <a:r>
              <a:rPr lang="ko-KR" altLang="en-US" sz="1600" dirty="0">
                <a:solidFill>
                  <a:srgbClr val="002060"/>
                </a:solidFill>
              </a:rPr>
              <a:t>    </a:t>
            </a:r>
            <a:r>
              <a:rPr lang="en-US" altLang="ko-KR" sz="1600" dirty="0">
                <a:solidFill>
                  <a:srgbClr val="002060"/>
                </a:solidFill>
              </a:rPr>
              <a:t>- The Ministry of Justice conducts a year-round crackdown on illegal aliens through front-line immigration and foreign officials, while switching to a wide-area crackdown system to effectively crack down on illegal aliens.</a:t>
            </a:r>
          </a:p>
          <a:p>
            <a:pPr fontAlgn="base">
              <a:lnSpc>
                <a:spcPct val="150000"/>
              </a:lnSpc>
            </a:pPr>
            <a:r>
              <a:rPr lang="ko-KR" altLang="en-US" sz="1600" dirty="0">
                <a:solidFill>
                  <a:srgbClr val="002060"/>
                </a:solidFill>
              </a:rPr>
              <a:t>    </a:t>
            </a:r>
            <a:r>
              <a:rPr lang="en-US" altLang="ko-KR" sz="1600" dirty="0">
                <a:solidFill>
                  <a:srgbClr val="002060"/>
                </a:solidFill>
              </a:rPr>
              <a:t>- The Ministry of Justice operates two immigration special investigation sit-ins dedicated to investigating immigration-related crimes that promote an illegal immigration environment, such as illegal entry and illegal employment brokers.</a:t>
            </a:r>
          </a:p>
          <a:p>
            <a:pPr fontAlgn="base">
              <a:lnSpc>
                <a:spcPct val="150000"/>
              </a:lnSpc>
            </a:pPr>
            <a:r>
              <a:rPr lang="en-US" altLang="ko-KR" sz="1600" dirty="0">
                <a:solidFill>
                  <a:srgbClr val="002060"/>
                </a:solidFill>
                <a:latin typeface="+mn-ea"/>
              </a:rPr>
              <a:t> (2) Pan</a:t>
            </a:r>
            <a:r>
              <a:rPr lang="en-US" altLang="ko-KR" sz="1600" dirty="0">
                <a:solidFill>
                  <a:srgbClr val="002060"/>
                </a:solidFill>
              </a:rPr>
              <a:t>-Government action against illegal aliens</a:t>
            </a:r>
          </a:p>
          <a:p>
            <a:pPr fontAlgn="base">
              <a:lnSpc>
                <a:spcPct val="150000"/>
              </a:lnSpc>
            </a:pPr>
            <a:r>
              <a:rPr lang="ko-KR" altLang="en-US" sz="1600" dirty="0">
                <a:solidFill>
                  <a:srgbClr val="002060"/>
                </a:solidFill>
              </a:rPr>
              <a:t>    </a:t>
            </a:r>
            <a:r>
              <a:rPr lang="en-US" altLang="ko-KR" sz="1600" dirty="0">
                <a:solidFill>
                  <a:srgbClr val="002060"/>
                </a:solidFill>
              </a:rPr>
              <a:t>- In order to effectively promote the policy of reducing illegal aliens, we are conducting a joint crackdown on illegal aliens with the support of police agencies and other relevant agencies.</a:t>
            </a:r>
          </a:p>
          <a:p>
            <a:pPr fontAlgn="base">
              <a:lnSpc>
                <a:spcPct val="150000"/>
              </a:lnSpc>
            </a:pPr>
            <a:r>
              <a:rPr lang="en-US" altLang="ko-KR" sz="1600" dirty="0">
                <a:solidFill>
                  <a:srgbClr val="002060"/>
                </a:solidFill>
                <a:latin typeface="+mn-ea"/>
              </a:rPr>
              <a:t>    - </a:t>
            </a:r>
            <a:r>
              <a:rPr lang="en-US" altLang="ko-KR" sz="1600" dirty="0">
                <a:solidFill>
                  <a:srgbClr val="002060"/>
                </a:solidFill>
              </a:rPr>
              <a:t>Establish an order of stay for foreigners by continuously grasping the environment in which illegal activities occur and conducting joint patrols with related agencies such as the police.</a:t>
            </a:r>
            <a:endParaRPr lang="ko-KR" altLang="en-US" sz="1600" dirty="0">
              <a:solidFill>
                <a:srgbClr val="002060"/>
              </a:solidFill>
              <a:latin typeface="+mn-ea"/>
            </a:endParaRPr>
          </a:p>
        </p:txBody>
      </p:sp>
    </p:spTree>
    <p:extLst>
      <p:ext uri="{BB962C8B-B14F-4D97-AF65-F5344CB8AC3E}">
        <p14:creationId xmlns:p14="http://schemas.microsoft.com/office/powerpoint/2010/main" val="368093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84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84600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lt"/>
              </a:rPr>
              <a:t> (3) Activities to prevent illegal stay</a:t>
            </a:r>
          </a:p>
          <a:p>
            <a:pPr fontAlgn="base">
              <a:lnSpc>
                <a:spcPct val="150000"/>
              </a:lnSpc>
            </a:pPr>
            <a:r>
              <a:rPr lang="ko-KR" altLang="en-US" sz="1600" dirty="0">
                <a:solidFill>
                  <a:srgbClr val="002060"/>
                </a:solidFill>
                <a:latin typeface="+mj-lt"/>
              </a:rPr>
              <a:t>    </a:t>
            </a:r>
            <a:r>
              <a:rPr lang="en-US" altLang="ko-KR" sz="1600" dirty="0">
                <a:solidFill>
                  <a:srgbClr val="002060"/>
                </a:solidFill>
                <a:latin typeface="+mj-lt"/>
              </a:rPr>
              <a:t>- In order to prevent illegal employment and illegal immigration of foreigners, we are working together to prevent illegal employment and illegal employment and conducted a campaign to prevent illegal residence in collaboration with local governments and other relevant agencies.</a:t>
            </a:r>
          </a:p>
          <a:p>
            <a:pPr fontAlgn="base">
              <a:lnSpc>
                <a:spcPct val="150000"/>
              </a:lnSpc>
            </a:pPr>
            <a:r>
              <a:rPr lang="ko-KR" altLang="en-US" sz="1600" dirty="0">
                <a:solidFill>
                  <a:srgbClr val="002060"/>
                </a:solidFill>
                <a:latin typeface="+mj-lt"/>
              </a:rPr>
              <a:t>    </a:t>
            </a:r>
            <a:r>
              <a:rPr lang="en-US" altLang="ko-KR" sz="1600" dirty="0">
                <a:solidFill>
                  <a:srgbClr val="002060"/>
                </a:solidFill>
                <a:latin typeface="+mj-lt"/>
              </a:rPr>
              <a:t>- We have invited officials from major countries with high rates of illegal immigration to encourage voluntary return to Korea and establish of close cooperation with foreign governments to prevent the occurrence of new illegal aliens.</a:t>
            </a:r>
          </a:p>
          <a:p>
            <a:pPr fontAlgn="base">
              <a:lnSpc>
                <a:spcPct val="150000"/>
              </a:lnSpc>
            </a:pPr>
            <a:r>
              <a:rPr lang="en-US" altLang="ko-KR" sz="1600" dirty="0">
                <a:solidFill>
                  <a:srgbClr val="002060"/>
                </a:solidFill>
                <a:latin typeface="+mj-lt"/>
              </a:rPr>
              <a:t> (4) Implementation of the Voluntary Departure of Illegal Foreigners</a:t>
            </a:r>
          </a:p>
          <a:p>
            <a:pPr fontAlgn="base">
              <a:lnSpc>
                <a:spcPct val="150000"/>
              </a:lnSpc>
            </a:pPr>
            <a:r>
              <a:rPr lang="ko-KR" altLang="en-US" sz="1600" dirty="0">
                <a:solidFill>
                  <a:srgbClr val="002060"/>
                </a:solidFill>
                <a:latin typeface="+mj-lt"/>
              </a:rPr>
              <a:t>    </a:t>
            </a:r>
            <a:r>
              <a:rPr lang="en-US" altLang="ko-KR" sz="1600" dirty="0">
                <a:solidFill>
                  <a:srgbClr val="002060"/>
                </a:solidFill>
                <a:latin typeface="+mj-lt"/>
              </a:rPr>
              <a:t>- We are operating the 'illegal foreign voluntary departure system' on a regular basis and granting the benefits of easing the entry ban to illegal aliens who voluntarily leave the country.    </a:t>
            </a:r>
          </a:p>
          <a:p>
            <a:pPr fontAlgn="base">
              <a:lnSpc>
                <a:spcPct val="150000"/>
              </a:lnSpc>
            </a:pPr>
            <a:r>
              <a:rPr lang="en-US" altLang="ko-KR" sz="1600" dirty="0">
                <a:solidFill>
                  <a:srgbClr val="002060"/>
                </a:solidFill>
                <a:latin typeface="+mj-lt"/>
              </a:rPr>
              <a:t>    - We are operating ‘Illegal Foreigners Special Volunteer Departure Period', which provides illegal aliens with an opportunity to return to their own country while expanding and granting immigration deferral benefits.</a:t>
            </a:r>
            <a:endParaRPr lang="ko-KR" altLang="en-US" sz="1600" dirty="0">
              <a:solidFill>
                <a:srgbClr val="002060"/>
              </a:solidFill>
              <a:latin typeface="+mj-lt"/>
            </a:endParaRPr>
          </a:p>
        </p:txBody>
      </p:sp>
      <p:sp>
        <p:nvSpPr>
          <p:cNvPr id="10" name="TextBox 9">
            <a:extLst>
              <a:ext uri="{FF2B5EF4-FFF2-40B4-BE49-F238E27FC236}">
                <a16:creationId xmlns:a16="http://schemas.microsoft.com/office/drawing/2014/main" id="{96040B11-DD89-4BCB-ADD3-B4081972EF8D}"/>
              </a:ext>
            </a:extLst>
          </p:cNvPr>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4. Precautions about status of stay</a:t>
            </a:r>
            <a:endParaRPr lang="ko-KR" altLang="en-US" sz="2800" dirty="0">
              <a:solidFill>
                <a:srgbClr val="002060"/>
              </a:solidFill>
            </a:endParaRPr>
          </a:p>
        </p:txBody>
      </p:sp>
    </p:spTree>
    <p:extLst>
      <p:ext uri="{BB962C8B-B14F-4D97-AF65-F5344CB8AC3E}">
        <p14:creationId xmlns:p14="http://schemas.microsoft.com/office/powerpoint/2010/main" val="501893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4. Precautions about status of stay</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a:extLst>
              <a:ext uri="{FF2B5EF4-FFF2-40B4-BE49-F238E27FC236}">
                <a16:creationId xmlns:a16="http://schemas.microsoft.com/office/drawing/2014/main" id="{7DA0A346-4A17-4BB1-AA7D-AD22A8188CAA}"/>
              </a:ext>
            </a:extLst>
          </p:cNvPr>
          <p:cNvSpPr txBox="1"/>
          <p:nvPr/>
        </p:nvSpPr>
        <p:spPr>
          <a:xfrm>
            <a:off x="181052" y="879567"/>
            <a:ext cx="11248736" cy="489364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ea"/>
                <a:ea typeface="+mj-ea"/>
              </a:rPr>
              <a:t> (5) Illegal Immigrant Data</a:t>
            </a: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ko-KR" altLang="en-US" sz="1600" dirty="0">
              <a:solidFill>
                <a:srgbClr val="002060"/>
              </a:solidFill>
              <a:latin typeface="+mj-ea"/>
              <a:ea typeface="+mj-ea"/>
            </a:endParaRPr>
          </a:p>
        </p:txBody>
      </p:sp>
      <p:pic>
        <p:nvPicPr>
          <p:cNvPr id="19" name="그림 11">
            <a:extLst>
              <a:ext uri="{FF2B5EF4-FFF2-40B4-BE49-F238E27FC236}">
                <a16:creationId xmlns:a16="http://schemas.microsoft.com/office/drawing/2014/main" id="{A4C47079-7575-4A50-B917-4BF75E5595C4}"/>
              </a:ext>
            </a:extLst>
          </p:cNvPr>
          <p:cNvPicPr>
            <a:picLocks noChangeAspect="1"/>
          </p:cNvPicPr>
          <p:nvPr/>
        </p:nvPicPr>
        <p:blipFill>
          <a:blip r:embed="rId5"/>
          <a:stretch>
            <a:fillRect/>
          </a:stretch>
        </p:blipFill>
        <p:spPr>
          <a:xfrm>
            <a:off x="3059882" y="1080061"/>
            <a:ext cx="5624368" cy="4541456"/>
          </a:xfrm>
          <a:prstGeom prst="rect">
            <a:avLst/>
          </a:prstGeom>
        </p:spPr>
      </p:pic>
    </p:spTree>
    <p:extLst>
      <p:ext uri="{BB962C8B-B14F-4D97-AF65-F5344CB8AC3E}">
        <p14:creationId xmlns:p14="http://schemas.microsoft.com/office/powerpoint/2010/main" val="1476593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528437" y="2430386"/>
            <a:ext cx="10976108" cy="830997"/>
          </a:xfrm>
          <a:prstGeom prst="rect">
            <a:avLst/>
          </a:prstGeom>
          <a:noFill/>
        </p:spPr>
        <p:txBody>
          <a:bodyPr wrap="square" rtlCol="0">
            <a:spAutoFit/>
          </a:bodyPr>
          <a:lstStyle/>
          <a:p>
            <a:pPr algn="ctr"/>
            <a:r>
              <a:rPr lang="en-US" altLang="ko-KR" sz="4800">
                <a:solidFill>
                  <a:schemeClr val="accent5">
                    <a:lumMod val="50000"/>
                  </a:schemeClr>
                </a:solidFill>
              </a:rPr>
              <a:t>VIII. </a:t>
            </a:r>
            <a:r>
              <a:rPr lang="en-US" sz="4800" b="0" i="0" u="none" strike="noStrike" kern="1200" cap="none" spc="0" baseline="0" dirty="0">
                <a:solidFill>
                  <a:srgbClr val="002060"/>
                </a:solidFill>
                <a:uFillTx/>
                <a:latin typeface="맑은 고딕"/>
                <a:ea typeface="맑은 고딕" pitchFamily="34"/>
                <a:cs typeface=""/>
              </a:rPr>
              <a:t>International Student Programs </a:t>
            </a:r>
            <a:endParaRPr lang="ko-KR" altLang="en-US" sz="480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885811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6493"/>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20904" y="246305"/>
            <a:ext cx="7580871" cy="523220"/>
          </a:xfrm>
          <a:prstGeom prst="rect">
            <a:avLst/>
          </a:prstGeom>
          <a:noFill/>
        </p:spPr>
        <p:txBody>
          <a:bodyPr wrap="square" rtlCol="0">
            <a:spAutoFit/>
          </a:bodyPr>
          <a:lstStyle/>
          <a:p>
            <a:pPr fontAlgn="base"/>
            <a:r>
              <a:rPr lang="en-US" altLang="ko-KR" sz="2800" b="1">
                <a:solidFill>
                  <a:srgbClr val="002060"/>
                </a:solidFill>
              </a:rPr>
              <a:t>1. </a:t>
            </a:r>
            <a:r>
              <a:rPr lang="en-US" sz="2800" b="1" i="0" u="none" strike="noStrike" kern="1200" cap="none" spc="0" baseline="0" dirty="0">
                <a:solidFill>
                  <a:srgbClr val="002060"/>
                </a:solidFill>
                <a:uFillTx/>
                <a:latin typeface="맑은 고딕"/>
                <a:ea typeface="맑은 고딕" pitchFamily="34"/>
                <a:cs typeface=""/>
              </a:rPr>
              <a:t>Mentoring Program</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9" name="TextBox 18"/>
          <p:cNvSpPr txBox="1"/>
          <p:nvPr/>
        </p:nvSpPr>
        <p:spPr>
          <a:xfrm>
            <a:off x="347845" y="976345"/>
            <a:ext cx="11248736" cy="244682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mn-ea"/>
              </a:rPr>
              <a:t>1) </a:t>
            </a:r>
            <a:r>
              <a:rPr lang="en-US" sz="1800" b="0" i="0" u="none" strike="noStrike" kern="1200" cap="none" spc="0" baseline="0" dirty="0">
                <a:solidFill>
                  <a:srgbClr val="002060"/>
                </a:solidFill>
                <a:uFillTx/>
                <a:latin typeface="맑은 고딕" pitchFamily="34"/>
                <a:ea typeface="맑은 고딕" pitchFamily="34"/>
                <a:cs typeface=""/>
              </a:rPr>
              <a:t>Purpose of activity</a:t>
            </a:r>
            <a:endParaRPr lang="ko-KR" altLang="en-US" dirty="0">
              <a:solidFill>
                <a:srgbClr val="002060"/>
              </a:solidFill>
              <a:latin typeface="+mn-ea"/>
            </a:endParaRPr>
          </a:p>
          <a:p>
            <a:pPr fontAlgn="base">
              <a:lnSpc>
                <a:spcPct val="150000"/>
              </a:lnSpc>
            </a:pPr>
            <a:r>
              <a:rPr lang="en-US" altLang="ko-KR" dirty="0">
                <a:solidFill>
                  <a:srgbClr val="002060"/>
                </a:solidFill>
                <a:latin typeface="+mn-ea"/>
              </a:rPr>
              <a:t> - Strengthening communication between mentors and international students</a:t>
            </a:r>
          </a:p>
          <a:p>
            <a:pPr fontAlgn="base">
              <a:lnSpc>
                <a:spcPct val="150000"/>
              </a:lnSpc>
            </a:pPr>
            <a:r>
              <a:rPr lang="en-US" altLang="ko-KR" dirty="0">
                <a:solidFill>
                  <a:srgbClr val="002060"/>
                </a:solidFill>
                <a:latin typeface="+mn-ea"/>
              </a:rPr>
              <a:t>2) Operation method</a:t>
            </a:r>
          </a:p>
          <a:p>
            <a:pPr fontAlgn="base"/>
            <a:r>
              <a:rPr lang="en-US" altLang="ko-KR" dirty="0">
                <a:solidFill>
                  <a:srgbClr val="002060"/>
                </a:solidFill>
                <a:latin typeface="+mn-ea"/>
              </a:rPr>
              <a:t> - </a:t>
            </a:r>
            <a:r>
              <a:rPr lang="en-US" altLang="ko-KR" dirty="0">
                <a:solidFill>
                  <a:srgbClr val="002060"/>
                </a:solidFill>
              </a:rPr>
              <a:t>1:1 activities between Korean-international student or international-international student for more than at least 10 times. </a:t>
            </a:r>
          </a:p>
          <a:p>
            <a:pPr fontAlgn="base"/>
            <a:r>
              <a:rPr lang="en-US" altLang="ko-KR" dirty="0">
                <a:solidFill>
                  <a:srgbClr val="002060"/>
                </a:solidFill>
              </a:rPr>
              <a:t> - Events like mentoring orientation, mentoring day and mentoring-report competition will be held.</a:t>
            </a:r>
            <a:endParaRPr lang="ko-KR" altLang="en-US" dirty="0">
              <a:solidFill>
                <a:srgbClr val="002060"/>
              </a:solidFill>
            </a:endParaRPr>
          </a:p>
          <a:p>
            <a:pPr fontAlgn="base" latinLnBrk="0"/>
            <a:r>
              <a:rPr lang="en-US" altLang="ko-KR" dirty="0">
                <a:solidFill>
                  <a:srgbClr val="002060"/>
                </a:solidFill>
              </a:rPr>
              <a:t>3) Organizer: Office of International Affairs (</a:t>
            </a:r>
            <a:r>
              <a:rPr lang="en-US" altLang="ko-KR" dirty="0" err="1">
                <a:solidFill>
                  <a:srgbClr val="002060"/>
                </a:solidFill>
              </a:rPr>
              <a:t>Munhwa</a:t>
            </a:r>
            <a:r>
              <a:rPr lang="en-US" altLang="ko-KR" dirty="0">
                <a:solidFill>
                  <a:srgbClr val="002060"/>
                </a:solidFill>
              </a:rPr>
              <a:t> bld.</a:t>
            </a:r>
            <a:r>
              <a:rPr lang="ko-KR" altLang="en-US" dirty="0">
                <a:solidFill>
                  <a:srgbClr val="002060"/>
                </a:solidFill>
              </a:rPr>
              <a:t> </a:t>
            </a:r>
            <a:r>
              <a:rPr lang="en-US" altLang="ko-KR" dirty="0">
                <a:solidFill>
                  <a:srgbClr val="002060"/>
                </a:solidFill>
              </a:rPr>
              <a:t>111) / 02-940-5014</a:t>
            </a:r>
            <a:endParaRPr lang="ko-KR" altLang="en-US" dirty="0">
              <a:solidFill>
                <a:srgbClr val="002060"/>
              </a:solidFill>
            </a:endParaRPr>
          </a:p>
        </p:txBody>
      </p:sp>
      <p:sp>
        <p:nvSpPr>
          <p:cNvPr id="12" name="직사각형 11"/>
          <p:cNvSpPr/>
          <p:nvPr/>
        </p:nvSpPr>
        <p:spPr>
          <a:xfrm>
            <a:off x="9283191" y="1278159"/>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21" name="TextBox 20"/>
          <p:cNvSpPr txBox="1"/>
          <p:nvPr/>
        </p:nvSpPr>
        <p:spPr>
          <a:xfrm>
            <a:off x="7793911" y="68464"/>
            <a:ext cx="4277185" cy="646331"/>
          </a:xfrm>
          <a:prstGeom prst="rect">
            <a:avLst/>
          </a:prstGeom>
          <a:noFill/>
        </p:spPr>
        <p:txBody>
          <a:bodyPr wrap="square" rtlCol="0">
            <a:spAutoFit/>
          </a:bodyPr>
          <a:lstStyle/>
          <a:p>
            <a:pPr algn="r"/>
            <a:r>
              <a:rPr lang="en-US" altLang="ko-KR" dirty="0">
                <a:hlinkClick r:id="rId5"/>
              </a:rPr>
              <a:t>Office of </a:t>
            </a:r>
          </a:p>
          <a:p>
            <a:pPr algn="r"/>
            <a:r>
              <a:rPr lang="en-US" altLang="ko-KR" dirty="0">
                <a:hlinkClick r:id="rId5"/>
              </a:rPr>
              <a:t>International Affairs</a:t>
            </a:r>
            <a:endParaRPr lang="ko-KR" altLang="en-US" dirty="0"/>
          </a:p>
        </p:txBody>
      </p:sp>
      <p:sp>
        <p:nvSpPr>
          <p:cNvPr id="23" name="TextBox 22">
            <a:extLst>
              <a:ext uri="{FF2B5EF4-FFF2-40B4-BE49-F238E27FC236}">
                <a16:creationId xmlns:a16="http://schemas.microsoft.com/office/drawing/2014/main" id="{61B87ED8-F9FA-417B-9C9F-D4E8C9CC6B92}"/>
              </a:ext>
            </a:extLst>
          </p:cNvPr>
          <p:cNvSpPr txBox="1"/>
          <p:nvPr/>
        </p:nvSpPr>
        <p:spPr>
          <a:xfrm>
            <a:off x="43287" y="5646101"/>
            <a:ext cx="4329946" cy="307777"/>
          </a:xfrm>
          <a:prstGeom prst="rect">
            <a:avLst/>
          </a:prstGeom>
          <a:noFill/>
        </p:spPr>
        <p:txBody>
          <a:bodyPr wrap="square" rtlCol="0">
            <a:spAutoFit/>
          </a:bodyPr>
          <a:lstStyle/>
          <a:p>
            <a:r>
              <a:rPr lang="ko-KR" altLang="en-US" sz="1400" dirty="0"/>
              <a:t>    </a:t>
            </a:r>
            <a:r>
              <a:rPr lang="en-US" altLang="ko-KR" sz="1400" dirty="0"/>
              <a:t>Hanbok experience (2020 Fall)</a:t>
            </a:r>
            <a:endParaRPr lang="ko-KR" altLang="en-US" sz="1400" dirty="0"/>
          </a:p>
        </p:txBody>
      </p:sp>
      <p:sp>
        <p:nvSpPr>
          <p:cNvPr id="24" name="TextBox 23">
            <a:extLst>
              <a:ext uri="{FF2B5EF4-FFF2-40B4-BE49-F238E27FC236}">
                <a16:creationId xmlns:a16="http://schemas.microsoft.com/office/drawing/2014/main" id="{44F24663-8546-4569-8F9E-88EFFEAC345F}"/>
              </a:ext>
            </a:extLst>
          </p:cNvPr>
          <p:cNvSpPr txBox="1"/>
          <p:nvPr/>
        </p:nvSpPr>
        <p:spPr>
          <a:xfrm>
            <a:off x="4277480" y="5642862"/>
            <a:ext cx="3864045" cy="307777"/>
          </a:xfrm>
          <a:prstGeom prst="rect">
            <a:avLst/>
          </a:prstGeom>
          <a:noFill/>
        </p:spPr>
        <p:txBody>
          <a:bodyPr wrap="square" rtlCol="0">
            <a:spAutoFit/>
          </a:bodyPr>
          <a:lstStyle/>
          <a:p>
            <a:r>
              <a:rPr lang="en-US" altLang="ko-KR" sz="1400" dirty="0" err="1"/>
              <a:t>Insadong</a:t>
            </a:r>
            <a:r>
              <a:rPr lang="en-US" altLang="ko-KR" sz="1400" dirty="0"/>
              <a:t> stamp making experience(2020 Fall)</a:t>
            </a:r>
            <a:endParaRPr lang="ko-KR" altLang="en-US" sz="1400" dirty="0"/>
          </a:p>
        </p:txBody>
      </p:sp>
      <p:sp>
        <p:nvSpPr>
          <p:cNvPr id="25" name="TextBox 24">
            <a:extLst>
              <a:ext uri="{FF2B5EF4-FFF2-40B4-BE49-F238E27FC236}">
                <a16:creationId xmlns:a16="http://schemas.microsoft.com/office/drawing/2014/main" id="{31926627-331C-4A04-866E-D233BE8C4814}"/>
              </a:ext>
            </a:extLst>
          </p:cNvPr>
          <p:cNvSpPr txBox="1"/>
          <p:nvPr/>
        </p:nvSpPr>
        <p:spPr>
          <a:xfrm>
            <a:off x="8703469" y="5660447"/>
            <a:ext cx="4837410" cy="307777"/>
          </a:xfrm>
          <a:prstGeom prst="rect">
            <a:avLst/>
          </a:prstGeom>
          <a:noFill/>
        </p:spPr>
        <p:txBody>
          <a:bodyPr wrap="square" rtlCol="0">
            <a:spAutoFit/>
          </a:bodyPr>
          <a:lstStyle/>
          <a:p>
            <a:r>
              <a:rPr lang="en-US" altLang="ko-KR" sz="1400" dirty="0"/>
              <a:t>Lotte</a:t>
            </a:r>
            <a:r>
              <a:rPr lang="ko-KR" altLang="en-US" sz="1400" dirty="0"/>
              <a:t> </a:t>
            </a:r>
            <a:r>
              <a:rPr lang="en-US" altLang="ko-KR" sz="1400" dirty="0"/>
              <a:t>world</a:t>
            </a:r>
            <a:r>
              <a:rPr lang="ko-KR" altLang="en-US" sz="1400" dirty="0"/>
              <a:t> </a:t>
            </a:r>
            <a:r>
              <a:rPr lang="en-US" altLang="ko-KR" sz="1400" dirty="0"/>
              <a:t>(2020 Spring)</a:t>
            </a:r>
            <a:endParaRPr lang="ko-KR" altLang="en-US" sz="1400" dirty="0"/>
          </a:p>
        </p:txBody>
      </p:sp>
      <p:pic>
        <p:nvPicPr>
          <p:cNvPr id="26" name="_x438193112" descr="EMB00002ad80ac7">
            <a:extLst>
              <a:ext uri="{FF2B5EF4-FFF2-40B4-BE49-F238E27FC236}">
                <a16:creationId xmlns:a16="http://schemas.microsoft.com/office/drawing/2014/main" id="{3E8E36B5-D25D-4532-A70B-0B5614F0C6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472" y="3541458"/>
            <a:ext cx="3450530" cy="2086072"/>
          </a:xfrm>
          <a:prstGeom prst="rect">
            <a:avLst/>
          </a:prstGeom>
          <a:noFill/>
          <a:extLst>
            <a:ext uri="{909E8E84-426E-40DD-AFC4-6F175D3DCCD1}">
              <a14:hiddenFill xmlns:a14="http://schemas.microsoft.com/office/drawing/2010/main">
                <a:solidFill>
                  <a:srgbClr val="FFFFFF"/>
                </a:solidFill>
              </a14:hiddenFill>
            </a:ext>
          </a:extLst>
        </p:spPr>
      </p:pic>
      <p:pic>
        <p:nvPicPr>
          <p:cNvPr id="27" name="_x446683064" descr="EMB000009580af3">
            <a:extLst>
              <a:ext uri="{FF2B5EF4-FFF2-40B4-BE49-F238E27FC236}">
                <a16:creationId xmlns:a16="http://schemas.microsoft.com/office/drawing/2014/main" id="{775FAADB-BB11-45F9-886E-2FE540F5A22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a:off x="5158750" y="2733031"/>
            <a:ext cx="2067237" cy="3678980"/>
          </a:xfrm>
          <a:prstGeom prst="rect">
            <a:avLst/>
          </a:prstGeom>
          <a:noFill/>
          <a:extLst>
            <a:ext uri="{909E8E84-426E-40DD-AFC4-6F175D3DCCD1}">
              <a14:hiddenFill xmlns:a14="http://schemas.microsoft.com/office/drawing/2010/main">
                <a:solidFill>
                  <a:srgbClr val="FFFFFF"/>
                </a:solidFill>
              </a14:hiddenFill>
            </a:ext>
          </a:extLst>
        </p:spPr>
      </p:pic>
      <p:pic>
        <p:nvPicPr>
          <p:cNvPr id="28" name="_x438262584" descr="EMB00001f080b24">
            <a:extLst>
              <a:ext uri="{FF2B5EF4-FFF2-40B4-BE49-F238E27FC236}">
                <a16:creationId xmlns:a16="http://schemas.microsoft.com/office/drawing/2014/main" id="{C3EF0A7D-C19B-4E2E-8312-493757F2C52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66818" y="3541458"/>
            <a:ext cx="2801528" cy="2105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066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직사각형 10"/>
          <p:cNvSpPr/>
          <p:nvPr/>
        </p:nvSpPr>
        <p:spPr>
          <a:xfrm>
            <a:off x="7614263" y="1090863"/>
            <a:ext cx="3739537" cy="191096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a:solidFill>
                  <a:srgbClr val="002060"/>
                </a:solidFill>
              </a:rPr>
              <a:t>2. </a:t>
            </a:r>
            <a:r>
              <a:rPr lang="en-US" altLang="ko-KR" sz="2800" b="1" dirty="0">
                <a:solidFill>
                  <a:srgbClr val="002060"/>
                </a:solidFill>
              </a:rPr>
              <a:t>Lunch Talk-Talk Program</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014" y="861097"/>
            <a:ext cx="11248736" cy="336278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mn-ea"/>
              </a:rPr>
              <a:t>1) </a:t>
            </a:r>
            <a:r>
              <a:rPr lang="en-US" sz="1800" b="0" i="0" u="none" strike="noStrike" kern="1200" cap="none" spc="0" baseline="0" dirty="0">
                <a:solidFill>
                  <a:srgbClr val="002060"/>
                </a:solidFill>
                <a:uFillTx/>
                <a:latin typeface="맑은 고딕" pitchFamily="34"/>
                <a:ea typeface="맑은 고딕" pitchFamily="34"/>
                <a:cs typeface=""/>
              </a:rPr>
              <a:t>Purpose of activity</a:t>
            </a:r>
            <a:endParaRPr lang="ko-KR" altLang="en-US" dirty="0">
              <a:solidFill>
                <a:srgbClr val="002060"/>
              </a:solidFill>
              <a:latin typeface="+mn-ea"/>
            </a:endParaRPr>
          </a:p>
          <a:p>
            <a:pPr fontAlgn="base">
              <a:lnSpc>
                <a:spcPct val="150000"/>
              </a:lnSpc>
            </a:pPr>
            <a:r>
              <a:rPr lang="en-US" altLang="ko-KR" dirty="0">
                <a:solidFill>
                  <a:srgbClr val="002060"/>
                </a:solidFill>
                <a:latin typeface="+mn-ea"/>
              </a:rPr>
              <a:t> - </a:t>
            </a:r>
            <a:r>
              <a:rPr lang="en-US" sz="1800" b="0" i="0" u="none" strike="noStrike" kern="1200" cap="none" spc="0" baseline="0" dirty="0">
                <a:solidFill>
                  <a:srgbClr val="002060"/>
                </a:solidFill>
                <a:uFillTx/>
                <a:latin typeface="맑은 고딕" pitchFamily="34"/>
                <a:ea typeface="맑은 고딕" pitchFamily="34"/>
                <a:cs typeface=""/>
              </a:rPr>
              <a:t>Strengthening communication between international students and representative</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2) Operation method (twice a month)</a:t>
            </a:r>
          </a:p>
          <a:p>
            <a:pPr fontAlgn="base">
              <a:lnSpc>
                <a:spcPct val="150000"/>
              </a:lnSpc>
            </a:pPr>
            <a:r>
              <a:rPr lang="en-US" altLang="ko-KR" dirty="0">
                <a:solidFill>
                  <a:srgbClr val="002060"/>
                </a:solidFill>
                <a:latin typeface="+mn-ea"/>
              </a:rPr>
              <a:t> - </a:t>
            </a:r>
            <a:r>
              <a:rPr lang="en-US" sz="1800" b="0" i="0" u="none" strike="noStrike" kern="1200" cap="none" spc="0" baseline="0" dirty="0">
                <a:solidFill>
                  <a:srgbClr val="002060"/>
                </a:solidFill>
                <a:uFillTx/>
                <a:latin typeface="맑은 고딕" pitchFamily="34"/>
                <a:ea typeface="맑은 고딕" pitchFamily="34"/>
                <a:cs typeface=""/>
              </a:rPr>
              <a:t>Consists of maximum 10 international students, one representative</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en-US" sz="1800" b="0" i="0" u="none" strike="noStrike" kern="1200" cap="none" spc="0" baseline="0" dirty="0">
                <a:solidFill>
                  <a:srgbClr val="002060"/>
                </a:solidFill>
                <a:uFillTx/>
                <a:latin typeface="맑은 고딕" pitchFamily="34"/>
                <a:ea typeface="맑은 고딕" pitchFamily="34"/>
                <a:cs typeface=""/>
              </a:rPr>
              <a:t>Listening to and providing help with the difficulties of studying abroad while having lunch</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3) </a:t>
            </a:r>
            <a:r>
              <a:rPr lang="en-US" sz="1800" b="0" i="0" u="none" strike="noStrike" kern="1200" cap="none" spc="0" baseline="0" dirty="0">
                <a:solidFill>
                  <a:srgbClr val="002060"/>
                </a:solidFill>
                <a:uFillTx/>
                <a:latin typeface="맑은 고딕" pitchFamily="34"/>
                <a:ea typeface="맑은 고딕" pitchFamily="34"/>
                <a:cs typeface=""/>
              </a:rPr>
              <a:t>A representative contacts the student to organize the activity time (twice a month)</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4) </a:t>
            </a:r>
            <a:r>
              <a:rPr lang="en-US" sz="1800" b="0" i="0" u="none" strike="noStrike" kern="1200" cap="none" spc="0" baseline="0" dirty="0">
                <a:solidFill>
                  <a:srgbClr val="002060"/>
                </a:solidFill>
                <a:uFillTx/>
                <a:latin typeface="맑은 고딕" pitchFamily="34"/>
                <a:ea typeface="맑은 고딕" pitchFamily="34"/>
                <a:cs typeface=""/>
              </a:rPr>
              <a:t>Schedule and location: Homepage notice</a:t>
            </a:r>
            <a:endParaRPr lang="en-US" altLang="ko-KR" dirty="0">
              <a:solidFill>
                <a:srgbClr val="002060"/>
              </a:solidFill>
              <a:latin typeface="+mn-ea"/>
            </a:endParaRPr>
          </a:p>
          <a:p>
            <a:pPr fontAlgn="base">
              <a:lnSpc>
                <a:spcPct val="150000"/>
              </a:lnSpc>
            </a:pPr>
            <a:r>
              <a:rPr lang="en-US" altLang="ko-KR" dirty="0">
                <a:solidFill>
                  <a:srgbClr val="002060"/>
                </a:solidFill>
              </a:rPr>
              <a:t>Office of International Affairs(</a:t>
            </a:r>
            <a:r>
              <a:rPr lang="en-US" altLang="ko-KR" dirty="0" err="1">
                <a:solidFill>
                  <a:srgbClr val="002060"/>
                </a:solidFill>
              </a:rPr>
              <a:t>Munwha</a:t>
            </a:r>
            <a:r>
              <a:rPr lang="en-US" altLang="ko-KR" dirty="0">
                <a:solidFill>
                  <a:srgbClr val="002060"/>
                </a:solidFill>
              </a:rPr>
              <a:t> Bld., Room 111), Tel) 02-940-5014~6 </a:t>
            </a:r>
            <a:endParaRPr lang="ko-KR" altLang="en-US" dirty="0">
              <a:solidFill>
                <a:srgbClr val="002060"/>
              </a:solidFill>
              <a:latin typeface="+mn-ea"/>
            </a:endParaRPr>
          </a:p>
        </p:txBody>
      </p:sp>
      <p:sp>
        <p:nvSpPr>
          <p:cNvPr id="7" name="TextBox 6"/>
          <p:cNvSpPr txBox="1"/>
          <p:nvPr/>
        </p:nvSpPr>
        <p:spPr>
          <a:xfrm>
            <a:off x="434470" y="4375564"/>
            <a:ext cx="5112723" cy="523220"/>
          </a:xfrm>
          <a:prstGeom prst="rect">
            <a:avLst/>
          </a:prstGeom>
          <a:solidFill>
            <a:srgbClr val="FFFF00"/>
          </a:solidFill>
        </p:spPr>
        <p:txBody>
          <a:bodyPr wrap="square" rtlCol="0">
            <a:spAutoFit/>
          </a:bodyPr>
          <a:lstStyle/>
          <a:p>
            <a:r>
              <a:rPr lang="en-US" altLang="ko-KR" sz="1400" dirty="0"/>
              <a:t>2021 Lunch Talk-talk program will be announced on KWU website</a:t>
            </a:r>
            <a:endParaRPr lang="ko-KR" altLang="en-US" sz="1400" dirty="0"/>
          </a:p>
        </p:txBody>
      </p:sp>
      <p:sp>
        <p:nvSpPr>
          <p:cNvPr id="12" name="직사각형 11"/>
          <p:cNvSpPr/>
          <p:nvPr/>
        </p:nvSpPr>
        <p:spPr>
          <a:xfrm>
            <a:off x="9278535" y="1029376"/>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3" name="TextBox 12">
            <a:extLst>
              <a:ext uri="{FF2B5EF4-FFF2-40B4-BE49-F238E27FC236}">
                <a16:creationId xmlns:a16="http://schemas.microsoft.com/office/drawing/2014/main" id="{83B0A1C1-0B40-46D0-8C5D-F4A6A14A50C1}"/>
              </a:ext>
            </a:extLst>
          </p:cNvPr>
          <p:cNvSpPr txBox="1"/>
          <p:nvPr/>
        </p:nvSpPr>
        <p:spPr>
          <a:xfrm>
            <a:off x="7793911" y="68464"/>
            <a:ext cx="4277185" cy="646331"/>
          </a:xfrm>
          <a:prstGeom prst="rect">
            <a:avLst/>
          </a:prstGeom>
          <a:noFill/>
        </p:spPr>
        <p:txBody>
          <a:bodyPr wrap="square" rtlCol="0">
            <a:spAutoFit/>
          </a:bodyPr>
          <a:lstStyle/>
          <a:p>
            <a:pPr algn="r"/>
            <a:r>
              <a:rPr lang="en-US" altLang="ko-KR" dirty="0">
                <a:hlinkClick r:id="rId5"/>
              </a:rPr>
              <a:t>Office of </a:t>
            </a:r>
          </a:p>
          <a:p>
            <a:pPr algn="r"/>
            <a:r>
              <a:rPr lang="en-US" altLang="ko-KR" dirty="0">
                <a:hlinkClick r:id="rId5"/>
              </a:rPr>
              <a:t>International Affairs</a:t>
            </a:r>
            <a:endParaRPr lang="ko-KR" altLang="en-US" dirty="0"/>
          </a:p>
        </p:txBody>
      </p:sp>
      <p:pic>
        <p:nvPicPr>
          <p:cNvPr id="23" name="_x471350448" descr="EMB000015402090">
            <a:extLst>
              <a:ext uri="{FF2B5EF4-FFF2-40B4-BE49-F238E27FC236}">
                <a16:creationId xmlns:a16="http://schemas.microsoft.com/office/drawing/2014/main" id="{2F51BE9A-008A-4A78-B550-8E9334F9CC0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95871" y="3285406"/>
            <a:ext cx="2382984" cy="3169673"/>
          </a:xfrm>
          <a:prstGeom prst="rect">
            <a:avLst/>
          </a:prstGeom>
          <a:noFill/>
          <a:extLst>
            <a:ext uri="{909E8E84-426E-40DD-AFC4-6F175D3DCCD1}">
              <a14:hiddenFill xmlns:a14="http://schemas.microsoft.com/office/drawing/2010/main">
                <a:solidFill>
                  <a:srgbClr val="FFFFFF"/>
                </a:solidFill>
              </a14:hiddenFill>
            </a:ext>
          </a:extLst>
        </p:spPr>
      </p:pic>
      <p:pic>
        <p:nvPicPr>
          <p:cNvPr id="24" name="_x504639064" descr="EMB0000300820a6">
            <a:extLst>
              <a:ext uri="{FF2B5EF4-FFF2-40B4-BE49-F238E27FC236}">
                <a16:creationId xmlns:a16="http://schemas.microsoft.com/office/drawing/2014/main" id="{B8E42F75-BAC3-4697-8325-94DF5770D87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60338" y="4346073"/>
            <a:ext cx="3205930" cy="2142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79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8368661" cy="523220"/>
          </a:xfrm>
          <a:prstGeom prst="rect">
            <a:avLst/>
          </a:prstGeom>
          <a:noFill/>
        </p:spPr>
        <p:txBody>
          <a:bodyPr wrap="square" rtlCol="0">
            <a:spAutoFit/>
          </a:bodyPr>
          <a:lstStyle/>
          <a:p>
            <a:pPr fontAlgn="base"/>
            <a:r>
              <a:rPr lang="en-US" altLang="ko-KR" sz="2800" b="1">
                <a:solidFill>
                  <a:srgbClr val="002060"/>
                </a:solidFill>
              </a:rPr>
              <a:t>3. </a:t>
            </a:r>
            <a:r>
              <a:rPr lang="en-US" altLang="ko-KR" sz="2800" b="1" dirty="0">
                <a:solidFill>
                  <a:srgbClr val="002060"/>
                </a:solidFill>
              </a:rPr>
              <a:t>International Student Counseling Program</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71631" y="934629"/>
            <a:ext cx="11248736" cy="544027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mn-ea"/>
              </a:rPr>
              <a:t>1) Purpose of activity</a:t>
            </a:r>
            <a:endParaRPr lang="ko-KR" altLang="en-US" dirty="0">
              <a:solidFill>
                <a:srgbClr val="002060"/>
              </a:solidFill>
              <a:latin typeface="+mn-ea"/>
            </a:endParaRPr>
          </a:p>
          <a:p>
            <a:pPr fontAlgn="base">
              <a:lnSpc>
                <a:spcPct val="150000"/>
              </a:lnSpc>
            </a:pPr>
            <a:r>
              <a:rPr lang="en-US" altLang="ko-KR" dirty="0">
                <a:solidFill>
                  <a:srgbClr val="002060"/>
                </a:solidFill>
                <a:latin typeface="+mn-ea"/>
              </a:rPr>
              <a:t> - Multilingual International Student Counseling Program </a:t>
            </a:r>
          </a:p>
          <a:p>
            <a:pPr fontAlgn="base">
              <a:lnSpc>
                <a:spcPct val="150000"/>
              </a:lnSpc>
            </a:pPr>
            <a:r>
              <a:rPr lang="en-US" altLang="ko-KR" dirty="0">
                <a:solidFill>
                  <a:srgbClr val="002060"/>
                </a:solidFill>
                <a:latin typeface="+mn-ea"/>
              </a:rPr>
              <a:t> - Help with Korean life, culture, etiquette, university culture and curriculum, etc.
2) Operation method</a:t>
            </a:r>
          </a:p>
          <a:p>
            <a:pPr fontAlgn="base">
              <a:lnSpc>
                <a:spcPct val="150000"/>
              </a:lnSpc>
            </a:pPr>
            <a:r>
              <a:rPr lang="en-US" altLang="ko-KR" dirty="0">
                <a:solidFill>
                  <a:srgbClr val="002060"/>
                </a:solidFill>
                <a:latin typeface="+mn-ea"/>
              </a:rPr>
              <a:t> - </a:t>
            </a:r>
            <a:r>
              <a:rPr lang="en-US" sz="1800" b="0" i="0" u="none" strike="noStrike" kern="1200" cap="none" spc="0" baseline="0" dirty="0">
                <a:solidFill>
                  <a:srgbClr val="002060"/>
                </a:solidFill>
                <a:uFillTx/>
                <a:latin typeface="맑은 고딕" pitchFamily="34"/>
                <a:ea typeface="맑은 고딕" pitchFamily="34"/>
                <a:cs typeface=""/>
              </a:rPr>
              <a:t>International students from Vietnam: Consultation with a Vietnamese professor</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en-US" sz="1800" b="0" i="0" u="none" strike="noStrike" kern="1200" cap="none" spc="0" baseline="0" dirty="0">
                <a:solidFill>
                  <a:srgbClr val="002060"/>
                </a:solidFill>
                <a:uFillTx/>
                <a:latin typeface="맑은 고딕" pitchFamily="34"/>
                <a:ea typeface="맑은 고딕" pitchFamily="34"/>
                <a:cs typeface=""/>
              </a:rPr>
              <a:t>International students from China : Counseling through graduate students from our undergraduate faculties</a:t>
            </a:r>
            <a:endParaRPr lang="en-US" altLang="ko-KR" dirty="0">
              <a:solidFill>
                <a:srgbClr val="002060"/>
              </a:solidFill>
              <a:latin typeface="+mn-ea"/>
            </a:endParaRPr>
          </a:p>
          <a:p>
            <a:pPr fontAlgn="base">
              <a:lnSpc>
                <a:spcPct val="150000"/>
              </a:lnSpc>
            </a:pPr>
            <a:r>
              <a:rPr lang="ko-KR" altLang="en-US" dirty="0">
                <a:solidFill>
                  <a:srgbClr val="002060"/>
                </a:solidFill>
                <a:latin typeface="+mn-ea"/>
              </a:rPr>
              <a:t> </a:t>
            </a:r>
            <a:r>
              <a:rPr lang="en-US" altLang="ko-KR" dirty="0">
                <a:solidFill>
                  <a:srgbClr val="002060"/>
                </a:solidFill>
                <a:latin typeface="+mn-ea"/>
              </a:rPr>
              <a:t>- </a:t>
            </a:r>
            <a:r>
              <a:rPr lang="en-US" sz="1800" b="0" i="0" u="none" strike="noStrike" kern="1200" cap="none" spc="0" baseline="0" dirty="0">
                <a:solidFill>
                  <a:srgbClr val="002060"/>
                </a:solidFill>
                <a:uFillTx/>
                <a:latin typeface="맑은 고딕" pitchFamily="34"/>
                <a:ea typeface="맑은 고딕" pitchFamily="34"/>
                <a:cs typeface=""/>
              </a:rPr>
              <a:t>International students from other regions: Consultation through the office of international affairs representative</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3) </a:t>
            </a:r>
            <a:r>
              <a:rPr lang="en-US" sz="1800" b="0" i="0" u="none" strike="noStrike" kern="1200" cap="none" spc="0" baseline="0" dirty="0">
                <a:solidFill>
                  <a:srgbClr val="002060"/>
                </a:solidFill>
                <a:uFillTx/>
                <a:latin typeface="맑은 고딕" pitchFamily="34"/>
                <a:ea typeface="맑은 고딕" pitchFamily="34"/>
                <a:cs typeface=""/>
              </a:rPr>
              <a:t>Conducts additional counseling according to the details of the consultation</a:t>
            </a:r>
            <a:endParaRPr lang="en-US" altLang="ko-KR" dirty="0">
              <a:solidFill>
                <a:srgbClr val="002060"/>
              </a:solidFill>
              <a:latin typeface="+mn-ea"/>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altLang="ko-KR" dirty="0">
                <a:solidFill>
                  <a:srgbClr val="002060"/>
                </a:solidFill>
                <a:latin typeface="+mn-ea"/>
              </a:rPr>
              <a:t>4) </a:t>
            </a:r>
            <a:r>
              <a:rPr lang="en-US" sz="1800" b="0" i="0" u="none" strike="noStrike" kern="1200" cap="none" spc="0" baseline="0" dirty="0">
                <a:solidFill>
                  <a:srgbClr val="002060"/>
                </a:solidFill>
                <a:uFillTx/>
                <a:latin typeface="맑은 고딕" pitchFamily="34"/>
                <a:ea typeface="맑은 고딕" pitchFamily="34"/>
                <a:cs typeface=""/>
              </a:rPr>
              <a:t>Counselors contact students to organize counseling sessions (one or more times during the semester.)</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2060"/>
                </a:solidFill>
                <a:uFillTx/>
                <a:latin typeface="맑은 고딕" pitchFamily="34"/>
                <a:ea typeface="맑은 고딕" pitchFamily="34"/>
                <a:cs typeface=""/>
              </a:rPr>
              <a:t>5) Counselling period and location: During the semester(excluding weekends), Office of International Affairs(</a:t>
            </a:r>
            <a:r>
              <a:rPr lang="en-US" sz="1800" b="0" i="0" u="none" strike="noStrike" kern="1200" cap="none" spc="0" baseline="0" dirty="0" err="1">
                <a:solidFill>
                  <a:srgbClr val="002060"/>
                </a:solidFill>
                <a:uFillTx/>
                <a:latin typeface="맑은 고딕" pitchFamily="34"/>
                <a:ea typeface="맑은 고딕" pitchFamily="34"/>
                <a:cs typeface=""/>
              </a:rPr>
              <a:t>Munwha</a:t>
            </a:r>
            <a:r>
              <a:rPr lang="en-US" sz="1800" b="0" i="0" u="none" strike="noStrike" kern="1200" cap="none" spc="0" baseline="0" dirty="0">
                <a:solidFill>
                  <a:srgbClr val="002060"/>
                </a:solidFill>
                <a:uFillTx/>
                <a:latin typeface="맑은 고딕" pitchFamily="34"/>
                <a:ea typeface="맑은 고딕" pitchFamily="34"/>
                <a:cs typeface=""/>
              </a:rPr>
              <a:t> Bld., Room</a:t>
            </a:r>
            <a:r>
              <a:rPr lang="en-US" sz="1800" b="0" i="0" u="none" strike="noStrike" kern="1200" cap="none" spc="0" baseline="0" dirty="0">
                <a:solidFill>
                  <a:srgbClr val="002060"/>
                </a:solidFill>
                <a:uFillTx/>
                <a:latin typeface="맑은 고딕"/>
                <a:ea typeface="맑은 고딕" pitchFamily="34"/>
                <a:cs typeface=""/>
              </a:rPr>
              <a:t> 111), Tel) 02-940-5014~6 </a:t>
            </a:r>
          </a:p>
        </p:txBody>
      </p:sp>
      <p:sp>
        <p:nvSpPr>
          <p:cNvPr id="10" name="직사각형 9"/>
          <p:cNvSpPr/>
          <p:nvPr/>
        </p:nvSpPr>
        <p:spPr>
          <a:xfrm>
            <a:off x="9234143" y="1202422"/>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1" name="TextBox 10">
            <a:extLst>
              <a:ext uri="{FF2B5EF4-FFF2-40B4-BE49-F238E27FC236}">
                <a16:creationId xmlns:a16="http://schemas.microsoft.com/office/drawing/2014/main" id="{508E1621-C883-4C19-A776-C0512A2C3B39}"/>
              </a:ext>
            </a:extLst>
          </p:cNvPr>
          <p:cNvSpPr txBox="1"/>
          <p:nvPr/>
        </p:nvSpPr>
        <p:spPr>
          <a:xfrm>
            <a:off x="7793911" y="68464"/>
            <a:ext cx="4277185" cy="646331"/>
          </a:xfrm>
          <a:prstGeom prst="rect">
            <a:avLst/>
          </a:prstGeom>
          <a:noFill/>
        </p:spPr>
        <p:txBody>
          <a:bodyPr wrap="square" rtlCol="0">
            <a:spAutoFit/>
          </a:bodyPr>
          <a:lstStyle/>
          <a:p>
            <a:pPr algn="r"/>
            <a:r>
              <a:rPr lang="en-US" altLang="ko-KR" dirty="0">
                <a:hlinkClick r:id="rId5"/>
              </a:rPr>
              <a:t>Office of </a:t>
            </a:r>
          </a:p>
          <a:p>
            <a:pPr algn="r"/>
            <a:r>
              <a:rPr lang="en-US" altLang="ko-KR" dirty="0">
                <a:hlinkClick r:id="rId5"/>
              </a:rPr>
              <a:t>International Affairs</a:t>
            </a:r>
            <a:endParaRPr lang="ko-KR" altLang="en-US" dirty="0"/>
          </a:p>
        </p:txBody>
      </p:sp>
    </p:spTree>
    <p:extLst>
      <p:ext uri="{BB962C8B-B14F-4D97-AF65-F5344CB8AC3E}">
        <p14:creationId xmlns:p14="http://schemas.microsoft.com/office/powerpoint/2010/main" val="277486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2060"/>
                </a:solidFill>
                <a:uFillTx/>
                <a:latin typeface="맑은 고딕"/>
                <a:ea typeface="맑은 고딕" pitchFamily="34"/>
                <a:cs typeface=""/>
              </a:rPr>
              <a:t>4-1. Tutoring Program for Major </a:t>
            </a:r>
            <a:r>
              <a:rPr lang="en-US" sz="2800" b="1" dirty="0">
                <a:solidFill>
                  <a:srgbClr val="002060"/>
                </a:solidFill>
                <a:latin typeface="맑은 고딕"/>
                <a:ea typeface="맑은 고딕" pitchFamily="34"/>
                <a:cs typeface=""/>
              </a:rPr>
              <a:t>S</a:t>
            </a:r>
            <a:r>
              <a:rPr lang="en-US" sz="2800" b="1" i="0" u="none" strike="noStrike" kern="1200" cap="none" spc="0" baseline="0" dirty="0">
                <a:solidFill>
                  <a:srgbClr val="002060"/>
                </a:solidFill>
                <a:uFillTx/>
                <a:latin typeface="맑은 고딕"/>
                <a:ea typeface="맑은 고딕" pitchFamily="34"/>
                <a:cs typeface=""/>
              </a:rPr>
              <a:t>tudy</a:t>
            </a:r>
            <a:endParaRPr lang="en-US" sz="2800" b="0" i="0" u="none" strike="noStrike" kern="1200" cap="none" spc="0" baseline="0" dirty="0">
              <a:solidFill>
                <a:srgbClr val="002060"/>
              </a:solidFill>
              <a:uFillTx/>
              <a:latin typeface="맑은 고딕"/>
              <a:ea typeface="맑은 고딕" pitchFamily="34"/>
              <a:cs typeface=""/>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80131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b="1" dirty="0"/>
              <a:t>1. Activity Period</a:t>
            </a:r>
            <a:r>
              <a:rPr lang="ko-KR" altLang="en-US" dirty="0"/>
              <a:t> </a:t>
            </a:r>
            <a:r>
              <a:rPr lang="en-US" altLang="ko-KR" dirty="0"/>
              <a:t>- 2021 Spring Semester</a:t>
            </a:r>
            <a:r>
              <a:rPr lang="ko-KR" altLang="en-US" dirty="0"/>
              <a:t> </a:t>
            </a:r>
            <a:endParaRPr lang="en-US" altLang="ko-KR" dirty="0"/>
          </a:p>
          <a:p>
            <a:pPr fontAlgn="base"/>
            <a:endParaRPr lang="ko-KR" altLang="en-US" dirty="0"/>
          </a:p>
          <a:p>
            <a:pPr fontAlgn="base"/>
            <a:r>
              <a:rPr lang="en-US" altLang="ko-KR" b="1" dirty="0"/>
              <a:t>2. Activities</a:t>
            </a:r>
            <a:r>
              <a:rPr lang="ko-KR" altLang="en-US" dirty="0"/>
              <a:t> </a:t>
            </a:r>
            <a:r>
              <a:rPr lang="en-US" altLang="ko-KR" dirty="0"/>
              <a:t>- Support for studying major courses in the spring semester</a:t>
            </a:r>
            <a:r>
              <a:rPr lang="ko-KR" altLang="en-US" dirty="0"/>
              <a:t> </a:t>
            </a:r>
            <a:endParaRPr lang="en-US" altLang="ko-KR" dirty="0"/>
          </a:p>
          <a:p>
            <a:pPr fontAlgn="base"/>
            <a:endParaRPr lang="ko-KR" altLang="en-US" dirty="0"/>
          </a:p>
          <a:p>
            <a:pPr fontAlgn="base"/>
            <a:r>
              <a:rPr lang="en-US" altLang="ko-KR" b="1" dirty="0"/>
              <a:t>3. </a:t>
            </a:r>
            <a:r>
              <a:rPr lang="en-US" sz="1800" b="1" i="0" u="none" strike="noStrike" kern="1200" cap="none" spc="0" baseline="0" dirty="0">
                <a:solidFill>
                  <a:srgbClr val="000000"/>
                </a:solidFill>
                <a:uFillTx/>
                <a:latin typeface="맑은 고딕"/>
                <a:ea typeface="맑은 고딕" pitchFamily="34"/>
                <a:cs typeface=""/>
              </a:rPr>
              <a:t>Eligible students (tutee)</a:t>
            </a:r>
            <a:endParaRPr lang="ko-KR" altLang="en-US" b="1" dirty="0"/>
          </a:p>
          <a:p>
            <a:pPr fontAlgn="base"/>
            <a:r>
              <a:rPr lang="ko-KR" altLang="en-US" dirty="0"/>
              <a:t>① </a:t>
            </a:r>
            <a:r>
              <a:rPr lang="en-US" altLang="ko-KR" dirty="0"/>
              <a:t>International students enrolled at the University (Including exchange students) </a:t>
            </a:r>
            <a:endParaRPr lang="ko-KR" altLang="en-US" dirty="0"/>
          </a:p>
          <a:p>
            <a:pPr fontAlgn="base"/>
            <a:r>
              <a:rPr lang="ko-KR" altLang="en-US" dirty="0"/>
              <a:t>➁ </a:t>
            </a:r>
            <a:r>
              <a:rPr lang="en-US" altLang="ko-KR" dirty="0"/>
              <a:t>International students who need help learning major syllabus 
</a:t>
            </a:r>
            <a:r>
              <a:rPr lang="ko-KR" altLang="en-US" dirty="0"/>
              <a:t>➂ </a:t>
            </a:r>
            <a:r>
              <a:rPr lang="en-US" altLang="ko-KR" dirty="0"/>
              <a:t>International students who keep their commitments to tutors and who will be tutoring in good faith (Students who can write and speak in Korean)</a:t>
            </a:r>
          </a:p>
          <a:p>
            <a:pPr fontAlgn="base"/>
            <a:endParaRPr lang="ko-KR" altLang="en-US" dirty="0"/>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4. How to apply</a:t>
            </a:r>
            <a:r>
              <a:rPr lang="en-US" sz="1800" b="0" i="0" u="none" strike="noStrike" kern="1200" cap="none" spc="0" baseline="0" dirty="0">
                <a:solidFill>
                  <a:srgbClr val="000000"/>
                </a:solidFill>
                <a:uFillTx/>
                <a:latin typeface="맑은 고딕"/>
                <a:ea typeface="맑은 고딕" pitchFamily="34"/>
                <a:cs typeface=""/>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0000"/>
                </a:solidFill>
                <a:uFillTx/>
                <a:latin typeface="맑은 고딕"/>
                <a:ea typeface="맑은 고딕" pitchFamily="34"/>
                <a:cs typeface=""/>
              </a:rPr>
              <a:t>E-mail with the following content (agnet@kw.ac.kr), call (940-5796)</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ko-KR" sz="1800" b="0" i="0" u="none" strike="noStrike" kern="1200" cap="none" spc="0" baseline="0" dirty="0">
                <a:solidFill>
                  <a:srgbClr val="000000"/>
                </a:solidFill>
                <a:uFillTx/>
                <a:latin typeface="맑은 고딕"/>
                <a:ea typeface="맑은 고딕" pitchFamily="34"/>
                <a:cs typeface=""/>
              </a:rPr>
              <a:t>➀</a:t>
            </a:r>
            <a:r>
              <a:rPr lang="en-US" sz="1800" b="0" i="0" u="none" strike="noStrike" kern="1200" cap="none" spc="0" baseline="0" dirty="0">
                <a:solidFill>
                  <a:srgbClr val="000000"/>
                </a:solidFill>
                <a:uFillTx/>
                <a:latin typeface="맑은 고딕"/>
                <a:ea typeface="맑은 고딕" pitchFamily="34"/>
                <a:cs typeface=""/>
              </a:rPr>
              <a:t> Personal information of international students (Dept, Student No., Name, Korean proficiency)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ko-KR" sz="1800" b="0" i="0" u="none" strike="noStrike" kern="1200" cap="none" spc="0" baseline="0" dirty="0">
                <a:solidFill>
                  <a:srgbClr val="000000"/>
                </a:solidFill>
                <a:uFillTx/>
                <a:latin typeface="맑은 고딕"/>
                <a:ea typeface="맑은 고딕" pitchFamily="34"/>
                <a:cs typeface=""/>
              </a:rPr>
              <a:t>➁</a:t>
            </a:r>
            <a:r>
              <a:rPr lang="en-US" sz="1800" b="0" i="0" u="none" strike="noStrike" kern="1200" cap="none" spc="0" baseline="0" dirty="0">
                <a:solidFill>
                  <a:srgbClr val="000000"/>
                </a:solidFill>
                <a:uFillTx/>
                <a:latin typeface="맑은 고딕"/>
                <a:ea typeface="맑은 고딕" pitchFamily="34"/>
                <a:cs typeface=""/>
              </a:rPr>
              <a:t> The name of the subject you want tutoring for.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ko-KR" sz="1800" b="0" i="0" u="none" strike="noStrike" kern="1200" cap="none" spc="0" baseline="0" dirty="0">
                <a:solidFill>
                  <a:srgbClr val="000000"/>
                </a:solidFill>
                <a:uFillTx/>
                <a:latin typeface="맑은 고딕"/>
                <a:ea typeface="맑은 고딕" pitchFamily="34"/>
                <a:cs typeface=""/>
              </a:rPr>
              <a:t>➂</a:t>
            </a:r>
            <a:r>
              <a:rPr lang="en-US" sz="1800" b="0" i="0" u="none" strike="noStrike" kern="1200" cap="none" spc="0" baseline="0" dirty="0">
                <a:solidFill>
                  <a:srgbClr val="000000"/>
                </a:solidFill>
                <a:uFillTx/>
                <a:latin typeface="맑은 고딕"/>
                <a:ea typeface="맑은 고딕" pitchFamily="34"/>
                <a:cs typeface=""/>
              </a:rPr>
              <a:t> Other international student requests (such as those who wish to tutor among their students)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5. Organizer</a:t>
            </a:r>
            <a:r>
              <a:rPr lang="en-US" sz="1800" b="0" i="0" u="none" strike="noStrike" kern="1200" cap="none" spc="0" baseline="0" dirty="0">
                <a:solidFill>
                  <a:srgbClr val="000000"/>
                </a:solidFill>
                <a:uFillTx/>
                <a:latin typeface="맑은 고딕"/>
                <a:ea typeface="맑은 고딕" pitchFamily="34"/>
                <a:cs typeface=""/>
              </a:rPr>
              <a:t> : </a:t>
            </a:r>
            <a:r>
              <a:rPr lang="ko-KR" sz="1800" b="0" i="0" u="none" strike="noStrike" kern="1200" cap="none" spc="0" baseline="0" dirty="0">
                <a:solidFill>
                  <a:srgbClr val="000000"/>
                </a:solidFill>
                <a:uFillTx/>
                <a:latin typeface="맑은 고딕"/>
                <a:ea typeface="맑은 고딕" pitchFamily="34"/>
                <a:cs typeface=""/>
              </a:rPr>
              <a:t>교수학습센터</a:t>
            </a:r>
            <a:r>
              <a:rPr lang="en-US" sz="1800" b="0" i="0" u="none" strike="noStrike" kern="1200" cap="none" spc="0" baseline="0" dirty="0">
                <a:solidFill>
                  <a:srgbClr val="000000"/>
                </a:solidFill>
                <a:uFillTx/>
                <a:latin typeface="맑은 고딕"/>
                <a:ea typeface="맑은 고딕" pitchFamily="34"/>
                <a:cs typeface=""/>
              </a:rPr>
              <a:t> </a:t>
            </a:r>
            <a:r>
              <a:rPr lang="en-US" sz="1800" b="0" i="0" u="none" strike="noStrike" kern="1200" cap="none" spc="0" baseline="0" dirty="0">
                <a:solidFill>
                  <a:srgbClr val="000000"/>
                </a:solidFill>
                <a:uFillTx/>
                <a:latin typeface="맑은 고딕"/>
                <a:ea typeface=""/>
                <a:cs typeface=""/>
              </a:rPr>
              <a:t>Faculty Learning Center</a:t>
            </a:r>
            <a:endParaRPr lang="en-US" sz="1800" b="0" i="0" u="none" strike="noStrike" kern="1200" cap="none" spc="0" baseline="0" dirty="0">
              <a:solidFill>
                <a:srgbClr val="000000"/>
              </a:solidFill>
              <a:uFillTx/>
              <a:latin typeface="맑은 고딕"/>
              <a:ea typeface="맑은 고딕" pitchFamily="34"/>
              <a:cs typeface=""/>
            </a:endParaRPr>
          </a:p>
        </p:txBody>
      </p:sp>
      <p:sp>
        <p:nvSpPr>
          <p:cNvPr id="14" name="직사각형 13"/>
          <p:cNvSpPr/>
          <p:nvPr/>
        </p:nvSpPr>
        <p:spPr>
          <a:xfrm>
            <a:off x="9261684" y="1100712"/>
            <a:ext cx="2024850" cy="369332"/>
          </a:xfrm>
          <a:prstGeom prst="rect">
            <a:avLst/>
          </a:prstGeom>
        </p:spPr>
        <p:txBody>
          <a:bodyPr wrap="none">
            <a:spAutoFit/>
          </a:bodyPr>
          <a:lstStyle/>
          <a:p>
            <a:r>
              <a:rPr lang="en-US" altLang="ko-KR" dirty="0">
                <a:solidFill>
                  <a:srgbClr val="002060"/>
                </a:solidFill>
              </a:rPr>
              <a:t>Tel) 02-940-5796 </a:t>
            </a:r>
            <a:endParaRPr lang="ko-KR" altLang="en-US" dirty="0"/>
          </a:p>
        </p:txBody>
      </p:sp>
    </p:spTree>
    <p:extLst>
      <p:ext uri="{BB962C8B-B14F-4D97-AF65-F5344CB8AC3E}">
        <p14:creationId xmlns:p14="http://schemas.microsoft.com/office/powerpoint/2010/main" val="147536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12" name="TextBox 14">
            <a:extLst>
              <a:ext uri="{FF2B5EF4-FFF2-40B4-BE49-F238E27FC236}">
                <a16:creationId xmlns:a16="http://schemas.microsoft.com/office/drawing/2014/main" id="{68236C7A-BDBC-4866-A704-76FB52D9DDDD}"/>
              </a:ext>
            </a:extLst>
          </p:cNvPr>
          <p:cNvSpPr txBox="1"/>
          <p:nvPr/>
        </p:nvSpPr>
        <p:spPr>
          <a:xfrm>
            <a:off x="326340" y="976570"/>
            <a:ext cx="11248738" cy="4247314"/>
          </a:xfrm>
          <a:prstGeom prst="rect">
            <a:avLst/>
          </a:prstGeom>
          <a:solidFill>
            <a:srgbClr val="F8CBAD"/>
          </a:solidFill>
          <a:ln w="28575" cap="flat">
            <a:solidFill>
              <a:srgbClr val="ED7D31"/>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1. Activity Period</a:t>
            </a:r>
            <a:r>
              <a:rPr lang="en-US" sz="1800" b="0" i="0" u="none" strike="noStrike" kern="1200" cap="none" spc="0" baseline="0" dirty="0">
                <a:solidFill>
                  <a:srgbClr val="000000"/>
                </a:solidFill>
                <a:uFillTx/>
                <a:latin typeface="맑은 고딕"/>
                <a:ea typeface="맑은 고딕" pitchFamily="34"/>
                <a:cs typeface=""/>
              </a:rPr>
              <a:t> – 2021 Spring</a:t>
            </a:r>
            <a:r>
              <a:rPr lang="en-US" dirty="0">
                <a:solidFill>
                  <a:srgbClr val="000000"/>
                </a:solidFill>
                <a:latin typeface="맑은 고딕"/>
                <a:ea typeface="맑은 고딕" pitchFamily="34"/>
                <a:cs typeface=""/>
              </a:rPr>
              <a:t> Semester</a:t>
            </a: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2. Activities  </a:t>
            </a:r>
            <a:r>
              <a:rPr lang="en-US" sz="1800" b="0" i="0" u="none" strike="noStrike" kern="1200" cap="none" spc="0" baseline="0" dirty="0">
                <a:solidFill>
                  <a:srgbClr val="000000"/>
                </a:solidFill>
                <a:uFillTx/>
                <a:latin typeface="맑은 고딕"/>
                <a:ea typeface="맑은 고딕" pitchFamily="34"/>
                <a:cs typeface=""/>
              </a:rPr>
              <a:t>Once or twice a week (1-2 hours) tutor and tutee meet to learn Korean, addressing difficulties caused by lack of Korean proficiency during the review of Korean language courses, review, or other subjects.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3. Eligible students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t>
            </a:r>
            <a:r>
              <a:rPr lang="en-US" sz="1800" b="0" i="0" u="none" strike="noStrike" kern="1200" cap="none" spc="0" baseline="0" dirty="0">
                <a:solidFill>
                  <a:srgbClr val="000000"/>
                </a:solidFill>
                <a:uFillTx/>
                <a:latin typeface="맑은 고딕"/>
                <a:ea typeface="맑은 고딕" pitchFamily="34"/>
                <a:cs typeface=""/>
              </a:rPr>
              <a:t>Undergraduate international students taking Korean language courses run by the Institute of International Education (</a:t>
            </a:r>
            <a:r>
              <a:rPr lang="ko-KR" sz="1800" b="0" i="0" u="none" strike="noStrike" kern="1200" cap="none" spc="0" baseline="0" dirty="0">
                <a:solidFill>
                  <a:srgbClr val="000000"/>
                </a:solidFill>
                <a:uFillTx/>
                <a:latin typeface="맑은 고딕"/>
                <a:ea typeface="맑은 고딕" pitchFamily="34"/>
                <a:cs typeface=""/>
              </a:rPr>
              <a:t>국제교육원</a:t>
            </a:r>
            <a:r>
              <a:rPr lang="en-US" sz="1800" b="0" i="0" u="none" strike="noStrike" kern="1200" cap="none" spc="0" baseline="0" dirty="0">
                <a:solidFill>
                  <a:srgbClr val="000000"/>
                </a:solidFill>
                <a:uFillTx/>
                <a:latin typeface="맑은 고딕"/>
                <a:ea typeface="맑은 고딕" pitchFamily="34"/>
                <a:cs typeface=""/>
              </a:rPr>
              <a:t>), students who have difficulty in learning Korean language.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0000"/>
                </a:solidFill>
                <a:uFillTx/>
                <a:latin typeface="맑은 고딕"/>
                <a:ea typeface="맑은 고딕" pitchFamily="34"/>
                <a:cs typeface=""/>
              </a:rPr>
              <a:t>4. </a:t>
            </a:r>
            <a:r>
              <a:rPr lang="en-US" sz="1800" b="1" i="0" u="none" strike="noStrike" kern="1200" cap="none" spc="0" baseline="0" dirty="0">
                <a:solidFill>
                  <a:srgbClr val="000000"/>
                </a:solidFill>
                <a:uFillTx/>
                <a:latin typeface="맑은 고딕"/>
                <a:ea typeface="맑은 고딕" pitchFamily="34"/>
                <a:cs typeface=""/>
              </a:rPr>
              <a:t>How to apply</a:t>
            </a:r>
            <a:r>
              <a:rPr lang="en-US" sz="1800" b="0" i="0" u="none" strike="noStrike" kern="1200" cap="none" spc="0" baseline="0" dirty="0">
                <a:solidFill>
                  <a:srgbClr val="000000"/>
                </a:solidFill>
                <a:uFillTx/>
                <a:latin typeface="맑은 고딕"/>
                <a:ea typeface="맑은 고딕" pitchFamily="34"/>
                <a:cs typeface=""/>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Apply after checking the notice board in the university’s homepage.</a:t>
            </a: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5. Organizer</a:t>
            </a:r>
            <a:r>
              <a:rPr lang="en-US" sz="1800" b="0" i="0" u="none" strike="noStrike" kern="1200" cap="none" spc="0" baseline="0" dirty="0">
                <a:solidFill>
                  <a:srgbClr val="000000"/>
                </a:solidFill>
                <a:uFillTx/>
                <a:latin typeface="맑은 고딕"/>
                <a:ea typeface="맑은 고딕" pitchFamily="34"/>
                <a:cs typeface=""/>
              </a:rPr>
              <a:t> : </a:t>
            </a:r>
            <a:r>
              <a:rPr lang="ko-KR" sz="1800" b="0" i="0" u="none" strike="noStrike" kern="1200" cap="none" spc="0" baseline="0" dirty="0">
                <a:solidFill>
                  <a:srgbClr val="000000"/>
                </a:solidFill>
                <a:uFillTx/>
                <a:latin typeface="맑은 고딕"/>
                <a:ea typeface="맑은 고딕" pitchFamily="34"/>
                <a:cs typeface=""/>
              </a:rPr>
              <a:t>국제교육원</a:t>
            </a:r>
            <a:r>
              <a:rPr lang="en-US" sz="1800" b="0" i="0" u="none" strike="noStrike" kern="1200" cap="none" spc="0" baseline="0" dirty="0">
                <a:solidFill>
                  <a:srgbClr val="000000"/>
                </a:solidFill>
                <a:uFillTx/>
                <a:latin typeface="맑은 고딕"/>
                <a:ea typeface="맑은 고딕" pitchFamily="34"/>
                <a:cs typeface=""/>
              </a:rPr>
              <a:t> Institute of International Education (02-940-5305)</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2060"/>
                </a:solidFill>
                <a:uFillTx/>
                <a:latin typeface="맑은 고딕"/>
                <a:ea typeface="맑은 고딕" pitchFamily="34"/>
                <a:cs typeface=""/>
              </a:rPr>
              <a:t>4-2. Tutoring Program for Studying Korean</a:t>
            </a:r>
            <a:endParaRPr lang="en-US" sz="2800" b="0" i="0" u="none" strike="noStrike" kern="1200" cap="none" spc="0" baseline="0" dirty="0">
              <a:solidFill>
                <a:srgbClr val="002060"/>
              </a:solidFill>
              <a:uFillTx/>
              <a:latin typeface="맑은 고딕"/>
              <a:ea typeface="맑은 고딕" pitchFamily="34"/>
              <a:cs typeface=""/>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9791239" y="217313"/>
            <a:ext cx="2158822" cy="646331"/>
          </a:xfrm>
          <a:prstGeom prst="rect">
            <a:avLst/>
          </a:prstGeom>
          <a:solidFill>
            <a:srgbClr val="FFFF00"/>
          </a:solidFill>
        </p:spPr>
        <p:txBody>
          <a:bodyPr wrap="square" rtlCol="0">
            <a:spAutoFit/>
          </a:bodyPr>
          <a:lstStyle/>
          <a:p>
            <a:r>
              <a:rPr lang="en-US" altLang="ko-KR" dirty="0"/>
              <a:t>Further notice in early March</a:t>
            </a:r>
            <a:endParaRPr lang="ko-KR" altLang="en-US" dirty="0"/>
          </a:p>
        </p:txBody>
      </p:sp>
      <p:sp>
        <p:nvSpPr>
          <p:cNvPr id="7" name="TextBox 6"/>
          <p:cNvSpPr txBox="1"/>
          <p:nvPr/>
        </p:nvSpPr>
        <p:spPr>
          <a:xfrm>
            <a:off x="8695042" y="4249866"/>
            <a:ext cx="2769691" cy="646331"/>
          </a:xfrm>
          <a:prstGeom prst="rect">
            <a:avLst/>
          </a:prstGeom>
          <a:solidFill>
            <a:srgbClr val="FFFF00"/>
          </a:solidFill>
        </p:spPr>
        <p:txBody>
          <a:bodyPr wrap="square" rtlCol="0">
            <a:spAutoFit/>
          </a:bodyPr>
          <a:lstStyle/>
          <a:p>
            <a:r>
              <a:rPr lang="en-US" altLang="ko-KR"/>
              <a:t>*</a:t>
            </a:r>
            <a:r>
              <a:rPr lang="en-US" altLang="ko-KR" dirty="0"/>
              <a:t> Focused on students below TOPIK level </a:t>
            </a:r>
            <a:r>
              <a:rPr lang="en-US" altLang="ko-KR"/>
              <a:t>4</a:t>
            </a:r>
            <a:endParaRPr lang="ko-KR" altLang="en-US"/>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257255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sz="2800" b="1" i="0" u="none" strike="noStrike" kern="1200" cap="none" spc="0" baseline="0" dirty="0">
                <a:solidFill>
                  <a:srgbClr val="002060"/>
                </a:solidFill>
                <a:uFillTx/>
                <a:latin typeface="맑은 고딕"/>
                <a:ea typeface="맑은 고딕" pitchFamily="34"/>
                <a:cs typeface=""/>
              </a:rPr>
              <a:t>4-3. Korean Clinic</a:t>
            </a:r>
            <a:endParaRPr lang="en-US" sz="2800" b="0" i="0" u="none" strike="noStrike" kern="1200" cap="none" spc="0" baseline="0" dirty="0">
              <a:solidFill>
                <a:srgbClr val="002060"/>
              </a:solidFill>
              <a:uFillTx/>
              <a:latin typeface="맑은 고딕"/>
              <a:ea typeface="맑은 고딕" pitchFamily="34"/>
              <a:cs typeface=""/>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5243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1. Activity Period</a:t>
            </a:r>
            <a:r>
              <a:rPr lang="en-US" sz="1800" b="0" i="0" u="none" strike="noStrike" kern="1200" cap="none" spc="0" baseline="0" dirty="0">
                <a:solidFill>
                  <a:srgbClr val="000000"/>
                </a:solidFill>
                <a:uFillTx/>
                <a:latin typeface="맑은 고딕"/>
                <a:ea typeface="맑은 고딕" pitchFamily="34"/>
                <a:cs typeface=""/>
              </a:rPr>
              <a:t> – 2021 Spring Semester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2. Activities</a:t>
            </a:r>
            <a:r>
              <a:rPr lang="en-US" sz="1800" b="0" i="0" u="none" strike="noStrike" kern="1200" cap="none" spc="0" baseline="0" dirty="0">
                <a:solidFill>
                  <a:srgbClr val="000000"/>
                </a:solidFill>
                <a:uFillTx/>
                <a:latin typeface="맑은 고딕"/>
                <a:ea typeface="맑은 고딕" pitchFamily="34"/>
                <a:cs typeface=""/>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t>
            </a:r>
            <a:r>
              <a:rPr lang="en-US" sz="1800" b="0" i="0" u="none" strike="noStrike" kern="1200" cap="none" spc="0" baseline="0" dirty="0">
                <a:solidFill>
                  <a:srgbClr val="000000"/>
                </a:solidFill>
                <a:uFillTx/>
                <a:latin typeface="맑은 고딕"/>
                <a:ea typeface="맑은 고딕" pitchFamily="34"/>
                <a:cs typeface=""/>
              </a:rPr>
              <a:t>1:1 personal guidance with Korean teacher twice a week (30 minutes per session), The guidance is customized according to the student's request. You can ask questions and learn all about Korean learning, such as speaking, listening, reading, writing, and pronunciation.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3. Eligible students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t>
            </a:r>
            <a:r>
              <a:rPr lang="en-US" sz="1800" b="0" i="0" u="none" strike="noStrike" kern="1200" cap="none" spc="0" baseline="0" dirty="0">
                <a:solidFill>
                  <a:srgbClr val="000000"/>
                </a:solidFill>
                <a:uFillTx/>
                <a:latin typeface="맑은 고딕"/>
                <a:ea typeface="맑은 고딕" pitchFamily="34"/>
                <a:cs typeface=""/>
              </a:rPr>
              <a:t>Undergraduate International Students</a:t>
            </a:r>
          </a:p>
          <a:p>
            <a:pPr fontAlgn="base"/>
            <a:endParaRPr lang="ko-KR" altLang="en-US" dirty="0"/>
          </a:p>
          <a:p>
            <a:pPr fontAlgn="base"/>
            <a:r>
              <a:rPr lang="en-US" altLang="ko-KR" dirty="0"/>
              <a:t>4. </a:t>
            </a:r>
            <a:r>
              <a:rPr lang="en-US" altLang="ko-KR" b="1" dirty="0"/>
              <a:t>How to apply</a:t>
            </a:r>
            <a:endParaRPr lang="ko-KR" altLang="en-US" dirty="0"/>
          </a:p>
          <a:p>
            <a:pPr fontAlgn="base"/>
            <a:r>
              <a:rPr lang="ko-KR" altLang="en-US" b="1" dirty="0"/>
              <a:t>  </a:t>
            </a:r>
            <a:r>
              <a:rPr lang="en-US" altLang="ko-KR" b="1" dirty="0"/>
              <a:t>-</a:t>
            </a:r>
            <a:r>
              <a:rPr lang="ko-KR" altLang="en-US" b="1" dirty="0"/>
              <a:t> </a:t>
            </a:r>
            <a:r>
              <a:rPr lang="en-US" sz="1800" b="1" i="0" u="none" strike="noStrike" kern="1200" cap="none" spc="0" baseline="0" dirty="0">
                <a:solidFill>
                  <a:srgbClr val="000000"/>
                </a:solidFill>
                <a:uFillTx/>
                <a:latin typeface="맑은 고딕"/>
                <a:ea typeface="맑은 고딕" pitchFamily="34"/>
                <a:cs typeface=""/>
              </a:rPr>
              <a:t>Apply after checking the notice board in the university’s homepage.</a:t>
            </a:r>
            <a:endParaRPr lang="en-US" altLang="ko-KR" dirty="0"/>
          </a:p>
          <a:p>
            <a:pPr fontAlgn="base"/>
            <a:r>
              <a:rPr lang="en-US" altLang="ko-KR" b="1" dirty="0"/>
              <a:t>  - </a:t>
            </a:r>
            <a:r>
              <a:rPr lang="en-US" altLang="ko-KR" dirty="0"/>
              <a:t>After reading and understanding all of the notice, visit the Office of the Institute of International Education (</a:t>
            </a:r>
            <a:r>
              <a:rPr lang="en-US" altLang="ko-KR" dirty="0" err="1"/>
              <a:t>Munwha</a:t>
            </a:r>
            <a:r>
              <a:rPr lang="en-US" altLang="ko-KR" dirty="0"/>
              <a:t> bld. 117) and apply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5. Organizer</a:t>
            </a:r>
            <a:r>
              <a:rPr lang="en-US" sz="1800" b="0" i="0" u="none" strike="noStrike" kern="1200" cap="none" spc="0" baseline="0" dirty="0">
                <a:solidFill>
                  <a:srgbClr val="000000"/>
                </a:solidFill>
                <a:uFillTx/>
                <a:latin typeface="맑은 고딕"/>
                <a:ea typeface="맑은 고딕" pitchFamily="34"/>
                <a:cs typeface=""/>
              </a:rPr>
              <a:t> : </a:t>
            </a:r>
            <a:r>
              <a:rPr lang="ko-KR" sz="1800" b="0" i="0" u="none" strike="noStrike" kern="1200" cap="none" spc="0" baseline="0" dirty="0">
                <a:solidFill>
                  <a:srgbClr val="000000"/>
                </a:solidFill>
                <a:uFillTx/>
                <a:latin typeface="맑은 고딕"/>
                <a:ea typeface="맑은 고딕" pitchFamily="34"/>
                <a:cs typeface=""/>
              </a:rPr>
              <a:t>국제교육원</a:t>
            </a:r>
            <a:r>
              <a:rPr lang="en-US" sz="1800" b="0" i="0" u="none" strike="noStrike" kern="1200" cap="none" spc="0" baseline="0" dirty="0">
                <a:solidFill>
                  <a:srgbClr val="000000"/>
                </a:solidFill>
                <a:uFillTx/>
                <a:latin typeface="맑은 고딕"/>
                <a:ea typeface="맑은 고딕" pitchFamily="34"/>
                <a:cs typeface=""/>
              </a:rPr>
              <a:t> Institute of International Education (02-940-5305)</a:t>
            </a:r>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
        <p:nvSpPr>
          <p:cNvPr id="7" name="TextBox 6">
            <a:extLst>
              <a:ext uri="{FF2B5EF4-FFF2-40B4-BE49-F238E27FC236}">
                <a16:creationId xmlns:a16="http://schemas.microsoft.com/office/drawing/2014/main" id="{51D85A10-D85D-44A0-9CCB-0A80E5E3A083}"/>
              </a:ext>
            </a:extLst>
          </p:cNvPr>
          <p:cNvSpPr txBox="1"/>
          <p:nvPr/>
        </p:nvSpPr>
        <p:spPr>
          <a:xfrm>
            <a:off x="9791239" y="217313"/>
            <a:ext cx="2158822" cy="646331"/>
          </a:xfrm>
          <a:prstGeom prst="rect">
            <a:avLst/>
          </a:prstGeom>
          <a:solidFill>
            <a:srgbClr val="FFFF00"/>
          </a:solidFill>
        </p:spPr>
        <p:txBody>
          <a:bodyPr wrap="square" rtlCol="0">
            <a:spAutoFit/>
          </a:bodyPr>
          <a:lstStyle/>
          <a:p>
            <a:r>
              <a:rPr lang="en-US" altLang="ko-KR" dirty="0"/>
              <a:t>Further notice in early March</a:t>
            </a:r>
            <a:endParaRPr lang="ko-KR" altLang="en-US" dirty="0"/>
          </a:p>
        </p:txBody>
      </p:sp>
    </p:spTree>
    <p:extLst>
      <p:ext uri="{BB962C8B-B14F-4D97-AF65-F5344CB8AC3E}">
        <p14:creationId xmlns:p14="http://schemas.microsoft.com/office/powerpoint/2010/main" val="2773050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918272" cy="954107"/>
          </a:xfrm>
          <a:prstGeom prst="rect">
            <a:avLst/>
          </a:prstGeom>
          <a:noFill/>
        </p:spPr>
        <p:txBody>
          <a:bodyPr wrap="square" rtlCol="0">
            <a:spAutoFit/>
          </a:bodyPr>
          <a:lstStyle/>
          <a:p>
            <a:pPr fontAlgn="base"/>
            <a:r>
              <a:rPr lang="en-US" altLang="ko-KR" sz="2800" b="1">
                <a:solidFill>
                  <a:srgbClr val="002060"/>
                </a:solidFill>
              </a:rPr>
              <a:t>4-4. </a:t>
            </a:r>
            <a:r>
              <a:rPr lang="en-US" sz="2800" b="1" i="0" u="none" strike="noStrike" kern="1200" cap="none" spc="0" baseline="0" dirty="0">
                <a:solidFill>
                  <a:srgbClr val="002060"/>
                </a:solidFill>
                <a:uFillTx/>
                <a:latin typeface="맑은 고딕"/>
                <a:ea typeface="맑은 고딕" pitchFamily="34"/>
                <a:cs typeface=""/>
              </a:rPr>
              <a:t>Free TOPIK Preparation for International Students</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1051577"/>
            <a:ext cx="11248736" cy="464742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marR="0" lvl="0" indent="-342900" algn="l" defTabSz="9144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Period </a:t>
            </a:r>
            <a:r>
              <a:rPr lang="en-US" sz="1800" b="0" i="0" u="none" strike="noStrike" kern="1200" cap="none" spc="0" baseline="0" dirty="0">
                <a:solidFill>
                  <a:srgbClr val="000000"/>
                </a:solidFill>
                <a:uFillTx/>
                <a:latin typeface="맑은 고딕"/>
                <a:ea typeface="맑은 고딕" pitchFamily="34"/>
                <a:cs typeface=""/>
              </a:rPr>
              <a:t> – 2021 Spring Semester</a:t>
            </a:r>
            <a:endParaRPr lang="en-US" sz="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2. Activities</a:t>
            </a:r>
            <a:r>
              <a:rPr lang="en-US" sz="1800" b="0" i="0" u="none" strike="noStrike" kern="1200" cap="none" spc="0" baseline="0" dirty="0">
                <a:solidFill>
                  <a:srgbClr val="000000"/>
                </a:solidFill>
                <a:uFillTx/>
                <a:latin typeface="맑은 고딕"/>
                <a:ea typeface="맑은 고딕" pitchFamily="34"/>
                <a:cs typeface=""/>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t>
            </a:r>
            <a:r>
              <a:rPr lang="en-US" sz="1800" b="0" i="0" u="none" strike="noStrike" kern="1200" cap="none" spc="0" baseline="0" dirty="0">
                <a:solidFill>
                  <a:srgbClr val="000000"/>
                </a:solidFill>
                <a:uFillTx/>
                <a:latin typeface="맑은 고딕"/>
                <a:ea typeface="맑은 고딕" pitchFamily="34"/>
                <a:cs typeface=""/>
              </a:rPr>
              <a:t>Free special lecture aiming to acquire TOPIK 4 or higher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1"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3.  Eligible students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t>
            </a:r>
            <a:r>
              <a:rPr lang="en-US" sz="1800" b="0" i="0" u="none" strike="noStrike" kern="1200" cap="none" spc="0" baseline="0" dirty="0">
                <a:solidFill>
                  <a:srgbClr val="000000"/>
                </a:solidFill>
                <a:uFillTx/>
                <a:latin typeface="맑은 고딕"/>
                <a:ea typeface="맑은 고딕" pitchFamily="34"/>
                <a:cs typeface=""/>
              </a:rPr>
              <a:t>Undergraduate International Students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0000"/>
                </a:solidFill>
                <a:uFillTx/>
                <a:latin typeface="맑은 고딕"/>
                <a:ea typeface="맑은 고딕" pitchFamily="34"/>
                <a:cs typeface=""/>
              </a:rPr>
              <a:t>4. </a:t>
            </a:r>
            <a:r>
              <a:rPr lang="en-US" sz="1800" b="1" i="0" u="none" strike="noStrike" kern="1200" cap="none" spc="0" baseline="0" dirty="0">
                <a:solidFill>
                  <a:srgbClr val="000000"/>
                </a:solidFill>
                <a:uFillTx/>
                <a:latin typeface="맑은 고딕"/>
                <a:ea typeface="맑은 고딕" pitchFamily="34"/>
                <a:cs typeface=""/>
              </a:rPr>
              <a:t>How to apply</a:t>
            </a:r>
            <a:r>
              <a:rPr lang="en-US" sz="1800" b="0" i="0" u="none" strike="noStrike" kern="1200" cap="none" spc="0" baseline="0" dirty="0">
                <a:solidFill>
                  <a:srgbClr val="000000"/>
                </a:solidFill>
                <a:uFillTx/>
                <a:latin typeface="맑은 고딕"/>
                <a:ea typeface="맑은 고딕" pitchFamily="34"/>
                <a:cs typeface=""/>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  - Apply after checking the notice board in the university’s homepage.</a:t>
            </a: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000000"/>
              </a:solidFill>
              <a:uFillTx/>
              <a:latin typeface="맑은 고딕"/>
              <a:ea typeface="맑은 고딕" pitchFamily="34"/>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dirty="0">
                <a:solidFill>
                  <a:srgbClr val="000000"/>
                </a:solidFill>
                <a:uFillTx/>
                <a:latin typeface="맑은 고딕"/>
                <a:ea typeface="맑은 고딕" pitchFamily="34"/>
                <a:cs typeface=""/>
              </a:rPr>
              <a:t>5. Organizer</a:t>
            </a:r>
            <a:r>
              <a:rPr lang="en-US" sz="1800" b="0" i="0" u="none" strike="noStrike" kern="1200" cap="none" spc="0" baseline="0" dirty="0">
                <a:solidFill>
                  <a:srgbClr val="000000"/>
                </a:solidFill>
                <a:uFillTx/>
                <a:latin typeface="맑은 고딕"/>
                <a:ea typeface="맑은 고딕" pitchFamily="34"/>
                <a:cs typeface=""/>
              </a:rPr>
              <a:t> : </a:t>
            </a:r>
            <a:r>
              <a:rPr lang="ko-KR" sz="1800" b="0" i="0" u="none" strike="noStrike" kern="1200" cap="none" spc="0" baseline="0" dirty="0">
                <a:solidFill>
                  <a:srgbClr val="000000"/>
                </a:solidFill>
                <a:uFillTx/>
                <a:latin typeface="맑은 고딕"/>
                <a:ea typeface="맑은 고딕" pitchFamily="34"/>
                <a:cs typeface=""/>
              </a:rPr>
              <a:t>국제교육원</a:t>
            </a:r>
            <a:r>
              <a:rPr lang="en-US" sz="1800" b="0" i="0" u="none" strike="noStrike" kern="1200" cap="none" spc="0" baseline="0" dirty="0">
                <a:solidFill>
                  <a:srgbClr val="000000"/>
                </a:solidFill>
                <a:uFillTx/>
                <a:latin typeface="맑은 고딕"/>
                <a:ea typeface="맑은 고딕" pitchFamily="34"/>
                <a:cs typeface=""/>
              </a:rPr>
              <a:t> Institute of International Education (02-940-5305)</a:t>
            </a:r>
          </a:p>
        </p:txBody>
      </p:sp>
      <p:sp>
        <p:nvSpPr>
          <p:cNvPr id="18" name="직사각형 17"/>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
        <p:nvSpPr>
          <p:cNvPr id="10" name="TextBox 9">
            <a:extLst>
              <a:ext uri="{FF2B5EF4-FFF2-40B4-BE49-F238E27FC236}">
                <a16:creationId xmlns:a16="http://schemas.microsoft.com/office/drawing/2014/main" id="{CC4B02EA-4F92-464E-B9E7-3C06F2887926}"/>
              </a:ext>
            </a:extLst>
          </p:cNvPr>
          <p:cNvSpPr txBox="1"/>
          <p:nvPr/>
        </p:nvSpPr>
        <p:spPr>
          <a:xfrm>
            <a:off x="9791239" y="217313"/>
            <a:ext cx="2158822" cy="646331"/>
          </a:xfrm>
          <a:prstGeom prst="rect">
            <a:avLst/>
          </a:prstGeom>
          <a:solidFill>
            <a:srgbClr val="FFFF00"/>
          </a:solidFill>
        </p:spPr>
        <p:txBody>
          <a:bodyPr wrap="square" rtlCol="0">
            <a:spAutoFit/>
          </a:bodyPr>
          <a:lstStyle/>
          <a:p>
            <a:r>
              <a:rPr lang="en-US" altLang="ko-KR" dirty="0"/>
              <a:t>Further notice in early March</a:t>
            </a:r>
            <a:endParaRPr lang="ko-KR" altLang="en-US" dirty="0"/>
          </a:p>
        </p:txBody>
      </p:sp>
      <p:graphicFrame>
        <p:nvGraphicFramePr>
          <p:cNvPr id="11" name="표 6">
            <a:extLst>
              <a:ext uri="{FF2B5EF4-FFF2-40B4-BE49-F238E27FC236}">
                <a16:creationId xmlns:a16="http://schemas.microsoft.com/office/drawing/2014/main" id="{24930660-1BA1-4BF0-8CD9-CE3C3E2807F3}"/>
              </a:ext>
            </a:extLst>
          </p:cNvPr>
          <p:cNvGraphicFramePr>
            <a:graphicFrameLocks noGrp="1"/>
          </p:cNvGraphicFramePr>
          <p:nvPr>
            <p:extLst>
              <p:ext uri="{D42A27DB-BD31-4B8C-83A1-F6EECF244321}">
                <p14:modId xmlns:p14="http://schemas.microsoft.com/office/powerpoint/2010/main" val="474456150"/>
              </p:ext>
            </p:extLst>
          </p:nvPr>
        </p:nvGraphicFramePr>
        <p:xfrm>
          <a:off x="618130" y="1949439"/>
          <a:ext cx="10252520" cy="1696109"/>
        </p:xfrm>
        <a:graphic>
          <a:graphicData uri="http://schemas.openxmlformats.org/drawingml/2006/table">
            <a:tbl>
              <a:tblPr>
                <a:effectLst/>
              </a:tblPr>
              <a:tblGrid>
                <a:gridCol w="2848508">
                  <a:extLst>
                    <a:ext uri="{9D8B030D-6E8A-4147-A177-3AD203B41FA5}">
                      <a16:colId xmlns:a16="http://schemas.microsoft.com/office/drawing/2014/main" val="2345383161"/>
                    </a:ext>
                  </a:extLst>
                </a:gridCol>
                <a:gridCol w="1525492">
                  <a:extLst>
                    <a:ext uri="{9D8B030D-6E8A-4147-A177-3AD203B41FA5}">
                      <a16:colId xmlns:a16="http://schemas.microsoft.com/office/drawing/2014/main" val="906453989"/>
                    </a:ext>
                  </a:extLst>
                </a:gridCol>
                <a:gridCol w="1705232">
                  <a:extLst>
                    <a:ext uri="{9D8B030D-6E8A-4147-A177-3AD203B41FA5}">
                      <a16:colId xmlns:a16="http://schemas.microsoft.com/office/drawing/2014/main" val="873928299"/>
                    </a:ext>
                  </a:extLst>
                </a:gridCol>
                <a:gridCol w="1223319">
                  <a:extLst>
                    <a:ext uri="{9D8B030D-6E8A-4147-A177-3AD203B41FA5}">
                      <a16:colId xmlns:a16="http://schemas.microsoft.com/office/drawing/2014/main" val="702806850"/>
                    </a:ext>
                  </a:extLst>
                </a:gridCol>
                <a:gridCol w="2949969">
                  <a:extLst>
                    <a:ext uri="{9D8B030D-6E8A-4147-A177-3AD203B41FA5}">
                      <a16:colId xmlns:a16="http://schemas.microsoft.com/office/drawing/2014/main" val="3634408328"/>
                    </a:ext>
                  </a:extLst>
                </a:gridCol>
              </a:tblGrid>
              <a:tr h="293429">
                <a:tc>
                  <a:txBody>
                    <a:bodyPr/>
                    <a:lstStyle/>
                    <a:p>
                      <a:pPr marL="0" marR="0" lvl="0" indent="0" algn="ctr" fontAlgn="auto">
                        <a:lnSpc>
                          <a:spcPct val="160000"/>
                        </a:lnSpc>
                        <a:spcBef>
                          <a:spcPts val="0"/>
                        </a:spcBef>
                        <a:spcAft>
                          <a:spcPts val="0"/>
                        </a:spcAft>
                      </a:pPr>
                      <a:r>
                        <a:rPr lang="en-US" sz="1500" b="1" kern="0" spc="0">
                          <a:solidFill>
                            <a:srgbClr val="000000"/>
                          </a:solidFill>
                          <a:latin typeface="굴림" pitchFamily="50"/>
                          <a:ea typeface="굴림" pitchFamily="50"/>
                        </a:rPr>
                        <a:t>Date</a:t>
                      </a:r>
                      <a:endParaRPr lang="en-US" sz="1500" b="1" kern="0" spc="0">
                        <a:solidFill>
                          <a:srgbClr val="000000"/>
                        </a:solidFill>
                        <a:latin typeface="함초롬바탕" pitchFamily="18"/>
                      </a:endParaRPr>
                    </a:p>
                  </a:txBody>
                  <a:tcPr marL="64766" marR="64766" marT="17903" marB="17903" anchor="ctr">
                    <a:lnL w="21588"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21588" cap="flat" cmpd="sng" algn="ctr">
                      <a:solidFill>
                        <a:srgbClr val="000000"/>
                      </a:solidFill>
                      <a:prstDash val="solid"/>
                      <a:round/>
                      <a:headEnd type="none" w="med" len="med"/>
                      <a:tailEnd type="none" w="med" len="med"/>
                    </a:lnB>
                    <a:solidFill>
                      <a:srgbClr val="D6D6D6"/>
                    </a:solidFill>
                  </a:tcPr>
                </a:tc>
                <a:tc>
                  <a:txBody>
                    <a:bodyPr/>
                    <a:lstStyle/>
                    <a:p>
                      <a:pPr marL="0" marR="0" lvl="0" indent="0" algn="ctr" fontAlgn="auto">
                        <a:lnSpc>
                          <a:spcPct val="160000"/>
                        </a:lnSpc>
                        <a:spcBef>
                          <a:spcPts val="0"/>
                        </a:spcBef>
                        <a:spcAft>
                          <a:spcPts val="0"/>
                        </a:spcAft>
                      </a:pPr>
                      <a:r>
                        <a:rPr lang="en-US" sz="1500" b="1" kern="0" spc="0" dirty="0">
                          <a:solidFill>
                            <a:srgbClr val="000000"/>
                          </a:solidFill>
                          <a:latin typeface="굴림" pitchFamily="50"/>
                          <a:ea typeface="굴림" pitchFamily="50"/>
                        </a:rPr>
                        <a:t>Time</a:t>
                      </a:r>
                      <a:endParaRPr lang="en-US" sz="1500" b="1" kern="0" spc="0" dirty="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21588" cap="flat" cmpd="sng" algn="ctr">
                      <a:solidFill>
                        <a:srgbClr val="000000"/>
                      </a:solidFill>
                      <a:prstDash val="solid"/>
                      <a:round/>
                      <a:headEnd type="none" w="med" len="med"/>
                      <a:tailEnd type="none" w="med" len="med"/>
                    </a:lnB>
                    <a:solidFill>
                      <a:srgbClr val="D6D6D6"/>
                    </a:solidFill>
                  </a:tcPr>
                </a:tc>
                <a:tc>
                  <a:txBody>
                    <a:bodyPr/>
                    <a:lstStyle/>
                    <a:p>
                      <a:pPr marL="0" marR="0" lvl="0" indent="0" algn="ctr" fontAlgn="auto">
                        <a:lnSpc>
                          <a:spcPct val="160000"/>
                        </a:lnSpc>
                        <a:spcBef>
                          <a:spcPts val="0"/>
                        </a:spcBef>
                        <a:spcAft>
                          <a:spcPts val="0"/>
                        </a:spcAft>
                      </a:pPr>
                      <a:r>
                        <a:rPr lang="en-US" sz="1500" b="1" kern="0" spc="0" dirty="0">
                          <a:solidFill>
                            <a:srgbClr val="000000"/>
                          </a:solidFill>
                          <a:latin typeface="굴림" pitchFamily="50"/>
                          <a:ea typeface="굴림" pitchFamily="50"/>
                        </a:rPr>
                        <a:t>Location</a:t>
                      </a:r>
                      <a:endParaRPr lang="en-US" sz="1500" b="1" kern="0" spc="0" dirty="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21588" cap="flat" cmpd="sng" algn="ctr">
                      <a:solidFill>
                        <a:srgbClr val="000000"/>
                      </a:solidFill>
                      <a:prstDash val="solid"/>
                      <a:round/>
                      <a:headEnd type="none" w="med" len="med"/>
                      <a:tailEnd type="none" w="med" len="med"/>
                    </a:lnB>
                    <a:solidFill>
                      <a:srgbClr val="D6D6D6"/>
                    </a:solidFill>
                  </a:tcPr>
                </a:tc>
                <a:tc>
                  <a:txBody>
                    <a:bodyPr/>
                    <a:lstStyle/>
                    <a:p>
                      <a:pPr marL="0" marR="0" lvl="0" indent="0" algn="ctr" fontAlgn="auto">
                        <a:lnSpc>
                          <a:spcPct val="160000"/>
                        </a:lnSpc>
                        <a:spcBef>
                          <a:spcPts val="0"/>
                        </a:spcBef>
                        <a:spcAft>
                          <a:spcPts val="0"/>
                        </a:spcAft>
                      </a:pPr>
                      <a:r>
                        <a:rPr lang="en-US" sz="1500" b="1" kern="0" spc="0">
                          <a:solidFill>
                            <a:srgbClr val="000000"/>
                          </a:solidFill>
                          <a:latin typeface="굴림" pitchFamily="50"/>
                          <a:ea typeface="굴림" pitchFamily="50"/>
                        </a:rPr>
                        <a:t>Quota</a:t>
                      </a:r>
                      <a:endParaRPr lang="en-US" sz="1500" b="1" kern="0" spc="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21588" cap="flat" cmpd="sng" algn="ctr">
                      <a:solidFill>
                        <a:srgbClr val="000000"/>
                      </a:solidFill>
                      <a:prstDash val="solid"/>
                      <a:round/>
                      <a:headEnd type="none" w="med" len="med"/>
                      <a:tailEnd type="none" w="med" len="med"/>
                    </a:lnB>
                    <a:solidFill>
                      <a:srgbClr val="D6D6D6"/>
                    </a:solidFill>
                  </a:tcPr>
                </a:tc>
                <a:tc>
                  <a:txBody>
                    <a:bodyPr/>
                    <a:lstStyle/>
                    <a:p>
                      <a:pPr marL="0" marR="0" lvl="0" indent="0" algn="ctr" fontAlgn="auto">
                        <a:lnSpc>
                          <a:spcPct val="160000"/>
                        </a:lnSpc>
                        <a:spcBef>
                          <a:spcPts val="0"/>
                        </a:spcBef>
                        <a:spcAft>
                          <a:spcPts val="0"/>
                        </a:spcAft>
                      </a:pPr>
                      <a:r>
                        <a:rPr lang="en-US" sz="1500" b="1" kern="0" spc="0">
                          <a:solidFill>
                            <a:srgbClr val="000000"/>
                          </a:solidFill>
                          <a:latin typeface="굴림" pitchFamily="50"/>
                          <a:ea typeface="굴림" pitchFamily="50"/>
                        </a:rPr>
                        <a:t>Benefits</a:t>
                      </a:r>
                      <a:endParaRPr lang="en-US" sz="1500" b="1" kern="0" spc="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21588"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21588"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510646749"/>
                  </a:ext>
                </a:extLst>
              </a:tr>
              <a:tr h="1294543">
                <a:tc gridSpan="2">
                  <a:txBody>
                    <a:bodyPr/>
                    <a:lstStyle/>
                    <a:p>
                      <a:pPr marL="0" marR="0" lvl="0" indent="0" algn="ctr" fontAlgn="auto">
                        <a:lnSpc>
                          <a:spcPct val="130000"/>
                        </a:lnSpc>
                        <a:spcBef>
                          <a:spcPts val="0"/>
                        </a:spcBef>
                        <a:spcAft>
                          <a:spcPts val="0"/>
                        </a:spcAft>
                      </a:pPr>
                      <a:r>
                        <a:rPr lang="en-US" sz="1200" b="1" kern="0" spc="0">
                          <a:solidFill>
                            <a:srgbClr val="000000"/>
                          </a:solidFill>
                          <a:latin typeface="함초롬바탕" pitchFamily="18"/>
                        </a:rPr>
                        <a:t>To be announced through university’s homepage</a:t>
                      </a:r>
                    </a:p>
                  </a:txBody>
                  <a:tcPr marL="64766" marR="64766" marT="17903" marB="17903" anchor="ctr">
                    <a:lnL w="21588"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3557"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lvl="0" indent="0" algn="ctr" fontAlgn="auto">
                        <a:lnSpc>
                          <a:spcPct val="160000"/>
                        </a:lnSpc>
                        <a:spcBef>
                          <a:spcPts val="0"/>
                        </a:spcBef>
                        <a:spcAft>
                          <a:spcPts val="0"/>
                        </a:spcAft>
                      </a:pPr>
                      <a:r>
                        <a:rPr lang="en-US" sz="1200" b="1" kern="0" spc="-10">
                          <a:solidFill>
                            <a:srgbClr val="000000"/>
                          </a:solidFill>
                          <a:latin typeface="굴림" pitchFamily="50"/>
                          <a:ea typeface="굴림" pitchFamily="50"/>
                        </a:rPr>
                        <a:t>Campus classroom</a:t>
                      </a:r>
                      <a:endParaRPr lang="en-US" sz="1200" b="1" kern="0" spc="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3557" cap="flat" cmpd="sng" algn="ctr">
                      <a:solidFill>
                        <a:srgbClr val="000000"/>
                      </a:solidFill>
                      <a:prstDash val="solid"/>
                      <a:round/>
                      <a:headEnd type="none" w="med" len="med"/>
                      <a:tailEnd type="none" w="med" len="med"/>
                    </a:lnB>
                  </a:tcPr>
                </a:tc>
                <a:tc>
                  <a:txBody>
                    <a:bodyPr/>
                    <a:lstStyle/>
                    <a:p>
                      <a:pPr marL="0" marR="0" lvl="0" indent="0" algn="ctr" fontAlgn="auto">
                        <a:lnSpc>
                          <a:spcPct val="160000"/>
                        </a:lnSpc>
                        <a:spcBef>
                          <a:spcPts val="0"/>
                        </a:spcBef>
                        <a:spcAft>
                          <a:spcPts val="0"/>
                        </a:spcAft>
                      </a:pPr>
                      <a:r>
                        <a:rPr lang="en-US" sz="1200" b="1" kern="0" spc="0">
                          <a:solidFill>
                            <a:srgbClr val="000000"/>
                          </a:solidFill>
                          <a:latin typeface="굴림" pitchFamily="50"/>
                          <a:ea typeface="굴림" pitchFamily="50"/>
                        </a:rPr>
                        <a:t>25 students</a:t>
                      </a:r>
                      <a:endParaRPr lang="en-US" sz="1200" b="1" kern="0" spc="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3557" cap="flat" cmpd="sng" algn="ctr">
                      <a:solidFill>
                        <a:srgbClr val="000000"/>
                      </a:solidFill>
                      <a:prstDash val="solid"/>
                      <a:round/>
                      <a:headEnd type="none" w="med" len="med"/>
                      <a:tailEnd type="none" w="med" len="med"/>
                    </a:lnB>
                  </a:tcPr>
                </a:tc>
                <a:tc>
                  <a:txBody>
                    <a:bodyPr/>
                    <a:lstStyle/>
                    <a:p>
                      <a:pPr marL="0" marR="0" lvl="0" indent="0" algn="l" fontAlgn="auto">
                        <a:lnSpc>
                          <a:spcPct val="160000"/>
                        </a:lnSpc>
                        <a:spcBef>
                          <a:spcPts val="0"/>
                        </a:spcBef>
                        <a:spcAft>
                          <a:spcPts val="0"/>
                        </a:spcAft>
                      </a:pPr>
                      <a:r>
                        <a:rPr lang="en-US" sz="1200" b="1" kern="0" spc="-60" dirty="0">
                          <a:solidFill>
                            <a:srgbClr val="000000"/>
                          </a:solidFill>
                          <a:latin typeface="굴림" pitchFamily="50"/>
                          <a:ea typeface="굴림" pitchFamily="50"/>
                        </a:rPr>
                        <a:t>⦁Free mock-up test</a:t>
                      </a:r>
                      <a:endParaRPr lang="en-US" sz="1200" b="1" kern="0" spc="0" dirty="0">
                        <a:solidFill>
                          <a:srgbClr val="000000"/>
                        </a:solidFill>
                        <a:latin typeface="함초롬바탕" pitchFamily="18"/>
                      </a:endParaRPr>
                    </a:p>
                    <a:p>
                      <a:pPr marL="0" marR="0" lvl="0" indent="0" algn="l" fontAlgn="auto">
                        <a:lnSpc>
                          <a:spcPct val="160000"/>
                        </a:lnSpc>
                        <a:spcBef>
                          <a:spcPts val="0"/>
                        </a:spcBef>
                        <a:spcAft>
                          <a:spcPts val="0"/>
                        </a:spcAft>
                      </a:pPr>
                      <a:r>
                        <a:rPr lang="en-US" sz="1200" b="1" kern="0" spc="-60" dirty="0">
                          <a:solidFill>
                            <a:srgbClr val="000000"/>
                          </a:solidFill>
                          <a:latin typeface="굴림" pitchFamily="50"/>
                          <a:ea typeface="굴림" pitchFamily="50"/>
                        </a:rPr>
                        <a:t>⦁Free of charge for all education expenses</a:t>
                      </a:r>
                      <a:endParaRPr lang="en-US" sz="1200" b="1" kern="0" spc="0" dirty="0">
                        <a:solidFill>
                          <a:srgbClr val="000000"/>
                        </a:solidFill>
                        <a:latin typeface="함초롬바탕" pitchFamily="18"/>
                      </a:endParaRPr>
                    </a:p>
                  </a:txBody>
                  <a:tcPr marL="64766" marR="64766" marT="17903" marB="17903" anchor="ctr">
                    <a:lnL w="3557" cap="flat" cmpd="sng" algn="ctr">
                      <a:solidFill>
                        <a:srgbClr val="000000"/>
                      </a:solidFill>
                      <a:prstDash val="solid"/>
                      <a:round/>
                      <a:headEnd type="none" w="med" len="med"/>
                      <a:tailEnd type="none" w="med" len="med"/>
                    </a:lnL>
                    <a:lnR w="3557" cap="flat" cmpd="sng" algn="ctr">
                      <a:solidFill>
                        <a:srgbClr val="000000"/>
                      </a:solidFill>
                      <a:prstDash val="solid"/>
                      <a:round/>
                      <a:headEnd type="none" w="med" len="med"/>
                      <a:tailEnd type="none" w="med" len="med"/>
                    </a:lnR>
                    <a:lnT w="21588" cap="flat" cmpd="sng" algn="ctr">
                      <a:solidFill>
                        <a:srgbClr val="000000"/>
                      </a:solidFill>
                      <a:prstDash val="solid"/>
                      <a:round/>
                      <a:headEnd type="none" w="med" len="med"/>
                      <a:tailEnd type="none" w="med" len="med"/>
                    </a:lnT>
                    <a:lnB w="355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8165766"/>
                  </a:ext>
                </a:extLst>
              </a:tr>
            </a:tbl>
          </a:graphicData>
        </a:graphic>
      </p:graphicFrame>
    </p:spTree>
    <p:extLst>
      <p:ext uri="{BB962C8B-B14F-4D97-AF65-F5344CB8AC3E}">
        <p14:creationId xmlns:p14="http://schemas.microsoft.com/office/powerpoint/2010/main" val="3486001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a:solidFill>
                  <a:srgbClr val="002060"/>
                </a:solidFill>
              </a:rPr>
              <a:t>5. TOPIK </a:t>
            </a:r>
            <a:r>
              <a:rPr lang="en-US" altLang="ko-KR" sz="2800" b="1" dirty="0">
                <a:solidFill>
                  <a:srgbClr val="002060"/>
                </a:solidFill>
              </a:rPr>
              <a:t>Fee Refund</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80131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b="1" dirty="0"/>
              <a:t>1. Period</a:t>
            </a:r>
            <a:r>
              <a:rPr lang="ko-KR" altLang="en-US" dirty="0"/>
              <a:t> </a:t>
            </a:r>
            <a:r>
              <a:rPr lang="en-US" altLang="ko-KR" dirty="0"/>
              <a:t>– 2021 Spring - Fall Semester</a:t>
            </a:r>
            <a:endParaRPr lang="ko-KR" altLang="en-US" sz="800" dirty="0"/>
          </a:p>
          <a:p>
            <a:pPr fontAlgn="base"/>
            <a:endParaRPr lang="en-US" altLang="ko-KR" b="1" dirty="0"/>
          </a:p>
          <a:p>
            <a:pPr fontAlgn="base"/>
            <a:r>
              <a:rPr lang="en-US" altLang="ko-KR" b="1" dirty="0"/>
              <a:t>2. Refund details</a:t>
            </a:r>
            <a:endParaRPr lang="en-US" altLang="ko-KR" dirty="0"/>
          </a:p>
          <a:p>
            <a:pPr fontAlgn="base"/>
            <a:r>
              <a:rPr lang="ko-KR" altLang="en-US" b="1" dirty="0"/>
              <a:t> </a:t>
            </a:r>
            <a:r>
              <a:rPr lang="en-US" altLang="ko-KR" b="1" dirty="0"/>
              <a:t>-</a:t>
            </a:r>
            <a:r>
              <a:rPr lang="ko-KR" altLang="en-US" b="1" dirty="0"/>
              <a:t> </a:t>
            </a:r>
            <a:r>
              <a:rPr lang="en-US" altLang="ko-KR" dirty="0"/>
              <a:t>Test fee refund to TOPIK </a:t>
            </a:r>
            <a:r>
              <a:rPr lang="en-US" altLang="ko-KR" b="1" dirty="0"/>
              <a:t>Ⅱ </a:t>
            </a:r>
            <a:r>
              <a:rPr lang="en-US" altLang="ko-KR" dirty="0"/>
              <a:t>candidates</a:t>
            </a:r>
          </a:p>
          <a:p>
            <a:pPr fontAlgn="base"/>
            <a:endParaRPr lang="en-US" altLang="ko-KR" dirty="0"/>
          </a:p>
          <a:p>
            <a:pPr fontAlgn="base"/>
            <a:endParaRPr lang="en-US" altLang="ko-KR" dirty="0"/>
          </a:p>
          <a:p>
            <a:pPr fontAlgn="base"/>
            <a:endParaRPr lang="en-US" altLang="ko-KR" dirty="0"/>
          </a:p>
          <a:p>
            <a:pPr fontAlgn="base"/>
            <a:endParaRPr lang="ko-KR" altLang="en-US" dirty="0"/>
          </a:p>
          <a:p>
            <a:pPr fontAlgn="base"/>
            <a:endParaRPr lang="ko-KR" altLang="en-US" dirty="0"/>
          </a:p>
          <a:p>
            <a:pPr fontAlgn="base"/>
            <a:endParaRPr lang="en-US" altLang="ko-KR" b="1" dirty="0"/>
          </a:p>
          <a:p>
            <a:pPr fontAlgn="base"/>
            <a:endParaRPr lang="en-US" altLang="ko-KR" b="1" dirty="0"/>
          </a:p>
          <a:p>
            <a:pPr fontAlgn="base"/>
            <a:endParaRPr lang="en-US" altLang="ko-KR" b="1" dirty="0"/>
          </a:p>
          <a:p>
            <a:pPr fontAlgn="base"/>
            <a:endParaRPr lang="en-US" altLang="ko-KR" b="1" dirty="0"/>
          </a:p>
          <a:p>
            <a:pPr fontAlgn="base"/>
            <a:r>
              <a:rPr lang="en-US" altLang="ko-KR" b="1" dirty="0"/>
              <a:t>3</a:t>
            </a:r>
            <a:r>
              <a:rPr lang="en-US" altLang="ko-KR" dirty="0"/>
              <a:t>. </a:t>
            </a:r>
            <a:r>
              <a:rPr lang="en-US" altLang="ko-KR" b="1" dirty="0"/>
              <a:t>How to apply</a:t>
            </a:r>
            <a:r>
              <a:rPr lang="ko-KR" altLang="en-US" dirty="0"/>
              <a:t> </a:t>
            </a:r>
          </a:p>
          <a:p>
            <a:pPr fontAlgn="base"/>
            <a:r>
              <a:rPr lang="ko-KR" altLang="en-US" b="1" dirty="0"/>
              <a:t>  </a:t>
            </a:r>
            <a:r>
              <a:rPr lang="en-US" altLang="ko-KR" b="1" dirty="0"/>
              <a:t>- Apply after checking the notice in university homepage</a:t>
            </a:r>
            <a:endParaRPr lang="en-US" altLang="ko-KR" dirty="0"/>
          </a:p>
          <a:p>
            <a:pPr fontAlgn="base"/>
            <a:endParaRPr lang="en-US" altLang="ko-KR" dirty="0"/>
          </a:p>
          <a:p>
            <a:pPr fontAlgn="base"/>
            <a:r>
              <a:rPr lang="en-US" altLang="ko-KR" b="1" dirty="0"/>
              <a:t>4. </a:t>
            </a:r>
            <a:r>
              <a:rPr lang="en-US" sz="1800" b="1" i="0" u="none" strike="noStrike" kern="1200" cap="none" spc="0" baseline="0" dirty="0">
                <a:solidFill>
                  <a:srgbClr val="000000"/>
                </a:solidFill>
                <a:uFillTx/>
                <a:latin typeface="맑은 고딕"/>
                <a:ea typeface="맑은 고딕" pitchFamily="34"/>
                <a:cs typeface=""/>
              </a:rPr>
              <a:t>Organizer</a:t>
            </a:r>
            <a:r>
              <a:rPr lang="en-US" sz="1800" b="0" i="0" u="none" strike="noStrike" kern="1200" cap="none" spc="0" baseline="0" dirty="0">
                <a:solidFill>
                  <a:srgbClr val="000000"/>
                </a:solidFill>
                <a:uFillTx/>
                <a:latin typeface="맑은 고딕"/>
                <a:ea typeface="맑은 고딕" pitchFamily="34"/>
                <a:cs typeface=""/>
              </a:rPr>
              <a:t> : </a:t>
            </a:r>
            <a:r>
              <a:rPr lang="ko-KR" sz="1800" b="0" i="0" u="none" strike="noStrike" kern="1200" cap="none" spc="0" baseline="0" dirty="0">
                <a:solidFill>
                  <a:srgbClr val="000000"/>
                </a:solidFill>
                <a:uFillTx/>
                <a:latin typeface="맑은 고딕"/>
                <a:ea typeface="맑은 고딕" pitchFamily="34"/>
                <a:cs typeface=""/>
              </a:rPr>
              <a:t>국제교육원</a:t>
            </a:r>
            <a:r>
              <a:rPr lang="en-US" sz="1800" b="0" i="0" u="none" strike="noStrike" kern="1200" cap="none" spc="0" baseline="0" dirty="0">
                <a:solidFill>
                  <a:srgbClr val="000000"/>
                </a:solidFill>
                <a:uFillTx/>
                <a:latin typeface="맑은 고딕"/>
                <a:ea typeface="맑은 고딕" pitchFamily="34"/>
                <a:cs typeface=""/>
              </a:rPr>
              <a:t> Institute of International Education (02-940-5305)</a:t>
            </a:r>
            <a:endParaRPr lang="ko-KR" altLang="en-US" dirty="0"/>
          </a:p>
        </p:txBody>
      </p:sp>
      <p:graphicFrame>
        <p:nvGraphicFramePr>
          <p:cNvPr id="7" name="표 6"/>
          <p:cNvGraphicFramePr>
            <a:graphicFrameLocks noGrp="1"/>
          </p:cNvGraphicFramePr>
          <p:nvPr>
            <p:extLst>
              <p:ext uri="{D42A27DB-BD31-4B8C-83A1-F6EECF244321}">
                <p14:modId xmlns:p14="http://schemas.microsoft.com/office/powerpoint/2010/main" val="115815536"/>
              </p:ext>
            </p:extLst>
          </p:nvPr>
        </p:nvGraphicFramePr>
        <p:xfrm>
          <a:off x="616926" y="2154826"/>
          <a:ext cx="10082109" cy="2388108"/>
        </p:xfrm>
        <a:graphic>
          <a:graphicData uri="http://schemas.openxmlformats.org/drawingml/2006/table">
            <a:tbl>
              <a:tblPr/>
              <a:tblGrid>
                <a:gridCol w="2625531">
                  <a:extLst>
                    <a:ext uri="{9D8B030D-6E8A-4147-A177-3AD203B41FA5}">
                      <a16:colId xmlns:a16="http://schemas.microsoft.com/office/drawing/2014/main" val="3390869600"/>
                    </a:ext>
                  </a:extLst>
                </a:gridCol>
                <a:gridCol w="1899840">
                  <a:extLst>
                    <a:ext uri="{9D8B030D-6E8A-4147-A177-3AD203B41FA5}">
                      <a16:colId xmlns:a16="http://schemas.microsoft.com/office/drawing/2014/main" val="2020383715"/>
                    </a:ext>
                  </a:extLst>
                </a:gridCol>
                <a:gridCol w="2926080">
                  <a:extLst>
                    <a:ext uri="{9D8B030D-6E8A-4147-A177-3AD203B41FA5}">
                      <a16:colId xmlns:a16="http://schemas.microsoft.com/office/drawing/2014/main" val="2841201295"/>
                    </a:ext>
                  </a:extLst>
                </a:gridCol>
                <a:gridCol w="2630658">
                  <a:extLst>
                    <a:ext uri="{9D8B030D-6E8A-4147-A177-3AD203B41FA5}">
                      <a16:colId xmlns:a16="http://schemas.microsoft.com/office/drawing/2014/main" val="3984214243"/>
                    </a:ext>
                  </a:extLst>
                </a:gridCol>
              </a:tblGrid>
              <a:tr h="306481">
                <a:tc>
                  <a:txBody>
                    <a:bodyPr/>
                    <a:lstStyle/>
                    <a:p>
                      <a:pPr marL="0" marR="0" indent="0" algn="ctr" fontAlgn="base" latinLnBrk="0">
                        <a:lnSpc>
                          <a:spcPct val="160000"/>
                        </a:lnSpc>
                        <a:spcBef>
                          <a:spcPts val="0"/>
                        </a:spcBef>
                        <a:spcAft>
                          <a:spcPts val="0"/>
                        </a:spcAft>
                      </a:pPr>
                      <a:r>
                        <a:rPr lang="en-US" altLang="ko-KR" sz="1500" b="1" kern="0" spc="0">
                          <a:solidFill>
                            <a:srgbClr val="000000"/>
                          </a:solidFill>
                          <a:effectLst/>
                          <a:latin typeface="함초롬바탕" panose="02030604000101010101" pitchFamily="18" charset="-127"/>
                        </a:rPr>
                        <a:t>Eligibility</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a:solidFill>
                            <a:srgbClr val="000000"/>
                          </a:solidFill>
                          <a:effectLst/>
                          <a:latin typeface="함초롬바탕" panose="02030604000101010101" pitchFamily="18" charset="-127"/>
                        </a:rPr>
                        <a:t>Application period</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a:solidFill>
                            <a:srgbClr val="000000"/>
                          </a:solidFill>
                          <a:effectLst/>
                          <a:latin typeface="함초롬바탕" panose="02030604000101010101" pitchFamily="18" charset="-127"/>
                        </a:rPr>
                        <a:t>Required documents</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a:solidFill>
                            <a:srgbClr val="000000"/>
                          </a:solidFill>
                          <a:effectLst/>
                          <a:latin typeface="굴림" panose="020B0600000101010101" pitchFamily="50" charset="-127"/>
                          <a:ea typeface="굴림" panose="020B0600000101010101" pitchFamily="50" charset="-127"/>
                        </a:rPr>
                        <a:t>Benefits</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21590"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4014872842"/>
                  </a:ext>
                </a:extLst>
              </a:tr>
              <a:tr h="1687783">
                <a:tc>
                  <a:txBody>
                    <a:bodyPr/>
                    <a:lstStyle/>
                    <a:p>
                      <a:pPr marL="0" marR="0" indent="0" algn="ctr" fontAlgn="base" latinLnBrk="0">
                        <a:lnSpc>
                          <a:spcPct val="130000"/>
                        </a:lnSpc>
                        <a:spcBef>
                          <a:spcPts val="0"/>
                        </a:spcBef>
                        <a:spcAft>
                          <a:spcPts val="0"/>
                        </a:spcAft>
                      </a:pPr>
                      <a:r>
                        <a:rPr lang="en-US" altLang="ko-KR" sz="1600" b="1" kern="0" spc="0" dirty="0">
                          <a:solidFill>
                            <a:srgbClr val="000000"/>
                          </a:solidFill>
                          <a:effectLst/>
                          <a:latin typeface="함초롬바탕" panose="02030604000101010101" pitchFamily="18" charset="-127"/>
                        </a:rPr>
                        <a:t>Candidates who have taken TOPIK exam after March 2021</a:t>
                      </a: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pPr>
                      <a:r>
                        <a:rPr lang="en-US" altLang="ko-KR" sz="1600" b="1" kern="0" spc="0" dirty="0">
                          <a:solidFill>
                            <a:srgbClr val="000000"/>
                          </a:solidFill>
                          <a:effectLst/>
                          <a:latin typeface="함초롬바탕" panose="02030604000101010101" pitchFamily="18" charset="-127"/>
                        </a:rPr>
                        <a:t>Mid-June 2021</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a:t>
                      </a:r>
                      <a:r>
                        <a:rPr lang="en-US" altLang="ko-KR" sz="1600" b="1" kern="0" spc="0" dirty="0">
                          <a:solidFill>
                            <a:srgbClr val="000000"/>
                          </a:solidFill>
                          <a:effectLst/>
                          <a:latin typeface="함초롬바탕" panose="02030604000101010101" pitchFamily="18" charset="-127"/>
                        </a:rPr>
                        <a:t>TOPIK Fee Refund Application</a:t>
                      </a: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a:t>
                      </a:r>
                      <a:r>
                        <a:rPr lang="en-US" altLang="ko-KR" sz="1600" b="1" kern="0" spc="0" dirty="0">
                          <a:solidFill>
                            <a:srgbClr val="000000"/>
                          </a:solidFill>
                          <a:effectLst/>
                          <a:latin typeface="함초롬바탕" panose="02030604000101010101" pitchFamily="18" charset="-127"/>
                        </a:rPr>
                        <a:t>TOPIK Transcript </a:t>
                      </a:r>
                      <a:r>
                        <a:rPr lang="ko-KR" altLang="en-US" sz="1600" b="1" kern="0" spc="0" dirty="0">
                          <a:solidFill>
                            <a:srgbClr val="000000"/>
                          </a:solidFill>
                          <a:effectLst/>
                          <a:latin typeface="함초롬바탕" panose="02030604000101010101" pitchFamily="18" charset="-127"/>
                        </a:rPr>
                        <a:t> </a:t>
                      </a:r>
                      <a:r>
                        <a:rPr lang="en-US" altLang="ko-KR" sz="1600" b="1" kern="0" spc="0" dirty="0">
                          <a:solidFill>
                            <a:srgbClr val="000000"/>
                          </a:solidFill>
                          <a:effectLst/>
                          <a:latin typeface="함초롬바탕" panose="02030604000101010101" pitchFamily="18" charset="-127"/>
                        </a:rPr>
                        <a:t>1 copy</a:t>
                      </a: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 </a:t>
                      </a:r>
                      <a:r>
                        <a:rPr lang="en-US" altLang="ko-KR" sz="1600" b="1" kern="0" spc="-60" dirty="0">
                          <a:solidFill>
                            <a:srgbClr val="000000"/>
                          </a:solidFill>
                          <a:effectLst/>
                          <a:latin typeface="굴림" panose="020B0600000101010101" pitchFamily="50" charset="-127"/>
                          <a:ea typeface="굴림" panose="020B0600000101010101" pitchFamily="50" charset="-127"/>
                        </a:rPr>
                        <a:t>A copy of the bankbook in your name</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en-US" altLang="ko-KR" sz="1600" b="1" kern="0" spc="0" dirty="0">
                          <a:solidFill>
                            <a:srgbClr val="000000"/>
                          </a:solidFill>
                          <a:effectLst/>
                          <a:latin typeface="함초롬바탕" panose="02030604000101010101" pitchFamily="18" charset="-127"/>
                        </a:rPr>
                        <a:t>Reimbursement of test fee (</a:t>
                      </a:r>
                      <a:r>
                        <a:rPr lang="en-US" altLang="ko-KR" sz="1600" b="1" kern="0" spc="0" dirty="0">
                          <a:solidFill>
                            <a:srgbClr val="FF0000"/>
                          </a:solidFill>
                          <a:effectLst/>
                          <a:latin typeface="함초롬바탕" panose="02030604000101010101" pitchFamily="18" charset="-127"/>
                        </a:rPr>
                        <a:t>KRW 55,000</a:t>
                      </a:r>
                      <a:r>
                        <a:rPr lang="en-US" altLang="ko-KR" sz="1600" b="1" kern="0" spc="0" dirty="0">
                          <a:solidFill>
                            <a:srgbClr val="000000"/>
                          </a:solidFill>
                          <a:effectLst/>
                          <a:latin typeface="함초롬바탕" panose="02030604000101010101" pitchFamily="18" charset="-127"/>
                        </a:rPr>
                        <a:t>)</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306143"/>
                  </a:ext>
                </a:extLst>
              </a:tr>
            </a:tbl>
          </a:graphicData>
        </a:graphic>
      </p:graphicFrame>
      <p:sp>
        <p:nvSpPr>
          <p:cNvPr id="17" name="직사각형 16"/>
          <p:cNvSpPr/>
          <p:nvPr/>
        </p:nvSpPr>
        <p:spPr>
          <a:xfrm>
            <a:off x="9328950" y="1247667"/>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
        <p:nvSpPr>
          <p:cNvPr id="10" name="TextBox 9">
            <a:extLst>
              <a:ext uri="{FF2B5EF4-FFF2-40B4-BE49-F238E27FC236}">
                <a16:creationId xmlns:a16="http://schemas.microsoft.com/office/drawing/2014/main" id="{BA2A0909-D431-44D2-AAEE-3A262B859605}"/>
              </a:ext>
            </a:extLst>
          </p:cNvPr>
          <p:cNvSpPr txBox="1"/>
          <p:nvPr/>
        </p:nvSpPr>
        <p:spPr>
          <a:xfrm>
            <a:off x="9791239" y="217313"/>
            <a:ext cx="2158822" cy="646331"/>
          </a:xfrm>
          <a:prstGeom prst="rect">
            <a:avLst/>
          </a:prstGeom>
          <a:solidFill>
            <a:srgbClr val="FFFF00"/>
          </a:solidFill>
        </p:spPr>
        <p:txBody>
          <a:bodyPr wrap="square" rtlCol="0">
            <a:spAutoFit/>
          </a:bodyPr>
          <a:lstStyle/>
          <a:p>
            <a:r>
              <a:rPr lang="en-US" altLang="ko-KR" dirty="0"/>
              <a:t>Further notice in early June</a:t>
            </a:r>
            <a:endParaRPr lang="ko-KR" altLang="en-US" dirty="0"/>
          </a:p>
        </p:txBody>
      </p:sp>
    </p:spTree>
    <p:extLst>
      <p:ext uri="{BB962C8B-B14F-4D97-AF65-F5344CB8AC3E}">
        <p14:creationId xmlns:p14="http://schemas.microsoft.com/office/powerpoint/2010/main" val="120127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a:solidFill>
                  <a:srgbClr val="002060"/>
                </a:solidFill>
              </a:rPr>
              <a:t>6. KIF </a:t>
            </a:r>
            <a:r>
              <a:rPr lang="en-US" altLang="ko-KR" sz="2800" b="1" err="1">
                <a:solidFill>
                  <a:srgbClr val="002060"/>
                </a:solidFill>
              </a:rPr>
              <a:t>Kwangwoon</a:t>
            </a:r>
            <a:r>
              <a:rPr lang="en-US" altLang="ko-KR" sz="2800" b="1">
                <a:solidFill>
                  <a:srgbClr val="002060"/>
                </a:solidFill>
              </a:rPr>
              <a:t> International Friends</a:t>
            </a:r>
            <a:endParaRPr lang="ko-KR" altLang="en-US" sz="280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326338" y="914577"/>
            <a:ext cx="11248736" cy="590931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a:t>Period</a:t>
            </a:r>
            <a:r>
              <a:rPr lang="ko-KR" altLang="en-US" dirty="0"/>
              <a:t> </a:t>
            </a:r>
            <a:r>
              <a:rPr lang="en-US" altLang="ko-KR" dirty="0"/>
              <a:t>– 2021 Spring Semester</a:t>
            </a:r>
          </a:p>
          <a:p>
            <a:pPr marL="342900" indent="-342900" fontAlgn="base">
              <a:buAutoNum type="arabicPeriod"/>
            </a:pPr>
            <a:endParaRPr lang="en-US" altLang="ko-KR" dirty="0"/>
          </a:p>
          <a:p>
            <a:pPr marL="342900" indent="-342900" fontAlgn="base">
              <a:buAutoNum type="arabicPeriod"/>
            </a:pPr>
            <a:r>
              <a:rPr lang="en-US" altLang="ko-KR" b="1" dirty="0"/>
              <a:t>Purpose of activity  </a:t>
            </a:r>
          </a:p>
          <a:p>
            <a:pPr fontAlgn="base"/>
            <a:r>
              <a:rPr lang="en-US" altLang="ko-KR" b="1" dirty="0"/>
              <a:t> </a:t>
            </a:r>
            <a:r>
              <a:rPr lang="en-US" altLang="ko-KR" dirty="0"/>
              <a:t>- Promote a layered structure of international student management and support by expanding the management body of international students</a:t>
            </a:r>
          </a:p>
          <a:p>
            <a:pPr fontAlgn="base"/>
            <a:r>
              <a:rPr lang="en-US" altLang="ko-KR" dirty="0"/>
              <a:t> - Domestic and international students participate in planning and conducting international student events, and conduct smooth and efficient events </a:t>
            </a:r>
          </a:p>
          <a:p>
            <a:pPr fontAlgn="base"/>
            <a:r>
              <a:rPr lang="en-US" altLang="ko-KR" dirty="0"/>
              <a:t> - Help international students adjust to their studies and school life, and build a positive image both inside and outside the country</a:t>
            </a:r>
            <a:endParaRPr lang="ko-KR" altLang="en-US" dirty="0"/>
          </a:p>
          <a:p>
            <a:pPr fontAlgn="base"/>
            <a:endParaRPr lang="en-US" altLang="ko-KR" b="1" dirty="0"/>
          </a:p>
          <a:p>
            <a:pPr fontAlgn="base"/>
            <a:r>
              <a:rPr lang="en-US" altLang="ko-KR" b="1" dirty="0"/>
              <a:t>3. Activities for the 2019 school year
</a:t>
            </a:r>
            <a:r>
              <a:rPr lang="en-US" altLang="ko-KR" dirty="0"/>
              <a:t> - Athletic competitions</a:t>
            </a:r>
            <a:endParaRPr lang="ko-KR" altLang="en-US" dirty="0"/>
          </a:p>
          <a:p>
            <a:pPr fontAlgn="base"/>
            <a:r>
              <a:rPr lang="en-US" altLang="ko-KR" dirty="0"/>
              <a:t> - Mid-term snack event
</a:t>
            </a:r>
            <a:r>
              <a:rPr lang="ko-KR" altLang="en-US" dirty="0"/>
              <a:t> </a:t>
            </a:r>
            <a:r>
              <a:rPr lang="en-US" altLang="ko-KR" dirty="0"/>
              <a:t>- Held a night of fellowship for foreign students (twice)
</a:t>
            </a:r>
            <a:r>
              <a:rPr lang="ko-KR" altLang="en-US" dirty="0"/>
              <a:t> </a:t>
            </a:r>
            <a:r>
              <a:rPr lang="en-US" altLang="ko-KR" dirty="0"/>
              <a:t>-</a:t>
            </a:r>
            <a:r>
              <a:rPr lang="ko-KR" altLang="en-US" dirty="0"/>
              <a:t> </a:t>
            </a:r>
            <a:r>
              <a:rPr lang="en-US" altLang="ko-KR" dirty="0"/>
              <a:t>Han River Chicken Party
</a:t>
            </a:r>
            <a:endParaRPr lang="ko-KR" altLang="en-US" dirty="0"/>
          </a:p>
          <a:p>
            <a:pPr fontAlgn="base"/>
            <a:r>
              <a:rPr lang="en-US" altLang="ko-KR" dirty="0"/>
              <a:t>4. </a:t>
            </a:r>
            <a:r>
              <a:rPr lang="en-US" altLang="ko-KR" b="1" dirty="0"/>
              <a:t>How to apply</a:t>
            </a:r>
            <a:r>
              <a:rPr lang="ko-KR" altLang="en-US" dirty="0"/>
              <a:t> </a:t>
            </a:r>
          </a:p>
          <a:p>
            <a:pPr fontAlgn="base"/>
            <a:r>
              <a:rPr lang="ko-KR" altLang="en-US" b="1" dirty="0"/>
              <a:t>  </a:t>
            </a:r>
            <a:r>
              <a:rPr lang="en-US" altLang="ko-KR" b="1" dirty="0"/>
              <a:t>- Apply after checking the notice in university homepage</a:t>
            </a:r>
            <a:endParaRPr lang="en-US" altLang="ko-KR" dirty="0"/>
          </a:p>
          <a:p>
            <a:pPr fontAlgn="base"/>
            <a:endParaRPr lang="en-US" altLang="ko-KR" dirty="0"/>
          </a:p>
          <a:p>
            <a:pPr fontAlgn="base"/>
            <a:r>
              <a:rPr lang="en-US" altLang="ko-KR" b="1" dirty="0"/>
              <a:t>5. Organizer</a:t>
            </a:r>
            <a:r>
              <a:rPr lang="ko-KR" altLang="en-US" dirty="0"/>
              <a:t> </a:t>
            </a:r>
            <a:r>
              <a:rPr lang="en-US" altLang="ko-KR" dirty="0"/>
              <a:t>: Office of International Affairs(</a:t>
            </a:r>
            <a:r>
              <a:rPr lang="en-US" altLang="ko-KR" dirty="0" err="1"/>
              <a:t>Munwha</a:t>
            </a:r>
            <a:r>
              <a:rPr lang="en-US" altLang="ko-KR" dirty="0"/>
              <a:t> Bld., Room 111), Tel) 02-940-5014~6 </a:t>
            </a:r>
          </a:p>
          <a:p>
            <a:pPr fontAlgn="base"/>
            <a:r>
              <a:rPr lang="en-US" altLang="ko-KR">
                <a:solidFill>
                  <a:srgbClr val="002060"/>
                </a:solidFill>
                <a:latin typeface="+mn-ea"/>
              </a:rPr>
              <a:t>                                                                            </a:t>
            </a:r>
            <a:r>
              <a:rPr lang="en-US" altLang="ko-KR" smtClean="0">
                <a:solidFill>
                  <a:srgbClr val="002060"/>
                </a:solidFill>
                <a:latin typeface="+mn-ea"/>
              </a:rPr>
              <a:t>              </a:t>
            </a:r>
            <a:r>
              <a:rPr lang="en-US" altLang="ko-KR" dirty="0">
                <a:latin typeface="+mn-ea"/>
                <a:hlinkClick r:id="rId5"/>
              </a:rPr>
              <a:t>https://youtu.be/trWM_N0NlT4</a:t>
            </a:r>
            <a:r>
              <a:rPr lang="en-US" altLang="ko-KR" dirty="0">
                <a:solidFill>
                  <a:srgbClr val="002060"/>
                </a:solidFill>
                <a:latin typeface="+mn-ea"/>
              </a:rPr>
              <a:t> </a:t>
            </a:r>
            <a:endParaRPr lang="ko-KR" altLang="en-US" dirty="0">
              <a:solidFill>
                <a:srgbClr val="002060"/>
              </a:solidFill>
              <a:latin typeface="+mn-ea"/>
            </a:endParaRPr>
          </a:p>
        </p:txBody>
      </p:sp>
      <p:pic>
        <p:nvPicPr>
          <p:cNvPr id="7" name="그림 6"/>
          <p:cNvPicPr>
            <a:picLocks noChangeAspect="1"/>
          </p:cNvPicPr>
          <p:nvPr/>
        </p:nvPicPr>
        <p:blipFill>
          <a:blip r:embed="rId6"/>
          <a:stretch>
            <a:fillRect/>
          </a:stretch>
        </p:blipFill>
        <p:spPr>
          <a:xfrm>
            <a:off x="6931919" y="3429000"/>
            <a:ext cx="4487174" cy="2452431"/>
          </a:xfrm>
          <a:prstGeom prst="rect">
            <a:avLst/>
          </a:prstGeom>
        </p:spPr>
      </p:pic>
      <p:sp>
        <p:nvSpPr>
          <p:cNvPr id="15" name="직사각형 14"/>
          <p:cNvSpPr/>
          <p:nvPr/>
        </p:nvSpPr>
        <p:spPr>
          <a:xfrm>
            <a:off x="9231525" y="1200868"/>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0" name="TextBox 9">
            <a:extLst>
              <a:ext uri="{FF2B5EF4-FFF2-40B4-BE49-F238E27FC236}">
                <a16:creationId xmlns:a16="http://schemas.microsoft.com/office/drawing/2014/main" id="{A8CD466F-C8FB-44E9-A508-839B12FB43A2}"/>
              </a:ext>
            </a:extLst>
          </p:cNvPr>
          <p:cNvSpPr txBox="1"/>
          <p:nvPr/>
        </p:nvSpPr>
        <p:spPr>
          <a:xfrm>
            <a:off x="7793911" y="68464"/>
            <a:ext cx="4277185" cy="646331"/>
          </a:xfrm>
          <a:prstGeom prst="rect">
            <a:avLst/>
          </a:prstGeom>
          <a:noFill/>
        </p:spPr>
        <p:txBody>
          <a:bodyPr wrap="square" rtlCol="0">
            <a:spAutoFit/>
          </a:bodyPr>
          <a:lstStyle/>
          <a:p>
            <a:pPr algn="r"/>
            <a:r>
              <a:rPr lang="en-US" altLang="ko-KR" dirty="0">
                <a:hlinkClick r:id="rId7"/>
              </a:rPr>
              <a:t>Office of </a:t>
            </a:r>
          </a:p>
          <a:p>
            <a:pPr algn="r"/>
            <a:r>
              <a:rPr lang="en-US" altLang="ko-KR" dirty="0">
                <a:hlinkClick r:id="rId7"/>
              </a:rPr>
              <a:t>International Affairs</a:t>
            </a:r>
            <a:endParaRPr lang="ko-KR" altLang="en-US" dirty="0"/>
          </a:p>
        </p:txBody>
      </p:sp>
    </p:spTree>
    <p:extLst>
      <p:ext uri="{BB962C8B-B14F-4D97-AF65-F5344CB8AC3E}">
        <p14:creationId xmlns:p14="http://schemas.microsoft.com/office/powerpoint/2010/main" val="3763532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196701"/>
            <a:ext cx="12913895" cy="7455887"/>
          </a:xfrm>
          <a:prstGeom prst="rect">
            <a:avLst/>
          </a:prstGeom>
          <a:noFill/>
        </p:spPr>
        <p:txBody>
          <a:bodyPr wrap="square" numCol="1">
            <a:spAutoFit/>
          </a:bodyPr>
          <a:lstStyle/>
          <a:p>
            <a:pPr>
              <a:lnSpc>
                <a:spcPct val="300000"/>
              </a:lnSpc>
            </a:pPr>
            <a:r>
              <a:rPr lang="en-US" altLang="ko-KR" sz="1100" b="1" dirty="0">
                <a:latin typeface="+mn-ea"/>
              </a:rPr>
              <a:t>Links*</a:t>
            </a:r>
          </a:p>
          <a:p>
            <a:pPr>
              <a:lnSpc>
                <a:spcPct val="150000"/>
              </a:lnSpc>
            </a:pPr>
            <a:r>
              <a:rPr lang="en-US" altLang="ko-KR" sz="1100" b="1" dirty="0">
                <a:latin typeface="+mn-ea"/>
              </a:rPr>
              <a:t>Kwangwoon University</a:t>
            </a:r>
            <a:r>
              <a:rPr lang="ko-KR" altLang="en-US" sz="1100" b="1" dirty="0">
                <a:latin typeface="+mn-ea"/>
              </a:rPr>
              <a:t> </a:t>
            </a:r>
            <a:endParaRPr lang="en-US" altLang="ko-KR" sz="1100" b="1" dirty="0">
              <a:latin typeface="+mn-ea"/>
            </a:endParaRPr>
          </a:p>
          <a:p>
            <a:pPr>
              <a:lnSpc>
                <a:spcPct val="150000"/>
              </a:lnSpc>
            </a:pPr>
            <a:r>
              <a:rPr lang="en-US" altLang="ko-KR" sz="1100" dirty="0">
                <a:latin typeface="+mn-ea"/>
              </a:rPr>
              <a:t>Introduction Video </a:t>
            </a:r>
            <a:r>
              <a:rPr lang="en-US" altLang="ko-KR" sz="1100" dirty="0">
                <a:latin typeface="+mn-ea"/>
                <a:hlinkClick r:id="rId3"/>
              </a:rPr>
              <a:t>https://www.youtube.com/watch?v=2VUtE-u-7k4&amp;t=27s</a:t>
            </a:r>
            <a:r>
              <a:rPr lang="en-US" altLang="ko-KR" sz="1100" dirty="0">
                <a:latin typeface="+mn-ea"/>
              </a:rPr>
              <a:t> </a:t>
            </a:r>
          </a:p>
          <a:p>
            <a:pPr>
              <a:lnSpc>
                <a:spcPct val="150000"/>
              </a:lnSpc>
            </a:pPr>
            <a:r>
              <a:rPr lang="en-US" altLang="ko-KR" sz="1100" dirty="0">
                <a:latin typeface="+mn-ea"/>
              </a:rPr>
              <a:t>Campus Map </a:t>
            </a:r>
            <a:r>
              <a:rPr lang="en-US" altLang="ko-KR" sz="1100" dirty="0">
                <a:latin typeface="+mn-ea"/>
                <a:hlinkClick r:id="rId4"/>
              </a:rPr>
              <a:t>https://www.kw.ac.kr/ko/tour/tour01.jsp</a:t>
            </a:r>
            <a:endParaRPr lang="en-US" altLang="ko-KR" sz="1100" dirty="0">
              <a:latin typeface="+mn-ea"/>
            </a:endParaRPr>
          </a:p>
          <a:p>
            <a:pPr>
              <a:lnSpc>
                <a:spcPct val="150000"/>
              </a:lnSpc>
            </a:pPr>
            <a:r>
              <a:rPr lang="en-US" altLang="ko-KR" sz="1100" dirty="0">
                <a:latin typeface="+mn-ea"/>
              </a:rPr>
              <a:t>Founders Philosophy and Motto </a:t>
            </a:r>
            <a:r>
              <a:rPr lang="en-US" altLang="ko-KR" sz="1100" dirty="0">
                <a:latin typeface="+mn-ea"/>
                <a:hlinkClick r:id="rId5"/>
              </a:rPr>
              <a:t>https://www.kw.ac.kr/ko/life/ideology02.jsp</a:t>
            </a:r>
            <a:endParaRPr lang="en-US" altLang="ko-KR" sz="1100" dirty="0">
              <a:latin typeface="+mn-ea"/>
            </a:endParaRPr>
          </a:p>
          <a:p>
            <a:r>
              <a:rPr lang="en-US" altLang="ko-KR" sz="1100" dirty="0">
                <a:latin typeface="+mn-ea"/>
              </a:rPr>
              <a:t>Office of International Affairs Introduction </a:t>
            </a:r>
            <a:r>
              <a:rPr lang="en-US" altLang="ko-KR" sz="1100" dirty="0">
                <a:latin typeface="+mn-ea"/>
                <a:hlinkClick r:id="rId6"/>
              </a:rPr>
              <a:t>https://www.kw.ac.kr/ko/department/admin12.jsp</a:t>
            </a:r>
            <a:endParaRPr lang="en-US" altLang="ko-KR" sz="1100" dirty="0">
              <a:latin typeface="+mn-ea"/>
            </a:endParaRPr>
          </a:p>
          <a:p>
            <a:endParaRPr lang="en-US" altLang="ko-KR" sz="1100" b="1" dirty="0">
              <a:latin typeface="+mn-ea"/>
            </a:endParaRPr>
          </a:p>
          <a:p>
            <a:r>
              <a:rPr lang="en-US" altLang="ko-KR" sz="1100" b="1" dirty="0">
                <a:latin typeface="+mn-ea"/>
              </a:rPr>
              <a:t>Academic</a:t>
            </a:r>
            <a:r>
              <a:rPr lang="ko-KR" altLang="en-US" sz="1100" b="1" dirty="0">
                <a:latin typeface="+mn-ea"/>
              </a:rPr>
              <a:t> </a:t>
            </a:r>
            <a:r>
              <a:rPr lang="en-US" altLang="ko-KR" sz="1100" b="1" dirty="0">
                <a:latin typeface="+mn-ea"/>
              </a:rPr>
              <a:t>Schedule</a:t>
            </a:r>
            <a:r>
              <a:rPr lang="ko-KR" altLang="en-US" sz="1100" b="1" dirty="0">
                <a:latin typeface="+mn-ea"/>
              </a:rPr>
              <a:t> </a:t>
            </a:r>
            <a:endParaRPr lang="en-US" altLang="ko-KR" sz="1100" b="1" dirty="0">
              <a:latin typeface="+mn-ea"/>
            </a:endParaRPr>
          </a:p>
          <a:p>
            <a:pPr>
              <a:lnSpc>
                <a:spcPct val="150000"/>
              </a:lnSpc>
            </a:pPr>
            <a:r>
              <a:rPr lang="en-US" altLang="ko-KR" sz="1100" dirty="0">
                <a:latin typeface="+mn-ea"/>
              </a:rPr>
              <a:t>Calendar</a:t>
            </a:r>
            <a:r>
              <a:rPr lang="ko-KR" altLang="en-US" sz="1100" dirty="0">
                <a:latin typeface="+mn-ea"/>
              </a:rPr>
              <a:t>  </a:t>
            </a:r>
            <a:r>
              <a:rPr lang="en-US" altLang="ko-KR" sz="1100" dirty="0">
                <a:latin typeface="+mn-ea"/>
                <a:hlinkClick r:id="rId7"/>
              </a:rPr>
              <a:t>https://www.kw.ac.kr/ko/life/bachelor_calendar.jsp</a:t>
            </a:r>
            <a:r>
              <a:rPr lang="en-US" altLang="ko-KR" sz="1100" dirty="0">
                <a:latin typeface="+mn-ea"/>
              </a:rPr>
              <a:t> </a:t>
            </a:r>
          </a:p>
          <a:p>
            <a:pPr>
              <a:lnSpc>
                <a:spcPct val="150000"/>
              </a:lnSpc>
            </a:pPr>
            <a:r>
              <a:rPr lang="en-US" altLang="ko-KR" sz="1100" dirty="0">
                <a:latin typeface="+mn-ea"/>
              </a:rPr>
              <a:t>Application for Multi-major Courses </a:t>
            </a:r>
            <a:r>
              <a:rPr lang="en-US" altLang="ko-KR" sz="1100" dirty="0">
                <a:latin typeface="+mn-ea"/>
                <a:hlinkClick r:id="rId8"/>
              </a:rPr>
              <a:t>www.kw.ac.kr/ko/life/notice.jsp?BoardMode=view&amp;DUID=35118</a:t>
            </a:r>
            <a:endParaRPr lang="ko-KR" altLang="en-US" sz="1100" dirty="0">
              <a:latin typeface="+mn-ea"/>
            </a:endParaRPr>
          </a:p>
          <a:p>
            <a:pPr>
              <a:lnSpc>
                <a:spcPct val="150000"/>
              </a:lnSpc>
            </a:pPr>
            <a:r>
              <a:rPr lang="en-US" altLang="ko-KR" sz="1100" dirty="0">
                <a:latin typeface="+mn-ea"/>
              </a:rPr>
              <a:t>International Student-Only Curriculum (Compulsory Korean Language Courses)</a:t>
            </a:r>
            <a:r>
              <a:rPr lang="ko-KR" altLang="en-US" sz="1100" dirty="0">
                <a:latin typeface="+mn-ea"/>
              </a:rPr>
              <a:t> </a:t>
            </a:r>
            <a:r>
              <a:rPr lang="en-US" altLang="ko-KR" sz="1100" dirty="0">
                <a:latin typeface="+mn-ea"/>
              </a:rPr>
              <a:t> </a:t>
            </a:r>
            <a:r>
              <a:rPr lang="en-US" altLang="ko-KR" sz="1100" dirty="0">
                <a:latin typeface="+mn-ea"/>
                <a:hlinkClick r:id="rId9"/>
              </a:rPr>
              <a:t>https://www.kw.ac.kr/ko/life/notice.jsp?BoardMode=view&amp;DUID=35205</a:t>
            </a:r>
            <a:endParaRPr lang="en-US" altLang="ko-KR" sz="1100" dirty="0">
              <a:latin typeface="+mn-ea"/>
            </a:endParaRPr>
          </a:p>
          <a:p>
            <a:r>
              <a:rPr lang="en-US" altLang="ko-KR" sz="1100" dirty="0">
                <a:latin typeface="+mn-ea"/>
              </a:rPr>
              <a:t>International Student-Only Course </a:t>
            </a:r>
            <a:r>
              <a:rPr lang="ko-KR" altLang="en-US" sz="1100" dirty="0">
                <a:latin typeface="+mn-ea"/>
                <a:hlinkClick r:id="rId10"/>
              </a:rPr>
              <a:t>https://www.kw.ac.kr/ko/life/notice.jsp?BoardMode=view&amp;DUID=35178</a:t>
            </a:r>
            <a:endParaRPr lang="en-US" altLang="ko-KR" sz="1100" dirty="0">
              <a:latin typeface="+mn-ea"/>
            </a:endParaRPr>
          </a:p>
          <a:p>
            <a:endParaRPr lang="en-US" altLang="ko-KR" sz="1100" b="1" dirty="0">
              <a:latin typeface="+mn-ea"/>
            </a:endParaRPr>
          </a:p>
          <a:p>
            <a:r>
              <a:rPr lang="en-US" altLang="ko-KR" sz="1100" b="1" dirty="0">
                <a:latin typeface="+mn-ea"/>
              </a:rPr>
              <a:t>Using Homepage and KLAS</a:t>
            </a:r>
          </a:p>
          <a:p>
            <a:r>
              <a:rPr lang="en-US" altLang="ko-KR" sz="1100" dirty="0">
                <a:latin typeface="+mn-ea"/>
              </a:rPr>
              <a:t>KLAS App Information </a:t>
            </a:r>
            <a:r>
              <a:rPr lang="en-US" altLang="ko-KR" sz="1100" dirty="0">
                <a:latin typeface="+mn-ea"/>
                <a:hlinkClick r:id="rId11"/>
              </a:rPr>
              <a:t>https://www.kw.ac.kr/ko/life/notice.jsp?BoardMode=view&amp;DUID=33603&amp;tpage=1&amp;searchKey=1&amp;searchVal=klas&amp;srCategoryId</a:t>
            </a:r>
            <a:endParaRPr lang="en-US" altLang="ko-KR" sz="1100" dirty="0">
              <a:latin typeface="+mn-ea"/>
            </a:endParaRPr>
          </a:p>
          <a:p>
            <a:endParaRPr lang="en-US" altLang="ko-KR" sz="1100" b="1" dirty="0">
              <a:latin typeface="+mn-ea"/>
            </a:endParaRPr>
          </a:p>
          <a:p>
            <a:r>
              <a:rPr lang="en-US" altLang="ko-KR" sz="1100" b="1" dirty="0">
                <a:latin typeface="+mn-ea"/>
              </a:rPr>
              <a:t>Course Registration</a:t>
            </a:r>
            <a:r>
              <a:rPr lang="ko-KR" altLang="en-US" sz="1100" b="1" dirty="0">
                <a:latin typeface="+mn-ea"/>
              </a:rPr>
              <a:t> </a:t>
            </a:r>
            <a:endParaRPr lang="en-US" altLang="ko-KR" sz="1100" b="1" dirty="0">
              <a:latin typeface="+mn-ea"/>
            </a:endParaRPr>
          </a:p>
          <a:p>
            <a:pPr>
              <a:lnSpc>
                <a:spcPct val="150000"/>
              </a:lnSpc>
            </a:pPr>
            <a:r>
              <a:rPr lang="en-US" altLang="ko-KR" sz="1100" dirty="0">
                <a:latin typeface="+mn-ea"/>
              </a:rPr>
              <a:t>Course Registration Materials </a:t>
            </a:r>
            <a:r>
              <a:rPr lang="en-US" altLang="ko-KR" sz="1100" dirty="0">
                <a:solidFill>
                  <a:srgbClr val="002060"/>
                </a:solidFill>
                <a:latin typeface="+mn-ea"/>
                <a:hlinkClick r:id="rId12"/>
              </a:rPr>
              <a:t>www.kw.ac.kr/ko/life/notice.jsp?BoardMode=view&amp;DUID=35176</a:t>
            </a:r>
            <a:endParaRPr lang="en-US" altLang="ko-KR" sz="1100" dirty="0">
              <a:solidFill>
                <a:srgbClr val="002060"/>
              </a:solidFill>
              <a:latin typeface="+mn-ea"/>
            </a:endParaRPr>
          </a:p>
          <a:p>
            <a:r>
              <a:rPr lang="en-US" altLang="ko-KR" sz="1100" dirty="0">
                <a:latin typeface="+mn-ea"/>
              </a:rPr>
              <a:t>Course Registration Manual</a:t>
            </a:r>
            <a:r>
              <a:rPr lang="ko-KR" altLang="en-US" sz="1100" dirty="0">
                <a:latin typeface="+mn-ea"/>
              </a:rPr>
              <a:t> </a:t>
            </a:r>
            <a:r>
              <a:rPr lang="en-US" altLang="ko-KR" sz="1100" dirty="0">
                <a:solidFill>
                  <a:srgbClr val="002060"/>
                </a:solidFill>
                <a:latin typeface="+mn-ea"/>
                <a:hlinkClick r:id="rId13"/>
              </a:rPr>
              <a:t>www.kw.ac.kr/ko/life/notice.jsp?BoardMode=view&amp;DUID=35178</a:t>
            </a:r>
            <a:endParaRPr lang="en-US" altLang="ko-KR" sz="1100" dirty="0">
              <a:solidFill>
                <a:srgbClr val="002060"/>
              </a:solidFill>
              <a:latin typeface="+mn-ea"/>
            </a:endParaRPr>
          </a:p>
          <a:p>
            <a:endParaRPr lang="en-US" altLang="ko-KR" sz="1100" b="1" dirty="0">
              <a:latin typeface="+mn-ea"/>
            </a:endParaRPr>
          </a:p>
          <a:p>
            <a:r>
              <a:rPr lang="en-US" altLang="ko-KR" sz="1100" b="1" dirty="0">
                <a:latin typeface="+mn-ea"/>
              </a:rPr>
              <a:t>Tuition and Scholarships</a:t>
            </a:r>
          </a:p>
          <a:p>
            <a:r>
              <a:rPr lang="en-US" altLang="ko-KR" sz="1100" dirty="0">
                <a:latin typeface="+mn-ea"/>
              </a:rPr>
              <a:t>Tuition Payment Information </a:t>
            </a:r>
            <a:r>
              <a:rPr lang="en-US" altLang="ko-KR" sz="1100" dirty="0">
                <a:latin typeface="+mn-ea"/>
                <a:hlinkClick r:id="rId14"/>
              </a:rPr>
              <a:t>https://www.kw.ac.kr/ko/life/notice.jsp?BoardMode=view&amp;DUID=35236&amp;tpage=1&amp;searchKey=1&amp;searchVal=%EB%93%B1%EB%A1%9D&amp;srCategoryId</a:t>
            </a:r>
            <a:endParaRPr lang="en-US" altLang="ko-KR" sz="1100" dirty="0">
              <a:latin typeface="+mn-ea"/>
            </a:endParaRPr>
          </a:p>
          <a:p>
            <a:endParaRPr lang="en-US" altLang="ko-KR" sz="1100" b="1" dirty="0">
              <a:latin typeface="+mn-ea"/>
            </a:endParaRPr>
          </a:p>
          <a:p>
            <a:r>
              <a:rPr lang="en-US" altLang="ko-KR" sz="1100" b="1" dirty="0">
                <a:latin typeface="+mn-ea"/>
              </a:rPr>
              <a:t>Immigration and Accommodation</a:t>
            </a:r>
          </a:p>
          <a:p>
            <a:pPr>
              <a:lnSpc>
                <a:spcPct val="150000"/>
              </a:lnSpc>
            </a:pPr>
            <a:r>
              <a:rPr lang="en-US" altLang="ko-KR" sz="1100" dirty="0">
                <a:latin typeface="+mn-ea"/>
              </a:rPr>
              <a:t>Alien Registration </a:t>
            </a:r>
            <a:r>
              <a:rPr lang="en-US" altLang="ko-KR" sz="1100" dirty="0">
                <a:latin typeface="+mn-ea"/>
                <a:hlinkClick r:id="rId15"/>
              </a:rPr>
              <a:t>www.hikorea.go.kr</a:t>
            </a:r>
            <a:endParaRPr lang="en-US" altLang="ko-KR" sz="1100" dirty="0">
              <a:latin typeface="+mn-ea"/>
            </a:endParaRPr>
          </a:p>
          <a:p>
            <a:r>
              <a:rPr lang="en-US" altLang="ko-KR" sz="1100" dirty="0">
                <a:latin typeface="+mn-ea"/>
              </a:rPr>
              <a:t>Part-time Job Information </a:t>
            </a:r>
            <a:r>
              <a:rPr lang="ko-KR" altLang="en-US" sz="1100" dirty="0">
                <a:latin typeface="+mn-ea"/>
                <a:hlinkClick r:id="rId16"/>
              </a:rPr>
              <a:t>https://www.kw.ac.kr/ko/life/notice.jsp?BoardMode=view&amp;DUID=33104</a:t>
            </a:r>
            <a:endParaRPr lang="ko-KR" altLang="en-US" sz="1100" dirty="0">
              <a:latin typeface="+mn-ea"/>
            </a:endParaRPr>
          </a:p>
          <a:p>
            <a:endParaRPr lang="en-US" altLang="ko-KR" sz="1100" dirty="0">
              <a:latin typeface="+mn-ea"/>
            </a:endParaRPr>
          </a:p>
          <a:p>
            <a:r>
              <a:rPr lang="en-US" altLang="ko-KR" sz="1100" b="1" dirty="0">
                <a:latin typeface="+mn-ea"/>
              </a:rPr>
              <a:t>International Student Insurance</a:t>
            </a:r>
          </a:p>
          <a:p>
            <a:pPr>
              <a:lnSpc>
                <a:spcPct val="150000"/>
              </a:lnSpc>
            </a:pPr>
            <a:r>
              <a:rPr lang="en-US" altLang="ko-KR" sz="1100" dirty="0">
                <a:latin typeface="+mn-ea"/>
              </a:rPr>
              <a:t>International Student Insurance </a:t>
            </a:r>
            <a:r>
              <a:rPr lang="en-US" altLang="ko-KR" sz="1100" dirty="0">
                <a:latin typeface="+mn-ea"/>
              </a:rPr>
              <a:t>Video </a:t>
            </a:r>
            <a:r>
              <a:rPr lang="en-US" altLang="ko-KR" sz="1100" dirty="0">
                <a:latin typeface="+mn-ea"/>
                <a:hlinkClick r:id="rId17"/>
              </a:rPr>
              <a:t>https://</a:t>
            </a:r>
            <a:r>
              <a:rPr lang="en-US" altLang="ko-KR" sz="1100" dirty="0" smtClean="0">
                <a:latin typeface="+mn-ea"/>
                <a:hlinkClick r:id="rId17"/>
              </a:rPr>
              <a:t>youtu.be/Ls8Uy4P1mUs</a:t>
            </a:r>
            <a:endParaRPr lang="en-US" altLang="ko-KR" sz="1100" dirty="0" smtClean="0">
              <a:latin typeface="+mn-ea"/>
            </a:endParaRPr>
          </a:p>
          <a:p>
            <a:pPr>
              <a:lnSpc>
                <a:spcPct val="150000"/>
              </a:lnSpc>
            </a:pPr>
            <a:endParaRPr lang="en-US" altLang="ko-KR" sz="1100" b="1" dirty="0">
              <a:latin typeface="+mn-ea"/>
            </a:endParaRPr>
          </a:p>
          <a:p>
            <a:pPr>
              <a:lnSpc>
                <a:spcPct val="150000"/>
              </a:lnSpc>
            </a:pPr>
            <a:r>
              <a:rPr lang="en-US" altLang="ko-KR" sz="1100" b="1" dirty="0">
                <a:latin typeface="+mn-ea"/>
              </a:rPr>
              <a:t>International Student Programs</a:t>
            </a:r>
          </a:p>
          <a:p>
            <a:pPr>
              <a:lnSpc>
                <a:spcPct val="150000"/>
              </a:lnSpc>
            </a:pPr>
            <a:r>
              <a:rPr lang="en-US" altLang="ko-KR" sz="1100" dirty="0">
                <a:latin typeface="+mn-ea"/>
              </a:rPr>
              <a:t>KIF </a:t>
            </a:r>
            <a:r>
              <a:rPr lang="en-US" altLang="ko-KR" sz="1100" dirty="0">
                <a:latin typeface="+mn-ea"/>
                <a:hlinkClick r:id="rId18"/>
              </a:rPr>
              <a:t>https://youtu.be/trWM_N0NlT4</a:t>
            </a:r>
            <a:endParaRPr lang="en-US" altLang="ko-KR" sz="1100" dirty="0">
              <a:latin typeface="+mn-ea"/>
            </a:endParaRPr>
          </a:p>
          <a:p>
            <a:pPr>
              <a:lnSpc>
                <a:spcPct val="150000"/>
              </a:lnSpc>
            </a:pPr>
            <a:endParaRPr lang="en-US" altLang="ko-KR" sz="1100" dirty="0">
              <a:latin typeface="+mn-ea"/>
            </a:endParaRPr>
          </a:p>
        </p:txBody>
      </p:sp>
    </p:spTree>
    <p:extLst>
      <p:ext uri="{BB962C8B-B14F-4D97-AF65-F5344CB8AC3E}">
        <p14:creationId xmlns:p14="http://schemas.microsoft.com/office/powerpoint/2010/main" val="3088637453"/>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문서" ma:contentTypeID="0x010100EECC32474E24A9408FFEC8FC90B9D954" ma:contentTypeVersion="2" ma:contentTypeDescription="새 문서를 만듭니다." ma:contentTypeScope="" ma:versionID="b68278913a759595ffd0b4faf110cf9a">
  <xsd:schema xmlns:xsd="http://www.w3.org/2001/XMLSchema" xmlns:xs="http://www.w3.org/2001/XMLSchema" xmlns:p="http://schemas.microsoft.com/office/2006/metadata/properties" xmlns:ns3="8fdd8df5-1aca-4a1f-a4b2-a01f3e2a5e70" targetNamespace="http://schemas.microsoft.com/office/2006/metadata/properties" ma:root="true" ma:fieldsID="510474a6b99ebd34854fc6bef503f69d" ns3:_="">
    <xsd:import namespace="8fdd8df5-1aca-4a1f-a4b2-a01f3e2a5e70"/>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dd8df5-1aca-4a1f-a4b2-a01f3e2a5e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콘텐츠 형식"/>
        <xsd:element ref="dc:title" minOccurs="0" maxOccurs="1" ma:index="4" ma:displayName="제목"/>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917D78-3A3E-4936-BADF-8C3F263C1C32}">
  <ds:schemaRefs>
    <ds:schemaRef ds:uri="http://schemas.microsoft.com/sharepoint/v3/contenttype/forms"/>
  </ds:schemaRefs>
</ds:datastoreItem>
</file>

<file path=customXml/itemProps2.xml><?xml version="1.0" encoding="utf-8"?>
<ds:datastoreItem xmlns:ds="http://schemas.openxmlformats.org/officeDocument/2006/customXml" ds:itemID="{D1E37E54-3131-4B1F-A867-F59D7A41F896}">
  <ds:schemaRefs>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8fdd8df5-1aca-4a1f-a4b2-a01f3e2a5e70"/>
    <ds:schemaRef ds:uri="http://purl.org/dc/terms/"/>
    <ds:schemaRef ds:uri="http://purl.org/dc/elements/1.1/"/>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E68DEB67-CABC-4EAB-8316-E9F2E28E60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dd8df5-1aca-4a1f-a4b2-a01f3e2a5e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525</TotalTime>
  <Words>11756</Words>
  <Application>Microsoft Office PowerPoint</Application>
  <PresentationFormat>와이드스크린</PresentationFormat>
  <Paragraphs>2401</Paragraphs>
  <Slides>96</Slides>
  <Notes>64</Notes>
  <HiddenSlides>0</HiddenSlides>
  <MMClips>0</MMClips>
  <ScaleCrop>false</ScaleCrop>
  <HeadingPairs>
    <vt:vector size="6" baseType="variant">
      <vt:variant>
        <vt:lpstr>사용한 글꼴</vt:lpstr>
      </vt:variant>
      <vt:variant>
        <vt:i4>17</vt:i4>
      </vt:variant>
      <vt:variant>
        <vt:lpstr>테마</vt:lpstr>
      </vt:variant>
      <vt:variant>
        <vt:i4>1</vt:i4>
      </vt:variant>
      <vt:variant>
        <vt:lpstr>슬라이드 제목</vt:lpstr>
      </vt:variant>
      <vt:variant>
        <vt:i4>96</vt:i4>
      </vt:variant>
    </vt:vector>
  </HeadingPairs>
  <TitlesOfParts>
    <vt:vector size="114" baseType="lpstr">
      <vt:lpstr>HY견명조</vt:lpstr>
      <vt:lpstr>inherit</vt:lpstr>
      <vt:lpstr>NanumSquare</vt:lpstr>
      <vt:lpstr>NanumSquare Bold</vt:lpstr>
      <vt:lpstr>NanumSquare ExtraBold</vt:lpstr>
      <vt:lpstr>굴림</vt:lpstr>
      <vt:lpstr>굴림체</vt:lpstr>
      <vt:lpstr>나눔바른고딕</vt:lpstr>
      <vt:lpstr>나눔스퀘어 Bold</vt:lpstr>
      <vt:lpstr>맑은 고딕</vt:lpstr>
      <vt:lpstr>바탕</vt:lpstr>
      <vt:lpstr>한컴바탕</vt:lpstr>
      <vt:lpstr>함초롬바탕</vt:lpstr>
      <vt:lpstr>휴먼명조</vt:lpstr>
      <vt:lpstr>Arial</vt:lpstr>
      <vt:lpstr>Calibri</vt:lpstr>
      <vt:lpstr>Wingdings</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Using Homepage Guide</vt:lpstr>
      <vt:lpstr>Using Homepage Guide</vt:lpstr>
      <vt:lpstr>Using Homepage Guide</vt:lpstr>
      <vt:lpstr>Using Homepage Guide</vt:lpstr>
      <vt:lpstr>Using Homepage Guide</vt:lpstr>
      <vt:lpstr>Using Homepage Guide</vt:lpstr>
      <vt:lpstr>Using Homepage Guide</vt:lpstr>
      <vt:lpstr>Using Homepage Guide</vt:lpstr>
      <vt:lpstr>Using KLAS Guide</vt:lpstr>
      <vt:lpstr>PowerPoint 프레젠테이션</vt:lpstr>
      <vt:lpstr>HOW TO FIND YOUR STUDENT NUMBER</vt:lpstr>
      <vt:lpstr>HOW TO FIND YOUR STUDENT NUMBER</vt:lpstr>
      <vt:lpstr>PowerPoint 프레젠테이션</vt:lpstr>
      <vt:lpstr>PowerPoint 프레젠테이션</vt:lpstr>
      <vt:lpstr>Lecture Related</vt:lpstr>
      <vt:lpstr>Lecture Related</vt:lpstr>
      <vt:lpstr>Lecture Related</vt:lpstr>
      <vt:lpstr>Lecture Related</vt:lpstr>
      <vt:lpstr>Lecture Related</vt:lpstr>
      <vt:lpstr>Lecture Related</vt:lpstr>
      <vt:lpstr>Lecture Related</vt:lpstr>
      <vt:lpstr>Lecture Related</vt:lpstr>
      <vt:lpstr>Lecture Related</vt:lpstr>
      <vt:lpstr>Lecture Related</vt:lpstr>
      <vt:lpstr>Tuition Related</vt:lpstr>
      <vt:lpstr>Tuition Related</vt:lpstr>
      <vt:lpstr>Tuition Related</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Tuition Guide for Enrolled students</vt:lpstr>
      <vt:lpstr>Tuition Payment</vt:lpstr>
      <vt:lpstr>Tuition Payment</vt:lpstr>
      <vt:lpstr>PowerPoint 프레젠테이션</vt:lpstr>
      <vt:lpstr>PowerPoint 프레젠테이션</vt:lpstr>
      <vt:lpstr>PowerPoint 프레젠테이션</vt:lpstr>
      <vt:lpstr>Undergraduate Scholarship System</vt:lpstr>
      <vt:lpstr>Undergraduate Scholarship System</vt:lpstr>
      <vt:lpstr>Details of grade scholarship</vt:lpstr>
      <vt:lpstr>PowerPoint 프레젠테이션</vt:lpstr>
      <vt:lpstr>GKS (Global Korea Scholarship)</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한선애</dc:creator>
  <cp:lastModifiedBy>kw</cp:lastModifiedBy>
  <cp:revision>25</cp:revision>
  <cp:lastPrinted>2020-08-12T05:35:00Z</cp:lastPrinted>
  <dcterms:created xsi:type="dcterms:W3CDTF">2018-08-13T08:01:49Z</dcterms:created>
  <dcterms:modified xsi:type="dcterms:W3CDTF">2021-02-22T00:54:50Z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0x010100EECC32474E24A9408FFEC8FC90B9D954</vt:lpwstr>
  </property>
</Properties>
</file>