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8"/>
  </p:notesMasterIdLst>
  <p:handoutMasterIdLst>
    <p:handoutMasterId r:id="rId99"/>
  </p:handoutMasterIdLst>
  <p:sldIdLst>
    <p:sldId id="460" r:id="rId2"/>
    <p:sldId id="461" r:id="rId3"/>
    <p:sldId id="512" r:id="rId4"/>
    <p:sldId id="462" r:id="rId5"/>
    <p:sldId id="464" r:id="rId6"/>
    <p:sldId id="465" r:id="rId7"/>
    <p:sldId id="466" r:id="rId8"/>
    <p:sldId id="467" r:id="rId9"/>
    <p:sldId id="272" r:id="rId10"/>
    <p:sldId id="469" r:id="rId11"/>
    <p:sldId id="470" r:id="rId12"/>
    <p:sldId id="471" r:id="rId13"/>
    <p:sldId id="472" r:id="rId14"/>
    <p:sldId id="473" r:id="rId15"/>
    <p:sldId id="474" r:id="rId16"/>
    <p:sldId id="386" r:id="rId17"/>
    <p:sldId id="448" r:id="rId18"/>
    <p:sldId id="449" r:id="rId19"/>
    <p:sldId id="477" r:id="rId20"/>
    <p:sldId id="478" r:id="rId21"/>
    <p:sldId id="479" r:id="rId22"/>
    <p:sldId id="480" r:id="rId23"/>
    <p:sldId id="513" r:id="rId24"/>
    <p:sldId id="399" r:id="rId25"/>
    <p:sldId id="400" r:id="rId26"/>
    <p:sldId id="401" r:id="rId27"/>
    <p:sldId id="402" r:id="rId28"/>
    <p:sldId id="403" r:id="rId29"/>
    <p:sldId id="404" r:id="rId30"/>
    <p:sldId id="405" r:id="rId31"/>
    <p:sldId id="406" r:id="rId32"/>
    <p:sldId id="407" r:id="rId33"/>
    <p:sldId id="408" r:id="rId34"/>
    <p:sldId id="409" r:id="rId35"/>
    <p:sldId id="410" r:id="rId36"/>
    <p:sldId id="411" r:id="rId37"/>
    <p:sldId id="412" r:id="rId38"/>
    <p:sldId id="413" r:id="rId39"/>
    <p:sldId id="414" r:id="rId40"/>
    <p:sldId id="415" r:id="rId41"/>
    <p:sldId id="416" r:id="rId42"/>
    <p:sldId id="417" r:id="rId43"/>
    <p:sldId id="418" r:id="rId44"/>
    <p:sldId id="419" r:id="rId45"/>
    <p:sldId id="420" r:id="rId46"/>
    <p:sldId id="421" r:id="rId47"/>
    <p:sldId id="422" r:id="rId48"/>
    <p:sldId id="423" r:id="rId49"/>
    <p:sldId id="424" r:id="rId50"/>
    <p:sldId id="425" r:id="rId51"/>
    <p:sldId id="355" r:id="rId52"/>
    <p:sldId id="390" r:id="rId53"/>
    <p:sldId id="391" r:id="rId54"/>
    <p:sldId id="315" r:id="rId55"/>
    <p:sldId id="393" r:id="rId56"/>
    <p:sldId id="394" r:id="rId57"/>
    <p:sldId id="316" r:id="rId58"/>
    <p:sldId id="396" r:id="rId59"/>
    <p:sldId id="397" r:id="rId60"/>
    <p:sldId id="550" r:id="rId61"/>
    <p:sldId id="551" r:id="rId62"/>
    <p:sldId id="552" r:id="rId63"/>
    <p:sldId id="553" r:id="rId64"/>
    <p:sldId id="554" r:id="rId65"/>
    <p:sldId id="365" r:id="rId66"/>
    <p:sldId id="429" r:id="rId67"/>
    <p:sldId id="430" r:id="rId68"/>
    <p:sldId id="558" r:id="rId69"/>
    <p:sldId id="432" r:id="rId70"/>
    <p:sldId id="367" r:id="rId71"/>
    <p:sldId id="368" r:id="rId72"/>
    <p:sldId id="562" r:id="rId73"/>
    <p:sldId id="436" r:id="rId74"/>
    <p:sldId id="437" r:id="rId75"/>
    <p:sldId id="438" r:id="rId76"/>
    <p:sldId id="439" r:id="rId77"/>
    <p:sldId id="567" r:id="rId78"/>
    <p:sldId id="568" r:id="rId79"/>
    <p:sldId id="440" r:id="rId80"/>
    <p:sldId id="441" r:id="rId81"/>
    <p:sldId id="442" r:id="rId82"/>
    <p:sldId id="569" r:id="rId83"/>
    <p:sldId id="444" r:id="rId84"/>
    <p:sldId id="445" r:id="rId85"/>
    <p:sldId id="575" r:id="rId86"/>
    <p:sldId id="369" r:id="rId87"/>
    <p:sldId id="577" r:id="rId88"/>
    <p:sldId id="578" r:id="rId89"/>
    <p:sldId id="372" r:id="rId90"/>
    <p:sldId id="374" r:id="rId91"/>
    <p:sldId id="375" r:id="rId92"/>
    <p:sldId id="376" r:id="rId93"/>
    <p:sldId id="377" r:id="rId94"/>
    <p:sldId id="458" r:id="rId95"/>
    <p:sldId id="447" r:id="rId96"/>
    <p:sldId id="588" r:id="rId97"/>
  </p:sldIdLst>
  <p:sldSz cx="12192000" cy="6858000"/>
  <p:notesSz cx="6802438" cy="9934575"/>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한선애" initials="한" lastIdx="0" clrIdx="0">
    <p:extLst>
      <p:ext uri="{19B8F6BF-5375-455C-9EA6-DF929625EA0E}">
        <p15:presenceInfo xmlns:p15="http://schemas.microsoft.com/office/powerpoint/2012/main" userId="한선애" providerId="None"/>
      </p:ext>
    </p:extLst>
  </p:cmAuthor>
  <p:cmAuthor id="2" name="kw" initials="k" lastIdx="10" clrIdx="1">
    <p:extLst>
      <p:ext uri="{19B8F6BF-5375-455C-9EA6-DF929625EA0E}">
        <p15:presenceInfo xmlns:p15="http://schemas.microsoft.com/office/powerpoint/2012/main" userId="kw"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EF6F0"/>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보통 스타일 2 - 강조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보통 스타일 2 - 강조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073A0DAA-6AF3-43AB-8588-CEC1D06C72B9}" styleName="보통 스타일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2833802-FEF1-4C79-8D5D-14CF1EAF98D9}" styleName="밝은 스타일 2 - 강조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5DA37D80-6434-44D0-A028-1B22A696006F}" styleName="밝은 스타일 3 - 강조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9DCAF9ED-07DC-4A11-8D7F-57B35C25682E}" styleName="보통 스타일 1 - 강조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8A107856-5554-42FB-B03E-39F5DBC370BA}" styleName="보통 스타일 4 - 강조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18603FDC-E32A-4AB5-989C-0864C3EAD2B8}" styleName="테마 스타일 2 - 강조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75DCB02-9BB8-47FD-8907-85C794F793BA}" styleName="테마 스타일 1 - 강조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474" autoAdjust="0"/>
    <p:restoredTop sz="95707" autoAdjust="0"/>
  </p:normalViewPr>
  <p:slideViewPr>
    <p:cSldViewPr snapToGrid="0">
      <p:cViewPr varScale="1">
        <p:scale>
          <a:sx n="103" d="100"/>
          <a:sy n="103" d="100"/>
        </p:scale>
        <p:origin x="72" y="216"/>
      </p:cViewPr>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viewProps" Target="viewProp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handoutMaster" Target="handoutMasters/handoutMaster1.xml"/><Relationship Id="rId10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notesMaster" Target="notesMasters/notesMaster1.xml"/><Relationship Id="rId3" Type="http://schemas.openxmlformats.org/officeDocument/2006/relationships/slide" Target="slides/slide2.xml"/></Relationships>
</file>

<file path=ppt/diagrams/_rels/data1.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58.png"/><Relationship Id="rId7" Type="http://schemas.openxmlformats.org/officeDocument/2006/relationships/image" Target="../media/image64.svg"/><Relationship Id="rId2" Type="http://schemas.openxmlformats.org/officeDocument/2006/relationships/image" Target="../media/image59.svg"/><Relationship Id="rId1" Type="http://schemas.openxmlformats.org/officeDocument/2006/relationships/image" Target="../media/image57.png"/><Relationship Id="rId6" Type="http://schemas.openxmlformats.org/officeDocument/2006/relationships/image" Target="../media/image60.png"/><Relationship Id="rId5" Type="http://schemas.openxmlformats.org/officeDocument/2006/relationships/image" Target="../media/image59.jpeg"/><Relationship Id="rId4" Type="http://schemas.openxmlformats.org/officeDocument/2006/relationships/image" Target="../media/image61.svg"/><Relationship Id="rId9" Type="http://schemas.openxmlformats.org/officeDocument/2006/relationships/image" Target="../media/image62.png"/></Relationships>
</file>

<file path=ppt/diagrams/_rels/drawing1.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58.png"/><Relationship Id="rId7" Type="http://schemas.openxmlformats.org/officeDocument/2006/relationships/image" Target="../media/image64.svg"/><Relationship Id="rId2" Type="http://schemas.openxmlformats.org/officeDocument/2006/relationships/image" Target="../media/image59.svg"/><Relationship Id="rId1" Type="http://schemas.openxmlformats.org/officeDocument/2006/relationships/image" Target="../media/image57.png"/><Relationship Id="rId6" Type="http://schemas.openxmlformats.org/officeDocument/2006/relationships/image" Target="../media/image60.png"/><Relationship Id="rId5" Type="http://schemas.openxmlformats.org/officeDocument/2006/relationships/image" Target="../media/image59.jpeg"/><Relationship Id="rId4" Type="http://schemas.openxmlformats.org/officeDocument/2006/relationships/image" Target="../media/image61.svg"/><Relationship Id="rId9" Type="http://schemas.openxmlformats.org/officeDocument/2006/relationships/image" Target="../media/image62.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82B9873-FA1F-4D01-8721-D1D069CE2CEA}" type="doc">
      <dgm:prSet loTypeId="urn:microsoft.com/office/officeart/2009/layout/CirclePictureHierarchy" loCatId="hierarchy" qsTypeId="urn:microsoft.com/office/officeart/2005/8/quickstyle/simple1" qsCatId="simple" csTypeId="urn:microsoft.com/office/officeart/2005/8/colors/accent1_2" csCatId="accent1" phldr="1"/>
      <dgm:spPr/>
      <dgm:t>
        <a:bodyPr/>
        <a:lstStyle/>
        <a:p>
          <a:endParaRPr lang="en-US"/>
        </a:p>
      </dgm:t>
    </dgm:pt>
    <dgm:pt modelId="{0765BE17-E20D-473C-B24B-77ADA8F13449}">
      <dgm:prSet/>
      <dgm:spPr/>
      <dgm:t>
        <a:bodyPr/>
        <a:lstStyle/>
        <a:p>
          <a:r>
            <a:rPr lang="ko-KR" altLang="en-US" dirty="0" err="1">
              <a:latin typeface="NanumSquare Bold" panose="020B0600000101010101" pitchFamily="34" charset="-127"/>
              <a:ea typeface="NanumSquare Bold" panose="020B0600000101010101" pitchFamily="34" charset="-127"/>
            </a:rPr>
            <a:t>线上</a:t>
          </a:r>
          <a:endParaRPr lang="en-US" altLang="ko-KR" dirty="0">
            <a:latin typeface="NanumSquare Bold" panose="020B0600000101010101" pitchFamily="34" charset="-127"/>
            <a:ea typeface="NanumSquare Bold" panose="020B0600000101010101" pitchFamily="34" charset="-127"/>
          </a:endParaRPr>
        </a:p>
        <a:p>
          <a:r>
            <a:rPr lang="en-US" altLang="ko-KR" dirty="0">
              <a:latin typeface="NanumSquare Bold" panose="020B0600000101010101" pitchFamily="34" charset="-127"/>
              <a:ea typeface="NanumSquare Bold" panose="020B0600000101010101" pitchFamily="34" charset="-127"/>
            </a:rPr>
            <a:t>(</a:t>
          </a:r>
          <a:r>
            <a:rPr lang="ko-KR" altLang="en-US" dirty="0" err="1">
              <a:latin typeface="NanumSquare Bold" panose="020B0600000101010101" pitchFamily="34" charset="-127"/>
              <a:ea typeface="NanumSquare Bold" panose="020B0600000101010101" pitchFamily="34" charset="-127"/>
            </a:rPr>
            <a:t>非面授</a:t>
          </a:r>
          <a:r>
            <a:rPr lang="en-US" altLang="ko-KR" dirty="0">
              <a:latin typeface="NanumSquare Bold" panose="020B0600000101010101" pitchFamily="34" charset="-127"/>
              <a:ea typeface="NanumSquare Bold" panose="020B0600000101010101" pitchFamily="34" charset="-127"/>
            </a:rPr>
            <a:t>)</a:t>
          </a:r>
          <a:endParaRPr lang="en-US" dirty="0">
            <a:latin typeface="NanumSquare Bold" panose="020B0600000101010101" pitchFamily="34" charset="-127"/>
            <a:ea typeface="NanumSquare Bold" panose="020B0600000101010101" pitchFamily="34" charset="-127"/>
          </a:endParaRPr>
        </a:p>
      </dgm:t>
    </dgm:pt>
    <dgm:pt modelId="{BB65332D-048F-4E73-A442-9AA7A82CEAF0}" type="parTrans" cxnId="{8368114F-ED76-405D-995A-E13810FC5C20}">
      <dgm:prSet/>
      <dgm:spPr/>
      <dgm:t>
        <a:bodyPr/>
        <a:lstStyle/>
        <a:p>
          <a:endParaRPr lang="en-US"/>
        </a:p>
      </dgm:t>
    </dgm:pt>
    <dgm:pt modelId="{3F705517-F82B-4194-829D-D06032A6C386}" type="sibTrans" cxnId="{8368114F-ED76-405D-995A-E13810FC5C20}">
      <dgm:prSet/>
      <dgm:spPr/>
      <dgm:t>
        <a:bodyPr/>
        <a:lstStyle/>
        <a:p>
          <a:endParaRPr lang="en-US"/>
        </a:p>
      </dgm:t>
    </dgm:pt>
    <dgm:pt modelId="{3F9F5404-85E4-4827-ADE4-0906E76F6ED7}">
      <dgm:prSet/>
      <dgm:spPr/>
      <dgm:t>
        <a:bodyPr/>
        <a:lstStyle/>
        <a:p>
          <a:r>
            <a:rPr lang="ko-KR" altLang="en-US" dirty="0" err="1">
              <a:latin typeface="나눔스퀘어 Bold" panose="020B0600000101010101" pitchFamily="34" charset="-127"/>
              <a:ea typeface="나눔스퀘어 Bold" panose="020B0600000101010101" pitchFamily="34" charset="-127"/>
            </a:rPr>
            <a:t>录播课程</a:t>
          </a:r>
          <a:r>
            <a:rPr lang="ko-KR" altLang="en-US" dirty="0">
              <a:latin typeface="나눔스퀘어 Bold" panose="020B0600000101010101" pitchFamily="34" charset="-127"/>
              <a:ea typeface="나눔스퀘어 Bold" panose="020B0600000101010101" pitchFamily="34" charset="-127"/>
            </a:rPr>
            <a:t> </a:t>
          </a:r>
          <a:r>
            <a:rPr lang="en-US" altLang="ko-KR" dirty="0">
              <a:latin typeface="나눔스퀘어 Bold" panose="020B0600000101010101" pitchFamily="34" charset="-127"/>
              <a:ea typeface="나눔스퀘어 Bold" panose="020B0600000101010101" pitchFamily="34" charset="-127"/>
            </a:rPr>
            <a:t>(</a:t>
          </a:r>
          <a:r>
            <a:rPr lang="ko-KR" altLang="en-US" b="1" dirty="0" err="1">
              <a:solidFill>
                <a:srgbClr val="FF0000"/>
              </a:solidFill>
              <a:latin typeface="나눔스퀘어 Bold" panose="020B0600000101010101" pitchFamily="34" charset="-127"/>
              <a:ea typeface="나눔스퀘어 Bold" panose="020B0600000101010101" pitchFamily="34" charset="-127"/>
            </a:rPr>
            <a:t>在指定的时间段内随时学习</a:t>
          </a:r>
          <a:r>
            <a:rPr lang="en-US" altLang="ko-KR" dirty="0">
              <a:latin typeface="나눔스퀘어 Bold" panose="020B0600000101010101" pitchFamily="34" charset="-127"/>
              <a:ea typeface="나눔스퀘어 Bold" panose="020B0600000101010101" pitchFamily="34" charset="-127"/>
            </a:rPr>
            <a:t>)</a:t>
          </a:r>
          <a:endParaRPr lang="en-US" dirty="0">
            <a:latin typeface="NanumSquare Bold" panose="020B0600000101010101" pitchFamily="34" charset="-127"/>
            <a:ea typeface="NanumSquare Bold" panose="020B0600000101010101" pitchFamily="34" charset="-127"/>
          </a:endParaRPr>
        </a:p>
      </dgm:t>
    </dgm:pt>
    <dgm:pt modelId="{75D37016-10B2-4481-B3D2-FD6CDE3E00E4}" type="parTrans" cxnId="{A73ABB5B-3FAB-4C74-BDF0-F65F09ADBD48}">
      <dgm:prSet/>
      <dgm:spPr/>
      <dgm:t>
        <a:bodyPr/>
        <a:lstStyle/>
        <a:p>
          <a:endParaRPr lang="en-US"/>
        </a:p>
      </dgm:t>
    </dgm:pt>
    <dgm:pt modelId="{328E2D79-8394-4482-8558-8DF2E1E68810}" type="sibTrans" cxnId="{A73ABB5B-3FAB-4C74-BDF0-F65F09ADBD48}">
      <dgm:prSet/>
      <dgm:spPr/>
      <dgm:t>
        <a:bodyPr/>
        <a:lstStyle/>
        <a:p>
          <a:endParaRPr lang="en-US"/>
        </a:p>
      </dgm:t>
    </dgm:pt>
    <dgm:pt modelId="{E58809DC-CB64-466F-8411-C9C80EA993EA}">
      <dgm:prSet/>
      <dgm:spPr/>
      <dgm:t>
        <a:bodyPr/>
        <a:lstStyle/>
        <a:p>
          <a:r>
            <a:rPr lang="zh-CN" altLang="en-US" dirty="0">
              <a:latin typeface="NanumSquare Bold" panose="020B0600000101010101" pitchFamily="34" charset="-127"/>
              <a:ea typeface="NanumSquare Bold" panose="020B0600000101010101" pitchFamily="34" charset="-127"/>
            </a:rPr>
            <a:t>实时直播</a:t>
          </a:r>
          <a:endParaRPr lang="en-US" altLang="zh-CN" dirty="0">
            <a:latin typeface="NanumSquare Bold" panose="020B0600000101010101" pitchFamily="34" charset="-127"/>
            <a:ea typeface="NanumSquare Bold" panose="020B0600000101010101" pitchFamily="34" charset="-127"/>
          </a:endParaRPr>
        </a:p>
        <a:p>
          <a:r>
            <a:rPr lang="en-US" dirty="0">
              <a:latin typeface="NanumSquare Bold" panose="020B0600000101010101" pitchFamily="34" charset="-127"/>
              <a:ea typeface="NanumSquare Bold" panose="020B0600000101010101" pitchFamily="34" charset="-127"/>
            </a:rPr>
            <a:t>(</a:t>
          </a:r>
          <a:r>
            <a:rPr lang="ko-KR" altLang="en-US" b="1" dirty="0" err="1">
              <a:solidFill>
                <a:srgbClr val="FF0000"/>
              </a:solidFill>
              <a:latin typeface="NanumSquare Bold" panose="020B0600000101010101" pitchFamily="34" charset="-127"/>
              <a:ea typeface="NanumSquare Bold" panose="020B0600000101010101" pitchFamily="34" charset="-127"/>
            </a:rPr>
            <a:t>在指定的课程内学习</a:t>
          </a:r>
          <a:r>
            <a:rPr lang="en-US" altLang="ko-KR" dirty="0">
              <a:latin typeface="NanumSquare Bold" panose="020B0600000101010101" pitchFamily="34" charset="-127"/>
              <a:ea typeface="NanumSquare Bold" panose="020B0600000101010101" pitchFamily="34" charset="-127"/>
            </a:rPr>
            <a:t>)</a:t>
          </a:r>
          <a:endParaRPr lang="en-US" dirty="0">
            <a:latin typeface="NanumSquare Bold" panose="020B0600000101010101" pitchFamily="34" charset="-127"/>
            <a:ea typeface="NanumSquare Bold" panose="020B0600000101010101" pitchFamily="34" charset="-127"/>
          </a:endParaRPr>
        </a:p>
      </dgm:t>
    </dgm:pt>
    <dgm:pt modelId="{8E8D4D41-FF54-481C-9A29-DF7507FF6E48}" type="parTrans" cxnId="{7000E4A5-3EA7-49CB-AEDB-0C2F0D8EC539}">
      <dgm:prSet/>
      <dgm:spPr/>
      <dgm:t>
        <a:bodyPr/>
        <a:lstStyle/>
        <a:p>
          <a:endParaRPr lang="en-US"/>
        </a:p>
      </dgm:t>
    </dgm:pt>
    <dgm:pt modelId="{8911B02C-44CF-49BE-96AB-A7217361C1A0}" type="sibTrans" cxnId="{7000E4A5-3EA7-49CB-AEDB-0C2F0D8EC539}">
      <dgm:prSet/>
      <dgm:spPr/>
      <dgm:t>
        <a:bodyPr/>
        <a:lstStyle/>
        <a:p>
          <a:endParaRPr lang="en-US"/>
        </a:p>
      </dgm:t>
    </dgm:pt>
    <dgm:pt modelId="{3CF3248C-804E-47B3-916C-897903DF074F}">
      <dgm:prSet/>
      <dgm:spPr/>
      <dgm:t>
        <a:bodyPr/>
        <a:lstStyle/>
        <a:p>
          <a:r>
            <a:rPr lang="en-US" dirty="0" err="1">
              <a:latin typeface="NanumSquare Bold" panose="020B0600000101010101" pitchFamily="34" charset="-127"/>
              <a:ea typeface="NanumSquare Bold" panose="020B0600000101010101" pitchFamily="34" charset="-127"/>
            </a:rPr>
            <a:t>使用Webex</a:t>
          </a:r>
          <a:endParaRPr lang="en-US" dirty="0">
            <a:latin typeface="NanumSquare Bold" panose="020B0600000101010101" pitchFamily="34" charset="-127"/>
            <a:ea typeface="NanumSquare Bold" panose="020B0600000101010101" pitchFamily="34" charset="-127"/>
          </a:endParaRPr>
        </a:p>
      </dgm:t>
    </dgm:pt>
    <dgm:pt modelId="{05E84E99-7F22-43A2-A1A1-8C380FE68560}" type="parTrans" cxnId="{83868F85-FFCE-4568-922F-E20B49AE1F91}">
      <dgm:prSet/>
      <dgm:spPr/>
      <dgm:t>
        <a:bodyPr/>
        <a:lstStyle/>
        <a:p>
          <a:endParaRPr lang="en-US"/>
        </a:p>
      </dgm:t>
    </dgm:pt>
    <dgm:pt modelId="{1A40FDA3-59AC-47A3-BF51-E4D104900BBE}" type="sibTrans" cxnId="{83868F85-FFCE-4568-922F-E20B49AE1F91}">
      <dgm:prSet/>
      <dgm:spPr/>
      <dgm:t>
        <a:bodyPr/>
        <a:lstStyle/>
        <a:p>
          <a:endParaRPr lang="en-US"/>
        </a:p>
      </dgm:t>
    </dgm:pt>
    <dgm:pt modelId="{D0C8AF8B-17B7-41AA-9ADD-0C6AB2C913DD}">
      <dgm:prSet/>
      <dgm:spPr/>
      <dgm:t>
        <a:bodyPr/>
        <a:lstStyle/>
        <a:p>
          <a:r>
            <a:rPr lang="en-US" dirty="0" err="1">
              <a:latin typeface="NanumSquare Bold" panose="020B0600000101010101" pitchFamily="34" charset="-127"/>
              <a:ea typeface="NanumSquare Bold" panose="020B0600000101010101" pitchFamily="34" charset="-127"/>
            </a:rPr>
            <a:t>使用Zoom</a:t>
          </a:r>
          <a:endParaRPr lang="en-US" dirty="0">
            <a:latin typeface="NanumSquare Bold" panose="020B0600000101010101" pitchFamily="34" charset="-127"/>
            <a:ea typeface="NanumSquare Bold" panose="020B0600000101010101" pitchFamily="34" charset="-127"/>
          </a:endParaRPr>
        </a:p>
      </dgm:t>
    </dgm:pt>
    <dgm:pt modelId="{983E4380-BF91-4349-BD33-27E795ED6AEE}" type="parTrans" cxnId="{1AEABD02-0D0F-422D-83B6-9B06218B5B37}">
      <dgm:prSet/>
      <dgm:spPr/>
      <dgm:t>
        <a:bodyPr/>
        <a:lstStyle/>
        <a:p>
          <a:endParaRPr lang="en-US"/>
        </a:p>
      </dgm:t>
    </dgm:pt>
    <dgm:pt modelId="{07295609-15D5-4A14-8FB2-206D9D6EC599}" type="sibTrans" cxnId="{1AEABD02-0D0F-422D-83B6-9B06218B5B37}">
      <dgm:prSet/>
      <dgm:spPr/>
      <dgm:t>
        <a:bodyPr/>
        <a:lstStyle/>
        <a:p>
          <a:endParaRPr lang="en-US"/>
        </a:p>
      </dgm:t>
    </dgm:pt>
    <dgm:pt modelId="{012E0A28-8E39-482B-9AF5-E85B55A08F60}">
      <dgm:prSet/>
      <dgm:spPr/>
      <dgm:t>
        <a:bodyPr/>
        <a:lstStyle/>
        <a:p>
          <a:r>
            <a:rPr lang="en-US" dirty="0" err="1">
              <a:latin typeface="NanumSquare Bold" panose="020B0600000101010101" pitchFamily="34" charset="-127"/>
              <a:ea typeface="NanumSquare Bold" panose="020B0600000101010101" pitchFamily="34" charset="-127"/>
            </a:rPr>
            <a:t>使用KLAS学习</a:t>
          </a:r>
          <a:endParaRPr lang="en-US" dirty="0">
            <a:latin typeface="NanumSquare Bold" panose="020B0600000101010101" pitchFamily="34" charset="-127"/>
            <a:ea typeface="NanumSquare Bold" panose="020B0600000101010101" pitchFamily="34" charset="-127"/>
          </a:endParaRPr>
        </a:p>
      </dgm:t>
    </dgm:pt>
    <dgm:pt modelId="{BABF1958-859E-463F-864F-D4C116F4764A}" type="parTrans" cxnId="{C60F766E-B0D0-4B51-984D-C6BC95E2CEE6}">
      <dgm:prSet/>
      <dgm:spPr/>
      <dgm:t>
        <a:bodyPr/>
        <a:lstStyle/>
        <a:p>
          <a:endParaRPr lang="en-US"/>
        </a:p>
      </dgm:t>
    </dgm:pt>
    <dgm:pt modelId="{ED5B5540-A699-4222-A4B1-90522A87D0FC}" type="sibTrans" cxnId="{C60F766E-B0D0-4B51-984D-C6BC95E2CEE6}">
      <dgm:prSet/>
      <dgm:spPr/>
      <dgm:t>
        <a:bodyPr/>
        <a:lstStyle/>
        <a:p>
          <a:endParaRPr lang="en-US"/>
        </a:p>
      </dgm:t>
    </dgm:pt>
    <dgm:pt modelId="{87B03EA9-34A0-4859-95C9-50DF64882CC1}" type="pres">
      <dgm:prSet presAssocID="{082B9873-FA1F-4D01-8721-D1D069CE2CEA}" presName="hierChild1" presStyleCnt="0">
        <dgm:presLayoutVars>
          <dgm:chPref val="1"/>
          <dgm:dir/>
          <dgm:animOne val="branch"/>
          <dgm:animLvl val="lvl"/>
          <dgm:resizeHandles/>
        </dgm:presLayoutVars>
      </dgm:prSet>
      <dgm:spPr/>
      <dgm:t>
        <a:bodyPr/>
        <a:lstStyle/>
        <a:p>
          <a:pPr latinLnBrk="1"/>
          <a:endParaRPr lang="ko-KR" altLang="en-US"/>
        </a:p>
      </dgm:t>
    </dgm:pt>
    <dgm:pt modelId="{853F93B9-3FCC-4351-897A-2519DE3382C1}" type="pres">
      <dgm:prSet presAssocID="{0765BE17-E20D-473C-B24B-77ADA8F13449}" presName="hierRoot1" presStyleCnt="0"/>
      <dgm:spPr/>
    </dgm:pt>
    <dgm:pt modelId="{40091402-C894-4DDF-8214-029EAC05B77C}" type="pres">
      <dgm:prSet presAssocID="{0765BE17-E20D-473C-B24B-77ADA8F13449}" presName="composite" presStyleCnt="0"/>
      <dgm:spPr/>
    </dgm:pt>
    <dgm:pt modelId="{9F54754A-B167-4503-8291-C02152D4CD6D}" type="pres">
      <dgm:prSet presAssocID="{0765BE17-E20D-473C-B24B-77ADA8F13449}" presName="image" presStyleLbl="node0" presStyleIdx="0" presStyleCnt="1"/>
      <dgm:spPr>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rcRect/>
          <a:stretch>
            <a:fillRect/>
          </a:stretch>
        </a:blipFill>
      </dgm:spPr>
      <dgm:t>
        <a:bodyPr/>
        <a:lstStyle/>
        <a:p>
          <a:pPr latinLnBrk="1"/>
          <a:endParaRPr lang="ko-KR" altLang="en-US"/>
        </a:p>
      </dgm:t>
      <dgm:extLst>
        <a:ext uri="{E40237B7-FDA0-4F09-8148-C483321AD2D9}">
          <dgm14:cNvPr xmlns:dgm14="http://schemas.microsoft.com/office/drawing/2010/diagram" id="0" name="" descr="Graduation cap"/>
        </a:ext>
      </dgm:extLst>
    </dgm:pt>
    <dgm:pt modelId="{37653228-20F7-442B-AA5E-32ADB1A06660}" type="pres">
      <dgm:prSet presAssocID="{0765BE17-E20D-473C-B24B-77ADA8F13449}" presName="text" presStyleLbl="revTx" presStyleIdx="0" presStyleCnt="6">
        <dgm:presLayoutVars>
          <dgm:chPref val="3"/>
        </dgm:presLayoutVars>
      </dgm:prSet>
      <dgm:spPr/>
      <dgm:t>
        <a:bodyPr/>
        <a:lstStyle/>
        <a:p>
          <a:pPr latinLnBrk="1"/>
          <a:endParaRPr lang="ko-KR" altLang="en-US"/>
        </a:p>
      </dgm:t>
    </dgm:pt>
    <dgm:pt modelId="{427DA021-2E28-4172-A51B-55595E951189}" type="pres">
      <dgm:prSet presAssocID="{0765BE17-E20D-473C-B24B-77ADA8F13449}" presName="hierChild2" presStyleCnt="0"/>
      <dgm:spPr/>
    </dgm:pt>
    <dgm:pt modelId="{F6DB6DF2-495D-49B2-A81F-93E6346CF2DA}" type="pres">
      <dgm:prSet presAssocID="{75D37016-10B2-4481-B3D2-FD6CDE3E00E4}" presName="Name10" presStyleLbl="parChTrans1D2" presStyleIdx="0" presStyleCnt="2"/>
      <dgm:spPr/>
      <dgm:t>
        <a:bodyPr/>
        <a:lstStyle/>
        <a:p>
          <a:pPr latinLnBrk="1"/>
          <a:endParaRPr lang="ko-KR" altLang="en-US"/>
        </a:p>
      </dgm:t>
    </dgm:pt>
    <dgm:pt modelId="{FFAD8B33-3E96-4720-A4A1-F9F4745B113E}" type="pres">
      <dgm:prSet presAssocID="{3F9F5404-85E4-4827-ADE4-0906E76F6ED7}" presName="hierRoot2" presStyleCnt="0"/>
      <dgm:spPr/>
    </dgm:pt>
    <dgm:pt modelId="{75571805-1D00-4253-A618-451C70FE3C59}" type="pres">
      <dgm:prSet presAssocID="{3F9F5404-85E4-4827-ADE4-0906E76F6ED7}" presName="composite2" presStyleCnt="0"/>
      <dgm:spPr/>
    </dgm:pt>
    <dgm:pt modelId="{9A474473-2F82-4062-9F40-0A3628F9A932}" type="pres">
      <dgm:prSet presAssocID="{3F9F5404-85E4-4827-ADE4-0906E76F6ED7}" presName="image2" presStyleLbl="node2" presStyleIdx="0" presStyleCnt="2"/>
      <dgm:spPr>
        <a:prstGeom prst="rect">
          <a:avLst/>
        </a:prstGeom>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rcRect/>
          <a:stretch>
            <a:fillRect/>
          </a:stretch>
        </a:blipFill>
      </dgm:spPr>
      <dgm:t>
        <a:bodyPr/>
        <a:lstStyle/>
        <a:p>
          <a:pPr latinLnBrk="1"/>
          <a:endParaRPr lang="ko-KR" altLang="en-US"/>
        </a:p>
      </dgm:t>
    </dgm:pt>
    <dgm:pt modelId="{DA903434-0702-406C-B418-ED412DF63966}" type="pres">
      <dgm:prSet presAssocID="{3F9F5404-85E4-4827-ADE4-0906E76F6ED7}" presName="text2" presStyleLbl="revTx" presStyleIdx="1" presStyleCnt="6">
        <dgm:presLayoutVars>
          <dgm:chPref val="3"/>
        </dgm:presLayoutVars>
      </dgm:prSet>
      <dgm:spPr/>
      <dgm:t>
        <a:bodyPr/>
        <a:lstStyle/>
        <a:p>
          <a:pPr latinLnBrk="1"/>
          <a:endParaRPr lang="ko-KR" altLang="en-US"/>
        </a:p>
      </dgm:t>
    </dgm:pt>
    <dgm:pt modelId="{BA10BEF3-78DD-458C-A283-9CCEC386A575}" type="pres">
      <dgm:prSet presAssocID="{3F9F5404-85E4-4827-ADE4-0906E76F6ED7}" presName="hierChild3" presStyleCnt="0"/>
      <dgm:spPr/>
    </dgm:pt>
    <dgm:pt modelId="{2DCD75FB-9792-4E46-BE76-E01DB63BC0AF}" type="pres">
      <dgm:prSet presAssocID="{BABF1958-859E-463F-864F-D4C116F4764A}" presName="Name17" presStyleLbl="parChTrans1D3" presStyleIdx="0" presStyleCnt="3"/>
      <dgm:spPr/>
      <dgm:t>
        <a:bodyPr/>
        <a:lstStyle/>
        <a:p>
          <a:pPr latinLnBrk="1"/>
          <a:endParaRPr lang="ko-KR" altLang="en-US"/>
        </a:p>
      </dgm:t>
    </dgm:pt>
    <dgm:pt modelId="{BE9D30DB-F2A8-4FC2-BB48-002C24BAECC9}" type="pres">
      <dgm:prSet presAssocID="{012E0A28-8E39-482B-9AF5-E85B55A08F60}" presName="hierRoot3" presStyleCnt="0"/>
      <dgm:spPr/>
    </dgm:pt>
    <dgm:pt modelId="{FBE78E1C-7B6D-425D-BB1A-C6C190BE14AF}" type="pres">
      <dgm:prSet presAssocID="{012E0A28-8E39-482B-9AF5-E85B55A08F60}" presName="composite3" presStyleCnt="0"/>
      <dgm:spPr/>
    </dgm:pt>
    <dgm:pt modelId="{8DFAB71A-C958-40AB-99B2-27A6BF94A060}" type="pres">
      <dgm:prSet presAssocID="{012E0A28-8E39-482B-9AF5-E85B55A08F60}" presName="image3" presStyleLbl="node3" presStyleIdx="0" presStyleCnt="3"/>
      <dgm:spPr>
        <a:blipFill rotWithShape="1">
          <a:blip xmlns:r="http://schemas.openxmlformats.org/officeDocument/2006/relationships" r:embed="rId5" cstate="print">
            <a:extLst>
              <a:ext uri="{28A0092B-C50C-407E-A947-70E740481C1C}">
                <a14:useLocalDpi xmlns:a14="http://schemas.microsoft.com/office/drawing/2010/main" val="0"/>
              </a:ext>
            </a:extLst>
          </a:blip>
          <a:srcRect/>
          <a:stretch>
            <a:fillRect/>
          </a:stretch>
        </a:blipFill>
      </dgm:spPr>
    </dgm:pt>
    <dgm:pt modelId="{7671B2F2-C380-441A-946E-8C9A41FFD15F}" type="pres">
      <dgm:prSet presAssocID="{012E0A28-8E39-482B-9AF5-E85B55A08F60}" presName="text3" presStyleLbl="revTx" presStyleIdx="2" presStyleCnt="6">
        <dgm:presLayoutVars>
          <dgm:chPref val="3"/>
        </dgm:presLayoutVars>
      </dgm:prSet>
      <dgm:spPr/>
      <dgm:t>
        <a:bodyPr/>
        <a:lstStyle/>
        <a:p>
          <a:pPr latinLnBrk="1"/>
          <a:endParaRPr lang="ko-KR" altLang="en-US"/>
        </a:p>
      </dgm:t>
    </dgm:pt>
    <dgm:pt modelId="{C1063435-CD54-4891-8B09-76797ADE47CF}" type="pres">
      <dgm:prSet presAssocID="{012E0A28-8E39-482B-9AF5-E85B55A08F60}" presName="hierChild4" presStyleCnt="0"/>
      <dgm:spPr/>
    </dgm:pt>
    <dgm:pt modelId="{8EF7259A-71BE-4F7F-A36C-F30853AC5A9C}" type="pres">
      <dgm:prSet presAssocID="{8E8D4D41-FF54-481C-9A29-DF7507FF6E48}" presName="Name10" presStyleLbl="parChTrans1D2" presStyleIdx="1" presStyleCnt="2"/>
      <dgm:spPr/>
      <dgm:t>
        <a:bodyPr/>
        <a:lstStyle/>
        <a:p>
          <a:pPr latinLnBrk="1"/>
          <a:endParaRPr lang="ko-KR" altLang="en-US"/>
        </a:p>
      </dgm:t>
    </dgm:pt>
    <dgm:pt modelId="{09475E58-D445-4704-A0D2-8FB24F518D8E}" type="pres">
      <dgm:prSet presAssocID="{E58809DC-CB64-466F-8411-C9C80EA993EA}" presName="hierRoot2" presStyleCnt="0"/>
      <dgm:spPr/>
    </dgm:pt>
    <dgm:pt modelId="{32F14214-B792-4525-9008-BB7D6EADE845}" type="pres">
      <dgm:prSet presAssocID="{E58809DC-CB64-466F-8411-C9C80EA993EA}" presName="composite2" presStyleCnt="0"/>
      <dgm:spPr/>
    </dgm:pt>
    <dgm:pt modelId="{E79659B0-ACB0-40E3-9611-E28E301B1938}" type="pres">
      <dgm:prSet presAssocID="{E58809DC-CB64-466F-8411-C9C80EA993EA}" presName="image2" presStyleLbl="node2" presStyleIdx="1" presStyleCnt="2"/>
      <dgm:spPr>
        <a:prstGeom prst="rect">
          <a:avLst/>
        </a:prstGeom>
        <a:blipFill>
          <a:blip xmlns:r="http://schemas.openxmlformats.org/officeDocument/2006/relationships" r:embed="rId6">
            <a:extLst>
              <a:ext uri="{28A0092B-C50C-407E-A947-70E740481C1C}">
                <a14:useLocalDpi xmlns:a14="http://schemas.microsoft.com/office/drawing/2010/main" val="0"/>
              </a:ext>
              <a:ext uri="{96DAC541-7B7A-43D3-8B79-37D633B846F1}">
                <asvg:svgBlip xmlns="" xmlns:asvg="http://schemas.microsoft.com/office/drawing/2016/SVG/main" r:embed="rId7"/>
              </a:ext>
            </a:extLst>
          </a:blip>
          <a:srcRect/>
          <a:stretch>
            <a:fillRect/>
          </a:stretch>
        </a:blipFill>
      </dgm:spPr>
      <dgm:t>
        <a:bodyPr/>
        <a:lstStyle/>
        <a:p>
          <a:pPr latinLnBrk="1"/>
          <a:endParaRPr lang="ko-KR" altLang="en-US"/>
        </a:p>
      </dgm:t>
      <dgm:extLst>
        <a:ext uri="{E40237B7-FDA0-4F09-8148-C483321AD2D9}">
          <dgm14:cNvPr xmlns:dgm14="http://schemas.microsoft.com/office/drawing/2010/diagram" id="0" name="" descr="Teacher"/>
        </a:ext>
      </dgm:extLst>
    </dgm:pt>
    <dgm:pt modelId="{747BD4DD-673A-4B38-B0F7-EBFC8FC9204D}" type="pres">
      <dgm:prSet presAssocID="{E58809DC-CB64-466F-8411-C9C80EA993EA}" presName="text2" presStyleLbl="revTx" presStyleIdx="3" presStyleCnt="6" custScaleX="173316" custScaleY="98141" custLinFactNeighborX="34648">
        <dgm:presLayoutVars>
          <dgm:chPref val="3"/>
        </dgm:presLayoutVars>
      </dgm:prSet>
      <dgm:spPr/>
      <dgm:t>
        <a:bodyPr/>
        <a:lstStyle/>
        <a:p>
          <a:pPr latinLnBrk="1"/>
          <a:endParaRPr lang="ko-KR" altLang="en-US"/>
        </a:p>
      </dgm:t>
    </dgm:pt>
    <dgm:pt modelId="{80EE0B8D-4B5B-4C61-9C8C-B0126CF15ABB}" type="pres">
      <dgm:prSet presAssocID="{E58809DC-CB64-466F-8411-C9C80EA993EA}" presName="hierChild3" presStyleCnt="0"/>
      <dgm:spPr/>
    </dgm:pt>
    <dgm:pt modelId="{D6921BBB-FC0E-457A-ABB2-0B2B55D65EC9}" type="pres">
      <dgm:prSet presAssocID="{05E84E99-7F22-43A2-A1A1-8C380FE68560}" presName="Name17" presStyleLbl="parChTrans1D3" presStyleIdx="1" presStyleCnt="3"/>
      <dgm:spPr/>
      <dgm:t>
        <a:bodyPr/>
        <a:lstStyle/>
        <a:p>
          <a:pPr latinLnBrk="1"/>
          <a:endParaRPr lang="ko-KR" altLang="en-US"/>
        </a:p>
      </dgm:t>
    </dgm:pt>
    <dgm:pt modelId="{B19EB561-98AE-4F73-931A-B9CECEA4CDA4}" type="pres">
      <dgm:prSet presAssocID="{3CF3248C-804E-47B3-916C-897903DF074F}" presName="hierRoot3" presStyleCnt="0"/>
      <dgm:spPr/>
    </dgm:pt>
    <dgm:pt modelId="{3D47701A-BB71-40EA-8295-BF5C40FC0543}" type="pres">
      <dgm:prSet presAssocID="{3CF3248C-804E-47B3-916C-897903DF074F}" presName="composite3" presStyleCnt="0"/>
      <dgm:spPr/>
    </dgm:pt>
    <dgm:pt modelId="{56F9A7A7-1126-45B4-ADB3-8BCAA4CC39B2}" type="pres">
      <dgm:prSet presAssocID="{3CF3248C-804E-47B3-916C-897903DF074F}" presName="image3" presStyleLbl="node3" presStyleIdx="1" presStyleCnt="3" custScaleX="92400"/>
      <dgm:spPr>
        <a:prstGeom prst="rect">
          <a:avLst/>
        </a:prstGeom>
        <a:blipFill dpi="0" rotWithShape="1">
          <a:blip xmlns:r="http://schemas.openxmlformats.org/officeDocument/2006/relationships" r:embed="rId8" cstate="print">
            <a:extLst>
              <a:ext uri="{28A0092B-C50C-407E-A947-70E740481C1C}">
                <a14:useLocalDpi xmlns:a14="http://schemas.microsoft.com/office/drawing/2010/main" val="0"/>
              </a:ext>
            </a:extLst>
          </a:blip>
          <a:srcRect/>
          <a:stretch>
            <a:fillRect l="10154" t="15135" r="10154" b="15135"/>
          </a:stretch>
        </a:blipFill>
      </dgm:spPr>
    </dgm:pt>
    <dgm:pt modelId="{2AE3086C-1B88-4D35-BA78-96BC417F7375}" type="pres">
      <dgm:prSet presAssocID="{3CF3248C-804E-47B3-916C-897903DF074F}" presName="text3" presStyleLbl="revTx" presStyleIdx="4" presStyleCnt="6">
        <dgm:presLayoutVars>
          <dgm:chPref val="3"/>
        </dgm:presLayoutVars>
      </dgm:prSet>
      <dgm:spPr/>
      <dgm:t>
        <a:bodyPr/>
        <a:lstStyle/>
        <a:p>
          <a:pPr latinLnBrk="1"/>
          <a:endParaRPr lang="ko-KR" altLang="en-US"/>
        </a:p>
      </dgm:t>
    </dgm:pt>
    <dgm:pt modelId="{3D3F0F00-5ECE-41E5-8EE8-F073919926E2}" type="pres">
      <dgm:prSet presAssocID="{3CF3248C-804E-47B3-916C-897903DF074F}" presName="hierChild4" presStyleCnt="0"/>
      <dgm:spPr/>
    </dgm:pt>
    <dgm:pt modelId="{948C13F8-4C7D-47A3-81C4-174DC4BCAA7A}" type="pres">
      <dgm:prSet presAssocID="{983E4380-BF91-4349-BD33-27E795ED6AEE}" presName="Name17" presStyleLbl="parChTrans1D3" presStyleIdx="2" presStyleCnt="3"/>
      <dgm:spPr/>
      <dgm:t>
        <a:bodyPr/>
        <a:lstStyle/>
        <a:p>
          <a:pPr latinLnBrk="1"/>
          <a:endParaRPr lang="ko-KR" altLang="en-US"/>
        </a:p>
      </dgm:t>
    </dgm:pt>
    <dgm:pt modelId="{B6164663-2002-4891-A196-63EDFB44E713}" type="pres">
      <dgm:prSet presAssocID="{D0C8AF8B-17B7-41AA-9ADD-0C6AB2C913DD}" presName="hierRoot3" presStyleCnt="0"/>
      <dgm:spPr/>
    </dgm:pt>
    <dgm:pt modelId="{D2A9F927-D3C1-4886-8C1B-602DF6913223}" type="pres">
      <dgm:prSet presAssocID="{D0C8AF8B-17B7-41AA-9ADD-0C6AB2C913DD}" presName="composite3" presStyleCnt="0"/>
      <dgm:spPr/>
    </dgm:pt>
    <dgm:pt modelId="{3A6BAD3D-21F3-46BF-9A4F-8BB33F07DE0D}" type="pres">
      <dgm:prSet presAssocID="{D0C8AF8B-17B7-41AA-9ADD-0C6AB2C913DD}" presName="image3" presStyleLbl="node3" presStyleIdx="2" presStyleCnt="3"/>
      <dgm:spPr>
        <a:prstGeom prst="rect">
          <a:avLst/>
        </a:prstGeom>
        <a:blipFill dpi="0" rotWithShape="1">
          <a:blip xmlns:r="http://schemas.openxmlformats.org/officeDocument/2006/relationships" r:embed="rId9" cstate="print">
            <a:extLst>
              <a:ext uri="{28A0092B-C50C-407E-A947-70E740481C1C}">
                <a14:useLocalDpi xmlns:a14="http://schemas.microsoft.com/office/drawing/2010/main" val="0"/>
              </a:ext>
            </a:extLst>
          </a:blip>
          <a:srcRect/>
          <a:stretch>
            <a:fillRect l="10154" t="15135" r="10154" b="15135"/>
          </a:stretch>
        </a:blipFill>
      </dgm:spPr>
      <dgm:t>
        <a:bodyPr/>
        <a:lstStyle/>
        <a:p>
          <a:pPr latinLnBrk="1"/>
          <a:endParaRPr lang="ko-KR" altLang="en-US"/>
        </a:p>
      </dgm:t>
    </dgm:pt>
    <dgm:pt modelId="{54DB7AAE-3D4D-4D4B-8AFF-E16CF0C8CCE7}" type="pres">
      <dgm:prSet presAssocID="{D0C8AF8B-17B7-41AA-9ADD-0C6AB2C913DD}" presName="text3" presStyleLbl="revTx" presStyleIdx="5" presStyleCnt="6">
        <dgm:presLayoutVars>
          <dgm:chPref val="3"/>
        </dgm:presLayoutVars>
      </dgm:prSet>
      <dgm:spPr/>
      <dgm:t>
        <a:bodyPr/>
        <a:lstStyle/>
        <a:p>
          <a:pPr latinLnBrk="1"/>
          <a:endParaRPr lang="ko-KR" altLang="en-US"/>
        </a:p>
      </dgm:t>
    </dgm:pt>
    <dgm:pt modelId="{ADF26A01-2EE9-4D20-B6E3-1008C2EE8F60}" type="pres">
      <dgm:prSet presAssocID="{D0C8AF8B-17B7-41AA-9ADD-0C6AB2C913DD}" presName="hierChild4" presStyleCnt="0"/>
      <dgm:spPr/>
    </dgm:pt>
  </dgm:ptLst>
  <dgm:cxnLst>
    <dgm:cxn modelId="{1E75C3B2-AC88-4A8C-9869-43883645AAB8}" type="presOf" srcId="{BABF1958-859E-463F-864F-D4C116F4764A}" destId="{2DCD75FB-9792-4E46-BE76-E01DB63BC0AF}" srcOrd="0" destOrd="0" presId="urn:microsoft.com/office/officeart/2009/layout/CirclePictureHierarchy"/>
    <dgm:cxn modelId="{736D5FD4-EF9C-44DA-853B-60E47DA24F44}" type="presOf" srcId="{983E4380-BF91-4349-BD33-27E795ED6AEE}" destId="{948C13F8-4C7D-47A3-81C4-174DC4BCAA7A}" srcOrd="0" destOrd="0" presId="urn:microsoft.com/office/officeart/2009/layout/CirclePictureHierarchy"/>
    <dgm:cxn modelId="{0994DF66-A11C-4A56-A5D3-318BCDDE9471}" type="presOf" srcId="{082B9873-FA1F-4D01-8721-D1D069CE2CEA}" destId="{87B03EA9-34A0-4859-95C9-50DF64882CC1}" srcOrd="0" destOrd="0" presId="urn:microsoft.com/office/officeart/2009/layout/CirclePictureHierarchy"/>
    <dgm:cxn modelId="{83868F85-FFCE-4568-922F-E20B49AE1F91}" srcId="{E58809DC-CB64-466F-8411-C9C80EA993EA}" destId="{3CF3248C-804E-47B3-916C-897903DF074F}" srcOrd="0" destOrd="0" parTransId="{05E84E99-7F22-43A2-A1A1-8C380FE68560}" sibTransId="{1A40FDA3-59AC-47A3-BF51-E4D104900BBE}"/>
    <dgm:cxn modelId="{85A8D647-E905-4DAE-8F89-83CFFCB76B08}" type="presOf" srcId="{E58809DC-CB64-466F-8411-C9C80EA993EA}" destId="{747BD4DD-673A-4B38-B0F7-EBFC8FC9204D}" srcOrd="0" destOrd="0" presId="urn:microsoft.com/office/officeart/2009/layout/CirclePictureHierarchy"/>
    <dgm:cxn modelId="{DB3F6103-8BD9-4011-8019-0A140441D14E}" type="presOf" srcId="{05E84E99-7F22-43A2-A1A1-8C380FE68560}" destId="{D6921BBB-FC0E-457A-ABB2-0B2B55D65EC9}" srcOrd="0" destOrd="0" presId="urn:microsoft.com/office/officeart/2009/layout/CirclePictureHierarchy"/>
    <dgm:cxn modelId="{0D0D9470-E31D-45EF-BD9F-953C24BA0CCC}" type="presOf" srcId="{0765BE17-E20D-473C-B24B-77ADA8F13449}" destId="{37653228-20F7-442B-AA5E-32ADB1A06660}" srcOrd="0" destOrd="0" presId="urn:microsoft.com/office/officeart/2009/layout/CirclePictureHierarchy"/>
    <dgm:cxn modelId="{C60F766E-B0D0-4B51-984D-C6BC95E2CEE6}" srcId="{3F9F5404-85E4-4827-ADE4-0906E76F6ED7}" destId="{012E0A28-8E39-482B-9AF5-E85B55A08F60}" srcOrd="0" destOrd="0" parTransId="{BABF1958-859E-463F-864F-D4C116F4764A}" sibTransId="{ED5B5540-A699-4222-A4B1-90522A87D0FC}"/>
    <dgm:cxn modelId="{A73ABB5B-3FAB-4C74-BDF0-F65F09ADBD48}" srcId="{0765BE17-E20D-473C-B24B-77ADA8F13449}" destId="{3F9F5404-85E4-4827-ADE4-0906E76F6ED7}" srcOrd="0" destOrd="0" parTransId="{75D37016-10B2-4481-B3D2-FD6CDE3E00E4}" sibTransId="{328E2D79-8394-4482-8558-8DF2E1E68810}"/>
    <dgm:cxn modelId="{DA69CC20-BD9F-41C8-A855-F76210A9139F}" type="presOf" srcId="{75D37016-10B2-4481-B3D2-FD6CDE3E00E4}" destId="{F6DB6DF2-495D-49B2-A81F-93E6346CF2DA}" srcOrd="0" destOrd="0" presId="urn:microsoft.com/office/officeart/2009/layout/CirclePictureHierarchy"/>
    <dgm:cxn modelId="{1AEABD02-0D0F-422D-83B6-9B06218B5B37}" srcId="{E58809DC-CB64-466F-8411-C9C80EA993EA}" destId="{D0C8AF8B-17B7-41AA-9ADD-0C6AB2C913DD}" srcOrd="1" destOrd="0" parTransId="{983E4380-BF91-4349-BD33-27E795ED6AEE}" sibTransId="{07295609-15D5-4A14-8FB2-206D9D6EC599}"/>
    <dgm:cxn modelId="{AAF69F4B-242F-4412-8160-D9A71C099E55}" type="presOf" srcId="{8E8D4D41-FF54-481C-9A29-DF7507FF6E48}" destId="{8EF7259A-71BE-4F7F-A36C-F30853AC5A9C}" srcOrd="0" destOrd="0" presId="urn:microsoft.com/office/officeart/2009/layout/CirclePictureHierarchy"/>
    <dgm:cxn modelId="{353B506A-045B-45F2-B119-E26AE4D5FFF0}" type="presOf" srcId="{012E0A28-8E39-482B-9AF5-E85B55A08F60}" destId="{7671B2F2-C380-441A-946E-8C9A41FFD15F}" srcOrd="0" destOrd="0" presId="urn:microsoft.com/office/officeart/2009/layout/CirclePictureHierarchy"/>
    <dgm:cxn modelId="{00BFC67D-199F-4602-B694-8157DBFD3169}" type="presOf" srcId="{3F9F5404-85E4-4827-ADE4-0906E76F6ED7}" destId="{DA903434-0702-406C-B418-ED412DF63966}" srcOrd="0" destOrd="0" presId="urn:microsoft.com/office/officeart/2009/layout/CirclePictureHierarchy"/>
    <dgm:cxn modelId="{A9DF9FD6-2CB2-4181-8566-F40092654252}" type="presOf" srcId="{3CF3248C-804E-47B3-916C-897903DF074F}" destId="{2AE3086C-1B88-4D35-BA78-96BC417F7375}" srcOrd="0" destOrd="0" presId="urn:microsoft.com/office/officeart/2009/layout/CirclePictureHierarchy"/>
    <dgm:cxn modelId="{8368114F-ED76-405D-995A-E13810FC5C20}" srcId="{082B9873-FA1F-4D01-8721-D1D069CE2CEA}" destId="{0765BE17-E20D-473C-B24B-77ADA8F13449}" srcOrd="0" destOrd="0" parTransId="{BB65332D-048F-4E73-A442-9AA7A82CEAF0}" sibTransId="{3F705517-F82B-4194-829D-D06032A6C386}"/>
    <dgm:cxn modelId="{7000E4A5-3EA7-49CB-AEDB-0C2F0D8EC539}" srcId="{0765BE17-E20D-473C-B24B-77ADA8F13449}" destId="{E58809DC-CB64-466F-8411-C9C80EA993EA}" srcOrd="1" destOrd="0" parTransId="{8E8D4D41-FF54-481C-9A29-DF7507FF6E48}" sibTransId="{8911B02C-44CF-49BE-96AB-A7217361C1A0}"/>
    <dgm:cxn modelId="{F980564C-C082-484C-BA4C-1377613945C3}" type="presOf" srcId="{D0C8AF8B-17B7-41AA-9ADD-0C6AB2C913DD}" destId="{54DB7AAE-3D4D-4D4B-8AFF-E16CF0C8CCE7}" srcOrd="0" destOrd="0" presId="urn:microsoft.com/office/officeart/2009/layout/CirclePictureHierarchy"/>
    <dgm:cxn modelId="{423072F1-F4B3-43D9-AF6D-FE1FD4866589}" type="presParOf" srcId="{87B03EA9-34A0-4859-95C9-50DF64882CC1}" destId="{853F93B9-3FCC-4351-897A-2519DE3382C1}" srcOrd="0" destOrd="0" presId="urn:microsoft.com/office/officeart/2009/layout/CirclePictureHierarchy"/>
    <dgm:cxn modelId="{9478B2AE-397B-4B80-844B-140FE5C4DA82}" type="presParOf" srcId="{853F93B9-3FCC-4351-897A-2519DE3382C1}" destId="{40091402-C894-4DDF-8214-029EAC05B77C}" srcOrd="0" destOrd="0" presId="urn:microsoft.com/office/officeart/2009/layout/CirclePictureHierarchy"/>
    <dgm:cxn modelId="{C02293C8-FC58-4C51-B4C5-9DB934CFF54B}" type="presParOf" srcId="{40091402-C894-4DDF-8214-029EAC05B77C}" destId="{9F54754A-B167-4503-8291-C02152D4CD6D}" srcOrd="0" destOrd="0" presId="urn:microsoft.com/office/officeart/2009/layout/CirclePictureHierarchy"/>
    <dgm:cxn modelId="{49B34384-975E-4A86-BE72-EF183D5EF1E8}" type="presParOf" srcId="{40091402-C894-4DDF-8214-029EAC05B77C}" destId="{37653228-20F7-442B-AA5E-32ADB1A06660}" srcOrd="1" destOrd="0" presId="urn:microsoft.com/office/officeart/2009/layout/CirclePictureHierarchy"/>
    <dgm:cxn modelId="{171591EF-FE2C-4986-B8D5-C9C0E05AB8A7}" type="presParOf" srcId="{853F93B9-3FCC-4351-897A-2519DE3382C1}" destId="{427DA021-2E28-4172-A51B-55595E951189}" srcOrd="1" destOrd="0" presId="urn:microsoft.com/office/officeart/2009/layout/CirclePictureHierarchy"/>
    <dgm:cxn modelId="{9449CC79-209C-480A-AD9D-C74DA4999435}" type="presParOf" srcId="{427DA021-2E28-4172-A51B-55595E951189}" destId="{F6DB6DF2-495D-49B2-A81F-93E6346CF2DA}" srcOrd="0" destOrd="0" presId="urn:microsoft.com/office/officeart/2009/layout/CirclePictureHierarchy"/>
    <dgm:cxn modelId="{8A7FBA86-1108-4DE9-935A-C26FEC537AFF}" type="presParOf" srcId="{427DA021-2E28-4172-A51B-55595E951189}" destId="{FFAD8B33-3E96-4720-A4A1-F9F4745B113E}" srcOrd="1" destOrd="0" presId="urn:microsoft.com/office/officeart/2009/layout/CirclePictureHierarchy"/>
    <dgm:cxn modelId="{7E7C3AE6-D16B-4A03-A085-72C447BBA9D6}" type="presParOf" srcId="{FFAD8B33-3E96-4720-A4A1-F9F4745B113E}" destId="{75571805-1D00-4253-A618-451C70FE3C59}" srcOrd="0" destOrd="0" presId="urn:microsoft.com/office/officeart/2009/layout/CirclePictureHierarchy"/>
    <dgm:cxn modelId="{C9D5C5B6-4236-4037-AD91-A24881AE1347}" type="presParOf" srcId="{75571805-1D00-4253-A618-451C70FE3C59}" destId="{9A474473-2F82-4062-9F40-0A3628F9A932}" srcOrd="0" destOrd="0" presId="urn:microsoft.com/office/officeart/2009/layout/CirclePictureHierarchy"/>
    <dgm:cxn modelId="{CAE0CDA8-91EE-47D5-9A98-7632F0710ED7}" type="presParOf" srcId="{75571805-1D00-4253-A618-451C70FE3C59}" destId="{DA903434-0702-406C-B418-ED412DF63966}" srcOrd="1" destOrd="0" presId="urn:microsoft.com/office/officeart/2009/layout/CirclePictureHierarchy"/>
    <dgm:cxn modelId="{0FF41D44-8561-447F-9B59-855CEA666737}" type="presParOf" srcId="{FFAD8B33-3E96-4720-A4A1-F9F4745B113E}" destId="{BA10BEF3-78DD-458C-A283-9CCEC386A575}" srcOrd="1" destOrd="0" presId="urn:microsoft.com/office/officeart/2009/layout/CirclePictureHierarchy"/>
    <dgm:cxn modelId="{521758C5-71B3-4177-96B9-09F355480175}" type="presParOf" srcId="{BA10BEF3-78DD-458C-A283-9CCEC386A575}" destId="{2DCD75FB-9792-4E46-BE76-E01DB63BC0AF}" srcOrd="0" destOrd="0" presId="urn:microsoft.com/office/officeart/2009/layout/CirclePictureHierarchy"/>
    <dgm:cxn modelId="{FBCCE427-C3A3-476C-8DD8-DCE0C2ED1E21}" type="presParOf" srcId="{BA10BEF3-78DD-458C-A283-9CCEC386A575}" destId="{BE9D30DB-F2A8-4FC2-BB48-002C24BAECC9}" srcOrd="1" destOrd="0" presId="urn:microsoft.com/office/officeart/2009/layout/CirclePictureHierarchy"/>
    <dgm:cxn modelId="{275E4774-FE3A-4070-A11A-7BB2B1A613AE}" type="presParOf" srcId="{BE9D30DB-F2A8-4FC2-BB48-002C24BAECC9}" destId="{FBE78E1C-7B6D-425D-BB1A-C6C190BE14AF}" srcOrd="0" destOrd="0" presId="urn:microsoft.com/office/officeart/2009/layout/CirclePictureHierarchy"/>
    <dgm:cxn modelId="{21D5C8E0-889F-409F-A8FC-1FC75D43888A}" type="presParOf" srcId="{FBE78E1C-7B6D-425D-BB1A-C6C190BE14AF}" destId="{8DFAB71A-C958-40AB-99B2-27A6BF94A060}" srcOrd="0" destOrd="0" presId="urn:microsoft.com/office/officeart/2009/layout/CirclePictureHierarchy"/>
    <dgm:cxn modelId="{4EFF7828-2EB8-4285-AC7D-44DF097DE0C6}" type="presParOf" srcId="{FBE78E1C-7B6D-425D-BB1A-C6C190BE14AF}" destId="{7671B2F2-C380-441A-946E-8C9A41FFD15F}" srcOrd="1" destOrd="0" presId="urn:microsoft.com/office/officeart/2009/layout/CirclePictureHierarchy"/>
    <dgm:cxn modelId="{DEBF2201-5B7F-42D0-8351-24ED74B9EF60}" type="presParOf" srcId="{BE9D30DB-F2A8-4FC2-BB48-002C24BAECC9}" destId="{C1063435-CD54-4891-8B09-76797ADE47CF}" srcOrd="1" destOrd="0" presId="urn:microsoft.com/office/officeart/2009/layout/CirclePictureHierarchy"/>
    <dgm:cxn modelId="{AEC28C53-E843-4DE0-97BE-521EC923636E}" type="presParOf" srcId="{427DA021-2E28-4172-A51B-55595E951189}" destId="{8EF7259A-71BE-4F7F-A36C-F30853AC5A9C}" srcOrd="2" destOrd="0" presId="urn:microsoft.com/office/officeart/2009/layout/CirclePictureHierarchy"/>
    <dgm:cxn modelId="{315C6745-8DAD-4CE8-8714-7B14C0A2C5CC}" type="presParOf" srcId="{427DA021-2E28-4172-A51B-55595E951189}" destId="{09475E58-D445-4704-A0D2-8FB24F518D8E}" srcOrd="3" destOrd="0" presId="urn:microsoft.com/office/officeart/2009/layout/CirclePictureHierarchy"/>
    <dgm:cxn modelId="{02A20B97-A4BA-44C3-866F-D05D28B5978C}" type="presParOf" srcId="{09475E58-D445-4704-A0D2-8FB24F518D8E}" destId="{32F14214-B792-4525-9008-BB7D6EADE845}" srcOrd="0" destOrd="0" presId="urn:microsoft.com/office/officeart/2009/layout/CirclePictureHierarchy"/>
    <dgm:cxn modelId="{D6F60F71-B36B-426A-B8CF-1E26D7F215E6}" type="presParOf" srcId="{32F14214-B792-4525-9008-BB7D6EADE845}" destId="{E79659B0-ACB0-40E3-9611-E28E301B1938}" srcOrd="0" destOrd="0" presId="urn:microsoft.com/office/officeart/2009/layout/CirclePictureHierarchy"/>
    <dgm:cxn modelId="{5AE4FC77-0770-4B18-8045-34D536585309}" type="presParOf" srcId="{32F14214-B792-4525-9008-BB7D6EADE845}" destId="{747BD4DD-673A-4B38-B0F7-EBFC8FC9204D}" srcOrd="1" destOrd="0" presId="urn:microsoft.com/office/officeart/2009/layout/CirclePictureHierarchy"/>
    <dgm:cxn modelId="{D4F0FD11-DE1D-4F54-814C-4C76747FFA3C}" type="presParOf" srcId="{09475E58-D445-4704-A0D2-8FB24F518D8E}" destId="{80EE0B8D-4B5B-4C61-9C8C-B0126CF15ABB}" srcOrd="1" destOrd="0" presId="urn:microsoft.com/office/officeart/2009/layout/CirclePictureHierarchy"/>
    <dgm:cxn modelId="{388C4A22-3ED1-45DF-9C57-B28BA23E4C44}" type="presParOf" srcId="{80EE0B8D-4B5B-4C61-9C8C-B0126CF15ABB}" destId="{D6921BBB-FC0E-457A-ABB2-0B2B55D65EC9}" srcOrd="0" destOrd="0" presId="urn:microsoft.com/office/officeart/2009/layout/CirclePictureHierarchy"/>
    <dgm:cxn modelId="{A2CA2920-FA70-4D4A-851A-40AE5B2ECB6B}" type="presParOf" srcId="{80EE0B8D-4B5B-4C61-9C8C-B0126CF15ABB}" destId="{B19EB561-98AE-4F73-931A-B9CECEA4CDA4}" srcOrd="1" destOrd="0" presId="urn:microsoft.com/office/officeart/2009/layout/CirclePictureHierarchy"/>
    <dgm:cxn modelId="{E4CB6FA5-EFCF-492B-9E6E-1EC36288EA89}" type="presParOf" srcId="{B19EB561-98AE-4F73-931A-B9CECEA4CDA4}" destId="{3D47701A-BB71-40EA-8295-BF5C40FC0543}" srcOrd="0" destOrd="0" presId="urn:microsoft.com/office/officeart/2009/layout/CirclePictureHierarchy"/>
    <dgm:cxn modelId="{2939790C-58A1-49C8-998A-EF0539767FCF}" type="presParOf" srcId="{3D47701A-BB71-40EA-8295-BF5C40FC0543}" destId="{56F9A7A7-1126-45B4-ADB3-8BCAA4CC39B2}" srcOrd="0" destOrd="0" presId="urn:microsoft.com/office/officeart/2009/layout/CirclePictureHierarchy"/>
    <dgm:cxn modelId="{EA4DDB71-B0FB-48C3-A77E-96F00DD328B8}" type="presParOf" srcId="{3D47701A-BB71-40EA-8295-BF5C40FC0543}" destId="{2AE3086C-1B88-4D35-BA78-96BC417F7375}" srcOrd="1" destOrd="0" presId="urn:microsoft.com/office/officeart/2009/layout/CirclePictureHierarchy"/>
    <dgm:cxn modelId="{60B5CBB3-2DF6-452D-96BA-322C26BC6B07}" type="presParOf" srcId="{B19EB561-98AE-4F73-931A-B9CECEA4CDA4}" destId="{3D3F0F00-5ECE-41E5-8EE8-F073919926E2}" srcOrd="1" destOrd="0" presId="urn:microsoft.com/office/officeart/2009/layout/CirclePictureHierarchy"/>
    <dgm:cxn modelId="{535B402B-D2DA-4D49-981C-39B87CF74FD6}" type="presParOf" srcId="{80EE0B8D-4B5B-4C61-9C8C-B0126CF15ABB}" destId="{948C13F8-4C7D-47A3-81C4-174DC4BCAA7A}" srcOrd="2" destOrd="0" presId="urn:microsoft.com/office/officeart/2009/layout/CirclePictureHierarchy"/>
    <dgm:cxn modelId="{1FE2AC3C-F44C-4E59-89A4-BF611ECADFC5}" type="presParOf" srcId="{80EE0B8D-4B5B-4C61-9C8C-B0126CF15ABB}" destId="{B6164663-2002-4891-A196-63EDFB44E713}" srcOrd="3" destOrd="0" presId="urn:microsoft.com/office/officeart/2009/layout/CirclePictureHierarchy"/>
    <dgm:cxn modelId="{A50185AD-0FD7-48D6-9E1F-B6B58E4282F4}" type="presParOf" srcId="{B6164663-2002-4891-A196-63EDFB44E713}" destId="{D2A9F927-D3C1-4886-8C1B-602DF6913223}" srcOrd="0" destOrd="0" presId="urn:microsoft.com/office/officeart/2009/layout/CirclePictureHierarchy"/>
    <dgm:cxn modelId="{632B3387-8799-43AD-A992-0DDE198C8CB3}" type="presParOf" srcId="{D2A9F927-D3C1-4886-8C1B-602DF6913223}" destId="{3A6BAD3D-21F3-46BF-9A4F-8BB33F07DE0D}" srcOrd="0" destOrd="0" presId="urn:microsoft.com/office/officeart/2009/layout/CirclePictureHierarchy"/>
    <dgm:cxn modelId="{0A9020D0-7C33-4F43-B846-65D131A7D8D4}" type="presParOf" srcId="{D2A9F927-D3C1-4886-8C1B-602DF6913223}" destId="{54DB7AAE-3D4D-4D4B-8AFF-E16CF0C8CCE7}" srcOrd="1" destOrd="0" presId="urn:microsoft.com/office/officeart/2009/layout/CirclePictureHierarchy"/>
    <dgm:cxn modelId="{34EFE33E-AB92-4800-8C84-356E8DBFC928}" type="presParOf" srcId="{B6164663-2002-4891-A196-63EDFB44E713}" destId="{ADF26A01-2EE9-4D20-B6E3-1008C2EE8F60}" srcOrd="1" destOrd="0" presId="urn:microsoft.com/office/officeart/2009/layout/CirclePictureHierarchy"/>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8C13F8-4C7D-47A3-81C4-174DC4BCAA7A}">
      <dsp:nvSpPr>
        <dsp:cNvPr id="0" name=""/>
        <dsp:cNvSpPr/>
      </dsp:nvSpPr>
      <dsp:spPr>
        <a:xfrm>
          <a:off x="5261833" y="2585350"/>
          <a:ext cx="1792783" cy="346259"/>
        </a:xfrm>
        <a:custGeom>
          <a:avLst/>
          <a:gdLst/>
          <a:ahLst/>
          <a:cxnLst/>
          <a:rect l="0" t="0" r="0" b="0"/>
          <a:pathLst>
            <a:path>
              <a:moveTo>
                <a:pt x="0" y="0"/>
              </a:moveTo>
              <a:lnTo>
                <a:pt x="0" y="174503"/>
              </a:lnTo>
              <a:lnTo>
                <a:pt x="1792783" y="174503"/>
              </a:lnTo>
              <a:lnTo>
                <a:pt x="1792783" y="34625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6921BBB-FC0E-457A-ABB2-0B2B55D65EC9}">
      <dsp:nvSpPr>
        <dsp:cNvPr id="0" name=""/>
        <dsp:cNvSpPr/>
      </dsp:nvSpPr>
      <dsp:spPr>
        <a:xfrm>
          <a:off x="4031716" y="2585350"/>
          <a:ext cx="1230117" cy="346259"/>
        </a:xfrm>
        <a:custGeom>
          <a:avLst/>
          <a:gdLst/>
          <a:ahLst/>
          <a:cxnLst/>
          <a:rect l="0" t="0" r="0" b="0"/>
          <a:pathLst>
            <a:path>
              <a:moveTo>
                <a:pt x="1230117" y="0"/>
              </a:moveTo>
              <a:lnTo>
                <a:pt x="1230117" y="174503"/>
              </a:lnTo>
              <a:lnTo>
                <a:pt x="0" y="174503"/>
              </a:lnTo>
              <a:lnTo>
                <a:pt x="0" y="34625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EF7259A-71BE-4F7F-A36C-F30853AC5A9C}">
      <dsp:nvSpPr>
        <dsp:cNvPr id="0" name=""/>
        <dsp:cNvSpPr/>
      </dsp:nvSpPr>
      <dsp:spPr>
        <a:xfrm>
          <a:off x="3458428" y="1142602"/>
          <a:ext cx="1803405" cy="343511"/>
        </a:xfrm>
        <a:custGeom>
          <a:avLst/>
          <a:gdLst/>
          <a:ahLst/>
          <a:cxnLst/>
          <a:rect l="0" t="0" r="0" b="0"/>
          <a:pathLst>
            <a:path>
              <a:moveTo>
                <a:pt x="0" y="0"/>
              </a:moveTo>
              <a:lnTo>
                <a:pt x="0" y="171755"/>
              </a:lnTo>
              <a:lnTo>
                <a:pt x="1803405" y="171755"/>
              </a:lnTo>
              <a:lnTo>
                <a:pt x="1803405" y="34351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DCD75FB-9792-4E46-BE76-E01DB63BC0AF}">
      <dsp:nvSpPr>
        <dsp:cNvPr id="0" name=""/>
        <dsp:cNvSpPr/>
      </dsp:nvSpPr>
      <dsp:spPr>
        <a:xfrm>
          <a:off x="1004866" y="2588098"/>
          <a:ext cx="91440" cy="346259"/>
        </a:xfrm>
        <a:custGeom>
          <a:avLst/>
          <a:gdLst/>
          <a:ahLst/>
          <a:cxnLst/>
          <a:rect l="0" t="0" r="0" b="0"/>
          <a:pathLst>
            <a:path>
              <a:moveTo>
                <a:pt x="45720" y="0"/>
              </a:moveTo>
              <a:lnTo>
                <a:pt x="45720" y="34625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6DB6DF2-495D-49B2-A81F-93E6346CF2DA}">
      <dsp:nvSpPr>
        <dsp:cNvPr id="0" name=""/>
        <dsp:cNvSpPr/>
      </dsp:nvSpPr>
      <dsp:spPr>
        <a:xfrm>
          <a:off x="1050586" y="1142602"/>
          <a:ext cx="2407842" cy="346259"/>
        </a:xfrm>
        <a:custGeom>
          <a:avLst/>
          <a:gdLst/>
          <a:ahLst/>
          <a:cxnLst/>
          <a:rect l="0" t="0" r="0" b="0"/>
          <a:pathLst>
            <a:path>
              <a:moveTo>
                <a:pt x="2407842" y="0"/>
              </a:moveTo>
              <a:lnTo>
                <a:pt x="2407842" y="174503"/>
              </a:lnTo>
              <a:lnTo>
                <a:pt x="0" y="174503"/>
              </a:lnTo>
              <a:lnTo>
                <a:pt x="0" y="34625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F54754A-B167-4503-8291-C02152D4CD6D}">
      <dsp:nvSpPr>
        <dsp:cNvPr id="0" name=""/>
        <dsp:cNvSpPr/>
      </dsp:nvSpPr>
      <dsp:spPr>
        <a:xfrm>
          <a:off x="2908810" y="43365"/>
          <a:ext cx="1099236" cy="109923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653228-20F7-442B-AA5E-32ADB1A06660}">
      <dsp:nvSpPr>
        <dsp:cNvPr id="0" name=""/>
        <dsp:cNvSpPr/>
      </dsp:nvSpPr>
      <dsp:spPr>
        <a:xfrm>
          <a:off x="4008047" y="40617"/>
          <a:ext cx="1648855" cy="10992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l" defTabSz="444500">
            <a:lnSpc>
              <a:spcPct val="90000"/>
            </a:lnSpc>
            <a:spcBef>
              <a:spcPct val="0"/>
            </a:spcBef>
            <a:spcAft>
              <a:spcPct val="35000"/>
            </a:spcAft>
          </a:pPr>
          <a:r>
            <a:rPr lang="ko-KR" altLang="en-US" sz="1000" kern="1200" dirty="0" err="1">
              <a:latin typeface="NanumSquare Bold" panose="020B0600000101010101" pitchFamily="34" charset="-127"/>
              <a:ea typeface="NanumSquare Bold" panose="020B0600000101010101" pitchFamily="34" charset="-127"/>
            </a:rPr>
            <a:t>线上</a:t>
          </a:r>
          <a:endParaRPr lang="en-US" altLang="ko-KR" sz="1000" kern="1200" dirty="0">
            <a:latin typeface="NanumSquare Bold" panose="020B0600000101010101" pitchFamily="34" charset="-127"/>
            <a:ea typeface="NanumSquare Bold" panose="020B0600000101010101" pitchFamily="34" charset="-127"/>
          </a:endParaRPr>
        </a:p>
        <a:p>
          <a:pPr lvl="0" algn="l" defTabSz="444500">
            <a:lnSpc>
              <a:spcPct val="90000"/>
            </a:lnSpc>
            <a:spcBef>
              <a:spcPct val="0"/>
            </a:spcBef>
            <a:spcAft>
              <a:spcPct val="35000"/>
            </a:spcAft>
          </a:pPr>
          <a:r>
            <a:rPr lang="en-US" altLang="ko-KR" sz="1000" kern="1200" dirty="0">
              <a:latin typeface="NanumSquare Bold" panose="020B0600000101010101" pitchFamily="34" charset="-127"/>
              <a:ea typeface="NanumSquare Bold" panose="020B0600000101010101" pitchFamily="34" charset="-127"/>
            </a:rPr>
            <a:t>(</a:t>
          </a:r>
          <a:r>
            <a:rPr lang="ko-KR" altLang="en-US" sz="1000" kern="1200" dirty="0" err="1">
              <a:latin typeface="NanumSquare Bold" panose="020B0600000101010101" pitchFamily="34" charset="-127"/>
              <a:ea typeface="NanumSquare Bold" panose="020B0600000101010101" pitchFamily="34" charset="-127"/>
            </a:rPr>
            <a:t>非面授</a:t>
          </a:r>
          <a:r>
            <a:rPr lang="en-US" altLang="ko-KR" sz="1000" kern="1200" dirty="0">
              <a:latin typeface="NanumSquare Bold" panose="020B0600000101010101" pitchFamily="34" charset="-127"/>
              <a:ea typeface="NanumSquare Bold" panose="020B0600000101010101" pitchFamily="34" charset="-127"/>
            </a:rPr>
            <a:t>)</a:t>
          </a:r>
          <a:endParaRPr lang="en-US" sz="1000" kern="1200" dirty="0">
            <a:latin typeface="NanumSquare Bold" panose="020B0600000101010101" pitchFamily="34" charset="-127"/>
            <a:ea typeface="NanumSquare Bold" panose="020B0600000101010101" pitchFamily="34" charset="-127"/>
          </a:endParaRPr>
        </a:p>
      </dsp:txBody>
      <dsp:txXfrm>
        <a:off x="4008047" y="40617"/>
        <a:ext cx="1648855" cy="1099236"/>
      </dsp:txXfrm>
    </dsp:sp>
    <dsp:sp modelId="{9A474473-2F82-4062-9F40-0A3628F9A932}">
      <dsp:nvSpPr>
        <dsp:cNvPr id="0" name=""/>
        <dsp:cNvSpPr/>
      </dsp:nvSpPr>
      <dsp:spPr>
        <a:xfrm>
          <a:off x="500968" y="1488861"/>
          <a:ext cx="1099236" cy="1099236"/>
        </a:xfrm>
        <a:prstGeom prst="rect">
          <a:avLst/>
        </a:prstGeom>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A903434-0702-406C-B418-ED412DF63966}">
      <dsp:nvSpPr>
        <dsp:cNvPr id="0" name=""/>
        <dsp:cNvSpPr/>
      </dsp:nvSpPr>
      <dsp:spPr>
        <a:xfrm>
          <a:off x="1600204" y="1486113"/>
          <a:ext cx="1648855" cy="10992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l" defTabSz="444500">
            <a:lnSpc>
              <a:spcPct val="90000"/>
            </a:lnSpc>
            <a:spcBef>
              <a:spcPct val="0"/>
            </a:spcBef>
            <a:spcAft>
              <a:spcPct val="35000"/>
            </a:spcAft>
          </a:pPr>
          <a:r>
            <a:rPr lang="ko-KR" altLang="en-US" sz="1000" kern="1200" dirty="0" err="1">
              <a:latin typeface="나눔스퀘어 Bold" panose="020B0600000101010101" pitchFamily="34" charset="-127"/>
              <a:ea typeface="나눔스퀘어 Bold" panose="020B0600000101010101" pitchFamily="34" charset="-127"/>
            </a:rPr>
            <a:t>录播课程</a:t>
          </a:r>
          <a:r>
            <a:rPr lang="ko-KR" altLang="en-US" sz="1000" kern="1200" dirty="0">
              <a:latin typeface="나눔스퀘어 Bold" panose="020B0600000101010101" pitchFamily="34" charset="-127"/>
              <a:ea typeface="나눔스퀘어 Bold" panose="020B0600000101010101" pitchFamily="34" charset="-127"/>
            </a:rPr>
            <a:t> </a:t>
          </a:r>
          <a:r>
            <a:rPr lang="en-US" altLang="ko-KR" sz="1000" kern="1200" dirty="0">
              <a:latin typeface="나눔스퀘어 Bold" panose="020B0600000101010101" pitchFamily="34" charset="-127"/>
              <a:ea typeface="나눔스퀘어 Bold" panose="020B0600000101010101" pitchFamily="34" charset="-127"/>
            </a:rPr>
            <a:t>(</a:t>
          </a:r>
          <a:r>
            <a:rPr lang="ko-KR" altLang="en-US" sz="1000" b="1" kern="1200" dirty="0" err="1">
              <a:solidFill>
                <a:srgbClr val="FF0000"/>
              </a:solidFill>
              <a:latin typeface="나눔스퀘어 Bold" panose="020B0600000101010101" pitchFamily="34" charset="-127"/>
              <a:ea typeface="나눔스퀘어 Bold" panose="020B0600000101010101" pitchFamily="34" charset="-127"/>
            </a:rPr>
            <a:t>在指定的时间段内随时学习</a:t>
          </a:r>
          <a:r>
            <a:rPr lang="en-US" altLang="ko-KR" sz="1000" kern="1200" dirty="0">
              <a:latin typeface="나눔스퀘어 Bold" panose="020B0600000101010101" pitchFamily="34" charset="-127"/>
              <a:ea typeface="나눔스퀘어 Bold" panose="020B0600000101010101" pitchFamily="34" charset="-127"/>
            </a:rPr>
            <a:t>)</a:t>
          </a:r>
          <a:endParaRPr lang="en-US" sz="1000" kern="1200" dirty="0">
            <a:latin typeface="NanumSquare Bold" panose="020B0600000101010101" pitchFamily="34" charset="-127"/>
            <a:ea typeface="NanumSquare Bold" panose="020B0600000101010101" pitchFamily="34" charset="-127"/>
          </a:endParaRPr>
        </a:p>
      </dsp:txBody>
      <dsp:txXfrm>
        <a:off x="1600204" y="1486113"/>
        <a:ext cx="1648855" cy="1099236"/>
      </dsp:txXfrm>
    </dsp:sp>
    <dsp:sp modelId="{8DFAB71A-C958-40AB-99B2-27A6BF94A060}">
      <dsp:nvSpPr>
        <dsp:cNvPr id="0" name=""/>
        <dsp:cNvSpPr/>
      </dsp:nvSpPr>
      <dsp:spPr>
        <a:xfrm>
          <a:off x="500968" y="2934357"/>
          <a:ext cx="1099236" cy="1099236"/>
        </a:xfrm>
        <a:prstGeom prst="ellipse">
          <a:avLst/>
        </a:prstGeom>
        <a:blipFill rotWithShape="1">
          <a:blip xmlns:r="http://schemas.openxmlformats.org/officeDocument/2006/relationships" r:embed="rId5" cstate="print">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71B2F2-C380-441A-946E-8C9A41FFD15F}">
      <dsp:nvSpPr>
        <dsp:cNvPr id="0" name=""/>
        <dsp:cNvSpPr/>
      </dsp:nvSpPr>
      <dsp:spPr>
        <a:xfrm>
          <a:off x="1600204" y="2931609"/>
          <a:ext cx="1648855" cy="10992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l" defTabSz="444500">
            <a:lnSpc>
              <a:spcPct val="90000"/>
            </a:lnSpc>
            <a:spcBef>
              <a:spcPct val="0"/>
            </a:spcBef>
            <a:spcAft>
              <a:spcPct val="35000"/>
            </a:spcAft>
          </a:pPr>
          <a:r>
            <a:rPr lang="en-US" sz="1000" kern="1200" dirty="0" err="1">
              <a:latin typeface="NanumSquare Bold" panose="020B0600000101010101" pitchFamily="34" charset="-127"/>
              <a:ea typeface="NanumSquare Bold" panose="020B0600000101010101" pitchFamily="34" charset="-127"/>
            </a:rPr>
            <a:t>使用KLAS学习</a:t>
          </a:r>
          <a:endParaRPr lang="en-US" sz="1000" kern="1200" dirty="0">
            <a:latin typeface="NanumSquare Bold" panose="020B0600000101010101" pitchFamily="34" charset="-127"/>
            <a:ea typeface="NanumSquare Bold" panose="020B0600000101010101" pitchFamily="34" charset="-127"/>
          </a:endParaRPr>
        </a:p>
      </dsp:txBody>
      <dsp:txXfrm>
        <a:off x="1600204" y="2931609"/>
        <a:ext cx="1648855" cy="1099236"/>
      </dsp:txXfrm>
    </dsp:sp>
    <dsp:sp modelId="{E79659B0-ACB0-40E3-9611-E28E301B1938}">
      <dsp:nvSpPr>
        <dsp:cNvPr id="0" name=""/>
        <dsp:cNvSpPr/>
      </dsp:nvSpPr>
      <dsp:spPr>
        <a:xfrm>
          <a:off x="4712215" y="1486113"/>
          <a:ext cx="1099236" cy="1099236"/>
        </a:xfrm>
        <a:prstGeom prst="rect">
          <a:avLst/>
        </a:prstGeom>
        <a:blipFill>
          <a:blip xmlns:r="http://schemas.openxmlformats.org/officeDocument/2006/relationships" r:embed="rId6">
            <a:extLst>
              <a:ext uri="{28A0092B-C50C-407E-A947-70E740481C1C}">
                <a14:useLocalDpi xmlns:a14="http://schemas.microsoft.com/office/drawing/2010/main" val="0"/>
              </a:ext>
              <a:ext uri="{96DAC541-7B7A-43D3-8B79-37D633B846F1}">
                <asvg:svgBlip xmlns="" xmlns:asvg="http://schemas.microsoft.com/office/drawing/2016/SVG/main" r:embed="rId7"/>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7BD4DD-673A-4B38-B0F7-EBFC8FC9204D}">
      <dsp:nvSpPr>
        <dsp:cNvPr id="0" name=""/>
        <dsp:cNvSpPr/>
      </dsp:nvSpPr>
      <dsp:spPr>
        <a:xfrm>
          <a:off x="5778310" y="1493582"/>
          <a:ext cx="2857729" cy="10788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l" defTabSz="444500">
            <a:lnSpc>
              <a:spcPct val="90000"/>
            </a:lnSpc>
            <a:spcBef>
              <a:spcPct val="0"/>
            </a:spcBef>
            <a:spcAft>
              <a:spcPct val="35000"/>
            </a:spcAft>
          </a:pPr>
          <a:r>
            <a:rPr lang="zh-CN" altLang="en-US" sz="1000" kern="1200" dirty="0">
              <a:latin typeface="NanumSquare Bold" panose="020B0600000101010101" pitchFamily="34" charset="-127"/>
              <a:ea typeface="NanumSquare Bold" panose="020B0600000101010101" pitchFamily="34" charset="-127"/>
            </a:rPr>
            <a:t>实时直播</a:t>
          </a:r>
          <a:endParaRPr lang="en-US" altLang="zh-CN" sz="1000" kern="1200" dirty="0">
            <a:latin typeface="NanumSquare Bold" panose="020B0600000101010101" pitchFamily="34" charset="-127"/>
            <a:ea typeface="NanumSquare Bold" panose="020B0600000101010101" pitchFamily="34" charset="-127"/>
          </a:endParaRPr>
        </a:p>
        <a:p>
          <a:pPr lvl="0" algn="l" defTabSz="444500">
            <a:lnSpc>
              <a:spcPct val="90000"/>
            </a:lnSpc>
            <a:spcBef>
              <a:spcPct val="0"/>
            </a:spcBef>
            <a:spcAft>
              <a:spcPct val="35000"/>
            </a:spcAft>
          </a:pPr>
          <a:r>
            <a:rPr lang="en-US" sz="1000" kern="1200" dirty="0">
              <a:latin typeface="NanumSquare Bold" panose="020B0600000101010101" pitchFamily="34" charset="-127"/>
              <a:ea typeface="NanumSquare Bold" panose="020B0600000101010101" pitchFamily="34" charset="-127"/>
            </a:rPr>
            <a:t>(</a:t>
          </a:r>
          <a:r>
            <a:rPr lang="ko-KR" altLang="en-US" sz="1000" b="1" kern="1200" dirty="0" err="1">
              <a:solidFill>
                <a:srgbClr val="FF0000"/>
              </a:solidFill>
              <a:latin typeface="NanumSquare Bold" panose="020B0600000101010101" pitchFamily="34" charset="-127"/>
              <a:ea typeface="NanumSquare Bold" panose="020B0600000101010101" pitchFamily="34" charset="-127"/>
            </a:rPr>
            <a:t>在指定的课程内学习</a:t>
          </a:r>
          <a:r>
            <a:rPr lang="en-US" altLang="ko-KR" sz="1000" kern="1200" dirty="0">
              <a:latin typeface="NanumSquare Bold" panose="020B0600000101010101" pitchFamily="34" charset="-127"/>
              <a:ea typeface="NanumSquare Bold" panose="020B0600000101010101" pitchFamily="34" charset="-127"/>
            </a:rPr>
            <a:t>)</a:t>
          </a:r>
          <a:endParaRPr lang="en-US" sz="1000" kern="1200" dirty="0">
            <a:latin typeface="NanumSquare Bold" panose="020B0600000101010101" pitchFamily="34" charset="-127"/>
            <a:ea typeface="NanumSquare Bold" panose="020B0600000101010101" pitchFamily="34" charset="-127"/>
          </a:endParaRPr>
        </a:p>
      </dsp:txBody>
      <dsp:txXfrm>
        <a:off x="5778310" y="1493582"/>
        <a:ext cx="2857729" cy="1078801"/>
      </dsp:txXfrm>
    </dsp:sp>
    <dsp:sp modelId="{56F9A7A7-1126-45B4-ADB3-8BCAA4CC39B2}">
      <dsp:nvSpPr>
        <dsp:cNvPr id="0" name=""/>
        <dsp:cNvSpPr/>
      </dsp:nvSpPr>
      <dsp:spPr>
        <a:xfrm>
          <a:off x="3523869" y="2931609"/>
          <a:ext cx="1015694" cy="1099236"/>
        </a:xfrm>
        <a:prstGeom prst="rect">
          <a:avLst/>
        </a:prstGeom>
        <a:blipFill dpi="0" rotWithShape="1">
          <a:blip xmlns:r="http://schemas.openxmlformats.org/officeDocument/2006/relationships" r:embed="rId8" cstate="print">
            <a:extLst>
              <a:ext uri="{28A0092B-C50C-407E-A947-70E740481C1C}">
                <a14:useLocalDpi xmlns:a14="http://schemas.microsoft.com/office/drawing/2010/main" val="0"/>
              </a:ext>
            </a:extLst>
          </a:blip>
          <a:srcRect/>
          <a:stretch>
            <a:fillRect l="10154" t="15135" r="10154" b="15135"/>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E3086C-1B88-4D35-BA78-96BC417F7375}">
      <dsp:nvSpPr>
        <dsp:cNvPr id="0" name=""/>
        <dsp:cNvSpPr/>
      </dsp:nvSpPr>
      <dsp:spPr>
        <a:xfrm>
          <a:off x="4581334" y="2928861"/>
          <a:ext cx="1648855" cy="10992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l" defTabSz="444500">
            <a:lnSpc>
              <a:spcPct val="90000"/>
            </a:lnSpc>
            <a:spcBef>
              <a:spcPct val="0"/>
            </a:spcBef>
            <a:spcAft>
              <a:spcPct val="35000"/>
            </a:spcAft>
          </a:pPr>
          <a:r>
            <a:rPr lang="en-US" sz="1000" kern="1200" dirty="0" err="1">
              <a:latin typeface="NanumSquare Bold" panose="020B0600000101010101" pitchFamily="34" charset="-127"/>
              <a:ea typeface="NanumSquare Bold" panose="020B0600000101010101" pitchFamily="34" charset="-127"/>
            </a:rPr>
            <a:t>使用Webex</a:t>
          </a:r>
          <a:endParaRPr lang="en-US" sz="1000" kern="1200" dirty="0">
            <a:latin typeface="NanumSquare Bold" panose="020B0600000101010101" pitchFamily="34" charset="-127"/>
            <a:ea typeface="NanumSquare Bold" panose="020B0600000101010101" pitchFamily="34" charset="-127"/>
          </a:endParaRPr>
        </a:p>
      </dsp:txBody>
      <dsp:txXfrm>
        <a:off x="4581334" y="2928861"/>
        <a:ext cx="1648855" cy="1099236"/>
      </dsp:txXfrm>
    </dsp:sp>
    <dsp:sp modelId="{3A6BAD3D-21F3-46BF-9A4F-8BB33F07DE0D}">
      <dsp:nvSpPr>
        <dsp:cNvPr id="0" name=""/>
        <dsp:cNvSpPr/>
      </dsp:nvSpPr>
      <dsp:spPr>
        <a:xfrm>
          <a:off x="6504999" y="2931609"/>
          <a:ext cx="1099236" cy="1099236"/>
        </a:xfrm>
        <a:prstGeom prst="rect">
          <a:avLst/>
        </a:prstGeom>
        <a:blipFill dpi="0" rotWithShape="1">
          <a:blip xmlns:r="http://schemas.openxmlformats.org/officeDocument/2006/relationships" r:embed="rId9" cstate="print">
            <a:extLst>
              <a:ext uri="{28A0092B-C50C-407E-A947-70E740481C1C}">
                <a14:useLocalDpi xmlns:a14="http://schemas.microsoft.com/office/drawing/2010/main" val="0"/>
              </a:ext>
            </a:extLst>
          </a:blip>
          <a:srcRect/>
          <a:stretch>
            <a:fillRect l="10154" t="15135" r="10154" b="15135"/>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DB7AAE-3D4D-4D4B-8AFF-E16CF0C8CCE7}">
      <dsp:nvSpPr>
        <dsp:cNvPr id="0" name=""/>
        <dsp:cNvSpPr/>
      </dsp:nvSpPr>
      <dsp:spPr>
        <a:xfrm>
          <a:off x="7604235" y="2928861"/>
          <a:ext cx="1648855" cy="10992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l" defTabSz="444500">
            <a:lnSpc>
              <a:spcPct val="90000"/>
            </a:lnSpc>
            <a:spcBef>
              <a:spcPct val="0"/>
            </a:spcBef>
            <a:spcAft>
              <a:spcPct val="35000"/>
            </a:spcAft>
          </a:pPr>
          <a:r>
            <a:rPr lang="en-US" sz="1000" kern="1200" dirty="0" err="1">
              <a:latin typeface="NanumSquare Bold" panose="020B0600000101010101" pitchFamily="34" charset="-127"/>
              <a:ea typeface="NanumSquare Bold" panose="020B0600000101010101" pitchFamily="34" charset="-127"/>
            </a:rPr>
            <a:t>使用Zoom</a:t>
          </a:r>
          <a:endParaRPr lang="en-US" sz="1000" kern="1200" dirty="0">
            <a:latin typeface="NanumSquare Bold" panose="020B0600000101010101" pitchFamily="34" charset="-127"/>
            <a:ea typeface="NanumSquare Bold" panose="020B0600000101010101" pitchFamily="34" charset="-127"/>
          </a:endParaRPr>
        </a:p>
      </dsp:txBody>
      <dsp:txXfrm>
        <a:off x="7604235" y="2928861"/>
        <a:ext cx="1648855" cy="1099236"/>
      </dsp:txXfrm>
    </dsp:sp>
  </dsp:spTree>
</dsp:drawing>
</file>

<file path=ppt/diagrams/layout1.xml><?xml version="1.0" encoding="utf-8"?>
<dgm:layoutDef xmlns:dgm="http://schemas.openxmlformats.org/drawingml/2006/diagram" xmlns:a="http://schemas.openxmlformats.org/drawingml/2006/main" uniqueId="urn:microsoft.com/office/officeart/2009/layout/CirclePictureHierarchy">
  <dgm:title val=""/>
  <dgm:desc val=""/>
  <dgm:catLst>
    <dgm:cat type="hierarchy" pri="1750"/>
    <dgm:cat type="picture" pri="23000"/>
    <dgm:cat type="pictureconvert" pri="2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5"/>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h" for="ch" forName="image" refType="h" fact="0.8"/>
              <dgm:constr type="w" for="ch" forName="image" refType="h" refFor="ch" refForName="image"/>
              <dgm:constr type="t" for="ch" forName="image" refType="h" fact="0.1"/>
              <dgm:constr type="l" for="ch" forName="image"/>
              <dgm:constr type="w" for="ch" forName="text" refType="w" fact="0.6"/>
              <dgm:constr type="h" for="ch" forName="text" refType="h" fact="0.8"/>
              <dgm:constr type="t" for="ch" forName="text" refType="w" fact="0.04"/>
              <dgm:constr type="l" for="ch" forName="text" refType="w" fact="0.4"/>
            </dgm:constrLst>
            <dgm:ruleLst/>
            <dgm:layoutNode name="image" styleLbl="node0">
              <dgm:alg type="sp"/>
              <dgm:shape xmlns:r="http://schemas.openxmlformats.org/officeDocument/2006/relationships" type="ellipse" r:blip="" blipPhldr="1">
                <dgm:adjLst/>
              </dgm:shape>
              <dgm:presOf/>
              <dgm:constrLst/>
              <dgm:ruleLst/>
            </dgm:layoutNode>
            <dgm:layoutNode name="text"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image"/>
                    <dgm:param type="dstNode" val="image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h" for="ch" forName="image2" refType="h" fact="0.8"/>
                      <dgm:constr type="w" for="ch" forName="image2" refType="h" refFor="ch" refForName="image2"/>
                      <dgm:constr type="t" for="ch" forName="image2" refType="h" fact="0.1"/>
                      <dgm:constr type="l" for="ch" forName="image2"/>
                      <dgm:constr type="w" for="ch" forName="text2" refType="w" fact="0.6"/>
                      <dgm:constr type="h" for="ch" forName="text2" refType="h" fact="0.8"/>
                      <dgm:constr type="t" for="ch" forName="text2" refType="w" fact="0.04"/>
                      <dgm:constr type="l" for="ch" forName="text2" refType="w" fact="0.4"/>
                    </dgm:constrLst>
                    <dgm:ruleLst/>
                    <dgm:layoutNode name="image2">
                      <dgm:alg type="sp"/>
                      <dgm:shape xmlns:r="http://schemas.openxmlformats.org/officeDocument/2006/relationships" type="ellipse" r:blip="" blipPhldr="1">
                        <dgm:adjLst/>
                      </dgm:shape>
                      <dgm:presOf/>
                      <dgm:constrLst/>
                      <dgm:ruleLst/>
                    </dgm:layoutNode>
                    <dgm:layoutNode name="text2"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image2"/>
                            <dgm:param type="dstNode" val="image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h" for="ch" forName="image3" refType="h" fact="0.8"/>
                              <dgm:constr type="w" for="ch" forName="image3" refType="h" refFor="ch" refForName="image3"/>
                              <dgm:constr type="t" for="ch" forName="image3" refType="h" fact="0.1"/>
                              <dgm:constr type="l" for="ch" forName="image3"/>
                              <dgm:constr type="w" for="ch" forName="text3" refType="w" fact="0.6"/>
                              <dgm:constr type="h" for="ch" forName="text3" refType="h" fact="0.8"/>
                              <dgm:constr type="t" for="ch" forName="text3" refType="w" fact="0.04"/>
                              <dgm:constr type="l" for="ch" forName="text3" refType="w" fact="0.4"/>
                            </dgm:constrLst>
                            <dgm:ruleLst/>
                            <dgm:layoutNode name="image3">
                              <dgm:alg type="sp"/>
                              <dgm:shape xmlns:r="http://schemas.openxmlformats.org/officeDocument/2006/relationships" type="ellipse" r:blip="" blipPhldr="1">
                                <dgm:adjLst/>
                              </dgm:shape>
                              <dgm:presOf/>
                              <dgm:constrLst/>
                              <dgm:ruleLst/>
                            </dgm:layoutNode>
                            <dgm:layoutNode name="text3"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image3"/>
                                        <dgm:param type="dstNode" val="image4"/>
                                      </dgm:alg>
                                    </dgm:if>
                                    <dgm:else name="Name26">
                                      <dgm:alg type="conn">
                                        <dgm:param type="dim" val="1D"/>
                                        <dgm:param type="endSty" val="noArr"/>
                                        <dgm:param type="connRout" val="bend"/>
                                        <dgm:param type="bendPt" val="end"/>
                                        <dgm:param type="begPts" val="bCtr"/>
                                        <dgm:param type="endPts" val="tCtr"/>
                                        <dgm:param type="srcNode" val="image4"/>
                                        <dgm:param type="dstNode" val="image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h" for="ch" forName="image4" refType="h" fact="0.8"/>
                                      <dgm:constr type="w" for="ch" forName="image4" refType="h" refFor="ch" refForName="image4"/>
                                      <dgm:constr type="t" for="ch" forName="image4" refType="h" fact="0.1"/>
                                      <dgm:constr type="l" for="ch" forName="image4"/>
                                      <dgm:constr type="w" for="ch" forName="text4" refType="w" fact="0.6"/>
                                      <dgm:constr type="h" for="ch" forName="text4" refType="h" fact="0.8"/>
                                      <dgm:constr type="t" for="ch" forName="text4" refType="w" fact="0.04"/>
                                      <dgm:constr type="l" for="ch" forName="text4" refType="w" fact="0.4"/>
                                    </dgm:constrLst>
                                    <dgm:ruleLst/>
                                    <dgm:layoutNode name="image4">
                                      <dgm:alg type="sp"/>
                                      <dgm:shape xmlns:r="http://schemas.openxmlformats.org/officeDocument/2006/relationships" type="ellipse" r:blip="" blipPhldr="1">
                                        <dgm:adjLst/>
                                      </dgm:shape>
                                      <dgm:presOf/>
                                      <dgm:constrLst/>
                                      <dgm:ruleLst/>
                                    </dgm:layoutNode>
                                    <dgm:layoutNode name="text4"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1" y="1"/>
            <a:ext cx="2947723" cy="498454"/>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sz="quarter" idx="1"/>
          </p:nvPr>
        </p:nvSpPr>
        <p:spPr>
          <a:xfrm>
            <a:off x="3853142" y="1"/>
            <a:ext cx="2947723" cy="498454"/>
          </a:xfrm>
          <a:prstGeom prst="rect">
            <a:avLst/>
          </a:prstGeom>
        </p:spPr>
        <p:txBody>
          <a:bodyPr vert="horz" lIns="91440" tIns="45720" rIns="91440" bIns="45720" rtlCol="0"/>
          <a:lstStyle>
            <a:lvl1pPr algn="r">
              <a:defRPr sz="1200"/>
            </a:lvl1pPr>
          </a:lstStyle>
          <a:p>
            <a:fld id="{8E75A26C-6F7C-44D7-8CD0-0AC46420FDF1}" type="datetimeFigureOut">
              <a:rPr lang="ko-KR" altLang="en-US" smtClean="0"/>
              <a:t>2021-02-22</a:t>
            </a:fld>
            <a:endParaRPr lang="ko-KR" altLang="en-US"/>
          </a:p>
        </p:txBody>
      </p:sp>
      <p:sp>
        <p:nvSpPr>
          <p:cNvPr id="4" name="바닥글 개체 틀 3"/>
          <p:cNvSpPr>
            <a:spLocks noGrp="1"/>
          </p:cNvSpPr>
          <p:nvPr>
            <p:ph type="ftr" sz="quarter" idx="2"/>
          </p:nvPr>
        </p:nvSpPr>
        <p:spPr>
          <a:xfrm>
            <a:off x="1" y="9436123"/>
            <a:ext cx="2947723" cy="498454"/>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p:cNvSpPr>
            <a:spLocks noGrp="1"/>
          </p:cNvSpPr>
          <p:nvPr>
            <p:ph type="sldNum" sz="quarter" idx="3"/>
          </p:nvPr>
        </p:nvSpPr>
        <p:spPr>
          <a:xfrm>
            <a:off x="3853142" y="9436123"/>
            <a:ext cx="2947723" cy="498454"/>
          </a:xfrm>
          <a:prstGeom prst="rect">
            <a:avLst/>
          </a:prstGeom>
        </p:spPr>
        <p:txBody>
          <a:bodyPr vert="horz" lIns="91440" tIns="45720" rIns="91440" bIns="45720" rtlCol="0" anchor="b"/>
          <a:lstStyle>
            <a:lvl1pPr algn="r">
              <a:defRPr sz="1200"/>
            </a:lvl1pPr>
          </a:lstStyle>
          <a:p>
            <a:fld id="{13A3751B-E960-438D-8CFF-2F34705E04C4}" type="slidenum">
              <a:rPr lang="ko-KR" altLang="en-US" smtClean="0"/>
              <a:t>‹#›</a:t>
            </a:fld>
            <a:endParaRPr lang="ko-KR" altLang="en-US"/>
          </a:p>
        </p:txBody>
      </p:sp>
    </p:spTree>
    <p:extLst>
      <p:ext uri="{BB962C8B-B14F-4D97-AF65-F5344CB8AC3E}">
        <p14:creationId xmlns:p14="http://schemas.microsoft.com/office/powerpoint/2010/main" val="311276827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1" y="1"/>
            <a:ext cx="2947723" cy="498454"/>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53142" y="1"/>
            <a:ext cx="2947723" cy="498454"/>
          </a:xfrm>
          <a:prstGeom prst="rect">
            <a:avLst/>
          </a:prstGeom>
        </p:spPr>
        <p:txBody>
          <a:bodyPr vert="horz" lIns="91440" tIns="45720" rIns="91440" bIns="45720" rtlCol="0"/>
          <a:lstStyle>
            <a:lvl1pPr algn="r">
              <a:defRPr sz="1200"/>
            </a:lvl1pPr>
          </a:lstStyle>
          <a:p>
            <a:fld id="{0FF0AA5A-F958-4563-9550-A41057127E2E}" type="datetimeFigureOut">
              <a:rPr lang="ko-KR" altLang="en-US" smtClean="0"/>
              <a:t>2021-02-22</a:t>
            </a:fld>
            <a:endParaRPr lang="ko-KR" altLang="en-US"/>
          </a:p>
        </p:txBody>
      </p:sp>
      <p:sp>
        <p:nvSpPr>
          <p:cNvPr id="4" name="슬라이드 이미지 개체 틀 3"/>
          <p:cNvSpPr>
            <a:spLocks noGrp="1" noRot="1" noChangeAspect="1"/>
          </p:cNvSpPr>
          <p:nvPr>
            <p:ph type="sldImg" idx="2"/>
          </p:nvPr>
        </p:nvSpPr>
        <p:spPr>
          <a:xfrm>
            <a:off x="419100" y="1239838"/>
            <a:ext cx="5965825" cy="3355975"/>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0244" y="4781014"/>
            <a:ext cx="5441950" cy="3911739"/>
          </a:xfrm>
          <a:prstGeom prst="rect">
            <a:avLst/>
          </a:prstGeom>
        </p:spPr>
        <p:txBody>
          <a:bodyPr vert="horz" lIns="91440" tIns="45720" rIns="91440" bIns="45720" rtlCol="0"/>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1" y="9436123"/>
            <a:ext cx="2947723" cy="498454"/>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53142" y="9436123"/>
            <a:ext cx="2947723" cy="498454"/>
          </a:xfrm>
          <a:prstGeom prst="rect">
            <a:avLst/>
          </a:prstGeom>
        </p:spPr>
        <p:txBody>
          <a:bodyPr vert="horz" lIns="91440" tIns="45720" rIns="91440" bIns="45720" rtlCol="0" anchor="b"/>
          <a:lstStyle>
            <a:lvl1pPr algn="r">
              <a:defRPr sz="1200"/>
            </a:lvl1pPr>
          </a:lstStyle>
          <a:p>
            <a:fld id="{46165C2C-8FE6-400E-A9C3-9E7182DFFD96}" type="slidenum">
              <a:rPr lang="ko-KR" altLang="en-US" smtClean="0"/>
              <a:t>‹#›</a:t>
            </a:fld>
            <a:endParaRPr lang="ko-KR" altLang="en-US"/>
          </a:p>
        </p:txBody>
      </p:sp>
    </p:spTree>
    <p:extLst>
      <p:ext uri="{BB962C8B-B14F-4D97-AF65-F5344CB8AC3E}">
        <p14:creationId xmlns:p14="http://schemas.microsoft.com/office/powerpoint/2010/main" val="4235853606"/>
      </p:ext>
    </p:extLst>
  </p:cSld>
  <p:clrMap bg1="lt1" tx1="dk1" bg2="lt2" tx2="dk2" accent1="accent1" accent2="accent2" accent3="accent3" accent4="accent4" accent5="accent5" accent6="accent6" hlink="hlink" folHlink="folHlink"/>
  <p:hf hdr="0" ftr="0" dt="0"/>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sz="1200" b="1" dirty="0">
                <a:solidFill>
                  <a:schemeClr val="tx1"/>
                </a:solidFill>
                <a:latin typeface="+mj-lt"/>
              </a:rPr>
              <a:t>* </a:t>
            </a:r>
            <a:r>
              <a:rPr lang="ko-KR" altLang="en-US" sz="1200" b="1" dirty="0">
                <a:solidFill>
                  <a:schemeClr val="tx1"/>
                </a:solidFill>
                <a:latin typeface="+mj-lt"/>
              </a:rPr>
              <a:t>안녕하세요 반갑습니다 오늘 </a:t>
            </a:r>
            <a:r>
              <a:rPr lang="en-US" altLang="ko-KR" sz="1200" b="1" dirty="0">
                <a:solidFill>
                  <a:schemeClr val="tx1"/>
                </a:solidFill>
                <a:latin typeface="+mj-lt"/>
              </a:rPr>
              <a:t>2020</a:t>
            </a:r>
            <a:r>
              <a:rPr lang="ko-KR" altLang="en-US" sz="1200" b="1" dirty="0">
                <a:solidFill>
                  <a:schemeClr val="tx1"/>
                </a:solidFill>
                <a:latin typeface="+mj-lt"/>
              </a:rPr>
              <a:t>학년도 </a:t>
            </a:r>
            <a:r>
              <a:rPr lang="en-US" altLang="ko-KR" sz="1200" b="1" dirty="0">
                <a:solidFill>
                  <a:schemeClr val="tx1"/>
                </a:solidFill>
                <a:latin typeface="+mj-lt"/>
              </a:rPr>
              <a:t>2</a:t>
            </a:r>
            <a:r>
              <a:rPr lang="ko-KR" altLang="en-US" sz="1200" b="1" dirty="0">
                <a:solidFill>
                  <a:schemeClr val="tx1"/>
                </a:solidFill>
                <a:latin typeface="+mj-lt"/>
              </a:rPr>
              <a:t>학기 외국인 오리엔테이션 진행을 맡은 </a:t>
            </a:r>
            <a:r>
              <a:rPr lang="ko-KR" altLang="en-US" sz="1200" b="1" dirty="0" err="1">
                <a:solidFill>
                  <a:schemeClr val="tx1"/>
                </a:solidFill>
                <a:latin typeface="+mj-lt"/>
              </a:rPr>
              <a:t>국제교류팀</a:t>
            </a:r>
            <a:r>
              <a:rPr lang="ko-KR" altLang="en-US" sz="1200" b="1" dirty="0">
                <a:solidFill>
                  <a:schemeClr val="tx1"/>
                </a:solidFill>
                <a:latin typeface="+mj-lt"/>
              </a:rPr>
              <a:t> 김예림 입니다</a:t>
            </a:r>
            <a:r>
              <a:rPr lang="en-US" altLang="ko-KR" sz="1200" b="1" dirty="0">
                <a:solidFill>
                  <a:schemeClr val="tx1"/>
                </a:solidFill>
                <a:latin typeface="+mj-lt"/>
              </a:rPr>
              <a:t>.</a:t>
            </a:r>
          </a:p>
          <a:p>
            <a:r>
              <a:rPr lang="ko-KR" altLang="en-US" sz="1200" b="1" dirty="0">
                <a:solidFill>
                  <a:schemeClr val="tx1"/>
                </a:solidFill>
                <a:latin typeface="+mj-lt"/>
              </a:rPr>
              <a:t>                    </a:t>
            </a:r>
            <a:endParaRPr lang="en-US" altLang="ko-KR" sz="1200" b="1" dirty="0">
              <a:solidFill>
                <a:schemeClr val="tx1"/>
              </a:solidFill>
              <a:latin typeface="+mj-lt"/>
            </a:endParaRPr>
          </a:p>
          <a:p>
            <a:endParaRPr lang="en-US" altLang="ko-KR" sz="1200" b="1" dirty="0">
              <a:solidFill>
                <a:schemeClr val="tx1"/>
              </a:solidFill>
              <a:latin typeface="+mj-lt"/>
            </a:endParaRPr>
          </a:p>
          <a:p>
            <a:r>
              <a:rPr lang="en-US" altLang="ko-KR" sz="1200" b="1" dirty="0">
                <a:solidFill>
                  <a:schemeClr val="tx1"/>
                </a:solidFill>
                <a:latin typeface="+mj-lt"/>
              </a:rPr>
              <a:t>* </a:t>
            </a:r>
            <a:r>
              <a:rPr lang="ko-KR" altLang="en-US" sz="1200" b="1" dirty="0">
                <a:solidFill>
                  <a:schemeClr val="tx1"/>
                </a:solidFill>
                <a:latin typeface="+mj-lt"/>
              </a:rPr>
              <a:t>우선 지금 </a:t>
            </a:r>
            <a:r>
              <a:rPr lang="ko-KR" altLang="en-US" sz="1200" b="1" dirty="0" err="1">
                <a:solidFill>
                  <a:schemeClr val="tx1"/>
                </a:solidFill>
                <a:latin typeface="+mj-lt"/>
              </a:rPr>
              <a:t>이자리에</a:t>
            </a:r>
            <a:r>
              <a:rPr lang="ko-KR" altLang="en-US" sz="1200" b="1" dirty="0">
                <a:solidFill>
                  <a:schemeClr val="tx1"/>
                </a:solidFill>
                <a:latin typeface="+mj-lt"/>
              </a:rPr>
              <a:t> 계신 </a:t>
            </a:r>
            <a:r>
              <a:rPr lang="ko-KR" altLang="en-US" sz="1200" b="1" dirty="0" err="1">
                <a:solidFill>
                  <a:schemeClr val="tx1"/>
                </a:solidFill>
                <a:latin typeface="+mj-lt"/>
              </a:rPr>
              <a:t>국제학생들</a:t>
            </a:r>
            <a:r>
              <a:rPr lang="en-US" altLang="ko-KR" sz="1200" b="1" dirty="0">
                <a:solidFill>
                  <a:schemeClr val="tx1"/>
                </a:solidFill>
                <a:latin typeface="+mj-lt"/>
              </a:rPr>
              <a:t>,</a:t>
            </a:r>
            <a:r>
              <a:rPr lang="ko-KR" altLang="en-US" sz="1200" b="1" dirty="0">
                <a:solidFill>
                  <a:schemeClr val="tx1"/>
                </a:solidFill>
                <a:latin typeface="+mj-lt"/>
              </a:rPr>
              <a:t> 환영합니다</a:t>
            </a:r>
            <a:r>
              <a:rPr lang="en-US" altLang="ko-KR" sz="1200" b="1" dirty="0">
                <a:solidFill>
                  <a:schemeClr val="tx1"/>
                </a:solidFill>
                <a:latin typeface="+mj-lt"/>
              </a:rPr>
              <a:t>. </a:t>
            </a:r>
          </a:p>
          <a:p>
            <a:endParaRPr lang="en-US" altLang="ko-KR" sz="1200" b="1" dirty="0">
              <a:solidFill>
                <a:schemeClr val="tx1"/>
              </a:solidFill>
              <a:latin typeface="+mj-lt"/>
            </a:endParaRPr>
          </a:p>
          <a:p>
            <a:endParaRPr lang="en-US" altLang="ko-KR" sz="1200" b="1" dirty="0">
              <a:solidFill>
                <a:schemeClr val="tx1"/>
              </a:solidFill>
              <a:latin typeface="+mj-lt"/>
            </a:endParaRPr>
          </a:p>
          <a:p>
            <a:r>
              <a:rPr lang="en-US" altLang="ko-KR" sz="1200" b="1" dirty="0">
                <a:solidFill>
                  <a:schemeClr val="tx1"/>
                </a:solidFill>
                <a:latin typeface="+mj-lt"/>
              </a:rPr>
              <a:t>* </a:t>
            </a:r>
            <a:r>
              <a:rPr lang="ko-KR" altLang="en-US" sz="1200" b="1" dirty="0">
                <a:solidFill>
                  <a:schemeClr val="tx1"/>
                </a:solidFill>
                <a:latin typeface="+mj-lt"/>
              </a:rPr>
              <a:t>오늘 </a:t>
            </a:r>
            <a:r>
              <a:rPr lang="ko-KR" altLang="en-US" sz="1200" b="1" dirty="0" err="1">
                <a:solidFill>
                  <a:schemeClr val="tx1"/>
                </a:solidFill>
                <a:latin typeface="+mj-lt"/>
              </a:rPr>
              <a:t>오티는</a:t>
            </a:r>
            <a:r>
              <a:rPr lang="ko-KR" altLang="en-US" sz="1200" b="1" baseline="0" dirty="0">
                <a:solidFill>
                  <a:schemeClr val="tx1"/>
                </a:solidFill>
                <a:latin typeface="+mj-lt"/>
              </a:rPr>
              <a:t> 오전</a:t>
            </a:r>
            <a:r>
              <a:rPr lang="en-US" altLang="ko-KR" sz="1200" b="1" baseline="0" dirty="0">
                <a:solidFill>
                  <a:schemeClr val="tx1"/>
                </a:solidFill>
                <a:latin typeface="+mj-lt"/>
              </a:rPr>
              <a:t>, </a:t>
            </a:r>
            <a:r>
              <a:rPr lang="ko-KR" altLang="en-US" sz="1200" b="1" baseline="0" dirty="0">
                <a:solidFill>
                  <a:schemeClr val="tx1"/>
                </a:solidFill>
                <a:latin typeface="+mj-lt"/>
              </a:rPr>
              <a:t>오후 나눠서 진행될 예정인데요</a:t>
            </a:r>
            <a:r>
              <a:rPr lang="en-US" altLang="ko-KR" sz="1200" b="1" baseline="0" dirty="0">
                <a:solidFill>
                  <a:schemeClr val="tx1"/>
                </a:solidFill>
                <a:latin typeface="+mj-lt"/>
              </a:rPr>
              <a:t>,</a:t>
            </a:r>
            <a:endParaRPr lang="en-US" altLang="ko-KR" sz="1200" b="1" dirty="0">
              <a:solidFill>
                <a:schemeClr val="tx1"/>
              </a:solidFill>
              <a:latin typeface="+mj-lt"/>
            </a:endParaRPr>
          </a:p>
          <a:p>
            <a:endParaRPr lang="en-US" altLang="ko-KR" sz="1200" b="1" baseline="0" dirty="0">
              <a:solidFill>
                <a:schemeClr val="tx1"/>
              </a:solidFill>
              <a:latin typeface="+mj-lt"/>
            </a:endParaRPr>
          </a:p>
          <a:p>
            <a:endParaRPr lang="en-US" altLang="ko-KR" sz="1200" b="1" dirty="0">
              <a:solidFill>
                <a:schemeClr val="tx1"/>
              </a:solidFill>
              <a:latin typeface="+mj-lt"/>
            </a:endParaRPr>
          </a:p>
          <a:p>
            <a:r>
              <a:rPr lang="en-US" altLang="ko-KR" sz="1200" b="1" dirty="0">
                <a:solidFill>
                  <a:schemeClr val="tx1"/>
                </a:solidFill>
                <a:latin typeface="+mj-lt"/>
              </a:rPr>
              <a:t>* </a:t>
            </a:r>
            <a:r>
              <a:rPr lang="ko-KR" altLang="en-US" sz="1200" b="1" dirty="0">
                <a:solidFill>
                  <a:schemeClr val="tx1"/>
                </a:solidFill>
                <a:latin typeface="+mj-lt"/>
              </a:rPr>
              <a:t>오리엔테이션을 시작하기전에 김정권 대외국제처장님 환영 인사말이 있겠습니다</a:t>
            </a:r>
            <a:r>
              <a:rPr lang="en-US" altLang="ko-KR" sz="1200" b="1" dirty="0">
                <a:solidFill>
                  <a:schemeClr val="tx1"/>
                </a:solidFill>
                <a:latin typeface="+mj-lt"/>
              </a:rPr>
              <a:t>.</a:t>
            </a:r>
          </a:p>
          <a:p>
            <a:endParaRPr lang="en-US" altLang="ko-KR" sz="1200" b="1" dirty="0">
              <a:solidFill>
                <a:schemeClr val="tx1"/>
              </a:solidFill>
              <a:latin typeface="+mj-lt"/>
            </a:endParaRPr>
          </a:p>
          <a:p>
            <a:endParaRPr lang="en-US" altLang="ko-KR" sz="1200" b="1" dirty="0">
              <a:solidFill>
                <a:schemeClr val="tx1"/>
              </a:solidFill>
              <a:latin typeface="+mj-lt"/>
            </a:endParaRPr>
          </a:p>
          <a:p>
            <a:r>
              <a:rPr lang="en-US" altLang="ko-KR" sz="1200" b="1" dirty="0">
                <a:solidFill>
                  <a:schemeClr val="tx1"/>
                </a:solidFill>
                <a:latin typeface="+mj-lt"/>
              </a:rPr>
              <a:t>* </a:t>
            </a:r>
            <a:r>
              <a:rPr lang="ko-KR" altLang="en-US" sz="1200" b="1" dirty="0">
                <a:solidFill>
                  <a:schemeClr val="tx1"/>
                </a:solidFill>
                <a:latin typeface="+mj-lt"/>
              </a:rPr>
              <a:t>큰 박수 부탁드릴게요</a:t>
            </a:r>
            <a:r>
              <a:rPr lang="en-US" altLang="ko-KR" sz="1200" b="1" dirty="0">
                <a:solidFill>
                  <a:schemeClr val="tx1"/>
                </a:solidFill>
                <a:latin typeface="+mj-lt"/>
              </a:rPr>
              <a:t>.</a:t>
            </a:r>
            <a:endParaRPr lang="ko-KR" altLang="en-US" sz="1200" b="1" dirty="0">
              <a:solidFill>
                <a:schemeClr val="tx1"/>
              </a:solidFill>
              <a:latin typeface="+mj-lt"/>
            </a:endParaRP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a:t>
            </a:fld>
            <a:endParaRPr lang="ko-KR" altLang="en-US"/>
          </a:p>
        </p:txBody>
      </p:sp>
    </p:spTree>
    <p:extLst>
      <p:ext uri="{BB962C8B-B14F-4D97-AF65-F5344CB8AC3E}">
        <p14:creationId xmlns:p14="http://schemas.microsoft.com/office/powerpoint/2010/main" val="4314812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lang="ko-KR" altLang="en-US" sz="1000" dirty="0"/>
              <a:t>오전 오리엔테이션은 여기와 같은 순서로 진행을 하겠습니다</a:t>
            </a:r>
            <a:r>
              <a:rPr lang="en-US" altLang="ko-KR" sz="1000" dirty="0"/>
              <a:t>.</a:t>
            </a:r>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2</a:t>
            </a:fld>
            <a:endParaRPr lang="ko-KR" altLang="en-US"/>
          </a:p>
        </p:txBody>
      </p:sp>
    </p:spTree>
    <p:extLst>
      <p:ext uri="{BB962C8B-B14F-4D97-AF65-F5344CB8AC3E}">
        <p14:creationId xmlns:p14="http://schemas.microsoft.com/office/powerpoint/2010/main" val="9927047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4</a:t>
            </a:fld>
            <a:endParaRPr lang="ko-KR" altLang="en-US"/>
          </a:p>
        </p:txBody>
      </p:sp>
    </p:spTree>
    <p:extLst>
      <p:ext uri="{BB962C8B-B14F-4D97-AF65-F5344CB8AC3E}">
        <p14:creationId xmlns:p14="http://schemas.microsoft.com/office/powerpoint/2010/main" val="3805227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sz="1000" dirty="0"/>
              <a:t>첫번째로 광운대학교 캠퍼스를 소개해드리겠습니다</a:t>
            </a:r>
            <a:r>
              <a:rPr lang="en-US" altLang="ko-KR" sz="1000" dirty="0"/>
              <a:t>.</a:t>
            </a:r>
          </a:p>
          <a:p>
            <a:r>
              <a:rPr lang="ko-KR" altLang="en-US" sz="1000" baseline="0" dirty="0"/>
              <a:t>그리고 노란색으로 표시된 건물이 </a:t>
            </a:r>
            <a:r>
              <a:rPr lang="ko-KR" altLang="en-US" sz="1000" baseline="0" dirty="0" err="1"/>
              <a:t>동해문화예술관이고</a:t>
            </a:r>
            <a:r>
              <a:rPr lang="ko-KR" altLang="en-US" sz="1000" baseline="0" dirty="0"/>
              <a:t> 이곳 </a:t>
            </a:r>
            <a:r>
              <a:rPr lang="en-US" altLang="ko-KR" sz="1000" baseline="0" dirty="0"/>
              <a:t>111</a:t>
            </a:r>
            <a:r>
              <a:rPr lang="ko-KR" altLang="en-US" sz="1000" baseline="0" dirty="0"/>
              <a:t>호로 오시면 저희에게 도움을 받을 수 있습니다</a:t>
            </a:r>
            <a:r>
              <a:rPr lang="en-US" altLang="ko-KR" sz="1000" baseline="0" dirty="0"/>
              <a:t>.</a:t>
            </a:r>
          </a:p>
          <a:p>
            <a:r>
              <a:rPr lang="ko-KR" altLang="en-US" baseline="0" dirty="0"/>
              <a:t>첨부된 링크를 클릭하시면 자세한 캠퍼스 위치와 건물을 </a:t>
            </a:r>
            <a:r>
              <a:rPr lang="ko-KR" altLang="en-US" baseline="0" dirty="0" err="1"/>
              <a:t>알수</a:t>
            </a:r>
            <a:r>
              <a:rPr lang="ko-KR" altLang="en-US" baseline="0" dirty="0"/>
              <a:t> 있습니다</a:t>
            </a:r>
            <a:r>
              <a:rPr lang="en-US" altLang="ko-KR" baseline="0"/>
              <a:t>.</a:t>
            </a:r>
            <a:endParaRPr lang="en-US" altLang="ko-KR" baseline="0" dirty="0"/>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5</a:t>
            </a:fld>
            <a:endParaRPr lang="ko-KR" altLang="en-US"/>
          </a:p>
        </p:txBody>
      </p:sp>
    </p:spTree>
    <p:extLst>
      <p:ext uri="{BB962C8B-B14F-4D97-AF65-F5344CB8AC3E}">
        <p14:creationId xmlns:p14="http://schemas.microsoft.com/office/powerpoint/2010/main" val="5455354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sz="1000" dirty="0"/>
              <a:t>다음으로 광운대학교에 대해 간단히 소개를 하겠습니다</a:t>
            </a:r>
            <a:r>
              <a:rPr lang="en-US" altLang="ko-KR" sz="1000" dirty="0"/>
              <a:t>.</a:t>
            </a:r>
          </a:p>
          <a:p>
            <a:r>
              <a:rPr lang="ko-KR" altLang="en-US" sz="1000" dirty="0"/>
              <a:t>우리 광운대학교는 </a:t>
            </a:r>
            <a:r>
              <a:rPr lang="en-US" altLang="ko-KR" sz="1000" dirty="0"/>
              <a:t>1934</a:t>
            </a:r>
            <a:r>
              <a:rPr lang="ko-KR" altLang="en-US" sz="1000" dirty="0"/>
              <a:t>년에 조선무선강습소로 시작하였고</a:t>
            </a:r>
            <a:endParaRPr lang="en-US" altLang="ko-KR" sz="1000" dirty="0"/>
          </a:p>
          <a:p>
            <a:r>
              <a:rPr lang="ko-KR" altLang="en-US" sz="1000" dirty="0"/>
              <a:t>개교 </a:t>
            </a:r>
            <a:r>
              <a:rPr lang="en-US" altLang="ko-KR" sz="1000" dirty="0"/>
              <a:t>80</a:t>
            </a:r>
            <a:r>
              <a:rPr lang="ko-KR" altLang="en-US" sz="1000" dirty="0"/>
              <a:t>주년을 기념하면서 지은 건물이 바로 여러분이 계신 </a:t>
            </a:r>
            <a:r>
              <a:rPr lang="en-US" altLang="ko-KR" sz="1000" dirty="0"/>
              <a:t>80</a:t>
            </a:r>
            <a:r>
              <a:rPr lang="ko-KR" altLang="en-US" sz="1000" dirty="0"/>
              <a:t>주년 기념관입니다</a:t>
            </a:r>
            <a:r>
              <a:rPr lang="en-US" altLang="ko-KR" sz="1000" dirty="0"/>
              <a:t>.</a:t>
            </a:r>
          </a:p>
          <a:p>
            <a:endParaRPr lang="en-US" altLang="ko-KR" sz="1000" dirty="0"/>
          </a:p>
          <a:p>
            <a:r>
              <a:rPr lang="ko-KR" altLang="en-US" sz="1000" dirty="0"/>
              <a:t>교육이념은 참</a:t>
            </a:r>
            <a:r>
              <a:rPr lang="en-US" altLang="ko-KR" sz="1000" dirty="0"/>
              <a:t>,</a:t>
            </a:r>
            <a:r>
              <a:rPr lang="ko-KR" altLang="en-US" sz="1000" dirty="0"/>
              <a:t> 빛 이고 </a:t>
            </a:r>
            <a:r>
              <a:rPr lang="ko-KR" altLang="en-US" sz="1000" dirty="0" err="1"/>
              <a:t>설립자훈은</a:t>
            </a:r>
            <a:r>
              <a:rPr lang="ko-KR" altLang="en-US" sz="1000" dirty="0"/>
              <a:t> 근면성실</a:t>
            </a:r>
            <a:r>
              <a:rPr lang="en-US" altLang="ko-KR" sz="1000" dirty="0"/>
              <a:t>, </a:t>
            </a:r>
            <a:r>
              <a:rPr lang="ko-KR" altLang="en-US" sz="1000" dirty="0" err="1"/>
              <a:t>검소절약</a:t>
            </a:r>
            <a:r>
              <a:rPr lang="en-US" altLang="ko-KR" sz="1000" dirty="0"/>
              <a:t>, </a:t>
            </a:r>
            <a:r>
              <a:rPr lang="ko-KR" altLang="en-US" sz="1000" dirty="0" err="1"/>
              <a:t>탐구실천입니다</a:t>
            </a:r>
            <a:r>
              <a:rPr lang="en-US" altLang="ko-KR" sz="1000" dirty="0"/>
              <a:t>.</a:t>
            </a:r>
            <a:r>
              <a:rPr lang="en-US" altLang="ko-KR" sz="1000" baseline="0" dirty="0"/>
              <a:t> </a:t>
            </a:r>
            <a:r>
              <a:rPr lang="ko-KR" altLang="en-US" sz="1000" baseline="0" dirty="0"/>
              <a:t> </a:t>
            </a:r>
            <a:endParaRPr lang="en-US" altLang="ko-KR" sz="1000" baseline="0" dirty="0"/>
          </a:p>
          <a:p>
            <a:r>
              <a:rPr lang="ko-KR" altLang="en-US" sz="1000" baseline="0" dirty="0"/>
              <a:t>이제 여러분들도 </a:t>
            </a:r>
            <a:r>
              <a:rPr lang="ko-KR" altLang="en-US" sz="1000" baseline="0" dirty="0" err="1"/>
              <a:t>광운가족이</a:t>
            </a:r>
            <a:r>
              <a:rPr lang="ko-KR" altLang="en-US" sz="1000" baseline="0" dirty="0"/>
              <a:t> 되었으니 </a:t>
            </a:r>
            <a:r>
              <a:rPr lang="ko-KR" altLang="en-US" sz="1000" baseline="0" dirty="0" err="1"/>
              <a:t>기억해두시면</a:t>
            </a:r>
            <a:r>
              <a:rPr lang="ko-KR" altLang="en-US" sz="1000" baseline="0" dirty="0"/>
              <a:t> 좋을 것 같습니다</a:t>
            </a:r>
            <a:r>
              <a:rPr lang="en-US" altLang="ko-KR" sz="1000" baseline="0" dirty="0"/>
              <a:t>.</a:t>
            </a:r>
            <a:endParaRPr lang="ko-KR" altLang="en-US" sz="1000" dirty="0"/>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6</a:t>
            </a:fld>
            <a:endParaRPr lang="ko-KR" altLang="en-US"/>
          </a:p>
        </p:txBody>
      </p:sp>
    </p:spTree>
    <p:extLst>
      <p:ext uri="{BB962C8B-B14F-4D97-AF65-F5344CB8AC3E}">
        <p14:creationId xmlns:p14="http://schemas.microsoft.com/office/powerpoint/2010/main" val="9218904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sz="1000" dirty="0"/>
              <a:t>다음으로 국제교류팀을 소개해 드리겠습니다</a:t>
            </a:r>
            <a:r>
              <a:rPr lang="en-US" altLang="ko-KR" sz="1000" dirty="0"/>
              <a:t>.</a:t>
            </a:r>
          </a:p>
          <a:p>
            <a:r>
              <a:rPr lang="ko-KR" altLang="en-US" sz="1000" dirty="0"/>
              <a:t>저희 팀은 외국인 입시</a:t>
            </a:r>
            <a:r>
              <a:rPr lang="en-US" altLang="ko-KR" sz="1000" dirty="0"/>
              <a:t>, </a:t>
            </a:r>
            <a:r>
              <a:rPr lang="ko-KR" altLang="en-US" sz="1000" dirty="0" err="1"/>
              <a:t>학부생</a:t>
            </a:r>
            <a:r>
              <a:rPr lang="ko-KR" altLang="en-US" sz="1000" dirty="0"/>
              <a:t> 및 교환학생 지원 </a:t>
            </a:r>
            <a:r>
              <a:rPr lang="ko-KR" altLang="en-US" sz="1000" dirty="0" err="1"/>
              <a:t>전담부서입니다</a:t>
            </a:r>
            <a:r>
              <a:rPr lang="en-US" altLang="ko-KR" sz="1000" dirty="0"/>
              <a:t>.</a:t>
            </a:r>
          </a:p>
          <a:p>
            <a:r>
              <a:rPr lang="ko-KR" altLang="en-US" sz="1000" dirty="0"/>
              <a:t>외국인 </a:t>
            </a:r>
            <a:r>
              <a:rPr lang="ko-KR" altLang="en-US" sz="1000" dirty="0" err="1"/>
              <a:t>학부생</a:t>
            </a:r>
            <a:r>
              <a:rPr lang="ko-KR" altLang="en-US" sz="1000" dirty="0"/>
              <a:t> 및 교환학생 상담</a:t>
            </a:r>
            <a:r>
              <a:rPr lang="en-US" altLang="ko-KR" sz="1000" dirty="0"/>
              <a:t>, </a:t>
            </a:r>
            <a:r>
              <a:rPr lang="ko-KR" altLang="en-US" sz="1000" dirty="0"/>
              <a:t>문화교류 및 교육프로그램 등 </a:t>
            </a:r>
            <a:endParaRPr lang="en-US" altLang="ko-KR" sz="1000" dirty="0"/>
          </a:p>
          <a:p>
            <a:r>
              <a:rPr lang="ko-KR" altLang="en-US" sz="1000" dirty="0"/>
              <a:t>다양한 외국인학생 지원제도를 운영하고있습니다</a:t>
            </a:r>
            <a:r>
              <a:rPr lang="en-US" altLang="ko-KR" sz="1000" dirty="0"/>
              <a:t>.</a:t>
            </a:r>
          </a:p>
          <a:p>
            <a:endParaRPr lang="en-US" altLang="ko-KR" sz="1000" dirty="0"/>
          </a:p>
          <a:p>
            <a:r>
              <a:rPr lang="ko-KR" altLang="en-US" sz="1000" dirty="0"/>
              <a:t>저희 부서에는 영어</a:t>
            </a:r>
            <a:r>
              <a:rPr lang="en-US" altLang="ko-KR" sz="1000" dirty="0"/>
              <a:t>, </a:t>
            </a:r>
            <a:r>
              <a:rPr lang="ko-KR" altLang="en-US" sz="1000" dirty="0"/>
              <a:t>중국어</a:t>
            </a:r>
            <a:r>
              <a:rPr lang="en-US" altLang="ko-KR" sz="1000" dirty="0"/>
              <a:t>,</a:t>
            </a:r>
            <a:r>
              <a:rPr lang="en-US" altLang="ko-KR" sz="1000" baseline="0" dirty="0"/>
              <a:t> </a:t>
            </a:r>
            <a:r>
              <a:rPr lang="ko-KR" altLang="en-US" sz="1000" baseline="0" dirty="0"/>
              <a:t>베트남어</a:t>
            </a:r>
            <a:r>
              <a:rPr lang="en-US" altLang="ko-KR" sz="1000" baseline="0" dirty="0"/>
              <a:t>, </a:t>
            </a:r>
            <a:r>
              <a:rPr lang="ko-KR" altLang="en-US" sz="1000" baseline="0" dirty="0"/>
              <a:t>카자흐스탄어를 하는 직원과 학생도우미가 있어서 </a:t>
            </a:r>
            <a:endParaRPr lang="en-US" altLang="ko-KR" sz="1000" baseline="0" dirty="0"/>
          </a:p>
          <a:p>
            <a:r>
              <a:rPr lang="ko-KR" altLang="en-US" sz="1000" baseline="0" dirty="0"/>
              <a:t>학생들이 </a:t>
            </a:r>
            <a:r>
              <a:rPr lang="ko-KR" altLang="en-US" sz="1000" baseline="0" dirty="0" err="1"/>
              <a:t>부담갖지</a:t>
            </a:r>
            <a:r>
              <a:rPr lang="ko-KR" altLang="en-US" sz="1000" baseline="0" dirty="0"/>
              <a:t> 않고 도움을 요청할 수 있습니다</a:t>
            </a:r>
            <a:r>
              <a:rPr lang="en-US" altLang="ko-KR" sz="1000" baseline="0" dirty="0"/>
              <a:t>. </a:t>
            </a:r>
          </a:p>
          <a:p>
            <a:endParaRPr lang="en-US" altLang="ko-KR" sz="1000" baseline="0" dirty="0"/>
          </a:p>
          <a:p>
            <a:r>
              <a:rPr lang="ko-KR" altLang="en-US" sz="1000" baseline="0" dirty="0"/>
              <a:t>위치는 아까 지도에 </a:t>
            </a:r>
            <a:r>
              <a:rPr lang="ko-KR" altLang="en-US" sz="1000" baseline="0" dirty="0" err="1"/>
              <a:t>보신대로</a:t>
            </a:r>
            <a:r>
              <a:rPr lang="ko-KR" altLang="en-US" sz="1000" baseline="0" dirty="0"/>
              <a:t> </a:t>
            </a:r>
            <a:r>
              <a:rPr lang="ko-KR" altLang="en-US" sz="1000" baseline="0" dirty="0" err="1"/>
              <a:t>문화관</a:t>
            </a:r>
            <a:r>
              <a:rPr lang="ko-KR" altLang="en-US" sz="1000" baseline="0" dirty="0"/>
              <a:t> </a:t>
            </a:r>
            <a:r>
              <a:rPr lang="en-US" altLang="ko-KR" sz="1000" baseline="0" dirty="0"/>
              <a:t>111</a:t>
            </a:r>
            <a:r>
              <a:rPr lang="ko-KR" altLang="en-US" sz="1000" baseline="0" dirty="0"/>
              <a:t>호이고</a:t>
            </a:r>
            <a:r>
              <a:rPr lang="en-US" altLang="ko-KR" sz="1000" baseline="0" dirty="0"/>
              <a:t>,</a:t>
            </a:r>
          </a:p>
          <a:p>
            <a:r>
              <a:rPr lang="ko-KR" altLang="en-US" sz="1000" baseline="0" dirty="0"/>
              <a:t>방문가능시간은 월</a:t>
            </a:r>
            <a:r>
              <a:rPr lang="en-US" altLang="ko-KR" sz="1000" baseline="0" dirty="0"/>
              <a:t>~</a:t>
            </a:r>
            <a:r>
              <a:rPr lang="ko-KR" altLang="en-US" sz="1000" baseline="0" dirty="0"/>
              <a:t>금요일 오전 </a:t>
            </a:r>
            <a:r>
              <a:rPr lang="en-US" altLang="ko-KR" sz="1000" baseline="0" dirty="0"/>
              <a:t>9</a:t>
            </a:r>
            <a:r>
              <a:rPr lang="ko-KR" altLang="en-US" sz="1000" baseline="0" dirty="0"/>
              <a:t>시부터 </a:t>
            </a:r>
            <a:r>
              <a:rPr lang="en-US" altLang="ko-KR" sz="1000" baseline="0" dirty="0"/>
              <a:t>5</a:t>
            </a:r>
            <a:r>
              <a:rPr lang="ko-KR" altLang="en-US" sz="1000" baseline="0" dirty="0"/>
              <a:t>시 </a:t>
            </a:r>
            <a:r>
              <a:rPr lang="en-US" altLang="ko-KR" sz="1000" baseline="0" dirty="0"/>
              <a:t>30</a:t>
            </a:r>
            <a:r>
              <a:rPr lang="ko-KR" altLang="en-US" sz="1000" baseline="0" dirty="0" err="1"/>
              <a:t>분까지입니다</a:t>
            </a:r>
            <a:r>
              <a:rPr lang="en-US" altLang="ko-KR" sz="1000" baseline="0" dirty="0"/>
              <a:t>. </a:t>
            </a:r>
          </a:p>
          <a:p>
            <a:r>
              <a:rPr lang="ko-KR" altLang="en-US" sz="1000" baseline="0" dirty="0"/>
              <a:t>직접 방문을 해도 좋고 전화나 이메일로 상담도 가능합니다</a:t>
            </a:r>
            <a:r>
              <a:rPr lang="en-US" altLang="ko-KR" sz="1000" baseline="0" dirty="0"/>
              <a:t>.</a:t>
            </a:r>
            <a:r>
              <a:rPr lang="ko-KR" altLang="en-US" sz="1000" baseline="0" dirty="0"/>
              <a:t> </a:t>
            </a:r>
            <a:endParaRPr lang="ko-KR" altLang="en-US" sz="1000" dirty="0"/>
          </a:p>
          <a:p>
            <a:endParaRPr lang="ko-KR" altLang="en-US" sz="1000"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7</a:t>
            </a:fld>
            <a:endParaRPr lang="ko-KR" altLang="en-US"/>
          </a:p>
        </p:txBody>
      </p:sp>
    </p:spTree>
    <p:extLst>
      <p:ext uri="{BB962C8B-B14F-4D97-AF65-F5344CB8AC3E}">
        <p14:creationId xmlns:p14="http://schemas.microsoft.com/office/powerpoint/2010/main" val="1245402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클릭해서 링크로 영상 보여주기</a:t>
            </a: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a:t>
            </a:fld>
            <a:endParaRPr lang="ko-KR" altLang="en-US"/>
          </a:p>
        </p:txBody>
      </p:sp>
    </p:spTree>
    <p:extLst>
      <p:ext uri="{BB962C8B-B14F-4D97-AF65-F5344CB8AC3E}">
        <p14:creationId xmlns:p14="http://schemas.microsoft.com/office/powerpoint/2010/main" val="29341582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이번 </a:t>
            </a:r>
            <a:r>
              <a:rPr lang="en-US" altLang="ko-KR" dirty="0"/>
              <a:t>2</a:t>
            </a:r>
            <a:r>
              <a:rPr lang="ko-KR" altLang="en-US" dirty="0"/>
              <a:t>학기 학사 일정은 이 표와 같습니다</a:t>
            </a:r>
            <a:r>
              <a:rPr lang="en-US" altLang="ko-KR" dirty="0"/>
              <a:t>.</a:t>
            </a:r>
          </a:p>
          <a:p>
            <a:endParaRPr lang="en-US" altLang="ko-KR" dirty="0"/>
          </a:p>
          <a:p>
            <a:r>
              <a:rPr lang="ko-KR" altLang="en-US" dirty="0"/>
              <a:t>개강은</a:t>
            </a:r>
            <a:r>
              <a:rPr lang="ko-KR" altLang="en-US" baseline="0" dirty="0"/>
              <a:t> </a:t>
            </a:r>
            <a:r>
              <a:rPr lang="ko-KR" altLang="en-US" baseline="0" dirty="0" err="1"/>
              <a:t>다다음주</a:t>
            </a:r>
            <a:r>
              <a:rPr lang="ko-KR" altLang="en-US" baseline="0" dirty="0"/>
              <a:t> 월요일입니다</a:t>
            </a:r>
            <a:r>
              <a:rPr lang="en-US" altLang="ko-KR" baseline="0" dirty="0"/>
              <a:t>.</a:t>
            </a:r>
          </a:p>
          <a:p>
            <a:endParaRPr lang="en-US" altLang="ko-KR" dirty="0"/>
          </a:p>
          <a:p>
            <a:r>
              <a:rPr lang="ko-KR" altLang="en-US" dirty="0"/>
              <a:t>그리고 두번의 </a:t>
            </a:r>
            <a:r>
              <a:rPr lang="ko-KR" altLang="en-US" dirty="0" err="1"/>
              <a:t>강의평가가</a:t>
            </a:r>
            <a:r>
              <a:rPr lang="ko-KR" altLang="en-US" dirty="0"/>
              <a:t> 있는데 이 강의평가를 해야 성적이 </a:t>
            </a:r>
            <a:r>
              <a:rPr lang="ko-KR" altLang="en-US" dirty="0" err="1"/>
              <a:t>나올때</a:t>
            </a:r>
            <a:r>
              <a:rPr lang="ko-KR" altLang="en-US" dirty="0"/>
              <a:t> 바로 확인 할 수가 있습니다</a:t>
            </a:r>
            <a:r>
              <a:rPr lang="en-US" altLang="ko-KR" dirty="0"/>
              <a:t>.</a:t>
            </a:r>
          </a:p>
          <a:p>
            <a:endParaRPr lang="en-US" altLang="ko-KR" dirty="0"/>
          </a:p>
          <a:p>
            <a:r>
              <a:rPr lang="ko-KR" altLang="en-US" dirty="0"/>
              <a:t>강의평가를 안하면 교수님이 </a:t>
            </a:r>
            <a:r>
              <a:rPr lang="ko-KR" altLang="en-US" dirty="0" err="1"/>
              <a:t>성적입력을</a:t>
            </a:r>
            <a:r>
              <a:rPr lang="ko-KR" altLang="en-US" dirty="0"/>
              <a:t> 전부 완료한 다음에나 성적 확인이 가능합니다</a:t>
            </a:r>
            <a:r>
              <a:rPr lang="en-US" altLang="ko-KR" dirty="0"/>
              <a:t>. </a:t>
            </a:r>
          </a:p>
          <a:p>
            <a:endParaRPr lang="en-US" altLang="ko-KR" dirty="0"/>
          </a:p>
          <a:p>
            <a:r>
              <a:rPr lang="ko-KR" altLang="en-US" dirty="0"/>
              <a:t>성적 이의 제기를 못한다는 뜻입니다</a:t>
            </a:r>
            <a:r>
              <a:rPr lang="en-US" altLang="ko-KR" dirty="0"/>
              <a:t>.</a:t>
            </a:r>
          </a:p>
          <a:p>
            <a:endParaRPr lang="en-US" altLang="ko-KR" dirty="0"/>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9</a:t>
            </a:fld>
            <a:endParaRPr lang="ko-KR" altLang="en-US"/>
          </a:p>
        </p:txBody>
      </p:sp>
    </p:spTree>
    <p:extLst>
      <p:ext uri="{BB962C8B-B14F-4D97-AF65-F5344CB8AC3E}">
        <p14:creationId xmlns:p14="http://schemas.microsoft.com/office/powerpoint/2010/main" val="32656472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다음으로 교과목에 대해 안내를 드리겠습니다</a:t>
            </a:r>
            <a:r>
              <a:rPr lang="en-US" altLang="ko-KR" dirty="0"/>
              <a:t>.</a:t>
            </a:r>
          </a:p>
          <a:p>
            <a:r>
              <a:rPr lang="ko-KR" altLang="en-US" dirty="0"/>
              <a:t>학생들이 수강하는 과목은 크게 교양과목</a:t>
            </a:r>
            <a:r>
              <a:rPr lang="en-US" altLang="ko-KR" dirty="0"/>
              <a:t>, </a:t>
            </a:r>
            <a:r>
              <a:rPr lang="ko-KR" altLang="en-US" dirty="0"/>
              <a:t>전공과목</a:t>
            </a:r>
            <a:r>
              <a:rPr lang="en-US" altLang="ko-KR" dirty="0"/>
              <a:t>, </a:t>
            </a:r>
            <a:r>
              <a:rPr lang="ko-KR" altLang="en-US" dirty="0"/>
              <a:t>일반선택과목으로 나눌 수 있습니다</a:t>
            </a:r>
            <a:r>
              <a:rPr lang="en-US" altLang="ko-KR" dirty="0"/>
              <a:t>.</a:t>
            </a:r>
          </a:p>
          <a:p>
            <a:r>
              <a:rPr lang="ko-KR" altLang="en-US" dirty="0"/>
              <a:t>또한</a:t>
            </a:r>
            <a:r>
              <a:rPr lang="en-US" altLang="ko-KR" dirty="0"/>
              <a:t>,</a:t>
            </a:r>
            <a:r>
              <a:rPr lang="ko-KR" altLang="en-US" dirty="0"/>
              <a:t> 필수로</a:t>
            </a:r>
            <a:r>
              <a:rPr lang="ko-KR" altLang="en-US" baseline="0" dirty="0"/>
              <a:t> 들어야하는 과목은 필수과목</a:t>
            </a:r>
            <a:r>
              <a:rPr lang="en-US" altLang="ko-KR" baseline="0" dirty="0"/>
              <a:t>, </a:t>
            </a:r>
            <a:r>
              <a:rPr lang="ko-KR" altLang="en-US" baseline="0" dirty="0"/>
              <a:t>선택해서 듣는 과목은 선택과목이라고 합니다</a:t>
            </a:r>
            <a:r>
              <a:rPr lang="en-US" altLang="ko-KR" baseline="0" dirty="0"/>
              <a:t>.</a:t>
            </a:r>
          </a:p>
          <a:p>
            <a:endParaRPr lang="en-US" altLang="ko-KR" baseline="0" dirty="0"/>
          </a:p>
          <a:p>
            <a:r>
              <a:rPr lang="ko-KR" altLang="en-US" baseline="0" dirty="0"/>
              <a:t>외국인 학생은 한국 학생과 달리 교양필수과목이 없으니 </a:t>
            </a:r>
            <a:r>
              <a:rPr lang="ko-KR" altLang="en-US" baseline="0" dirty="0" err="1"/>
              <a:t>교필과목은</a:t>
            </a:r>
            <a:r>
              <a:rPr lang="ko-KR" altLang="en-US" baseline="0" dirty="0"/>
              <a:t> </a:t>
            </a:r>
            <a:r>
              <a:rPr lang="ko-KR" altLang="en-US" baseline="0" dirty="0" err="1"/>
              <a:t>신경쓰지</a:t>
            </a:r>
            <a:r>
              <a:rPr lang="ko-KR" altLang="en-US" baseline="0" dirty="0"/>
              <a:t> 않아도 됩니다</a:t>
            </a:r>
            <a:r>
              <a:rPr lang="en-US" altLang="ko-KR" baseline="0" dirty="0"/>
              <a:t>.</a:t>
            </a:r>
          </a:p>
          <a:p>
            <a:r>
              <a:rPr lang="ko-KR" altLang="en-US" baseline="0" dirty="0"/>
              <a:t>전공과목중에는 의무적으로 들어야하는 전공필수과목과</a:t>
            </a:r>
            <a:r>
              <a:rPr lang="en-US" altLang="ko-KR" baseline="0" dirty="0"/>
              <a:t>, </a:t>
            </a:r>
          </a:p>
          <a:p>
            <a:r>
              <a:rPr lang="ko-KR" altLang="en-US" baseline="0" dirty="0"/>
              <a:t>선택해서 듣는 전공선택과목이 있으니 </a:t>
            </a:r>
            <a:r>
              <a:rPr lang="ko-KR" altLang="en-US" baseline="0" dirty="0" err="1"/>
              <a:t>수강신청할때</a:t>
            </a:r>
            <a:r>
              <a:rPr lang="ko-KR" altLang="en-US" baseline="0" dirty="0"/>
              <a:t> 확인해서 </a:t>
            </a:r>
            <a:r>
              <a:rPr lang="ko-KR" altLang="en-US" baseline="0" dirty="0" err="1"/>
              <a:t>신청해야합니다</a:t>
            </a:r>
            <a:r>
              <a:rPr lang="en-US" altLang="ko-KR" baseline="0" dirty="0"/>
              <a:t>.</a:t>
            </a:r>
          </a:p>
          <a:p>
            <a:endParaRPr lang="en-US" altLang="ko-KR" baseline="0" dirty="0"/>
          </a:p>
          <a:p>
            <a:r>
              <a:rPr lang="ko-KR" altLang="en-US" baseline="0" dirty="0"/>
              <a:t>두번째로 학정번호구성을 보시겠는데요</a:t>
            </a:r>
            <a:r>
              <a:rPr lang="en-US" altLang="ko-KR" baseline="0" dirty="0"/>
              <a:t>. </a:t>
            </a:r>
          </a:p>
          <a:p>
            <a:r>
              <a:rPr lang="ko-KR" altLang="en-US" baseline="0" dirty="0"/>
              <a:t>여기서 중요한 부분은 </a:t>
            </a:r>
            <a:r>
              <a:rPr lang="ko-KR" altLang="en-US" baseline="0" dirty="0" err="1"/>
              <a:t>다섯번째</a:t>
            </a:r>
            <a:r>
              <a:rPr lang="ko-KR" altLang="en-US" baseline="0" dirty="0"/>
              <a:t> 숫자인 난이도 단위입니다</a:t>
            </a:r>
            <a:r>
              <a:rPr lang="en-US" altLang="ko-KR" baseline="0" dirty="0"/>
              <a:t>.</a:t>
            </a:r>
          </a:p>
          <a:p>
            <a:r>
              <a:rPr lang="ko-KR" altLang="en-US" baseline="0" dirty="0"/>
              <a:t>난이도는 </a:t>
            </a:r>
            <a:r>
              <a:rPr lang="en-US" altLang="ko-KR" baseline="0" dirty="0"/>
              <a:t>1</a:t>
            </a:r>
            <a:r>
              <a:rPr lang="ko-KR" altLang="en-US" baseline="0" dirty="0"/>
              <a:t>에서 </a:t>
            </a:r>
            <a:r>
              <a:rPr lang="en-US" altLang="ko-KR" baseline="0" dirty="0"/>
              <a:t>4</a:t>
            </a:r>
            <a:r>
              <a:rPr lang="ko-KR" altLang="en-US" baseline="0" dirty="0"/>
              <a:t>까지 있는데</a:t>
            </a:r>
            <a:r>
              <a:rPr lang="en-US" altLang="ko-KR" baseline="0" dirty="0"/>
              <a:t>,</a:t>
            </a:r>
            <a:r>
              <a:rPr lang="ko-KR" altLang="en-US" baseline="0" dirty="0"/>
              <a:t> </a:t>
            </a:r>
            <a:r>
              <a:rPr lang="en-US" altLang="ko-KR" baseline="0" dirty="0"/>
              <a:t>1</a:t>
            </a:r>
            <a:r>
              <a:rPr lang="ko-KR" altLang="en-US" baseline="0" dirty="0"/>
              <a:t>은 가장 난이도가 낮고 </a:t>
            </a:r>
            <a:r>
              <a:rPr lang="en-US" altLang="ko-KR" baseline="0" dirty="0"/>
              <a:t>4</a:t>
            </a:r>
            <a:r>
              <a:rPr lang="ko-KR" altLang="en-US" baseline="0" dirty="0"/>
              <a:t>는 가장 난이도가 높은 과목입니다</a:t>
            </a:r>
            <a:r>
              <a:rPr lang="en-US" altLang="ko-KR" baseline="0" dirty="0"/>
              <a:t>.</a:t>
            </a:r>
            <a:r>
              <a:rPr lang="ko-KR" altLang="en-US" baseline="0" dirty="0"/>
              <a:t> </a:t>
            </a:r>
            <a:endParaRPr lang="en-US" altLang="ko-KR" baseline="0" dirty="0"/>
          </a:p>
          <a:p>
            <a:r>
              <a:rPr lang="en-US" altLang="ko-KR" baseline="0" dirty="0"/>
              <a:t>1</a:t>
            </a:r>
            <a:r>
              <a:rPr lang="ko-KR" altLang="en-US" baseline="0" dirty="0"/>
              <a:t>학년들은 되도록 난이도가 </a:t>
            </a:r>
            <a:r>
              <a:rPr lang="en-US" altLang="ko-KR" baseline="0" dirty="0"/>
              <a:t>1</a:t>
            </a:r>
            <a:r>
              <a:rPr lang="ko-KR" altLang="en-US" baseline="0" dirty="0"/>
              <a:t>인 과목을 </a:t>
            </a:r>
            <a:r>
              <a:rPr lang="ko-KR" altLang="en-US" baseline="0" dirty="0" err="1"/>
              <a:t>듣는것이</a:t>
            </a:r>
            <a:r>
              <a:rPr lang="ko-KR" altLang="en-US" baseline="0" dirty="0"/>
              <a:t> </a:t>
            </a:r>
            <a:r>
              <a:rPr lang="ko-KR" altLang="en-US" baseline="0" dirty="0" err="1"/>
              <a:t>성적받기에</a:t>
            </a:r>
            <a:r>
              <a:rPr lang="ko-KR" altLang="en-US" baseline="0" dirty="0"/>
              <a:t> 좋습니다</a:t>
            </a:r>
            <a:r>
              <a:rPr lang="en-US" altLang="ko-KR" baseline="0" dirty="0"/>
              <a:t>.</a:t>
            </a:r>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10</a:t>
            </a:fld>
            <a:endParaRPr lang="ko-KR" altLang="en-US"/>
          </a:p>
        </p:txBody>
      </p:sp>
    </p:spTree>
    <p:extLst>
      <p:ext uri="{BB962C8B-B14F-4D97-AF65-F5344CB8AC3E}">
        <p14:creationId xmlns:p14="http://schemas.microsoft.com/office/powerpoint/2010/main" val="35828532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다음은 </a:t>
            </a:r>
            <a:r>
              <a:rPr lang="ko-KR" altLang="en-US" dirty="0" err="1"/>
              <a:t>졸업학점입니다</a:t>
            </a:r>
            <a:r>
              <a:rPr lang="en-US" altLang="ko-KR" dirty="0"/>
              <a:t>.</a:t>
            </a:r>
          </a:p>
          <a:p>
            <a:r>
              <a:rPr lang="en-US" altLang="ko-KR" dirty="0"/>
              <a:t>8</a:t>
            </a:r>
            <a:r>
              <a:rPr lang="ko-KR" altLang="en-US" dirty="0" err="1"/>
              <a:t>학기간</a:t>
            </a:r>
            <a:r>
              <a:rPr lang="ko-KR" altLang="en-US" dirty="0"/>
              <a:t> </a:t>
            </a:r>
            <a:r>
              <a:rPr lang="en-US" altLang="ko-KR" dirty="0"/>
              <a:t>130</a:t>
            </a:r>
            <a:r>
              <a:rPr lang="ko-KR" altLang="en-US" dirty="0" err="1"/>
              <a:t>학점정도를</a:t>
            </a:r>
            <a:r>
              <a:rPr lang="ko-KR" altLang="en-US" dirty="0"/>
              <a:t> </a:t>
            </a:r>
            <a:r>
              <a:rPr lang="ko-KR" altLang="en-US" dirty="0" err="1"/>
              <a:t>이수하면되니</a:t>
            </a:r>
            <a:r>
              <a:rPr lang="ko-KR" altLang="en-US" dirty="0"/>
              <a:t> </a:t>
            </a:r>
            <a:endParaRPr lang="en-US" altLang="ko-KR" dirty="0"/>
          </a:p>
          <a:p>
            <a:r>
              <a:rPr lang="ko-KR" altLang="en-US" dirty="0" err="1"/>
              <a:t>매학기마다</a:t>
            </a:r>
            <a:r>
              <a:rPr lang="ko-KR" altLang="en-US" dirty="0"/>
              <a:t> </a:t>
            </a:r>
            <a:r>
              <a:rPr lang="en-US" altLang="ko-KR" dirty="0"/>
              <a:t>16</a:t>
            </a:r>
            <a:r>
              <a:rPr lang="ko-KR" altLang="en-US" dirty="0" err="1"/>
              <a:t>학점정도만</a:t>
            </a:r>
            <a:r>
              <a:rPr lang="ko-KR" altLang="en-US" dirty="0"/>
              <a:t> 이수를 한다면 제때 졸업이 가능합니다</a:t>
            </a:r>
            <a:r>
              <a:rPr lang="en-US" altLang="ko-KR" dirty="0"/>
              <a:t>.</a:t>
            </a:r>
            <a:endParaRPr lang="ko-KR" altLang="en-US" dirty="0"/>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11</a:t>
            </a:fld>
            <a:endParaRPr lang="ko-KR" altLang="en-US"/>
          </a:p>
        </p:txBody>
      </p:sp>
    </p:spTree>
    <p:extLst>
      <p:ext uri="{BB962C8B-B14F-4D97-AF65-F5344CB8AC3E}">
        <p14:creationId xmlns:p14="http://schemas.microsoft.com/office/powerpoint/2010/main" val="29237514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다음은 </a:t>
            </a:r>
            <a:r>
              <a:rPr lang="en-US" altLang="ko-KR" dirty="0"/>
              <a:t>2,3</a:t>
            </a:r>
            <a:r>
              <a:rPr lang="ko-KR" altLang="en-US" dirty="0"/>
              <a:t>학년 편입생이 이수해야 할 교과목 및 학점입니다</a:t>
            </a:r>
            <a:r>
              <a:rPr lang="en-US" altLang="ko-KR" dirty="0"/>
              <a:t>.</a:t>
            </a:r>
          </a:p>
          <a:p>
            <a:r>
              <a:rPr lang="ko-KR" altLang="en-US" dirty="0"/>
              <a:t>우선 학과장면담을 필수적으로 한 뒤</a:t>
            </a:r>
            <a:r>
              <a:rPr lang="en-US" altLang="ko-KR" dirty="0"/>
              <a:t>,</a:t>
            </a:r>
            <a:r>
              <a:rPr lang="ko-KR" altLang="en-US" dirty="0"/>
              <a:t> </a:t>
            </a:r>
            <a:r>
              <a:rPr lang="ko-KR" altLang="en-US" dirty="0" err="1"/>
              <a:t>전적교에서</a:t>
            </a:r>
            <a:r>
              <a:rPr lang="ko-KR" altLang="en-US" dirty="0"/>
              <a:t> 취득한 </a:t>
            </a:r>
            <a:r>
              <a:rPr lang="ko-KR" altLang="en-US" dirty="0" err="1"/>
              <a:t>학점인증을</a:t>
            </a:r>
            <a:r>
              <a:rPr lang="ko-KR" altLang="en-US" dirty="0"/>
              <a:t> 받고</a:t>
            </a:r>
            <a:r>
              <a:rPr lang="en-US" altLang="ko-KR" dirty="0"/>
              <a:t>,</a:t>
            </a:r>
          </a:p>
          <a:p>
            <a:r>
              <a:rPr lang="ko-KR" altLang="en-US" dirty="0"/>
              <a:t>어떤 과목을 추가로 </a:t>
            </a:r>
            <a:r>
              <a:rPr lang="ko-KR" altLang="en-US" dirty="0" err="1"/>
              <a:t>이수해야하는지</a:t>
            </a:r>
            <a:r>
              <a:rPr lang="ko-KR" altLang="en-US" dirty="0"/>
              <a:t> 확인을 해야합니다</a:t>
            </a:r>
            <a:r>
              <a:rPr lang="en-US" altLang="ko-KR" dirty="0"/>
              <a:t>.</a:t>
            </a:r>
          </a:p>
          <a:p>
            <a:endParaRPr lang="en-US" altLang="ko-KR" dirty="0"/>
          </a:p>
          <a:p>
            <a:r>
              <a:rPr lang="ko-KR" altLang="en-US" dirty="0" err="1"/>
              <a:t>첫학기의</a:t>
            </a:r>
            <a:r>
              <a:rPr lang="ko-KR" altLang="en-US" dirty="0"/>
              <a:t> 경우 </a:t>
            </a:r>
            <a:r>
              <a:rPr lang="ko-KR" altLang="en-US" dirty="0" err="1"/>
              <a:t>수강신청할때</a:t>
            </a:r>
            <a:r>
              <a:rPr lang="ko-KR" altLang="en-US" dirty="0"/>
              <a:t> </a:t>
            </a:r>
            <a:r>
              <a:rPr lang="ko-KR" altLang="en-US" dirty="0" err="1"/>
              <a:t>전적교에서</a:t>
            </a:r>
            <a:r>
              <a:rPr lang="ko-KR" altLang="en-US" dirty="0"/>
              <a:t> 취득한 학점이 얼마나 </a:t>
            </a:r>
            <a:r>
              <a:rPr lang="ko-KR" altLang="en-US" dirty="0" err="1"/>
              <a:t>인정받을수</a:t>
            </a:r>
            <a:r>
              <a:rPr lang="ko-KR" altLang="en-US" dirty="0"/>
              <a:t> 있는지 </a:t>
            </a:r>
            <a:r>
              <a:rPr lang="ko-KR" altLang="en-US" dirty="0" err="1"/>
              <a:t>알수가</a:t>
            </a:r>
            <a:r>
              <a:rPr lang="ko-KR" altLang="en-US" dirty="0"/>
              <a:t> 없어서</a:t>
            </a:r>
            <a:endParaRPr lang="en-US" altLang="ko-KR" dirty="0"/>
          </a:p>
          <a:p>
            <a:r>
              <a:rPr lang="ko-KR" altLang="en-US" dirty="0"/>
              <a:t>우선 수강신청을 하고 다음학기부터는 수강신청전에 이수필요학점이 </a:t>
            </a:r>
            <a:r>
              <a:rPr lang="ko-KR" altLang="en-US" dirty="0" err="1"/>
              <a:t>몇점인지</a:t>
            </a:r>
            <a:r>
              <a:rPr lang="ko-KR" altLang="en-US" dirty="0"/>
              <a:t> 먼저 </a:t>
            </a:r>
            <a:r>
              <a:rPr lang="ko-KR" altLang="en-US" dirty="0" err="1"/>
              <a:t>체크해야합니다</a:t>
            </a:r>
            <a:r>
              <a:rPr lang="en-US" altLang="ko-KR" dirty="0"/>
              <a:t>.</a:t>
            </a:r>
          </a:p>
          <a:p>
            <a:endParaRPr lang="en-US" altLang="ko-KR" dirty="0"/>
          </a:p>
          <a:p>
            <a:r>
              <a:rPr lang="ko-KR" altLang="en-US" dirty="0"/>
              <a:t>그리고 </a:t>
            </a:r>
            <a:r>
              <a:rPr lang="ko-KR" altLang="en-US" dirty="0" err="1"/>
              <a:t>전적교에서</a:t>
            </a:r>
            <a:r>
              <a:rPr lang="ko-KR" altLang="en-US" dirty="0"/>
              <a:t> 이수한 과목과 동일한 과목을 다시 들을 수가 있습니다</a:t>
            </a:r>
            <a:r>
              <a:rPr lang="en-US" altLang="ko-KR" dirty="0"/>
              <a:t>. </a:t>
            </a:r>
          </a:p>
          <a:p>
            <a:r>
              <a:rPr lang="ko-KR" altLang="en-US" dirty="0"/>
              <a:t>이름이 같은 과목이라도 배우는 내용까지 </a:t>
            </a:r>
            <a:r>
              <a:rPr lang="ko-KR" altLang="en-US" dirty="0" err="1"/>
              <a:t>똑같을수가</a:t>
            </a:r>
            <a:r>
              <a:rPr lang="ko-KR" altLang="en-US" dirty="0"/>
              <a:t> 없기때문에 </a:t>
            </a:r>
            <a:r>
              <a:rPr lang="ko-KR" altLang="en-US" dirty="0" err="1"/>
              <a:t>중복이수로</a:t>
            </a:r>
            <a:r>
              <a:rPr lang="ko-KR" altLang="en-US" dirty="0"/>
              <a:t> 보지 않습니다</a:t>
            </a:r>
            <a:r>
              <a:rPr lang="en-US" altLang="ko-KR" dirty="0"/>
              <a:t>.</a:t>
            </a:r>
          </a:p>
          <a:p>
            <a:endParaRPr lang="en-US" altLang="ko-KR" dirty="0"/>
          </a:p>
          <a:p>
            <a:r>
              <a:rPr lang="ko-KR" altLang="en-US" dirty="0"/>
              <a:t>또한 </a:t>
            </a:r>
            <a:r>
              <a:rPr lang="ko-KR" altLang="en-US" dirty="0" err="1"/>
              <a:t>해당학년</a:t>
            </a:r>
            <a:r>
              <a:rPr lang="ko-KR" altLang="en-US" dirty="0"/>
              <a:t> 전공필수과목과 별도 편입생 </a:t>
            </a:r>
            <a:r>
              <a:rPr lang="ko-KR" altLang="en-US" dirty="0" err="1"/>
              <a:t>지정과목은</a:t>
            </a:r>
            <a:r>
              <a:rPr lang="ko-KR" altLang="en-US" dirty="0"/>
              <a:t> 반드시 </a:t>
            </a:r>
            <a:r>
              <a:rPr lang="ko-KR" altLang="en-US" dirty="0" err="1"/>
              <a:t>이수해야합니다</a:t>
            </a:r>
            <a:r>
              <a:rPr lang="en-US" altLang="ko-KR" dirty="0"/>
              <a:t>.</a:t>
            </a:r>
          </a:p>
          <a:p>
            <a:r>
              <a:rPr lang="ko-KR" altLang="en-US" dirty="0"/>
              <a:t>예를 들어 </a:t>
            </a:r>
            <a:r>
              <a:rPr lang="en-US" altLang="ko-KR" dirty="0"/>
              <a:t>2</a:t>
            </a:r>
            <a:r>
              <a:rPr lang="ko-KR" altLang="en-US" dirty="0"/>
              <a:t>학년 편입생은 </a:t>
            </a:r>
            <a:r>
              <a:rPr lang="en-US" altLang="ko-KR" dirty="0"/>
              <a:t>2,3,4</a:t>
            </a:r>
            <a:r>
              <a:rPr lang="ko-KR" altLang="en-US" dirty="0"/>
              <a:t>학년 필수과목을 다 들어야하고</a:t>
            </a:r>
            <a:r>
              <a:rPr lang="en-US" altLang="ko-KR" dirty="0"/>
              <a:t>,</a:t>
            </a:r>
          </a:p>
          <a:p>
            <a:r>
              <a:rPr lang="en-US" altLang="ko-KR" dirty="0"/>
              <a:t>3</a:t>
            </a:r>
            <a:r>
              <a:rPr lang="ko-KR" altLang="en-US" dirty="0"/>
              <a:t>학년 편입생은 </a:t>
            </a:r>
            <a:r>
              <a:rPr lang="en-US" altLang="ko-KR" dirty="0"/>
              <a:t>3,4</a:t>
            </a:r>
            <a:r>
              <a:rPr lang="ko-KR" altLang="en-US" dirty="0"/>
              <a:t>학년 필수과목을 모두 이수해야 졸업할 수 있습니다</a:t>
            </a:r>
            <a:r>
              <a:rPr lang="en-US" altLang="ko-KR" dirty="0"/>
              <a:t>.</a:t>
            </a:r>
          </a:p>
          <a:p>
            <a:r>
              <a:rPr lang="ko-KR" altLang="en-US" dirty="0"/>
              <a:t>또 가을학기 입학하는 학생은 봄학기에 개설되는 </a:t>
            </a:r>
            <a:r>
              <a:rPr lang="ko-KR" altLang="en-US" dirty="0" err="1"/>
              <a:t>필수과목도</a:t>
            </a:r>
            <a:r>
              <a:rPr lang="ko-KR" altLang="en-US" dirty="0"/>
              <a:t> 다 들어야합니다</a:t>
            </a:r>
            <a:r>
              <a:rPr lang="en-US" altLang="ko-KR" dirty="0"/>
              <a:t>.</a:t>
            </a:r>
          </a:p>
          <a:p>
            <a:endParaRPr lang="en-US" altLang="ko-KR" dirty="0"/>
          </a:p>
          <a:p>
            <a:r>
              <a:rPr lang="ko-KR" altLang="en-US" dirty="0"/>
              <a:t>마지막으로 </a:t>
            </a:r>
            <a:r>
              <a:rPr lang="en-US" altLang="ko-KR" dirty="0"/>
              <a:t>3</a:t>
            </a:r>
            <a:r>
              <a:rPr lang="ko-KR" altLang="en-US" dirty="0"/>
              <a:t>학년 편입생은 </a:t>
            </a:r>
            <a:r>
              <a:rPr lang="en-US" altLang="ko-KR" dirty="0"/>
              <a:t>4</a:t>
            </a:r>
            <a:r>
              <a:rPr lang="ko-KR" altLang="en-US" dirty="0"/>
              <a:t>학기 이상 등록을 해야하고</a:t>
            </a:r>
            <a:endParaRPr lang="en-US" altLang="ko-KR" dirty="0"/>
          </a:p>
          <a:p>
            <a:r>
              <a:rPr lang="en-US" altLang="ko-KR" dirty="0"/>
              <a:t>2</a:t>
            </a:r>
            <a:r>
              <a:rPr lang="ko-KR" altLang="en-US" dirty="0"/>
              <a:t>학년 편입생은 </a:t>
            </a:r>
            <a:r>
              <a:rPr lang="en-US" altLang="ko-KR" dirty="0"/>
              <a:t>6</a:t>
            </a:r>
            <a:r>
              <a:rPr lang="ko-KR" altLang="en-US" dirty="0" err="1"/>
              <a:t>학기이상</a:t>
            </a:r>
            <a:r>
              <a:rPr lang="ko-KR" altLang="en-US" dirty="0"/>
              <a:t> 등록해야 졸업이 가능합니다</a:t>
            </a:r>
            <a:r>
              <a:rPr lang="en-US" altLang="ko-KR" dirty="0"/>
              <a:t>.</a:t>
            </a:r>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12</a:t>
            </a:fld>
            <a:endParaRPr lang="ko-KR" altLang="en-US"/>
          </a:p>
        </p:txBody>
      </p:sp>
    </p:spTree>
    <p:extLst>
      <p:ext uri="{BB962C8B-B14F-4D97-AF65-F5344CB8AC3E}">
        <p14:creationId xmlns:p14="http://schemas.microsoft.com/office/powerpoint/2010/main" val="35439175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광운대학교에는 </a:t>
            </a:r>
            <a:r>
              <a:rPr lang="ko-KR" altLang="en-US" dirty="0" err="1"/>
              <a:t>심화전공</a:t>
            </a:r>
            <a:r>
              <a:rPr lang="en-US" altLang="ko-KR" dirty="0"/>
              <a:t>, </a:t>
            </a:r>
            <a:r>
              <a:rPr lang="ko-KR" altLang="en-US" dirty="0"/>
              <a:t>복수전공 그리고 부전공같은 다전공제도가 있습니다</a:t>
            </a:r>
            <a:r>
              <a:rPr lang="en-US" altLang="ko-KR" dirty="0"/>
              <a:t>. </a:t>
            </a:r>
          </a:p>
          <a:p>
            <a:r>
              <a:rPr lang="ko-KR" altLang="en-US" dirty="0"/>
              <a:t>이것은 학생이 </a:t>
            </a:r>
            <a:r>
              <a:rPr lang="ko-KR" altLang="en-US" dirty="0" err="1"/>
              <a:t>입학할때</a:t>
            </a:r>
            <a:r>
              <a:rPr lang="ko-KR" altLang="en-US" dirty="0"/>
              <a:t> 신청한 </a:t>
            </a:r>
            <a:r>
              <a:rPr lang="ko-KR" altLang="en-US" dirty="0" err="1"/>
              <a:t>전공말고</a:t>
            </a:r>
            <a:r>
              <a:rPr lang="ko-KR" altLang="en-US" dirty="0"/>
              <a:t> </a:t>
            </a:r>
            <a:r>
              <a:rPr lang="ko-KR" altLang="en-US" dirty="0" err="1"/>
              <a:t>다른전공을</a:t>
            </a:r>
            <a:r>
              <a:rPr lang="ko-KR" altLang="en-US" dirty="0"/>
              <a:t> 더 공부 </a:t>
            </a:r>
            <a:r>
              <a:rPr lang="ko-KR" altLang="en-US" dirty="0" err="1"/>
              <a:t>할수</a:t>
            </a:r>
            <a:r>
              <a:rPr lang="ko-KR" altLang="en-US" dirty="0"/>
              <a:t> 있는 제도입니다</a:t>
            </a:r>
            <a:r>
              <a:rPr lang="en-US" altLang="ko-KR" dirty="0"/>
              <a:t>.</a:t>
            </a:r>
          </a:p>
          <a:p>
            <a:endParaRPr lang="en-US" altLang="ko-KR" dirty="0"/>
          </a:p>
          <a:p>
            <a:r>
              <a:rPr lang="ko-KR" altLang="en-US" dirty="0" err="1"/>
              <a:t>심화전공은</a:t>
            </a:r>
            <a:r>
              <a:rPr lang="ko-KR" altLang="en-US" dirty="0"/>
              <a:t> 자기의 전공과목을 </a:t>
            </a:r>
            <a:r>
              <a:rPr lang="en-US" altLang="ko-KR" dirty="0"/>
              <a:t>45</a:t>
            </a:r>
            <a:r>
              <a:rPr lang="ko-KR" altLang="en-US" dirty="0" err="1"/>
              <a:t>학점이상</a:t>
            </a:r>
            <a:r>
              <a:rPr lang="ko-KR" altLang="en-US" dirty="0"/>
              <a:t> </a:t>
            </a:r>
            <a:r>
              <a:rPr lang="ko-KR" altLang="en-US" dirty="0" err="1"/>
              <a:t>들은후</a:t>
            </a:r>
            <a:endParaRPr lang="en-US" altLang="ko-KR" dirty="0"/>
          </a:p>
          <a:p>
            <a:r>
              <a:rPr lang="ko-KR" altLang="en-US" dirty="0"/>
              <a:t>똑같은 전공과목을 </a:t>
            </a:r>
            <a:r>
              <a:rPr lang="en-US" altLang="ko-KR" dirty="0"/>
              <a:t>25</a:t>
            </a:r>
            <a:r>
              <a:rPr lang="ko-KR" altLang="en-US" dirty="0" err="1"/>
              <a:t>학점이상</a:t>
            </a:r>
            <a:r>
              <a:rPr lang="ko-KR" altLang="en-US" dirty="0"/>
              <a:t> 더 </a:t>
            </a:r>
            <a:r>
              <a:rPr lang="ko-KR" altLang="en-US" dirty="0" err="1"/>
              <a:t>이수하는것을</a:t>
            </a:r>
            <a:r>
              <a:rPr lang="ko-KR" altLang="en-US" dirty="0"/>
              <a:t> 말합니다</a:t>
            </a:r>
            <a:r>
              <a:rPr lang="en-US" altLang="ko-KR" dirty="0"/>
              <a:t>.</a:t>
            </a:r>
          </a:p>
          <a:p>
            <a:endParaRPr lang="en-US" altLang="ko-KR" dirty="0"/>
          </a:p>
          <a:p>
            <a:r>
              <a:rPr lang="ko-KR" altLang="en-US" dirty="0"/>
              <a:t>복수전공은 자기의 전공을 들으면서 다른 전공을 </a:t>
            </a:r>
            <a:r>
              <a:rPr lang="en-US" altLang="ko-KR" dirty="0"/>
              <a:t>45~60</a:t>
            </a:r>
            <a:r>
              <a:rPr lang="ko-KR" altLang="en-US" dirty="0" err="1"/>
              <a:t>학점이상</a:t>
            </a:r>
            <a:r>
              <a:rPr lang="ko-KR" altLang="en-US" dirty="0"/>
              <a:t> 들어 </a:t>
            </a:r>
            <a:endParaRPr lang="en-US" altLang="ko-KR" dirty="0"/>
          </a:p>
          <a:p>
            <a:r>
              <a:rPr lang="ko-KR" altLang="en-US" dirty="0"/>
              <a:t>졸업할 때 두개의 전공을 가지고 </a:t>
            </a:r>
            <a:r>
              <a:rPr lang="ko-KR" altLang="en-US" dirty="0" err="1"/>
              <a:t>졸업하는것을</a:t>
            </a:r>
            <a:r>
              <a:rPr lang="ko-KR" altLang="en-US" dirty="0"/>
              <a:t> 말합니다</a:t>
            </a:r>
            <a:r>
              <a:rPr lang="en-US" altLang="ko-KR" dirty="0"/>
              <a:t>.</a:t>
            </a:r>
          </a:p>
          <a:p>
            <a:endParaRPr lang="en-US" altLang="ko-KR" dirty="0"/>
          </a:p>
          <a:p>
            <a:r>
              <a:rPr lang="ko-KR" altLang="en-US" dirty="0"/>
              <a:t>그리고 부전공은 자기의 전공을 들으면서  </a:t>
            </a:r>
            <a:endParaRPr lang="en-US" altLang="ko-KR" dirty="0"/>
          </a:p>
          <a:p>
            <a:r>
              <a:rPr lang="ko-KR" altLang="en-US" dirty="0"/>
              <a:t>다른 전공을 </a:t>
            </a:r>
            <a:r>
              <a:rPr lang="en-US" altLang="ko-KR" dirty="0"/>
              <a:t>21</a:t>
            </a:r>
            <a:r>
              <a:rPr lang="ko-KR" altLang="en-US" dirty="0" err="1"/>
              <a:t>학점이상</a:t>
            </a:r>
            <a:r>
              <a:rPr lang="ko-KR" altLang="en-US" dirty="0"/>
              <a:t> 들어 부전공으로 인정받는 것을 말합니다</a:t>
            </a:r>
            <a:r>
              <a:rPr lang="en-US" altLang="ko-KR" dirty="0"/>
              <a:t>.</a:t>
            </a:r>
          </a:p>
          <a:p>
            <a:endParaRPr lang="en-US" altLang="ko-KR" b="1" dirty="0"/>
          </a:p>
          <a:p>
            <a:r>
              <a:rPr lang="ko-KR" altLang="en-US" dirty="0"/>
              <a:t>만약 이런 심화</a:t>
            </a:r>
            <a:r>
              <a:rPr lang="en-US" altLang="ko-KR" dirty="0"/>
              <a:t>, </a:t>
            </a:r>
            <a:r>
              <a:rPr lang="ko-KR" altLang="en-US" dirty="0"/>
              <a:t>복수</a:t>
            </a:r>
            <a:r>
              <a:rPr lang="en-US" altLang="ko-KR" dirty="0"/>
              <a:t>, </a:t>
            </a:r>
            <a:r>
              <a:rPr lang="ko-KR" altLang="en-US" dirty="0"/>
              <a:t>부전공을 신청하고 정해진 학점을 다 </a:t>
            </a:r>
            <a:r>
              <a:rPr lang="ko-KR" altLang="en-US" dirty="0" err="1"/>
              <a:t>못채우면</a:t>
            </a:r>
            <a:r>
              <a:rPr lang="ko-KR" altLang="en-US" dirty="0"/>
              <a:t> </a:t>
            </a:r>
            <a:endParaRPr lang="en-US" altLang="ko-KR" dirty="0"/>
          </a:p>
          <a:p>
            <a:r>
              <a:rPr lang="ko-KR" altLang="en-US" dirty="0"/>
              <a:t>들은 과목은 없어지는 </a:t>
            </a:r>
            <a:r>
              <a:rPr lang="ko-KR" altLang="en-US" dirty="0" err="1"/>
              <a:t>것이아니라</a:t>
            </a:r>
            <a:r>
              <a:rPr lang="ko-KR" altLang="en-US" dirty="0"/>
              <a:t> 모두 일반선택학점으로 </a:t>
            </a:r>
            <a:r>
              <a:rPr lang="ko-KR" altLang="en-US" dirty="0" err="1"/>
              <a:t>인정받을수</a:t>
            </a:r>
            <a:r>
              <a:rPr lang="ko-KR" altLang="en-US" baseline="0" dirty="0"/>
              <a:t> 있습니다</a:t>
            </a:r>
            <a:endParaRPr lang="en-US" altLang="ko-KR" dirty="0"/>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13</a:t>
            </a:fld>
            <a:endParaRPr lang="ko-KR" altLang="en-US"/>
          </a:p>
        </p:txBody>
      </p:sp>
    </p:spTree>
    <p:extLst>
      <p:ext uri="{BB962C8B-B14F-4D97-AF65-F5344CB8AC3E}">
        <p14:creationId xmlns:p14="http://schemas.microsoft.com/office/powerpoint/2010/main" val="29572487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다음으로 </a:t>
            </a:r>
            <a:r>
              <a:rPr lang="ko-KR" altLang="en-US" dirty="0" err="1"/>
              <a:t>수업제도에</a:t>
            </a:r>
            <a:r>
              <a:rPr lang="ko-KR" altLang="en-US" dirty="0"/>
              <a:t> 대해 말씀드리겠습니다</a:t>
            </a:r>
            <a:r>
              <a:rPr lang="en-US" altLang="ko-KR" dirty="0"/>
              <a:t>.</a:t>
            </a:r>
          </a:p>
          <a:p>
            <a:endParaRPr lang="en-US" altLang="ko-KR" dirty="0"/>
          </a:p>
          <a:p>
            <a:r>
              <a:rPr lang="ko-KR" altLang="en-US" dirty="0"/>
              <a:t>학점은 주당 </a:t>
            </a:r>
            <a:r>
              <a:rPr lang="en-US" altLang="ko-KR" dirty="0"/>
              <a:t>1</a:t>
            </a:r>
            <a:r>
              <a:rPr lang="ko-KR" altLang="en-US" dirty="0"/>
              <a:t>시간을 기준으로 하고</a:t>
            </a:r>
            <a:r>
              <a:rPr lang="en-US" altLang="ko-KR" dirty="0"/>
              <a:t>, </a:t>
            </a:r>
          </a:p>
          <a:p>
            <a:r>
              <a:rPr lang="ko-KR" altLang="en-US" dirty="0"/>
              <a:t>대부분의 과목은 </a:t>
            </a:r>
            <a:r>
              <a:rPr lang="en-US" altLang="ko-KR" dirty="0"/>
              <a:t>3</a:t>
            </a:r>
            <a:r>
              <a:rPr lang="ko-KR" altLang="en-US" dirty="0"/>
              <a:t>학점이고 주당 </a:t>
            </a:r>
            <a:r>
              <a:rPr lang="en-US" altLang="ko-KR" dirty="0"/>
              <a:t>3</a:t>
            </a:r>
            <a:r>
              <a:rPr lang="ko-KR" altLang="en-US" dirty="0"/>
              <a:t>시간씩 수업을 합니다</a:t>
            </a:r>
            <a:r>
              <a:rPr lang="en-US" altLang="ko-KR" dirty="0"/>
              <a:t>.</a:t>
            </a:r>
          </a:p>
          <a:p>
            <a:r>
              <a:rPr lang="ko-KR" altLang="en-US" dirty="0"/>
              <a:t>그리고 개강부터 기말고사전까지 </a:t>
            </a:r>
            <a:r>
              <a:rPr lang="en-US" altLang="ko-KR" dirty="0"/>
              <a:t>16</a:t>
            </a:r>
            <a:r>
              <a:rPr lang="ko-KR" altLang="en-US" dirty="0"/>
              <a:t>주간 수업을 합니다</a:t>
            </a:r>
            <a:r>
              <a:rPr lang="en-US" altLang="ko-KR" dirty="0"/>
              <a:t>.</a:t>
            </a:r>
          </a:p>
          <a:p>
            <a:endParaRPr lang="en-US" altLang="ko-KR" dirty="0"/>
          </a:p>
          <a:p>
            <a:r>
              <a:rPr lang="ko-KR" altLang="en-US" dirty="0" err="1"/>
              <a:t>한교시는</a:t>
            </a:r>
            <a:r>
              <a:rPr lang="ko-KR" altLang="en-US" dirty="0"/>
              <a:t> </a:t>
            </a:r>
            <a:r>
              <a:rPr lang="en-US" altLang="ko-KR" dirty="0"/>
              <a:t>75</a:t>
            </a:r>
            <a:r>
              <a:rPr lang="ko-KR" altLang="en-US" dirty="0"/>
              <a:t>분이고 </a:t>
            </a:r>
            <a:r>
              <a:rPr lang="en-US" altLang="ko-KR" dirty="0"/>
              <a:t>1</a:t>
            </a:r>
            <a:r>
              <a:rPr lang="ko-KR" altLang="en-US" dirty="0"/>
              <a:t>교시부터 </a:t>
            </a:r>
            <a:r>
              <a:rPr lang="en-US" altLang="ko-KR" dirty="0"/>
              <a:t>6</a:t>
            </a:r>
            <a:r>
              <a:rPr lang="ko-KR" altLang="en-US" dirty="0"/>
              <a:t>교시까지 시간은 이렇게 됩니다</a:t>
            </a:r>
            <a:r>
              <a:rPr lang="en-US" altLang="ko-KR" dirty="0"/>
              <a:t>. </a:t>
            </a:r>
          </a:p>
          <a:p>
            <a:r>
              <a:rPr lang="en-US" altLang="ko-KR" dirty="0"/>
              <a:t>1</a:t>
            </a:r>
            <a:r>
              <a:rPr lang="ko-KR" altLang="en-US" dirty="0"/>
              <a:t>교시와 </a:t>
            </a:r>
            <a:r>
              <a:rPr lang="en-US" altLang="ko-KR" dirty="0"/>
              <a:t>2</a:t>
            </a:r>
            <a:r>
              <a:rPr lang="ko-KR" altLang="en-US" dirty="0"/>
              <a:t>교시는 </a:t>
            </a:r>
            <a:r>
              <a:rPr lang="ko-KR" altLang="en-US" dirty="0" err="1"/>
              <a:t>오전수업이고</a:t>
            </a:r>
            <a:r>
              <a:rPr lang="ko-KR" altLang="en-US" dirty="0"/>
              <a:t> </a:t>
            </a:r>
            <a:r>
              <a:rPr lang="en-US" altLang="ko-KR" dirty="0"/>
              <a:t>3</a:t>
            </a:r>
            <a:r>
              <a:rPr lang="ko-KR" altLang="en-US" dirty="0"/>
              <a:t>교시부터는 오후 수업입니다</a:t>
            </a:r>
            <a:r>
              <a:rPr lang="en-US" altLang="ko-KR" dirty="0"/>
              <a:t>.</a:t>
            </a:r>
          </a:p>
          <a:p>
            <a:endParaRPr lang="ko-KR" altLang="en-US" dirty="0"/>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14</a:t>
            </a:fld>
            <a:endParaRPr lang="ko-KR" altLang="en-US"/>
          </a:p>
        </p:txBody>
      </p:sp>
    </p:spTree>
    <p:extLst>
      <p:ext uri="{BB962C8B-B14F-4D97-AF65-F5344CB8AC3E}">
        <p14:creationId xmlns:p14="http://schemas.microsoft.com/office/powerpoint/2010/main" val="35728540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성적은 </a:t>
            </a:r>
            <a:r>
              <a:rPr lang="en-US" altLang="ko-KR" dirty="0"/>
              <a:t>A</a:t>
            </a:r>
            <a:r>
              <a:rPr lang="ko-KR" altLang="en-US" dirty="0"/>
              <a:t>플러스부터  </a:t>
            </a:r>
            <a:r>
              <a:rPr lang="en-US" altLang="ko-KR" dirty="0"/>
              <a:t>F</a:t>
            </a:r>
            <a:r>
              <a:rPr lang="ko-KR" altLang="en-US" dirty="0"/>
              <a:t>까지 있고</a:t>
            </a:r>
            <a:endParaRPr lang="en-US" altLang="ko-KR" dirty="0"/>
          </a:p>
          <a:p>
            <a:r>
              <a:rPr lang="ko-KR" altLang="en-US" dirty="0"/>
              <a:t>제가 여기 노란색으로 </a:t>
            </a:r>
            <a:r>
              <a:rPr lang="ko-KR" altLang="en-US" dirty="0" err="1"/>
              <a:t>에이플러스부터</a:t>
            </a:r>
            <a:r>
              <a:rPr lang="ko-KR" altLang="en-US" dirty="0"/>
              <a:t> 씨플러스까지 표시를 해두었는데 </a:t>
            </a:r>
            <a:endParaRPr lang="en-US" altLang="ko-KR" dirty="0"/>
          </a:p>
          <a:p>
            <a:r>
              <a:rPr lang="ko-KR" altLang="en-US" dirty="0" err="1"/>
              <a:t>씨플러스에</a:t>
            </a:r>
            <a:r>
              <a:rPr lang="ko-KR" altLang="en-US" dirty="0"/>
              <a:t> 해당하는 평점인 </a:t>
            </a:r>
            <a:r>
              <a:rPr lang="en-US" altLang="ko-KR" dirty="0"/>
              <a:t>2.5</a:t>
            </a:r>
            <a:r>
              <a:rPr lang="ko-KR" altLang="en-US" dirty="0"/>
              <a:t>까지가 장학금을 </a:t>
            </a:r>
            <a:r>
              <a:rPr lang="ko-KR" altLang="en-US" dirty="0" err="1"/>
              <a:t>받을수</a:t>
            </a:r>
            <a:r>
              <a:rPr lang="ko-KR" altLang="en-US" dirty="0"/>
              <a:t> 있는 학점입니다</a:t>
            </a:r>
            <a:r>
              <a:rPr lang="en-US" altLang="ko-KR" dirty="0"/>
              <a:t>.</a:t>
            </a:r>
          </a:p>
          <a:p>
            <a:r>
              <a:rPr lang="ko-KR" altLang="en-US" dirty="0"/>
              <a:t>평점이 </a:t>
            </a:r>
            <a:r>
              <a:rPr lang="en-US" altLang="ko-KR" dirty="0"/>
              <a:t>2.5</a:t>
            </a:r>
            <a:r>
              <a:rPr lang="ko-KR" altLang="en-US" dirty="0"/>
              <a:t>가 안되면 장학금을 </a:t>
            </a:r>
            <a:r>
              <a:rPr lang="ko-KR" altLang="en-US" dirty="0" err="1"/>
              <a:t>못받고</a:t>
            </a:r>
            <a:r>
              <a:rPr lang="en-US" altLang="ko-KR" dirty="0"/>
              <a:t>, </a:t>
            </a:r>
          </a:p>
          <a:p>
            <a:r>
              <a:rPr lang="ko-KR" altLang="en-US" dirty="0"/>
              <a:t>이건 </a:t>
            </a:r>
            <a:r>
              <a:rPr lang="en-US" altLang="ko-KR" dirty="0"/>
              <a:t>F</a:t>
            </a:r>
            <a:r>
              <a:rPr lang="ko-KR" altLang="en-US" dirty="0"/>
              <a:t>학점까지 포함한 성적을 기준으로 하고 있습니다</a:t>
            </a:r>
            <a:r>
              <a:rPr lang="en-US" altLang="ko-KR" dirty="0"/>
              <a:t>. </a:t>
            </a:r>
          </a:p>
          <a:p>
            <a:endParaRPr lang="en-US" altLang="ko-KR" dirty="0"/>
          </a:p>
          <a:p>
            <a:r>
              <a:rPr lang="ko-KR" altLang="en-US" dirty="0"/>
              <a:t>전필과목에서 만일 </a:t>
            </a:r>
            <a:r>
              <a:rPr lang="en-US" altLang="ko-KR" dirty="0"/>
              <a:t>F</a:t>
            </a:r>
            <a:r>
              <a:rPr lang="ko-KR" altLang="en-US" dirty="0"/>
              <a:t>학점을 받았다면 이 과목은 반드시 재수강을 해야합니다</a:t>
            </a:r>
            <a:r>
              <a:rPr lang="en-US" altLang="ko-KR" dirty="0"/>
              <a:t>.</a:t>
            </a:r>
          </a:p>
          <a:p>
            <a:r>
              <a:rPr lang="ko-KR" altLang="en-US" dirty="0"/>
              <a:t>또 출석을 </a:t>
            </a:r>
            <a:r>
              <a:rPr lang="en-US" altLang="ko-KR" dirty="0"/>
              <a:t>¾</a:t>
            </a:r>
            <a:r>
              <a:rPr lang="ko-KR" altLang="en-US" dirty="0"/>
              <a:t>이상한경우만 성적을 </a:t>
            </a:r>
            <a:r>
              <a:rPr lang="ko-KR" altLang="en-US" dirty="0" err="1"/>
              <a:t>받을수</a:t>
            </a:r>
            <a:r>
              <a:rPr lang="ko-KR" altLang="en-US" dirty="0"/>
              <a:t> 있고</a:t>
            </a:r>
            <a:endParaRPr lang="en-US" altLang="ko-KR" dirty="0"/>
          </a:p>
          <a:p>
            <a:r>
              <a:rPr lang="en-US" altLang="ko-KR" dirty="0"/>
              <a:t>’¼</a:t>
            </a:r>
            <a:r>
              <a:rPr lang="ko-KR" altLang="en-US" dirty="0"/>
              <a:t>이상 결석을 한다면 아무리 시험을 </a:t>
            </a:r>
            <a:r>
              <a:rPr lang="ko-KR" altLang="en-US" dirty="0" err="1"/>
              <a:t>잘봐도</a:t>
            </a:r>
            <a:r>
              <a:rPr lang="ko-KR" altLang="en-US" dirty="0"/>
              <a:t> 무조건 </a:t>
            </a:r>
            <a:r>
              <a:rPr lang="en-US" altLang="ko-KR" dirty="0"/>
              <a:t>F</a:t>
            </a:r>
            <a:r>
              <a:rPr lang="ko-KR" altLang="en-US" dirty="0"/>
              <a:t>학점이니 </a:t>
            </a:r>
            <a:endParaRPr lang="en-US" altLang="ko-KR" dirty="0"/>
          </a:p>
          <a:p>
            <a:r>
              <a:rPr lang="ko-KR" altLang="en-US" dirty="0"/>
              <a:t>수업에 빠짐없이 나오는 것이 중요합니다</a:t>
            </a:r>
            <a:r>
              <a:rPr lang="en-US" altLang="ko-KR" dirty="0"/>
              <a:t>.</a:t>
            </a:r>
            <a:endParaRPr lang="ko-KR" altLang="en-US" dirty="0"/>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15</a:t>
            </a:fld>
            <a:endParaRPr lang="ko-KR" altLang="en-US"/>
          </a:p>
        </p:txBody>
      </p:sp>
    </p:spTree>
    <p:extLst>
      <p:ext uri="{BB962C8B-B14F-4D97-AF65-F5344CB8AC3E}">
        <p14:creationId xmlns:p14="http://schemas.microsoft.com/office/powerpoint/2010/main" val="35333940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토픽 </a:t>
            </a:r>
            <a:r>
              <a:rPr lang="en-US" altLang="ko-KR" dirty="0"/>
              <a:t>4</a:t>
            </a:r>
            <a:r>
              <a:rPr lang="ko-KR" altLang="en-US" dirty="0" err="1"/>
              <a:t>급이상이</a:t>
            </a:r>
            <a:r>
              <a:rPr lang="ko-KR" altLang="en-US" dirty="0"/>
              <a:t> 없는 학생은 모두 한국어 </a:t>
            </a:r>
            <a:r>
              <a:rPr lang="ko-KR" altLang="en-US" dirty="0" err="1"/>
              <a:t>배치시험을</a:t>
            </a:r>
            <a:r>
              <a:rPr lang="ko-KR" altLang="en-US" dirty="0"/>
              <a:t> </a:t>
            </a:r>
            <a:r>
              <a:rPr lang="ko-KR" altLang="en-US" dirty="0" err="1"/>
              <a:t>본후</a:t>
            </a:r>
            <a:r>
              <a:rPr lang="ko-KR" altLang="en-US" dirty="0"/>
              <a:t> </a:t>
            </a:r>
            <a:endParaRPr lang="en-US" altLang="ko-KR" dirty="0"/>
          </a:p>
          <a:p>
            <a:r>
              <a:rPr lang="ko-KR" altLang="en-US" dirty="0"/>
              <a:t>과정 </a:t>
            </a:r>
            <a:r>
              <a:rPr lang="en-US" altLang="ko-KR" dirty="0"/>
              <a:t>A,B,C</a:t>
            </a:r>
            <a:r>
              <a:rPr lang="ko-KR" altLang="en-US" dirty="0" err="1"/>
              <a:t>중하나를</a:t>
            </a:r>
            <a:r>
              <a:rPr lang="ko-KR" altLang="en-US" dirty="0"/>
              <a:t> 듣게 됩니다</a:t>
            </a:r>
            <a:r>
              <a:rPr lang="en-US" altLang="ko-KR" dirty="0"/>
              <a:t>.</a:t>
            </a:r>
          </a:p>
          <a:p>
            <a:r>
              <a:rPr lang="ko-KR" altLang="en-US" dirty="0"/>
              <a:t>여기 </a:t>
            </a:r>
            <a:r>
              <a:rPr lang="ko-KR" altLang="en-US" dirty="0" err="1"/>
              <a:t>학생중</a:t>
            </a:r>
            <a:r>
              <a:rPr lang="ko-KR" altLang="en-US" dirty="0"/>
              <a:t> 대부분은 이미 한국어시험을 </a:t>
            </a:r>
            <a:r>
              <a:rPr lang="ko-KR" altLang="en-US" dirty="0" err="1"/>
              <a:t>봤을텐데요</a:t>
            </a:r>
            <a:r>
              <a:rPr lang="en-US" altLang="ko-KR" dirty="0"/>
              <a:t>.</a:t>
            </a:r>
          </a:p>
          <a:p>
            <a:endParaRPr lang="en-US" altLang="ko-KR" dirty="0"/>
          </a:p>
          <a:p>
            <a:r>
              <a:rPr lang="ko-KR" altLang="en-US" dirty="0"/>
              <a:t>한국어 시험 본 결과는 학교 공지사항에 </a:t>
            </a:r>
            <a:r>
              <a:rPr lang="ko-KR" altLang="en-US" dirty="0" err="1"/>
              <a:t>올라와있으니</a:t>
            </a:r>
            <a:r>
              <a:rPr lang="ko-KR" altLang="en-US" dirty="0"/>
              <a:t> </a:t>
            </a:r>
            <a:endParaRPr lang="en-US" altLang="ko-KR" dirty="0"/>
          </a:p>
          <a:p>
            <a:r>
              <a:rPr lang="ko-KR" altLang="en-US" dirty="0"/>
              <a:t>자기의 수업시간을 확인하고 그 시간을 피해서 나머지 과목을 수강신청하면 됩니다</a:t>
            </a:r>
            <a:r>
              <a:rPr lang="en-US" altLang="ko-KR" dirty="0"/>
              <a:t>.</a:t>
            </a:r>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16</a:t>
            </a:fld>
            <a:endParaRPr lang="ko-KR" altLang="en-US"/>
          </a:p>
        </p:txBody>
      </p:sp>
    </p:spTree>
    <p:extLst>
      <p:ext uri="{BB962C8B-B14F-4D97-AF65-F5344CB8AC3E}">
        <p14:creationId xmlns:p14="http://schemas.microsoft.com/office/powerpoint/2010/main" val="13212995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첫번째로 설명해 드릴 내용은 외국인 </a:t>
            </a:r>
            <a:r>
              <a:rPr lang="ko-KR" altLang="en-US" dirty="0" err="1"/>
              <a:t>신편입생</a:t>
            </a:r>
            <a:r>
              <a:rPr lang="ko-KR" altLang="en-US" dirty="0"/>
              <a:t> 교육과정입니다</a:t>
            </a:r>
            <a:r>
              <a:rPr lang="en-US" altLang="ko-KR" dirty="0"/>
              <a:t>.</a:t>
            </a:r>
          </a:p>
          <a:p>
            <a:endParaRPr lang="en-US" altLang="ko-KR" dirty="0"/>
          </a:p>
          <a:p>
            <a:r>
              <a:rPr lang="ko-KR" altLang="en-US" dirty="0"/>
              <a:t>우리 </a:t>
            </a:r>
            <a:r>
              <a:rPr lang="ko-KR" altLang="en-US" dirty="0" err="1"/>
              <a:t>학생중에</a:t>
            </a:r>
            <a:r>
              <a:rPr lang="ko-KR" altLang="en-US" dirty="0"/>
              <a:t> 토픽 </a:t>
            </a:r>
            <a:r>
              <a:rPr lang="en-US" altLang="ko-KR" dirty="0"/>
              <a:t>4</a:t>
            </a:r>
            <a:r>
              <a:rPr lang="ko-KR" altLang="en-US" dirty="0" err="1"/>
              <a:t>급이상이</a:t>
            </a:r>
            <a:r>
              <a:rPr lang="ko-KR" altLang="en-US" dirty="0"/>
              <a:t> 있으면 </a:t>
            </a:r>
            <a:endParaRPr lang="en-US" altLang="ko-KR" dirty="0"/>
          </a:p>
          <a:p>
            <a:r>
              <a:rPr lang="ko-KR" altLang="en-US" dirty="0"/>
              <a:t>한국어 수업을 </a:t>
            </a:r>
            <a:r>
              <a:rPr lang="ko-KR" altLang="en-US" dirty="0" err="1"/>
              <a:t>안듣고</a:t>
            </a:r>
            <a:r>
              <a:rPr lang="ko-KR" altLang="en-US" dirty="0"/>
              <a:t> 전공이나 </a:t>
            </a:r>
            <a:r>
              <a:rPr lang="ko-KR" altLang="en-US" dirty="0" err="1"/>
              <a:t>교양수업만</a:t>
            </a:r>
            <a:r>
              <a:rPr lang="ko-KR" altLang="en-US" dirty="0"/>
              <a:t> 들어도 됩니다</a:t>
            </a:r>
            <a:r>
              <a:rPr lang="en-US" altLang="ko-KR" dirty="0"/>
              <a:t>.</a:t>
            </a:r>
          </a:p>
          <a:p>
            <a:r>
              <a:rPr lang="ko-KR" altLang="en-US" dirty="0"/>
              <a:t>우리 </a:t>
            </a:r>
            <a:r>
              <a:rPr lang="ko-KR" altLang="en-US" dirty="0" err="1"/>
              <a:t>학생중에</a:t>
            </a:r>
            <a:r>
              <a:rPr lang="ko-KR" altLang="en-US" dirty="0"/>
              <a:t> 새로 </a:t>
            </a:r>
            <a:r>
              <a:rPr lang="en-US" altLang="ko-KR" dirty="0"/>
              <a:t>4</a:t>
            </a:r>
            <a:r>
              <a:rPr lang="ko-KR" altLang="en-US" dirty="0"/>
              <a:t>급을 딴 학생이 있으면 </a:t>
            </a:r>
            <a:endParaRPr lang="en-US" altLang="ko-KR" dirty="0"/>
          </a:p>
          <a:p>
            <a:r>
              <a:rPr lang="ko-KR" altLang="en-US" dirty="0" err="1"/>
              <a:t>국제교류팀</a:t>
            </a:r>
            <a:r>
              <a:rPr lang="ko-KR" altLang="en-US" baseline="0" dirty="0"/>
              <a:t> 사무실로 와서 성적표를 제출해 주시기 바랍니다</a:t>
            </a:r>
            <a:r>
              <a:rPr lang="en-US" altLang="ko-KR" baseline="0" dirty="0"/>
              <a:t>. </a:t>
            </a:r>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17</a:t>
            </a:fld>
            <a:endParaRPr lang="ko-KR" altLang="en-US"/>
          </a:p>
        </p:txBody>
      </p:sp>
    </p:spTree>
    <p:extLst>
      <p:ext uri="{BB962C8B-B14F-4D97-AF65-F5344CB8AC3E}">
        <p14:creationId xmlns:p14="http://schemas.microsoft.com/office/powerpoint/2010/main" val="10533806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유학생 전용 교양과목은 위와 같이 </a:t>
            </a:r>
            <a:r>
              <a:rPr lang="en-US" altLang="ko-KR" dirty="0"/>
              <a:t>4</a:t>
            </a:r>
            <a:r>
              <a:rPr lang="ko-KR" altLang="en-US" dirty="0"/>
              <a:t>과목이 있습니다</a:t>
            </a:r>
            <a:r>
              <a:rPr lang="en-US" altLang="ko-KR" dirty="0"/>
              <a:t>.</a:t>
            </a:r>
          </a:p>
          <a:p>
            <a:r>
              <a:rPr lang="ko-KR" altLang="en-US" dirty="0"/>
              <a:t>이 과목은 </a:t>
            </a:r>
            <a:r>
              <a:rPr lang="ko-KR" altLang="en-US" dirty="0" err="1"/>
              <a:t>한국어과정</a:t>
            </a:r>
            <a:r>
              <a:rPr lang="ko-KR" altLang="en-US" dirty="0"/>
              <a:t> </a:t>
            </a:r>
            <a:r>
              <a:rPr lang="en-US" altLang="ko-KR" dirty="0"/>
              <a:t>B</a:t>
            </a:r>
            <a:r>
              <a:rPr lang="ko-KR" altLang="en-US" dirty="0"/>
              <a:t>과정과 </a:t>
            </a:r>
            <a:r>
              <a:rPr lang="en-US" altLang="ko-KR" dirty="0"/>
              <a:t>C</a:t>
            </a:r>
            <a:r>
              <a:rPr lang="ko-KR" altLang="en-US" dirty="0"/>
              <a:t>과정 학생들만 </a:t>
            </a:r>
            <a:r>
              <a:rPr lang="ko-KR" altLang="en-US" dirty="0" err="1"/>
              <a:t>들을수</a:t>
            </a:r>
            <a:r>
              <a:rPr lang="ko-KR" altLang="en-US" dirty="0"/>
              <a:t> 있는 과목이라 </a:t>
            </a:r>
            <a:endParaRPr lang="en-US" altLang="ko-KR" dirty="0"/>
          </a:p>
          <a:p>
            <a:r>
              <a:rPr lang="en-US" altLang="ko-KR" dirty="0"/>
              <a:t>A</a:t>
            </a:r>
            <a:r>
              <a:rPr lang="ko-KR" altLang="en-US" dirty="0"/>
              <a:t>과정을 듣는 학생들은 </a:t>
            </a:r>
            <a:r>
              <a:rPr lang="ko-KR" altLang="en-US" dirty="0" err="1"/>
              <a:t>전용과목을</a:t>
            </a:r>
            <a:r>
              <a:rPr lang="ko-KR" altLang="en-US" dirty="0"/>
              <a:t> 들을 수 가 없습니다</a:t>
            </a:r>
            <a:r>
              <a:rPr lang="en-US" altLang="ko-KR" dirty="0"/>
              <a:t>.</a:t>
            </a:r>
          </a:p>
          <a:p>
            <a:endParaRPr lang="en-US" altLang="ko-KR" dirty="0"/>
          </a:p>
          <a:p>
            <a:r>
              <a:rPr lang="ko-KR" altLang="en-US" dirty="0"/>
              <a:t>이 과목은 수강신청프로그램으로 직접 신청을 </a:t>
            </a:r>
            <a:r>
              <a:rPr lang="ko-KR" altLang="en-US" dirty="0" err="1"/>
              <a:t>할수</a:t>
            </a:r>
            <a:r>
              <a:rPr lang="ko-KR" altLang="en-US" dirty="0"/>
              <a:t> 없는 과목으로</a:t>
            </a:r>
            <a:endParaRPr lang="en-US" altLang="ko-KR" dirty="0"/>
          </a:p>
          <a:p>
            <a:r>
              <a:rPr lang="en-US" altLang="ko-KR" dirty="0"/>
              <a:t>2</a:t>
            </a:r>
            <a:r>
              <a:rPr lang="ko-KR" altLang="en-US" dirty="0"/>
              <a:t>월</a:t>
            </a:r>
            <a:r>
              <a:rPr lang="en-US" altLang="ko-KR" dirty="0"/>
              <a:t>26</a:t>
            </a:r>
            <a:r>
              <a:rPr lang="ko-KR" altLang="en-US" dirty="0"/>
              <a:t>일에서 </a:t>
            </a:r>
            <a:r>
              <a:rPr lang="en-US" altLang="ko-KR" dirty="0"/>
              <a:t>27</a:t>
            </a:r>
            <a:r>
              <a:rPr lang="ko-KR" altLang="en-US" dirty="0" err="1"/>
              <a:t>일사이에</a:t>
            </a:r>
            <a:r>
              <a:rPr lang="ko-KR" altLang="en-US" dirty="0"/>
              <a:t> 여기 링크로 신청을 하면 됩니다</a:t>
            </a:r>
            <a:r>
              <a:rPr lang="en-US" altLang="ko-KR" dirty="0"/>
              <a:t>. </a:t>
            </a:r>
          </a:p>
          <a:p>
            <a:endParaRPr lang="en-US" altLang="ko-KR" dirty="0"/>
          </a:p>
          <a:p>
            <a:endParaRPr lang="en-US" altLang="ko-KR" dirty="0"/>
          </a:p>
          <a:p>
            <a:r>
              <a:rPr lang="ko-KR" altLang="en-US" dirty="0"/>
              <a:t>신청방법은 문자로 안내를 해드리고 홈페이지 공지사항에도 올려 두겠습니다</a:t>
            </a:r>
            <a:r>
              <a:rPr lang="en-US" altLang="ko-KR" dirty="0"/>
              <a:t>.</a:t>
            </a:r>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18</a:t>
            </a:fld>
            <a:endParaRPr lang="ko-KR" altLang="en-US"/>
          </a:p>
        </p:txBody>
      </p:sp>
    </p:spTree>
    <p:extLst>
      <p:ext uri="{BB962C8B-B14F-4D97-AF65-F5344CB8AC3E}">
        <p14:creationId xmlns:p14="http://schemas.microsoft.com/office/powerpoint/2010/main" val="13676737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유학생 전용 교양과목은 위와 같이 </a:t>
            </a:r>
            <a:r>
              <a:rPr lang="en-US" altLang="ko-KR" dirty="0"/>
              <a:t>4</a:t>
            </a:r>
            <a:r>
              <a:rPr lang="ko-KR" altLang="en-US" dirty="0"/>
              <a:t>과목이 있습니다</a:t>
            </a:r>
            <a:r>
              <a:rPr lang="en-US" altLang="ko-KR" dirty="0"/>
              <a:t>.</a:t>
            </a:r>
          </a:p>
          <a:p>
            <a:r>
              <a:rPr lang="ko-KR" altLang="en-US" dirty="0"/>
              <a:t>이 과목은 </a:t>
            </a:r>
            <a:r>
              <a:rPr lang="ko-KR" altLang="en-US" dirty="0" err="1"/>
              <a:t>한국어과정</a:t>
            </a:r>
            <a:r>
              <a:rPr lang="ko-KR" altLang="en-US" dirty="0"/>
              <a:t> </a:t>
            </a:r>
            <a:r>
              <a:rPr lang="en-US" altLang="ko-KR" dirty="0"/>
              <a:t>B</a:t>
            </a:r>
            <a:r>
              <a:rPr lang="ko-KR" altLang="en-US" dirty="0"/>
              <a:t>과정과 </a:t>
            </a:r>
            <a:r>
              <a:rPr lang="en-US" altLang="ko-KR" dirty="0"/>
              <a:t>C</a:t>
            </a:r>
            <a:r>
              <a:rPr lang="ko-KR" altLang="en-US" dirty="0"/>
              <a:t>과정 학생들만 </a:t>
            </a:r>
            <a:r>
              <a:rPr lang="ko-KR" altLang="en-US" dirty="0" err="1"/>
              <a:t>들을수</a:t>
            </a:r>
            <a:r>
              <a:rPr lang="ko-KR" altLang="en-US" dirty="0"/>
              <a:t> 있는 과목이라 </a:t>
            </a:r>
            <a:endParaRPr lang="en-US" altLang="ko-KR" dirty="0"/>
          </a:p>
          <a:p>
            <a:r>
              <a:rPr lang="en-US" altLang="ko-KR" dirty="0"/>
              <a:t>A</a:t>
            </a:r>
            <a:r>
              <a:rPr lang="ko-KR" altLang="en-US" dirty="0"/>
              <a:t>과정을 듣는 학생들은 </a:t>
            </a:r>
            <a:r>
              <a:rPr lang="ko-KR" altLang="en-US" dirty="0" err="1"/>
              <a:t>전용과목을</a:t>
            </a:r>
            <a:r>
              <a:rPr lang="ko-KR" altLang="en-US" dirty="0"/>
              <a:t> 들을 수 가 없습니다</a:t>
            </a:r>
            <a:r>
              <a:rPr lang="en-US" altLang="ko-KR" dirty="0"/>
              <a:t>.</a:t>
            </a:r>
          </a:p>
          <a:p>
            <a:endParaRPr lang="en-US" altLang="ko-KR" dirty="0"/>
          </a:p>
          <a:p>
            <a:r>
              <a:rPr lang="ko-KR" altLang="en-US" dirty="0"/>
              <a:t>이 과목은 수강신청프로그램으로 직접 신청을 </a:t>
            </a:r>
            <a:r>
              <a:rPr lang="ko-KR" altLang="en-US" dirty="0" err="1"/>
              <a:t>할수</a:t>
            </a:r>
            <a:r>
              <a:rPr lang="ko-KR" altLang="en-US" dirty="0"/>
              <a:t> 없는 과목으로</a:t>
            </a:r>
            <a:endParaRPr lang="en-US" altLang="ko-KR" dirty="0"/>
          </a:p>
          <a:p>
            <a:r>
              <a:rPr lang="en-US" altLang="ko-KR" dirty="0"/>
              <a:t>2</a:t>
            </a:r>
            <a:r>
              <a:rPr lang="ko-KR" altLang="en-US" dirty="0"/>
              <a:t>월</a:t>
            </a:r>
            <a:r>
              <a:rPr lang="en-US" altLang="ko-KR" dirty="0"/>
              <a:t>26</a:t>
            </a:r>
            <a:r>
              <a:rPr lang="ko-KR" altLang="en-US" dirty="0"/>
              <a:t>일에서 </a:t>
            </a:r>
            <a:r>
              <a:rPr lang="en-US" altLang="ko-KR" dirty="0"/>
              <a:t>27</a:t>
            </a:r>
            <a:r>
              <a:rPr lang="ko-KR" altLang="en-US" dirty="0" err="1"/>
              <a:t>일사이에</a:t>
            </a:r>
            <a:r>
              <a:rPr lang="ko-KR" altLang="en-US" dirty="0"/>
              <a:t> 여기 링크로 신청을 하면 됩니다</a:t>
            </a:r>
            <a:r>
              <a:rPr lang="en-US" altLang="ko-KR" dirty="0"/>
              <a:t>. </a:t>
            </a:r>
          </a:p>
          <a:p>
            <a:endParaRPr lang="en-US" altLang="ko-KR" dirty="0"/>
          </a:p>
          <a:p>
            <a:endParaRPr lang="en-US" altLang="ko-KR" dirty="0"/>
          </a:p>
          <a:p>
            <a:r>
              <a:rPr lang="ko-KR" altLang="en-US" dirty="0"/>
              <a:t>신청방법은 문자로 안내를 해드리고 홈페이지 공지사항에도 올려 두겠습니다</a:t>
            </a:r>
            <a:r>
              <a:rPr lang="en-US" altLang="ko-KR" dirty="0"/>
              <a:t>.</a:t>
            </a:r>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19</a:t>
            </a:fld>
            <a:endParaRPr lang="ko-KR" altLang="en-US"/>
          </a:p>
        </p:txBody>
      </p:sp>
    </p:spTree>
    <p:extLst>
      <p:ext uri="{BB962C8B-B14F-4D97-AF65-F5344CB8AC3E}">
        <p14:creationId xmlns:p14="http://schemas.microsoft.com/office/powerpoint/2010/main" val="34959122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유학생 전용 교양과목은 위와 같이 </a:t>
            </a:r>
            <a:r>
              <a:rPr lang="en-US" altLang="ko-KR" dirty="0"/>
              <a:t>4</a:t>
            </a:r>
            <a:r>
              <a:rPr lang="ko-KR" altLang="en-US" dirty="0"/>
              <a:t>과목이 있습니다</a:t>
            </a:r>
            <a:r>
              <a:rPr lang="en-US" altLang="ko-KR" dirty="0"/>
              <a:t>.</a:t>
            </a:r>
          </a:p>
          <a:p>
            <a:r>
              <a:rPr lang="ko-KR" altLang="en-US" dirty="0"/>
              <a:t>이 과목은 </a:t>
            </a:r>
            <a:r>
              <a:rPr lang="ko-KR" altLang="en-US" dirty="0" err="1"/>
              <a:t>한국어과정</a:t>
            </a:r>
            <a:r>
              <a:rPr lang="ko-KR" altLang="en-US" dirty="0"/>
              <a:t> </a:t>
            </a:r>
            <a:r>
              <a:rPr lang="en-US" altLang="ko-KR" dirty="0"/>
              <a:t>B</a:t>
            </a:r>
            <a:r>
              <a:rPr lang="ko-KR" altLang="en-US" dirty="0"/>
              <a:t>과정과 </a:t>
            </a:r>
            <a:r>
              <a:rPr lang="en-US" altLang="ko-KR" dirty="0"/>
              <a:t>C</a:t>
            </a:r>
            <a:r>
              <a:rPr lang="ko-KR" altLang="en-US" dirty="0"/>
              <a:t>과정 학생들만 </a:t>
            </a:r>
            <a:r>
              <a:rPr lang="ko-KR" altLang="en-US" dirty="0" err="1"/>
              <a:t>들을수</a:t>
            </a:r>
            <a:r>
              <a:rPr lang="ko-KR" altLang="en-US" dirty="0"/>
              <a:t> 있는 과목이라 </a:t>
            </a:r>
            <a:endParaRPr lang="en-US" altLang="ko-KR" dirty="0"/>
          </a:p>
          <a:p>
            <a:r>
              <a:rPr lang="en-US" altLang="ko-KR" dirty="0"/>
              <a:t>A</a:t>
            </a:r>
            <a:r>
              <a:rPr lang="ko-KR" altLang="en-US" dirty="0"/>
              <a:t>과정을 듣는 학생들은 </a:t>
            </a:r>
            <a:r>
              <a:rPr lang="ko-KR" altLang="en-US" dirty="0" err="1"/>
              <a:t>전용과목을</a:t>
            </a:r>
            <a:r>
              <a:rPr lang="ko-KR" altLang="en-US" dirty="0"/>
              <a:t> 들을 수 가 없습니다</a:t>
            </a:r>
            <a:r>
              <a:rPr lang="en-US" altLang="ko-KR" dirty="0"/>
              <a:t>.</a:t>
            </a:r>
          </a:p>
          <a:p>
            <a:endParaRPr lang="en-US" altLang="ko-KR" dirty="0"/>
          </a:p>
          <a:p>
            <a:r>
              <a:rPr lang="ko-KR" altLang="en-US" dirty="0"/>
              <a:t>이 과목은 수강신청프로그램으로 직접 신청을 </a:t>
            </a:r>
            <a:r>
              <a:rPr lang="ko-KR" altLang="en-US" dirty="0" err="1"/>
              <a:t>할수</a:t>
            </a:r>
            <a:r>
              <a:rPr lang="ko-KR" altLang="en-US" dirty="0"/>
              <a:t> 없는 과목으로</a:t>
            </a:r>
            <a:endParaRPr lang="en-US" altLang="ko-KR" dirty="0"/>
          </a:p>
          <a:p>
            <a:r>
              <a:rPr lang="en-US" altLang="ko-KR" dirty="0"/>
              <a:t>2</a:t>
            </a:r>
            <a:r>
              <a:rPr lang="ko-KR" altLang="en-US" dirty="0"/>
              <a:t>월</a:t>
            </a:r>
            <a:r>
              <a:rPr lang="en-US" altLang="ko-KR" dirty="0"/>
              <a:t>26</a:t>
            </a:r>
            <a:r>
              <a:rPr lang="ko-KR" altLang="en-US" dirty="0"/>
              <a:t>일에서 </a:t>
            </a:r>
            <a:r>
              <a:rPr lang="en-US" altLang="ko-KR" dirty="0"/>
              <a:t>27</a:t>
            </a:r>
            <a:r>
              <a:rPr lang="ko-KR" altLang="en-US" dirty="0" err="1"/>
              <a:t>일사이에</a:t>
            </a:r>
            <a:r>
              <a:rPr lang="ko-KR" altLang="en-US" dirty="0"/>
              <a:t> 여기 링크로 신청을 하면 됩니다</a:t>
            </a:r>
            <a:r>
              <a:rPr lang="en-US" altLang="ko-KR" dirty="0"/>
              <a:t>. </a:t>
            </a:r>
          </a:p>
          <a:p>
            <a:endParaRPr lang="en-US" altLang="ko-KR" dirty="0"/>
          </a:p>
          <a:p>
            <a:endParaRPr lang="en-US" altLang="ko-KR" dirty="0"/>
          </a:p>
          <a:p>
            <a:r>
              <a:rPr lang="ko-KR" altLang="en-US" dirty="0"/>
              <a:t>신청방법은 문자로 안내를 해드리고 홈페이지 공지사항에도 올려 두겠습니다</a:t>
            </a:r>
            <a:r>
              <a:rPr lang="en-US" altLang="ko-KR" dirty="0"/>
              <a:t>.</a:t>
            </a:r>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20</a:t>
            </a:fld>
            <a:endParaRPr lang="ko-KR" altLang="en-US"/>
          </a:p>
        </p:txBody>
      </p:sp>
    </p:spTree>
    <p:extLst>
      <p:ext uri="{BB962C8B-B14F-4D97-AF65-F5344CB8AC3E}">
        <p14:creationId xmlns:p14="http://schemas.microsoft.com/office/powerpoint/2010/main" val="9994626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유학생 전용 교양과목은 위와 같이 </a:t>
            </a:r>
            <a:r>
              <a:rPr lang="en-US" altLang="ko-KR" dirty="0"/>
              <a:t>4</a:t>
            </a:r>
            <a:r>
              <a:rPr lang="ko-KR" altLang="en-US" dirty="0"/>
              <a:t>과목이 있습니다</a:t>
            </a:r>
            <a:r>
              <a:rPr lang="en-US" altLang="ko-KR" dirty="0"/>
              <a:t>.</a:t>
            </a:r>
          </a:p>
          <a:p>
            <a:r>
              <a:rPr lang="ko-KR" altLang="en-US" dirty="0"/>
              <a:t>이 과목은 </a:t>
            </a:r>
            <a:r>
              <a:rPr lang="ko-KR" altLang="en-US" dirty="0" err="1"/>
              <a:t>한국어과정</a:t>
            </a:r>
            <a:r>
              <a:rPr lang="ko-KR" altLang="en-US" dirty="0"/>
              <a:t> </a:t>
            </a:r>
            <a:r>
              <a:rPr lang="en-US" altLang="ko-KR" dirty="0"/>
              <a:t>B</a:t>
            </a:r>
            <a:r>
              <a:rPr lang="ko-KR" altLang="en-US" dirty="0"/>
              <a:t>과정과 </a:t>
            </a:r>
            <a:r>
              <a:rPr lang="en-US" altLang="ko-KR" dirty="0"/>
              <a:t>C</a:t>
            </a:r>
            <a:r>
              <a:rPr lang="ko-KR" altLang="en-US" dirty="0"/>
              <a:t>과정 학생들만 </a:t>
            </a:r>
            <a:r>
              <a:rPr lang="ko-KR" altLang="en-US" dirty="0" err="1"/>
              <a:t>들을수</a:t>
            </a:r>
            <a:r>
              <a:rPr lang="ko-KR" altLang="en-US" dirty="0"/>
              <a:t> 있는 과목이라 </a:t>
            </a:r>
            <a:endParaRPr lang="en-US" altLang="ko-KR" dirty="0"/>
          </a:p>
          <a:p>
            <a:r>
              <a:rPr lang="en-US" altLang="ko-KR" dirty="0"/>
              <a:t>A</a:t>
            </a:r>
            <a:r>
              <a:rPr lang="ko-KR" altLang="en-US" dirty="0"/>
              <a:t>과정을 듣는 학생들은 </a:t>
            </a:r>
            <a:r>
              <a:rPr lang="ko-KR" altLang="en-US" dirty="0" err="1"/>
              <a:t>전용과목을</a:t>
            </a:r>
            <a:r>
              <a:rPr lang="ko-KR" altLang="en-US" dirty="0"/>
              <a:t> 들을 수 가 없습니다</a:t>
            </a:r>
            <a:r>
              <a:rPr lang="en-US" altLang="ko-KR" dirty="0"/>
              <a:t>.</a:t>
            </a:r>
          </a:p>
          <a:p>
            <a:endParaRPr lang="en-US" altLang="ko-KR" dirty="0"/>
          </a:p>
          <a:p>
            <a:r>
              <a:rPr lang="ko-KR" altLang="en-US" dirty="0"/>
              <a:t>이 과목은 수강신청프로그램으로 직접 신청을 </a:t>
            </a:r>
            <a:r>
              <a:rPr lang="ko-KR" altLang="en-US" dirty="0" err="1"/>
              <a:t>할수</a:t>
            </a:r>
            <a:r>
              <a:rPr lang="ko-KR" altLang="en-US" dirty="0"/>
              <a:t> 없는 과목으로</a:t>
            </a:r>
            <a:endParaRPr lang="en-US" altLang="ko-KR" dirty="0"/>
          </a:p>
          <a:p>
            <a:r>
              <a:rPr lang="en-US" altLang="ko-KR" dirty="0"/>
              <a:t>2</a:t>
            </a:r>
            <a:r>
              <a:rPr lang="ko-KR" altLang="en-US" dirty="0"/>
              <a:t>월</a:t>
            </a:r>
            <a:r>
              <a:rPr lang="en-US" altLang="ko-KR" dirty="0"/>
              <a:t>26</a:t>
            </a:r>
            <a:r>
              <a:rPr lang="ko-KR" altLang="en-US" dirty="0"/>
              <a:t>일에서 </a:t>
            </a:r>
            <a:r>
              <a:rPr lang="en-US" altLang="ko-KR" dirty="0"/>
              <a:t>27</a:t>
            </a:r>
            <a:r>
              <a:rPr lang="ko-KR" altLang="en-US" dirty="0" err="1"/>
              <a:t>일사이에</a:t>
            </a:r>
            <a:r>
              <a:rPr lang="ko-KR" altLang="en-US" dirty="0"/>
              <a:t> 여기 링크로 신청을 하면 됩니다</a:t>
            </a:r>
            <a:r>
              <a:rPr lang="en-US" altLang="ko-KR" dirty="0"/>
              <a:t>. </a:t>
            </a:r>
          </a:p>
          <a:p>
            <a:endParaRPr lang="en-US" altLang="ko-KR" dirty="0"/>
          </a:p>
          <a:p>
            <a:endParaRPr lang="en-US" altLang="ko-KR" dirty="0"/>
          </a:p>
          <a:p>
            <a:r>
              <a:rPr lang="ko-KR" altLang="en-US" dirty="0"/>
              <a:t>신청방법은 문자로 안내를 해드리고 홈페이지 공지사항에도 올려 두겠습니다</a:t>
            </a:r>
            <a:r>
              <a:rPr lang="en-US" altLang="ko-KR" dirty="0"/>
              <a:t>.</a:t>
            </a:r>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21</a:t>
            </a:fld>
            <a:endParaRPr lang="ko-KR" altLang="en-US"/>
          </a:p>
        </p:txBody>
      </p:sp>
    </p:spTree>
    <p:extLst>
      <p:ext uri="{BB962C8B-B14F-4D97-AF65-F5344CB8AC3E}">
        <p14:creationId xmlns:p14="http://schemas.microsoft.com/office/powerpoint/2010/main" val="29492514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유학생 전용 교양과목은 위와 같이 </a:t>
            </a:r>
            <a:r>
              <a:rPr lang="en-US" altLang="ko-KR" dirty="0"/>
              <a:t>4</a:t>
            </a:r>
            <a:r>
              <a:rPr lang="ko-KR" altLang="en-US" dirty="0"/>
              <a:t>과목이 있습니다</a:t>
            </a:r>
            <a:r>
              <a:rPr lang="en-US" altLang="ko-KR" dirty="0"/>
              <a:t>.</a:t>
            </a:r>
          </a:p>
          <a:p>
            <a:r>
              <a:rPr lang="ko-KR" altLang="en-US" dirty="0"/>
              <a:t>이 과목은 </a:t>
            </a:r>
            <a:r>
              <a:rPr lang="ko-KR" altLang="en-US" dirty="0" err="1"/>
              <a:t>한국어과정</a:t>
            </a:r>
            <a:r>
              <a:rPr lang="ko-KR" altLang="en-US" dirty="0"/>
              <a:t> </a:t>
            </a:r>
            <a:r>
              <a:rPr lang="en-US" altLang="ko-KR" dirty="0"/>
              <a:t>B</a:t>
            </a:r>
            <a:r>
              <a:rPr lang="ko-KR" altLang="en-US" dirty="0"/>
              <a:t>과정과 </a:t>
            </a:r>
            <a:r>
              <a:rPr lang="en-US" altLang="ko-KR" dirty="0"/>
              <a:t>C</a:t>
            </a:r>
            <a:r>
              <a:rPr lang="ko-KR" altLang="en-US" dirty="0"/>
              <a:t>과정 학생들만 </a:t>
            </a:r>
            <a:r>
              <a:rPr lang="ko-KR" altLang="en-US" dirty="0" err="1"/>
              <a:t>들을수</a:t>
            </a:r>
            <a:r>
              <a:rPr lang="ko-KR" altLang="en-US" dirty="0"/>
              <a:t> 있는 과목이라 </a:t>
            </a:r>
            <a:endParaRPr lang="en-US" altLang="ko-KR" dirty="0"/>
          </a:p>
          <a:p>
            <a:r>
              <a:rPr lang="en-US" altLang="ko-KR" dirty="0"/>
              <a:t>A</a:t>
            </a:r>
            <a:r>
              <a:rPr lang="ko-KR" altLang="en-US" dirty="0"/>
              <a:t>과정을 듣는 학생들은 </a:t>
            </a:r>
            <a:r>
              <a:rPr lang="ko-KR" altLang="en-US" dirty="0" err="1"/>
              <a:t>전용과목을</a:t>
            </a:r>
            <a:r>
              <a:rPr lang="ko-KR" altLang="en-US" dirty="0"/>
              <a:t> 들을 수 가 없습니다</a:t>
            </a:r>
            <a:r>
              <a:rPr lang="en-US" altLang="ko-KR" dirty="0"/>
              <a:t>.</a:t>
            </a:r>
          </a:p>
          <a:p>
            <a:endParaRPr lang="en-US" altLang="ko-KR" dirty="0"/>
          </a:p>
          <a:p>
            <a:r>
              <a:rPr lang="ko-KR" altLang="en-US" dirty="0"/>
              <a:t>이 과목은 수강신청프로그램으로 직접 신청을 </a:t>
            </a:r>
            <a:r>
              <a:rPr lang="ko-KR" altLang="en-US" dirty="0" err="1"/>
              <a:t>할수</a:t>
            </a:r>
            <a:r>
              <a:rPr lang="ko-KR" altLang="en-US" dirty="0"/>
              <a:t> 없는 과목으로</a:t>
            </a:r>
            <a:endParaRPr lang="en-US" altLang="ko-KR" dirty="0"/>
          </a:p>
          <a:p>
            <a:r>
              <a:rPr lang="en-US" altLang="ko-KR" dirty="0"/>
              <a:t>2</a:t>
            </a:r>
            <a:r>
              <a:rPr lang="ko-KR" altLang="en-US" dirty="0"/>
              <a:t>월</a:t>
            </a:r>
            <a:r>
              <a:rPr lang="en-US" altLang="ko-KR" dirty="0"/>
              <a:t>26</a:t>
            </a:r>
            <a:r>
              <a:rPr lang="ko-KR" altLang="en-US" dirty="0"/>
              <a:t>일에서 </a:t>
            </a:r>
            <a:r>
              <a:rPr lang="en-US" altLang="ko-KR" dirty="0"/>
              <a:t>27</a:t>
            </a:r>
            <a:r>
              <a:rPr lang="ko-KR" altLang="en-US" dirty="0" err="1"/>
              <a:t>일사이에</a:t>
            </a:r>
            <a:r>
              <a:rPr lang="ko-KR" altLang="en-US" dirty="0"/>
              <a:t> 여기 링크로 신청을 하면 됩니다</a:t>
            </a:r>
            <a:r>
              <a:rPr lang="en-US" altLang="ko-KR" dirty="0"/>
              <a:t>. </a:t>
            </a:r>
          </a:p>
          <a:p>
            <a:endParaRPr lang="en-US" altLang="ko-KR" dirty="0"/>
          </a:p>
          <a:p>
            <a:endParaRPr lang="en-US" altLang="ko-KR" dirty="0"/>
          </a:p>
          <a:p>
            <a:r>
              <a:rPr lang="ko-KR" altLang="en-US" dirty="0"/>
              <a:t>신청방법은 문자로 안내를 해드리고 홈페이지 공지사항에도 올려 두겠습니다</a:t>
            </a:r>
            <a:r>
              <a:rPr lang="en-US" altLang="ko-KR" dirty="0"/>
              <a:t>.</a:t>
            </a:r>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22</a:t>
            </a:fld>
            <a:endParaRPr lang="ko-KR" altLang="en-US"/>
          </a:p>
        </p:txBody>
      </p:sp>
    </p:spTree>
    <p:extLst>
      <p:ext uri="{BB962C8B-B14F-4D97-AF65-F5344CB8AC3E}">
        <p14:creationId xmlns:p14="http://schemas.microsoft.com/office/powerpoint/2010/main" val="13339398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23</a:t>
            </a:fld>
            <a:endParaRPr lang="ko-KR" altLang="en-US"/>
          </a:p>
        </p:txBody>
      </p:sp>
    </p:spTree>
    <p:extLst>
      <p:ext uri="{BB962C8B-B14F-4D97-AF65-F5344CB8AC3E}">
        <p14:creationId xmlns:p14="http://schemas.microsoft.com/office/powerpoint/2010/main" val="25159561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24</a:t>
            </a:fld>
            <a:endParaRPr lang="ko-KR" altLang="en-US"/>
          </a:p>
        </p:txBody>
      </p:sp>
    </p:spTree>
    <p:extLst>
      <p:ext uri="{BB962C8B-B14F-4D97-AF65-F5344CB8AC3E}">
        <p14:creationId xmlns:p14="http://schemas.microsoft.com/office/powerpoint/2010/main" val="40767262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25</a:t>
            </a:fld>
            <a:endParaRPr lang="ko-KR" altLang="en-US"/>
          </a:p>
        </p:txBody>
      </p:sp>
    </p:spTree>
    <p:extLst>
      <p:ext uri="{BB962C8B-B14F-4D97-AF65-F5344CB8AC3E}">
        <p14:creationId xmlns:p14="http://schemas.microsoft.com/office/powerpoint/2010/main" val="27659317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26</a:t>
            </a:fld>
            <a:endParaRPr lang="ko-KR" altLang="en-US"/>
          </a:p>
        </p:txBody>
      </p:sp>
    </p:spTree>
    <p:extLst>
      <p:ext uri="{BB962C8B-B14F-4D97-AF65-F5344CB8AC3E}">
        <p14:creationId xmlns:p14="http://schemas.microsoft.com/office/powerpoint/2010/main" val="42636612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51</a:t>
            </a:fld>
            <a:endParaRPr lang="ko-KR" altLang="en-US"/>
          </a:p>
        </p:txBody>
      </p:sp>
    </p:spTree>
    <p:extLst>
      <p:ext uri="{BB962C8B-B14F-4D97-AF65-F5344CB8AC3E}">
        <p14:creationId xmlns:p14="http://schemas.microsoft.com/office/powerpoint/2010/main" val="161465939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다음으로는 제가 수강신청 방법을 안내해드리겠습니다</a:t>
            </a:r>
            <a:r>
              <a:rPr lang="en-US" altLang="ko-KR" dirty="0"/>
              <a:t>. </a:t>
            </a:r>
          </a:p>
          <a:p>
            <a:endParaRPr lang="en-US" altLang="ko-KR" dirty="0"/>
          </a:p>
          <a:p>
            <a:r>
              <a:rPr lang="ko-KR" altLang="en-US" dirty="0"/>
              <a:t>우선 광운대학교 홈페이지 공지사항에서 수강신청 일정을 확인합니다</a:t>
            </a:r>
            <a:r>
              <a:rPr lang="en-US" altLang="ko-KR" dirty="0"/>
              <a:t>.</a:t>
            </a:r>
          </a:p>
          <a:p>
            <a:r>
              <a:rPr lang="ko-KR" altLang="en-US" dirty="0"/>
              <a:t>보통 </a:t>
            </a:r>
            <a:r>
              <a:rPr lang="en-US" altLang="ko-KR" dirty="0"/>
              <a:t>2</a:t>
            </a:r>
            <a:r>
              <a:rPr lang="ko-KR" altLang="en-US" dirty="0"/>
              <a:t>월 초에 확정이 되어서 공지사항에 올라오게 되니</a:t>
            </a:r>
            <a:endParaRPr lang="en-US" altLang="ko-KR" dirty="0"/>
          </a:p>
          <a:p>
            <a:r>
              <a:rPr lang="ko-KR" altLang="en-US" dirty="0"/>
              <a:t>공지사항 글 중에서 </a:t>
            </a:r>
            <a:r>
              <a:rPr lang="en-US" altLang="ko-KR" dirty="0"/>
              <a:t>“ </a:t>
            </a:r>
            <a:r>
              <a:rPr lang="ko-KR" altLang="en-US" dirty="0"/>
              <a:t>수강신청</a:t>
            </a:r>
            <a:r>
              <a:rPr lang="en-US" altLang="ko-KR" dirty="0"/>
              <a:t>” </a:t>
            </a:r>
            <a:r>
              <a:rPr lang="ko-KR" altLang="en-US" dirty="0"/>
              <a:t>이라고 검색을 하면 </a:t>
            </a:r>
            <a:endParaRPr lang="en-US" altLang="ko-KR" dirty="0"/>
          </a:p>
          <a:p>
            <a:r>
              <a:rPr lang="ko-KR" altLang="en-US" dirty="0"/>
              <a:t>수강신청 공고가 올라와 있는 것을 볼 수 있습니다</a:t>
            </a:r>
            <a:r>
              <a:rPr lang="en-US" altLang="ko-KR" dirty="0"/>
              <a:t>.</a:t>
            </a:r>
          </a:p>
          <a:p>
            <a:endParaRPr lang="en-US" altLang="ko-KR" dirty="0"/>
          </a:p>
          <a:p>
            <a:r>
              <a:rPr lang="ko-KR" altLang="en-US" dirty="0"/>
              <a:t>내년에는 </a:t>
            </a:r>
            <a:r>
              <a:rPr lang="en-US" altLang="ko-KR" dirty="0"/>
              <a:t>2</a:t>
            </a:r>
            <a:r>
              <a:rPr lang="ko-KR" altLang="en-US" dirty="0"/>
              <a:t>월 </a:t>
            </a:r>
            <a:r>
              <a:rPr lang="en-US" altLang="ko-KR" dirty="0"/>
              <a:t>11</a:t>
            </a:r>
            <a:r>
              <a:rPr lang="ko-KR" altLang="en-US" dirty="0"/>
              <a:t>일 월요일부터 </a:t>
            </a:r>
            <a:r>
              <a:rPr lang="en-US" altLang="ko-KR" dirty="0"/>
              <a:t>14</a:t>
            </a:r>
            <a:r>
              <a:rPr lang="ko-KR" altLang="en-US" dirty="0"/>
              <a:t>일 목요일 사이에 학과별로 진행을 하는데</a:t>
            </a:r>
            <a:endParaRPr lang="en-US" altLang="ko-KR" dirty="0"/>
          </a:p>
          <a:p>
            <a:r>
              <a:rPr lang="ko-KR" altLang="en-US" dirty="0"/>
              <a:t>어떤 학과가 몇일에 하는 지는 </a:t>
            </a:r>
            <a:r>
              <a:rPr lang="en-US" altLang="ko-KR" dirty="0"/>
              <a:t>2</a:t>
            </a:r>
            <a:r>
              <a:rPr lang="ko-KR" altLang="en-US" dirty="0"/>
              <a:t>월초에 공지사항에 올라오니 미리 확인해 두고 </a:t>
            </a:r>
            <a:endParaRPr lang="en-US" altLang="ko-KR" dirty="0"/>
          </a:p>
          <a:p>
            <a:r>
              <a:rPr lang="ko-KR" altLang="en-US" dirty="0"/>
              <a:t>내</a:t>
            </a:r>
            <a:r>
              <a:rPr lang="ko-KR" altLang="en-US" baseline="0" dirty="0"/>
              <a:t> 전공학과에 해당하는 날에 수강신청을 하면 됩니다</a:t>
            </a:r>
            <a:r>
              <a:rPr lang="en-US" altLang="ko-KR" baseline="0" dirty="0"/>
              <a:t>.</a:t>
            </a:r>
          </a:p>
          <a:p>
            <a:r>
              <a:rPr lang="ko-KR" altLang="en-US" baseline="0" dirty="0"/>
              <a:t>만일 다른 전공이 수강신청하는 날에 하려고 하면 </a:t>
            </a:r>
            <a:r>
              <a:rPr lang="ko-KR" altLang="en-US" baseline="0" dirty="0" err="1"/>
              <a:t>로그인이</a:t>
            </a:r>
            <a:r>
              <a:rPr lang="ko-KR" altLang="en-US" baseline="0" dirty="0"/>
              <a:t> 되지 않으니 </a:t>
            </a:r>
            <a:endParaRPr lang="en-US" altLang="ko-KR" baseline="0" dirty="0"/>
          </a:p>
          <a:p>
            <a:r>
              <a:rPr lang="ko-KR" altLang="en-US" baseline="0" dirty="0"/>
              <a:t>꼭 자기의 전공학과에 해당하는 날을 확인하길 바랍니다</a:t>
            </a:r>
            <a:r>
              <a:rPr lang="en-US" altLang="ko-KR" baseline="0" dirty="0"/>
              <a:t>.</a:t>
            </a:r>
          </a:p>
          <a:p>
            <a:endParaRPr lang="en-US" altLang="ko-KR" dirty="0"/>
          </a:p>
          <a:p>
            <a:r>
              <a:rPr lang="ko-KR" altLang="en-US" dirty="0"/>
              <a:t>또</a:t>
            </a:r>
            <a:r>
              <a:rPr lang="en-US" altLang="ko-KR" dirty="0"/>
              <a:t>, </a:t>
            </a:r>
            <a:r>
              <a:rPr lang="ko-KR" altLang="en-US" dirty="0"/>
              <a:t>수강신청은 아침 </a:t>
            </a:r>
            <a:r>
              <a:rPr lang="en-US" altLang="ko-KR" dirty="0"/>
              <a:t>10</a:t>
            </a:r>
            <a:r>
              <a:rPr lang="ko-KR" altLang="en-US" dirty="0"/>
              <a:t>시부터 오후 </a:t>
            </a:r>
            <a:r>
              <a:rPr lang="en-US" altLang="ko-KR" dirty="0"/>
              <a:t>4</a:t>
            </a:r>
            <a:r>
              <a:rPr lang="ko-KR" altLang="en-US" dirty="0"/>
              <a:t>시까지만 가능하니 </a:t>
            </a:r>
            <a:endParaRPr lang="en-US" altLang="ko-KR" dirty="0"/>
          </a:p>
          <a:p>
            <a:r>
              <a:rPr lang="ko-KR" altLang="en-US" dirty="0"/>
              <a:t>되도록 아침</a:t>
            </a:r>
            <a:r>
              <a:rPr lang="ko-KR" altLang="en-US" baseline="0" dirty="0"/>
              <a:t> </a:t>
            </a:r>
            <a:r>
              <a:rPr lang="en-US" altLang="ko-KR" baseline="0" dirty="0"/>
              <a:t>10</a:t>
            </a:r>
            <a:r>
              <a:rPr lang="ko-KR" altLang="en-US" baseline="0" dirty="0"/>
              <a:t>시에 수강신청이 시작할 때에 맞춰서 하는 것이 좋습니다</a:t>
            </a:r>
            <a:r>
              <a:rPr lang="en-US" altLang="ko-KR" baseline="0" dirty="0"/>
              <a:t>. </a:t>
            </a:r>
          </a:p>
          <a:p>
            <a:r>
              <a:rPr lang="ko-KR" altLang="en-US" dirty="0"/>
              <a:t>이 날짜에 </a:t>
            </a:r>
            <a:r>
              <a:rPr lang="ko-KR" altLang="en-US" dirty="0" err="1"/>
              <a:t>한국학생과</a:t>
            </a:r>
            <a:r>
              <a:rPr lang="ko-KR" altLang="en-US" dirty="0"/>
              <a:t> 다 같이 수강신청을 하니 </a:t>
            </a:r>
            <a:endParaRPr lang="en-US" altLang="ko-KR" dirty="0"/>
          </a:p>
          <a:p>
            <a:r>
              <a:rPr lang="ko-KR" altLang="en-US" dirty="0"/>
              <a:t>아주 경쟁이 치열하다는 점 기억해 두길 바랍니다</a:t>
            </a:r>
            <a:r>
              <a:rPr lang="en-US" altLang="ko-KR" dirty="0"/>
              <a:t>.</a:t>
            </a:r>
          </a:p>
          <a:p>
            <a:endParaRPr lang="en-US" altLang="ko-KR" dirty="0"/>
          </a:p>
          <a:p>
            <a:r>
              <a:rPr lang="ko-KR" altLang="en-US" dirty="0"/>
              <a:t>그럼 수강신청 프로그램을 다운로드 받는 방법에 대해 알려드리겠습니다</a:t>
            </a:r>
            <a:r>
              <a:rPr lang="en-US" altLang="ko-KR" dirty="0"/>
              <a:t>.</a:t>
            </a:r>
          </a:p>
          <a:p>
            <a:r>
              <a:rPr lang="ko-KR" altLang="en-US" dirty="0"/>
              <a:t>우선 광운대학교 홈페이지에서 </a:t>
            </a:r>
            <a:r>
              <a:rPr lang="ko-KR" altLang="en-US" dirty="0" err="1"/>
              <a:t>유캠퍼스를</a:t>
            </a:r>
            <a:r>
              <a:rPr lang="ko-KR" altLang="en-US" dirty="0"/>
              <a:t> 클릭합니다</a:t>
            </a:r>
            <a:r>
              <a:rPr lang="en-US" altLang="ko-KR" dirty="0"/>
              <a:t>.</a:t>
            </a: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52</a:t>
            </a:fld>
            <a:endParaRPr lang="ko-KR" altLang="en-US"/>
          </a:p>
        </p:txBody>
      </p:sp>
    </p:spTree>
    <p:extLst>
      <p:ext uri="{BB962C8B-B14F-4D97-AF65-F5344CB8AC3E}">
        <p14:creationId xmlns:p14="http://schemas.microsoft.com/office/powerpoint/2010/main" val="5188709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먼저 </a:t>
            </a:r>
            <a:r>
              <a:rPr lang="ko-KR" altLang="en-US" dirty="0" err="1"/>
              <a:t>유캠퍼스에</a:t>
            </a:r>
            <a:r>
              <a:rPr lang="ko-KR" altLang="en-US" dirty="0"/>
              <a:t> </a:t>
            </a:r>
            <a:r>
              <a:rPr lang="ko-KR" altLang="en-US" dirty="0" err="1"/>
              <a:t>로그인을</a:t>
            </a:r>
            <a:r>
              <a:rPr lang="ko-KR" altLang="en-US" dirty="0"/>
              <a:t> 해야하는데 </a:t>
            </a:r>
            <a:endParaRPr lang="en-US" altLang="ko-KR" dirty="0"/>
          </a:p>
          <a:p>
            <a:r>
              <a:rPr lang="ko-KR" altLang="en-US" dirty="0" err="1"/>
              <a:t>학생중에</a:t>
            </a:r>
            <a:r>
              <a:rPr lang="ko-KR" altLang="en-US" dirty="0"/>
              <a:t> 비밀번호가 </a:t>
            </a:r>
            <a:r>
              <a:rPr lang="ko-KR" altLang="en-US" dirty="0" err="1"/>
              <a:t>기억안나는</a:t>
            </a:r>
            <a:r>
              <a:rPr lang="ko-KR" altLang="en-US" dirty="0"/>
              <a:t> 사람은 </a:t>
            </a:r>
            <a:endParaRPr lang="en-US" altLang="ko-KR" dirty="0"/>
          </a:p>
          <a:p>
            <a:r>
              <a:rPr lang="ko-KR" altLang="en-US" dirty="0"/>
              <a:t>비밀번호 찾기를 누르고 휴대폰 </a:t>
            </a:r>
            <a:r>
              <a:rPr lang="ko-KR" altLang="en-US" dirty="0" err="1"/>
              <a:t>문자인증을</a:t>
            </a:r>
            <a:r>
              <a:rPr lang="ko-KR" altLang="en-US" dirty="0"/>
              <a:t> 받아서 </a:t>
            </a:r>
            <a:r>
              <a:rPr lang="ko-KR" altLang="en-US" dirty="0" err="1"/>
              <a:t>로그인을</a:t>
            </a:r>
            <a:r>
              <a:rPr lang="ko-KR" altLang="en-US" dirty="0"/>
              <a:t> 합니다</a:t>
            </a:r>
            <a:r>
              <a:rPr lang="en-US" altLang="ko-KR" dirty="0"/>
              <a:t>.</a:t>
            </a:r>
          </a:p>
          <a:p>
            <a:r>
              <a:rPr lang="ko-KR" altLang="en-US" dirty="0"/>
              <a:t>만일 휴대폰번호가 바뀌어서 휴대폰 문자 인증이 안되는 학생은 </a:t>
            </a:r>
            <a:endParaRPr lang="en-US" altLang="ko-KR" dirty="0"/>
          </a:p>
          <a:p>
            <a:r>
              <a:rPr lang="ko-KR" altLang="en-US" dirty="0"/>
              <a:t>국제교류팀으로 연락을 줘서 휴대폰번호를 등록한 후에</a:t>
            </a:r>
            <a:r>
              <a:rPr lang="ko-KR" altLang="en-US" baseline="0" dirty="0"/>
              <a:t> 비밀번호 찾기를 해야합니다</a:t>
            </a:r>
            <a:r>
              <a:rPr lang="en-US" altLang="ko-KR" baseline="0" dirty="0"/>
              <a:t>.</a:t>
            </a:r>
          </a:p>
          <a:p>
            <a:endParaRPr lang="en-US" altLang="ko-KR" baseline="0" dirty="0"/>
          </a:p>
          <a:p>
            <a:r>
              <a:rPr lang="ko-KR" altLang="en-US" dirty="0" err="1"/>
              <a:t>유캠퍼스는</a:t>
            </a:r>
            <a:r>
              <a:rPr lang="ko-KR" altLang="en-US" dirty="0"/>
              <a:t> 학교 생활을 하면서 굉장히 자주 사용하니까 </a:t>
            </a:r>
            <a:endParaRPr lang="en-US" altLang="ko-KR" dirty="0"/>
          </a:p>
          <a:p>
            <a:r>
              <a:rPr lang="ko-KR" altLang="en-US" dirty="0"/>
              <a:t>로그인 </a:t>
            </a:r>
            <a:r>
              <a:rPr lang="ko-KR" altLang="en-US" dirty="0" err="1"/>
              <a:t>방법하고</a:t>
            </a:r>
            <a:r>
              <a:rPr lang="ko-KR" altLang="en-US" dirty="0"/>
              <a:t> 비밀번호를 꼭 기억해 두는 게 좋습니다</a:t>
            </a:r>
            <a:r>
              <a:rPr lang="en-US" altLang="ko-KR" dirty="0"/>
              <a:t>.</a:t>
            </a:r>
          </a:p>
          <a:p>
            <a:r>
              <a:rPr lang="ko-KR" altLang="en-US" dirty="0"/>
              <a:t>유캠퍼스에서 등록금 고지서도 뽑고</a:t>
            </a:r>
            <a:r>
              <a:rPr lang="en-US" altLang="ko-KR" dirty="0"/>
              <a:t>, </a:t>
            </a:r>
            <a:r>
              <a:rPr lang="ko-KR" altLang="en-US" dirty="0"/>
              <a:t>성적도 확인하고</a:t>
            </a:r>
            <a:r>
              <a:rPr lang="ko-KR" altLang="en-US" baseline="0" dirty="0"/>
              <a:t> 여러가지를 할 수 있습니다</a:t>
            </a:r>
            <a:r>
              <a:rPr lang="en-US" altLang="ko-KR" baseline="0" dirty="0"/>
              <a:t>.</a:t>
            </a:r>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53</a:t>
            </a:fld>
            <a:endParaRPr lang="ko-KR" altLang="en-US"/>
          </a:p>
        </p:txBody>
      </p:sp>
    </p:spTree>
    <p:extLst>
      <p:ext uri="{BB962C8B-B14F-4D97-AF65-F5344CB8AC3E}">
        <p14:creationId xmlns:p14="http://schemas.microsoft.com/office/powerpoint/2010/main" val="121398358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en-US" altLang="ko-KR"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54</a:t>
            </a:fld>
            <a:endParaRPr lang="ko-KR" altLang="en-US"/>
          </a:p>
        </p:txBody>
      </p:sp>
    </p:spTree>
    <p:extLst>
      <p:ext uri="{BB962C8B-B14F-4D97-AF65-F5344CB8AC3E}">
        <p14:creationId xmlns:p14="http://schemas.microsoft.com/office/powerpoint/2010/main" val="337165056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lang="en-US" altLang="ko-KR" b="0" i="0" dirty="0">
                <a:effectLst/>
              </a:rPr>
              <a:t>2017305035 laon6125!</a:t>
            </a:r>
            <a:endParaRPr lang="en-US" altLang="ko-KR" dirty="0"/>
          </a:p>
          <a:p>
            <a:r>
              <a:rPr lang="ko-KR" altLang="en-US" dirty="0" err="1"/>
              <a:t>유캠퍼스에</a:t>
            </a:r>
            <a:r>
              <a:rPr lang="ko-KR" altLang="en-US" dirty="0"/>
              <a:t> </a:t>
            </a:r>
            <a:r>
              <a:rPr lang="ko-KR" altLang="en-US" dirty="0" err="1"/>
              <a:t>로그인을</a:t>
            </a:r>
            <a:r>
              <a:rPr lang="ko-KR" altLang="en-US" dirty="0"/>
              <a:t> 하면 왼쪽에 메뉴가 보입니다</a:t>
            </a:r>
            <a:r>
              <a:rPr lang="en-US" altLang="ko-KR" dirty="0"/>
              <a:t>.</a:t>
            </a:r>
          </a:p>
          <a:p>
            <a:endParaRPr lang="en-US" altLang="ko-KR" dirty="0"/>
          </a:p>
          <a:p>
            <a:r>
              <a:rPr lang="ko-KR" altLang="en-US" dirty="0"/>
              <a:t>여기 </a:t>
            </a:r>
            <a:r>
              <a:rPr lang="ko-KR" altLang="en-US" dirty="0" err="1"/>
              <a:t>메뉴중에</a:t>
            </a:r>
            <a:r>
              <a:rPr lang="ko-KR" altLang="en-US" dirty="0"/>
              <a:t> 수강신청 프로그램을 클릭을 하면 </a:t>
            </a:r>
            <a:endParaRPr lang="en-US" altLang="ko-KR" dirty="0"/>
          </a:p>
          <a:p>
            <a:r>
              <a:rPr lang="ko-KR" altLang="en-US" dirty="0"/>
              <a:t>수강신청 프로그램을 </a:t>
            </a:r>
            <a:r>
              <a:rPr lang="ko-KR" altLang="en-US" dirty="0" err="1"/>
              <a:t>다운로드할수</a:t>
            </a:r>
            <a:r>
              <a:rPr lang="ko-KR" altLang="en-US" dirty="0"/>
              <a:t> 있습니다</a:t>
            </a:r>
            <a:r>
              <a:rPr lang="en-US" altLang="ko-KR" dirty="0"/>
              <a:t>.</a:t>
            </a:r>
          </a:p>
          <a:p>
            <a:endParaRPr lang="en-US" altLang="ko-KR" dirty="0"/>
          </a:p>
          <a:p>
            <a:r>
              <a:rPr lang="ko-KR" altLang="en-US" dirty="0"/>
              <a:t>수강신청프로그램은 다른 나라에서도 다운로드가 되지만 </a:t>
            </a:r>
            <a:endParaRPr lang="en-US" altLang="ko-KR" dirty="0"/>
          </a:p>
          <a:p>
            <a:r>
              <a:rPr lang="ko-KR" altLang="en-US" dirty="0"/>
              <a:t>간혹 외국에서 여러 가지 이유로 안되는 경우가 있으니</a:t>
            </a:r>
            <a:endParaRPr lang="en-US" altLang="ko-KR" dirty="0"/>
          </a:p>
          <a:p>
            <a:r>
              <a:rPr lang="ko-KR" altLang="en-US" dirty="0"/>
              <a:t>수강신청기간에는 한국에 돌아와 있거나</a:t>
            </a:r>
            <a:endParaRPr lang="en-US" altLang="ko-KR" dirty="0"/>
          </a:p>
          <a:p>
            <a:r>
              <a:rPr lang="ko-KR" altLang="en-US" dirty="0"/>
              <a:t>노트북 같은 것에 미리 수강신청 프로그램을 다운로드 받아두면 좋습니다</a:t>
            </a:r>
            <a:r>
              <a:rPr lang="en-US" altLang="ko-KR" dirty="0"/>
              <a:t>.</a:t>
            </a:r>
          </a:p>
          <a:p>
            <a:endParaRPr lang="en-US" altLang="ko-KR" dirty="0"/>
          </a:p>
          <a:p>
            <a:endParaRPr lang="en-US" altLang="ko-KR" dirty="0"/>
          </a:p>
          <a:p>
            <a:r>
              <a:rPr lang="ko-KR" altLang="en-US" dirty="0"/>
              <a:t>수강신청 프로그램 설치가 끝나면 이렇게 생긴 파란 아이콘이 보입니다</a:t>
            </a:r>
            <a:r>
              <a:rPr lang="en-US" altLang="ko-KR" dirty="0"/>
              <a:t>.</a:t>
            </a:r>
          </a:p>
          <a:p>
            <a:r>
              <a:rPr lang="ko-KR" altLang="en-US" dirty="0"/>
              <a:t>이걸 클릭해서 수강신청을 시작합니다</a:t>
            </a:r>
            <a:r>
              <a:rPr lang="en-US" altLang="ko-KR" dirty="0"/>
              <a:t>.</a:t>
            </a:r>
          </a:p>
          <a:p>
            <a:endParaRPr lang="ko-KR" altLang="en-US" b="0" i="0"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55</a:t>
            </a:fld>
            <a:endParaRPr lang="ko-KR" altLang="en-US"/>
          </a:p>
        </p:txBody>
      </p:sp>
    </p:spTree>
    <p:extLst>
      <p:ext uri="{BB962C8B-B14F-4D97-AF65-F5344CB8AC3E}">
        <p14:creationId xmlns:p14="http://schemas.microsoft.com/office/powerpoint/2010/main" val="305836656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en-US" altLang="ko-KR"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56</a:t>
            </a:fld>
            <a:endParaRPr lang="ko-KR" altLang="en-US"/>
          </a:p>
        </p:txBody>
      </p:sp>
    </p:spTree>
    <p:extLst>
      <p:ext uri="{BB962C8B-B14F-4D97-AF65-F5344CB8AC3E}">
        <p14:creationId xmlns:p14="http://schemas.microsoft.com/office/powerpoint/2010/main" val="111803111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en-US" altLang="ko-KR"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57</a:t>
            </a:fld>
            <a:endParaRPr lang="ko-KR" altLang="en-US"/>
          </a:p>
        </p:txBody>
      </p:sp>
    </p:spTree>
    <p:extLst>
      <p:ext uri="{BB962C8B-B14F-4D97-AF65-F5344CB8AC3E}">
        <p14:creationId xmlns:p14="http://schemas.microsoft.com/office/powerpoint/2010/main" val="421662149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그 다음에는 이런 회색 화면이 뜨는데 </a:t>
            </a:r>
            <a:endParaRPr lang="en-US" altLang="ko-KR" dirty="0"/>
          </a:p>
          <a:p>
            <a:r>
              <a:rPr lang="ko-KR" altLang="en-US" dirty="0"/>
              <a:t>인증번호입력하는 곳에 위에 표시된 번호를 한번 더 입력을 하고 </a:t>
            </a:r>
            <a:endParaRPr lang="en-US" altLang="ko-KR" dirty="0"/>
          </a:p>
          <a:p>
            <a:r>
              <a:rPr lang="ko-KR" altLang="en-US" dirty="0"/>
              <a:t>학번과 비밀번호를 입력해서 </a:t>
            </a:r>
            <a:r>
              <a:rPr lang="ko-KR" altLang="en-US" dirty="0" err="1"/>
              <a:t>로그인을</a:t>
            </a:r>
            <a:r>
              <a:rPr lang="ko-KR" altLang="en-US" dirty="0"/>
              <a:t> 합니다</a:t>
            </a:r>
            <a:r>
              <a:rPr lang="en-US" altLang="ko-KR" dirty="0"/>
              <a:t>.</a:t>
            </a:r>
          </a:p>
          <a:p>
            <a:r>
              <a:rPr lang="ko-KR" altLang="en-US" dirty="0"/>
              <a:t>비밀번호는 </a:t>
            </a:r>
            <a:r>
              <a:rPr lang="ko-KR" altLang="en-US" dirty="0" err="1"/>
              <a:t>유캠퍼스와</a:t>
            </a:r>
            <a:r>
              <a:rPr lang="ko-KR" altLang="en-US" dirty="0"/>
              <a:t> 똑같습니다</a:t>
            </a:r>
            <a:r>
              <a:rPr lang="en-US" altLang="ko-KR" dirty="0"/>
              <a:t>.</a:t>
            </a:r>
          </a:p>
          <a:p>
            <a:endParaRPr lang="en-US" altLang="ko-KR" dirty="0"/>
          </a:p>
          <a:p>
            <a:r>
              <a:rPr lang="ko-KR" altLang="en-US" dirty="0"/>
              <a:t>그리고 수강하고 싶은 과목을 미리 검색해 두는데</a:t>
            </a:r>
            <a:r>
              <a:rPr lang="en-US" altLang="ko-KR" dirty="0"/>
              <a:t>, </a:t>
            </a:r>
          </a:p>
          <a:p>
            <a:r>
              <a:rPr lang="ko-KR" altLang="en-US" dirty="0"/>
              <a:t>수강신청은 아침 </a:t>
            </a:r>
            <a:r>
              <a:rPr lang="en-US" altLang="ko-KR" dirty="0"/>
              <a:t>10</a:t>
            </a:r>
            <a:r>
              <a:rPr lang="ko-KR" altLang="en-US" dirty="0"/>
              <a:t>시부터 시작되지만 </a:t>
            </a:r>
            <a:endParaRPr lang="en-US" altLang="ko-KR" dirty="0"/>
          </a:p>
          <a:p>
            <a:r>
              <a:rPr lang="ko-KR" altLang="en-US" dirty="0"/>
              <a:t>그날 </a:t>
            </a:r>
            <a:r>
              <a:rPr lang="en-US" altLang="ko-KR" dirty="0"/>
              <a:t>0</a:t>
            </a:r>
            <a:r>
              <a:rPr lang="ko-KR" altLang="en-US" dirty="0"/>
              <a:t>시 그러니까 자정부터는 과목 검색을 할 수 있으니 </a:t>
            </a:r>
            <a:endParaRPr lang="en-US" altLang="ko-KR" dirty="0"/>
          </a:p>
          <a:p>
            <a:r>
              <a:rPr lang="ko-KR" altLang="en-US" dirty="0"/>
              <a:t>미리 무슨 과목을 들을지 정해두면 아침에 빨리 수강신청을 할 수 있습니다</a:t>
            </a:r>
            <a:r>
              <a:rPr lang="en-US" altLang="ko-KR" dirty="0"/>
              <a:t>.</a:t>
            </a:r>
          </a:p>
          <a:p>
            <a:endParaRPr lang="en-US" altLang="ko-KR" dirty="0"/>
          </a:p>
          <a:p>
            <a:r>
              <a:rPr lang="ko-KR" altLang="en-US" dirty="0"/>
              <a:t>인기가 많은 과목들은 한국학생이 빨리 신청해서 </a:t>
            </a:r>
            <a:endParaRPr lang="en-US" altLang="ko-KR" dirty="0"/>
          </a:p>
          <a:p>
            <a:r>
              <a:rPr lang="ko-KR" altLang="en-US" dirty="0"/>
              <a:t>없어지는 경우가 많으니 꼭 미리 검색을 해둬야 합니다</a:t>
            </a:r>
            <a:r>
              <a:rPr lang="en-US" altLang="ko-KR" dirty="0"/>
              <a:t>.</a:t>
            </a:r>
          </a:p>
          <a:p>
            <a:endParaRPr lang="en-US" altLang="ko-KR" dirty="0"/>
          </a:p>
          <a:p>
            <a:pPr marL="0" marR="0" lvl="0" indent="0" algn="l" defTabSz="914400" rtl="0" eaLnBrk="1" fontAlgn="auto" latinLnBrk="1" hangingPunct="1">
              <a:lnSpc>
                <a:spcPct val="100000"/>
              </a:lnSpc>
              <a:spcBef>
                <a:spcPts val="0"/>
              </a:spcBef>
              <a:spcAft>
                <a:spcPts val="0"/>
              </a:spcAft>
              <a:buClrTx/>
              <a:buSzTx/>
              <a:buFontTx/>
              <a:buNone/>
              <a:tabLst/>
              <a:defRPr/>
            </a:pPr>
            <a:r>
              <a:rPr lang="ko-KR" altLang="en-US" dirty="0"/>
              <a:t>또 </a:t>
            </a:r>
            <a:r>
              <a:rPr lang="ko-KR" altLang="en-US" dirty="0" err="1"/>
              <a:t>유캠퍼스의</a:t>
            </a:r>
            <a:r>
              <a:rPr lang="ko-KR" altLang="en-US" dirty="0"/>
              <a:t> 강의계획서 조회를 클릭해서 과목명을 검색하면 </a:t>
            </a:r>
            <a:endParaRPr lang="en-US" altLang="ko-KR" dirty="0"/>
          </a:p>
          <a:p>
            <a:pPr marL="0" marR="0" lvl="0" indent="0" algn="l" defTabSz="914400" rtl="0" eaLnBrk="1" fontAlgn="auto" latinLnBrk="1" hangingPunct="1">
              <a:lnSpc>
                <a:spcPct val="100000"/>
              </a:lnSpc>
              <a:spcBef>
                <a:spcPts val="0"/>
              </a:spcBef>
              <a:spcAft>
                <a:spcPts val="0"/>
              </a:spcAft>
              <a:buClrTx/>
              <a:buSzTx/>
              <a:buFontTx/>
              <a:buNone/>
              <a:tabLst/>
              <a:defRPr/>
            </a:pPr>
            <a:r>
              <a:rPr lang="ko-KR" altLang="en-US" dirty="0" err="1"/>
              <a:t>듣고싶은</a:t>
            </a:r>
            <a:r>
              <a:rPr lang="ko-KR" altLang="en-US" dirty="0"/>
              <a:t> 과목에 대한 정보를 확인할 수 있습니다</a:t>
            </a:r>
            <a:r>
              <a:rPr lang="en-US" altLang="ko-KR" dirty="0"/>
              <a:t>.</a:t>
            </a:r>
          </a:p>
          <a:p>
            <a:pPr marL="0" marR="0" lvl="0" indent="0" algn="l" defTabSz="914400" rtl="0" eaLnBrk="1" fontAlgn="auto" latinLnBrk="1" hangingPunct="1">
              <a:lnSpc>
                <a:spcPct val="100000"/>
              </a:lnSpc>
              <a:spcBef>
                <a:spcPts val="0"/>
              </a:spcBef>
              <a:spcAft>
                <a:spcPts val="0"/>
              </a:spcAft>
              <a:buClrTx/>
              <a:buSzTx/>
              <a:buFontTx/>
              <a:buNone/>
              <a:tabLst/>
              <a:defRPr/>
            </a:pPr>
            <a:r>
              <a:rPr lang="ko-KR" altLang="en-US" dirty="0"/>
              <a:t>예</a:t>
            </a:r>
            <a:r>
              <a:rPr lang="en-US" altLang="ko-KR" dirty="0"/>
              <a:t>) </a:t>
            </a:r>
            <a:r>
              <a:rPr lang="ko-KR" altLang="en-US" dirty="0"/>
              <a:t>한국의문화유산을 검색해보면 중간고사</a:t>
            </a:r>
            <a:r>
              <a:rPr lang="en-US" altLang="ko-KR" dirty="0"/>
              <a:t>, </a:t>
            </a:r>
            <a:r>
              <a:rPr lang="ko-KR" altLang="en-US" dirty="0"/>
              <a:t>기말고사가 비중이 얼마인지 </a:t>
            </a:r>
            <a:endParaRPr lang="en-US" altLang="ko-KR" dirty="0"/>
          </a:p>
          <a:p>
            <a:pPr marL="0" marR="0" lvl="0" indent="0" algn="l" defTabSz="914400" rtl="0" eaLnBrk="1" fontAlgn="auto" latinLnBrk="1" hangingPunct="1">
              <a:lnSpc>
                <a:spcPct val="100000"/>
              </a:lnSpc>
              <a:spcBef>
                <a:spcPts val="0"/>
              </a:spcBef>
              <a:spcAft>
                <a:spcPts val="0"/>
              </a:spcAft>
              <a:buClrTx/>
              <a:buSzTx/>
              <a:buFontTx/>
              <a:buNone/>
              <a:tabLst/>
              <a:defRPr/>
            </a:pPr>
            <a:r>
              <a:rPr lang="ko-KR" altLang="en-US" dirty="0" err="1"/>
              <a:t>발표수업이</a:t>
            </a:r>
            <a:r>
              <a:rPr lang="ko-KR" altLang="en-US" dirty="0"/>
              <a:t> 있는지 같은 정보를 확인할 수 있습니다</a:t>
            </a:r>
            <a:r>
              <a:rPr lang="en-US" altLang="ko-KR" dirty="0"/>
              <a:t>.</a:t>
            </a:r>
            <a:r>
              <a:rPr lang="ko-KR" altLang="en-US" dirty="0"/>
              <a:t> </a:t>
            </a:r>
            <a:endParaRPr lang="en-US" altLang="ko-KR"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58</a:t>
            </a:fld>
            <a:endParaRPr lang="ko-KR" altLang="en-US"/>
          </a:p>
        </p:txBody>
      </p:sp>
    </p:spTree>
    <p:extLst>
      <p:ext uri="{BB962C8B-B14F-4D97-AF65-F5344CB8AC3E}">
        <p14:creationId xmlns:p14="http://schemas.microsoft.com/office/powerpoint/2010/main" val="223715125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수강과목을 찾아본 </a:t>
            </a:r>
            <a:r>
              <a:rPr lang="ko-KR" altLang="en-US" baseline="0" dirty="0"/>
              <a:t>다음에 마음에 드는 과목이 있으면 </a:t>
            </a:r>
            <a:endParaRPr lang="en-US" altLang="ko-KR" baseline="0" dirty="0"/>
          </a:p>
          <a:p>
            <a:r>
              <a:rPr lang="ko-KR" altLang="en-US" baseline="0" dirty="0" err="1"/>
              <a:t>즐겨찾기를</a:t>
            </a:r>
            <a:r>
              <a:rPr lang="ko-KR" altLang="en-US" baseline="0" dirty="0"/>
              <a:t> 해두면 매번 검색하지 않아도 되어 편리합니다</a:t>
            </a:r>
            <a:r>
              <a:rPr lang="en-US" altLang="ko-KR" baseline="0" dirty="0"/>
              <a:t>.</a:t>
            </a:r>
          </a:p>
          <a:p>
            <a:endParaRPr lang="en-US" altLang="ko-KR" baseline="0" dirty="0"/>
          </a:p>
          <a:p>
            <a:r>
              <a:rPr lang="ko-KR" altLang="en-US" baseline="0" dirty="0"/>
              <a:t>예를 들어 </a:t>
            </a:r>
            <a:r>
              <a:rPr lang="ko-KR" altLang="en-US" baseline="0" dirty="0" err="1"/>
              <a:t>전공과목중</a:t>
            </a:r>
            <a:r>
              <a:rPr lang="ko-KR" altLang="en-US" baseline="0" dirty="0"/>
              <a:t> 공학과 디자인 과목을 수강신청하고 싶으면</a:t>
            </a:r>
            <a:endParaRPr lang="en-US" altLang="ko-KR" baseline="0" dirty="0"/>
          </a:p>
          <a:p>
            <a:r>
              <a:rPr lang="ko-KR" altLang="en-US" baseline="0" dirty="0"/>
              <a:t>수강신청이 시작되기 한두시간전에 미리 </a:t>
            </a:r>
            <a:r>
              <a:rPr lang="ko-KR" altLang="en-US" baseline="0" dirty="0" err="1"/>
              <a:t>즐겨찾기에</a:t>
            </a:r>
            <a:r>
              <a:rPr lang="ko-KR" altLang="en-US" baseline="0" dirty="0"/>
              <a:t> </a:t>
            </a:r>
            <a:r>
              <a:rPr lang="ko-KR" altLang="en-US" baseline="0" dirty="0" err="1"/>
              <a:t>추가해놓고</a:t>
            </a:r>
            <a:r>
              <a:rPr lang="ko-KR" altLang="en-US" baseline="0" dirty="0"/>
              <a:t> </a:t>
            </a:r>
            <a:endParaRPr lang="en-US" altLang="ko-KR" baseline="0" dirty="0"/>
          </a:p>
          <a:p>
            <a:r>
              <a:rPr lang="en-US" altLang="ko-KR" baseline="0" dirty="0"/>
              <a:t>10</a:t>
            </a:r>
            <a:r>
              <a:rPr lang="ko-KR" altLang="en-US" baseline="0" dirty="0"/>
              <a:t>시 </a:t>
            </a:r>
            <a:r>
              <a:rPr lang="ko-KR" altLang="en-US" baseline="0" dirty="0" err="1"/>
              <a:t>땡하고</a:t>
            </a:r>
            <a:r>
              <a:rPr lang="ko-KR" altLang="en-US" baseline="0" dirty="0"/>
              <a:t> 시작하면 바로 수강신청을 하면 됩니다</a:t>
            </a:r>
            <a:r>
              <a:rPr lang="en-US" altLang="ko-KR" baseline="0" dirty="0"/>
              <a:t>.</a:t>
            </a:r>
          </a:p>
          <a:p>
            <a:r>
              <a:rPr lang="ko-KR" altLang="en-US" baseline="0" dirty="0" err="1"/>
              <a:t>즐겨찾기는</a:t>
            </a:r>
            <a:r>
              <a:rPr lang="ko-KR" altLang="en-US" baseline="0" dirty="0"/>
              <a:t> </a:t>
            </a:r>
            <a:r>
              <a:rPr lang="en-US" altLang="ko-KR" baseline="0" dirty="0"/>
              <a:t>8</a:t>
            </a:r>
            <a:r>
              <a:rPr lang="ko-KR" altLang="en-US" baseline="0" dirty="0"/>
              <a:t>과목까지 추가해 </a:t>
            </a:r>
            <a:r>
              <a:rPr lang="ko-KR" altLang="en-US" baseline="0" dirty="0" err="1"/>
              <a:t>둘수</a:t>
            </a:r>
            <a:r>
              <a:rPr lang="ko-KR" altLang="en-US" baseline="0" dirty="0"/>
              <a:t> 있습니다</a:t>
            </a:r>
            <a:r>
              <a:rPr lang="en-US" altLang="ko-KR" baseline="0" dirty="0"/>
              <a:t>. </a:t>
            </a:r>
          </a:p>
          <a:p>
            <a:endParaRPr lang="en-US" altLang="ko-KR" baseline="0" dirty="0"/>
          </a:p>
          <a:p>
            <a:r>
              <a:rPr lang="ko-KR" altLang="en-US" baseline="0" dirty="0"/>
              <a:t>그 다음에 </a:t>
            </a:r>
            <a:r>
              <a:rPr lang="ko-KR" altLang="en-US" baseline="0" dirty="0" err="1"/>
              <a:t>즐겨찾기해둔</a:t>
            </a:r>
            <a:r>
              <a:rPr lang="ko-KR" altLang="en-US" baseline="0" dirty="0"/>
              <a:t> 과목을 수강신청 </a:t>
            </a:r>
            <a:r>
              <a:rPr lang="ko-KR" altLang="en-US" baseline="0" dirty="0" err="1"/>
              <a:t>할때에는</a:t>
            </a:r>
            <a:endParaRPr lang="en-US" altLang="ko-KR" baseline="0" dirty="0"/>
          </a:p>
          <a:p>
            <a:r>
              <a:rPr lang="ko-KR" altLang="en-US" baseline="0" dirty="0" err="1"/>
              <a:t>즐겨찾기</a:t>
            </a:r>
            <a:r>
              <a:rPr lang="ko-KR" altLang="en-US" baseline="0" dirty="0"/>
              <a:t> 메뉴에서 </a:t>
            </a:r>
            <a:r>
              <a:rPr lang="en-US" altLang="ko-KR" baseline="0" dirty="0"/>
              <a:t>“</a:t>
            </a:r>
            <a:r>
              <a:rPr lang="ko-KR" altLang="en-US" baseline="0" dirty="0" err="1"/>
              <a:t>과목조회</a:t>
            </a:r>
            <a:r>
              <a:rPr lang="en-US" altLang="ko-KR" baseline="0" dirty="0"/>
              <a:t>＂</a:t>
            </a:r>
            <a:r>
              <a:rPr lang="ko-KR" altLang="en-US" baseline="0" dirty="0"/>
              <a:t>를 클릭하면 </a:t>
            </a:r>
            <a:r>
              <a:rPr lang="ko-KR" altLang="en-US" baseline="0" dirty="0" err="1"/>
              <a:t>여석이</a:t>
            </a:r>
            <a:r>
              <a:rPr lang="ko-KR" altLang="en-US" baseline="0" dirty="0"/>
              <a:t> 있는지가 볼 수 있습니다</a:t>
            </a:r>
            <a:r>
              <a:rPr lang="en-US" altLang="ko-KR" baseline="0" dirty="0"/>
              <a:t>.</a:t>
            </a:r>
          </a:p>
          <a:p>
            <a:r>
              <a:rPr lang="ko-KR" altLang="en-US" baseline="0" dirty="0" err="1"/>
              <a:t>여석이</a:t>
            </a:r>
            <a:r>
              <a:rPr lang="ko-KR" altLang="en-US" baseline="0" dirty="0"/>
              <a:t> 있으면 </a:t>
            </a:r>
            <a:r>
              <a:rPr lang="en-US" altLang="ko-KR" baseline="0" dirty="0"/>
              <a:t>“</a:t>
            </a:r>
            <a:r>
              <a:rPr lang="ko-KR" altLang="en-US" baseline="0" dirty="0"/>
              <a:t>수강신청</a:t>
            </a:r>
            <a:r>
              <a:rPr lang="en-US" altLang="ko-KR" baseline="0" dirty="0"/>
              <a:t>＂</a:t>
            </a:r>
            <a:r>
              <a:rPr lang="ko-KR" altLang="en-US" baseline="0" dirty="0"/>
              <a:t>버튼을 누르면 되고</a:t>
            </a:r>
            <a:endParaRPr lang="en-US" altLang="ko-KR" baseline="0" dirty="0"/>
          </a:p>
          <a:p>
            <a:r>
              <a:rPr lang="ko-KR" altLang="en-US" baseline="0" dirty="0"/>
              <a:t>만일 자리가 없으면 수강신청이 안될 수 있습니다</a:t>
            </a:r>
            <a:r>
              <a:rPr lang="en-US" altLang="ko-KR" baseline="0" dirty="0"/>
              <a:t>.</a:t>
            </a:r>
          </a:p>
          <a:p>
            <a:endParaRPr lang="en-US" altLang="ko-KR" baseline="0" dirty="0"/>
          </a:p>
          <a:p>
            <a:r>
              <a:rPr lang="ko-KR" altLang="en-US" baseline="0" dirty="0"/>
              <a:t>하지만 수강신청 기간에 자리가 없어도 </a:t>
            </a:r>
            <a:endParaRPr lang="en-US" altLang="ko-KR" baseline="0" dirty="0"/>
          </a:p>
          <a:p>
            <a:r>
              <a:rPr lang="ko-KR" altLang="en-US" baseline="0" dirty="0"/>
              <a:t>수강신청 </a:t>
            </a:r>
            <a:r>
              <a:rPr lang="ko-KR" altLang="en-US" baseline="0" dirty="0" err="1"/>
              <a:t>정정기간에</a:t>
            </a:r>
            <a:r>
              <a:rPr lang="ko-KR" altLang="en-US" baseline="0" dirty="0"/>
              <a:t> 자리가 나는 경우가 있으니 </a:t>
            </a:r>
            <a:endParaRPr lang="en-US" altLang="ko-KR" baseline="0" dirty="0"/>
          </a:p>
          <a:p>
            <a:r>
              <a:rPr lang="ko-KR" altLang="en-US" baseline="0" dirty="0"/>
              <a:t>꼭 듣고 싶은 과목은 여러 번 시도해보는 게 좋습니다</a:t>
            </a:r>
            <a:r>
              <a:rPr lang="en-US" altLang="ko-KR" baseline="0" dirty="0"/>
              <a:t>.</a:t>
            </a:r>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59</a:t>
            </a:fld>
            <a:endParaRPr lang="ko-KR" altLang="en-US"/>
          </a:p>
        </p:txBody>
      </p:sp>
    </p:spTree>
    <p:extLst>
      <p:ext uri="{BB962C8B-B14F-4D97-AF65-F5344CB8AC3E}">
        <p14:creationId xmlns:p14="http://schemas.microsoft.com/office/powerpoint/2010/main" val="339573454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다음은 </a:t>
            </a:r>
            <a:r>
              <a:rPr lang="en-US" altLang="ko-KR" dirty="0"/>
              <a:t>2,3</a:t>
            </a:r>
            <a:r>
              <a:rPr lang="ko-KR" altLang="en-US" dirty="0"/>
              <a:t>학년 편입생이 이수해야 할 교과목 및 학점입니다</a:t>
            </a:r>
            <a:r>
              <a:rPr lang="en-US" altLang="ko-KR" dirty="0"/>
              <a:t>.</a:t>
            </a:r>
          </a:p>
          <a:p>
            <a:r>
              <a:rPr lang="ko-KR" altLang="en-US" dirty="0"/>
              <a:t>우선 학과장면담을 필수적으로 한 뒤</a:t>
            </a:r>
            <a:r>
              <a:rPr lang="en-US" altLang="ko-KR" dirty="0"/>
              <a:t>,</a:t>
            </a:r>
            <a:r>
              <a:rPr lang="ko-KR" altLang="en-US" dirty="0"/>
              <a:t> </a:t>
            </a:r>
            <a:r>
              <a:rPr lang="ko-KR" altLang="en-US" dirty="0" err="1"/>
              <a:t>전적교에서</a:t>
            </a:r>
            <a:r>
              <a:rPr lang="ko-KR" altLang="en-US" dirty="0"/>
              <a:t> 취득한 </a:t>
            </a:r>
            <a:r>
              <a:rPr lang="ko-KR" altLang="en-US" dirty="0" err="1"/>
              <a:t>학점인증을</a:t>
            </a:r>
            <a:r>
              <a:rPr lang="ko-KR" altLang="en-US" dirty="0"/>
              <a:t> 받고</a:t>
            </a:r>
            <a:r>
              <a:rPr lang="en-US" altLang="ko-KR" dirty="0"/>
              <a:t>,</a:t>
            </a:r>
          </a:p>
          <a:p>
            <a:r>
              <a:rPr lang="ko-KR" altLang="en-US" dirty="0"/>
              <a:t>어떤 과목을 추가로 </a:t>
            </a:r>
            <a:r>
              <a:rPr lang="ko-KR" altLang="en-US" dirty="0" err="1"/>
              <a:t>이수해야하는지</a:t>
            </a:r>
            <a:r>
              <a:rPr lang="ko-KR" altLang="en-US" dirty="0"/>
              <a:t> 확인을 해야합니다</a:t>
            </a:r>
            <a:r>
              <a:rPr lang="en-US" altLang="ko-KR" dirty="0"/>
              <a:t>.</a:t>
            </a:r>
          </a:p>
          <a:p>
            <a:endParaRPr lang="en-US" altLang="ko-KR" dirty="0"/>
          </a:p>
          <a:p>
            <a:r>
              <a:rPr lang="ko-KR" altLang="en-US" dirty="0" err="1"/>
              <a:t>첫학기의</a:t>
            </a:r>
            <a:r>
              <a:rPr lang="ko-KR" altLang="en-US" dirty="0"/>
              <a:t> 경우 </a:t>
            </a:r>
            <a:r>
              <a:rPr lang="ko-KR" altLang="en-US" dirty="0" err="1"/>
              <a:t>수강신청할때</a:t>
            </a:r>
            <a:r>
              <a:rPr lang="ko-KR" altLang="en-US" dirty="0"/>
              <a:t> </a:t>
            </a:r>
            <a:r>
              <a:rPr lang="ko-KR" altLang="en-US" dirty="0" err="1"/>
              <a:t>전적교에서</a:t>
            </a:r>
            <a:r>
              <a:rPr lang="ko-KR" altLang="en-US" dirty="0"/>
              <a:t> 취득한 학점이 얼마나 </a:t>
            </a:r>
            <a:r>
              <a:rPr lang="ko-KR" altLang="en-US" dirty="0" err="1"/>
              <a:t>인정받을수</a:t>
            </a:r>
            <a:r>
              <a:rPr lang="ko-KR" altLang="en-US" dirty="0"/>
              <a:t> 있는지 </a:t>
            </a:r>
            <a:r>
              <a:rPr lang="ko-KR" altLang="en-US" dirty="0" err="1"/>
              <a:t>알수가</a:t>
            </a:r>
            <a:r>
              <a:rPr lang="ko-KR" altLang="en-US" dirty="0"/>
              <a:t> 없어서</a:t>
            </a:r>
            <a:endParaRPr lang="en-US" altLang="ko-KR" dirty="0"/>
          </a:p>
          <a:p>
            <a:r>
              <a:rPr lang="ko-KR" altLang="en-US" dirty="0"/>
              <a:t>우선 수강신청을 하고 다음학기부터는 수강신청전에 이수필요학점이 </a:t>
            </a:r>
            <a:r>
              <a:rPr lang="ko-KR" altLang="en-US" dirty="0" err="1"/>
              <a:t>몇점인지</a:t>
            </a:r>
            <a:r>
              <a:rPr lang="ko-KR" altLang="en-US" dirty="0"/>
              <a:t> 먼저 </a:t>
            </a:r>
            <a:r>
              <a:rPr lang="ko-KR" altLang="en-US" dirty="0" err="1"/>
              <a:t>체크해야합니다</a:t>
            </a:r>
            <a:r>
              <a:rPr lang="en-US" altLang="ko-KR" dirty="0"/>
              <a:t>.</a:t>
            </a:r>
          </a:p>
          <a:p>
            <a:endParaRPr lang="en-US" altLang="ko-KR" dirty="0"/>
          </a:p>
          <a:p>
            <a:r>
              <a:rPr lang="ko-KR" altLang="en-US" dirty="0"/>
              <a:t>그리고 </a:t>
            </a:r>
            <a:r>
              <a:rPr lang="ko-KR" altLang="en-US" dirty="0" err="1"/>
              <a:t>전적교에서</a:t>
            </a:r>
            <a:r>
              <a:rPr lang="ko-KR" altLang="en-US" dirty="0"/>
              <a:t> 이수한 과목과 동일한 과목을 다시 들을 수가 있습니다</a:t>
            </a:r>
            <a:r>
              <a:rPr lang="en-US" altLang="ko-KR" dirty="0"/>
              <a:t>. </a:t>
            </a:r>
          </a:p>
          <a:p>
            <a:r>
              <a:rPr lang="ko-KR" altLang="en-US" dirty="0"/>
              <a:t>이름이 같은 과목이라도 배우는 내용까지 </a:t>
            </a:r>
            <a:r>
              <a:rPr lang="ko-KR" altLang="en-US" dirty="0" err="1"/>
              <a:t>똑같을수가</a:t>
            </a:r>
            <a:r>
              <a:rPr lang="ko-KR" altLang="en-US" dirty="0"/>
              <a:t> 없기때문에 </a:t>
            </a:r>
            <a:r>
              <a:rPr lang="ko-KR" altLang="en-US" dirty="0" err="1"/>
              <a:t>중복이수로</a:t>
            </a:r>
            <a:r>
              <a:rPr lang="ko-KR" altLang="en-US" dirty="0"/>
              <a:t> 보지 않습니다</a:t>
            </a:r>
            <a:r>
              <a:rPr lang="en-US" altLang="ko-KR" dirty="0"/>
              <a:t>.</a:t>
            </a:r>
          </a:p>
          <a:p>
            <a:endParaRPr lang="en-US" altLang="ko-KR" dirty="0"/>
          </a:p>
          <a:p>
            <a:r>
              <a:rPr lang="ko-KR" altLang="en-US" dirty="0"/>
              <a:t>또한 </a:t>
            </a:r>
            <a:r>
              <a:rPr lang="ko-KR" altLang="en-US" dirty="0" err="1"/>
              <a:t>해당학년</a:t>
            </a:r>
            <a:r>
              <a:rPr lang="ko-KR" altLang="en-US" dirty="0"/>
              <a:t> 전공필수과목과 별도 편입생 </a:t>
            </a:r>
            <a:r>
              <a:rPr lang="ko-KR" altLang="en-US" dirty="0" err="1"/>
              <a:t>지정과목은</a:t>
            </a:r>
            <a:r>
              <a:rPr lang="ko-KR" altLang="en-US" dirty="0"/>
              <a:t> 반드시 </a:t>
            </a:r>
            <a:r>
              <a:rPr lang="ko-KR" altLang="en-US" dirty="0" err="1"/>
              <a:t>이수해야합니다</a:t>
            </a:r>
            <a:r>
              <a:rPr lang="en-US" altLang="ko-KR" dirty="0"/>
              <a:t>.</a:t>
            </a:r>
          </a:p>
          <a:p>
            <a:r>
              <a:rPr lang="ko-KR" altLang="en-US" dirty="0"/>
              <a:t>예를 들어 </a:t>
            </a:r>
            <a:r>
              <a:rPr lang="en-US" altLang="ko-KR" dirty="0"/>
              <a:t>2</a:t>
            </a:r>
            <a:r>
              <a:rPr lang="ko-KR" altLang="en-US" dirty="0"/>
              <a:t>학년 편입생은 </a:t>
            </a:r>
            <a:r>
              <a:rPr lang="en-US" altLang="ko-KR" dirty="0"/>
              <a:t>2,3,4</a:t>
            </a:r>
            <a:r>
              <a:rPr lang="ko-KR" altLang="en-US" dirty="0"/>
              <a:t>학년 필수과목을 다 들어야하고</a:t>
            </a:r>
            <a:r>
              <a:rPr lang="en-US" altLang="ko-KR" dirty="0"/>
              <a:t>,</a:t>
            </a:r>
          </a:p>
          <a:p>
            <a:r>
              <a:rPr lang="en-US" altLang="ko-KR" dirty="0"/>
              <a:t>3</a:t>
            </a:r>
            <a:r>
              <a:rPr lang="ko-KR" altLang="en-US" dirty="0"/>
              <a:t>학년 편입생은 </a:t>
            </a:r>
            <a:r>
              <a:rPr lang="en-US" altLang="ko-KR" dirty="0"/>
              <a:t>3,4</a:t>
            </a:r>
            <a:r>
              <a:rPr lang="ko-KR" altLang="en-US" dirty="0"/>
              <a:t>학년 필수과목을 모두 이수해야 졸업할 수 있습니다</a:t>
            </a:r>
            <a:r>
              <a:rPr lang="en-US" altLang="ko-KR" dirty="0"/>
              <a:t>.</a:t>
            </a:r>
          </a:p>
          <a:p>
            <a:r>
              <a:rPr lang="ko-KR" altLang="en-US" dirty="0"/>
              <a:t>또 가을학기 입학하는 학생은 봄학기에 개설되는 </a:t>
            </a:r>
            <a:r>
              <a:rPr lang="ko-KR" altLang="en-US" dirty="0" err="1"/>
              <a:t>필수과목도</a:t>
            </a:r>
            <a:r>
              <a:rPr lang="ko-KR" altLang="en-US" dirty="0"/>
              <a:t> 다 들어야합니다</a:t>
            </a:r>
            <a:r>
              <a:rPr lang="en-US" altLang="ko-KR" dirty="0"/>
              <a:t>.</a:t>
            </a:r>
          </a:p>
          <a:p>
            <a:endParaRPr lang="en-US" altLang="ko-KR" dirty="0"/>
          </a:p>
          <a:p>
            <a:r>
              <a:rPr lang="ko-KR" altLang="en-US" dirty="0"/>
              <a:t>마지막으로 </a:t>
            </a:r>
            <a:r>
              <a:rPr lang="en-US" altLang="ko-KR" dirty="0"/>
              <a:t>3</a:t>
            </a:r>
            <a:r>
              <a:rPr lang="ko-KR" altLang="en-US" dirty="0"/>
              <a:t>학년 편입생은 </a:t>
            </a:r>
            <a:r>
              <a:rPr lang="en-US" altLang="ko-KR" dirty="0"/>
              <a:t>4</a:t>
            </a:r>
            <a:r>
              <a:rPr lang="ko-KR" altLang="en-US" dirty="0"/>
              <a:t>학기 이상 등록을 해야하고</a:t>
            </a:r>
            <a:endParaRPr lang="en-US" altLang="ko-KR" dirty="0"/>
          </a:p>
          <a:p>
            <a:r>
              <a:rPr lang="en-US" altLang="ko-KR" dirty="0"/>
              <a:t>2</a:t>
            </a:r>
            <a:r>
              <a:rPr lang="ko-KR" altLang="en-US" dirty="0"/>
              <a:t>학년 편입생은 </a:t>
            </a:r>
            <a:r>
              <a:rPr lang="en-US" altLang="ko-KR" dirty="0"/>
              <a:t>6</a:t>
            </a:r>
            <a:r>
              <a:rPr lang="ko-KR" altLang="en-US" dirty="0" err="1"/>
              <a:t>학기이상</a:t>
            </a:r>
            <a:r>
              <a:rPr lang="ko-KR" altLang="en-US" dirty="0"/>
              <a:t> 등록해야 졸업이 가능합니다</a:t>
            </a:r>
            <a:r>
              <a:rPr lang="en-US" altLang="ko-KR" dirty="0"/>
              <a:t>.</a:t>
            </a:r>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60</a:t>
            </a:fld>
            <a:endParaRPr lang="ko-KR" altLang="en-US"/>
          </a:p>
        </p:txBody>
      </p:sp>
    </p:spTree>
    <p:extLst>
      <p:ext uri="{BB962C8B-B14F-4D97-AF65-F5344CB8AC3E}">
        <p14:creationId xmlns:p14="http://schemas.microsoft.com/office/powerpoint/2010/main" val="102083887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다음으로는 제가 수강신청 방법을 안내해드리겠습니다</a:t>
            </a:r>
            <a:r>
              <a:rPr lang="en-US" altLang="ko-KR" dirty="0"/>
              <a:t>. </a:t>
            </a:r>
          </a:p>
          <a:p>
            <a:endParaRPr lang="en-US" altLang="ko-KR" dirty="0"/>
          </a:p>
          <a:p>
            <a:r>
              <a:rPr lang="ko-KR" altLang="en-US" dirty="0"/>
              <a:t>우선 광운대학교 홈페이지 공지사항에서 수강신청 일정을 확인합니다</a:t>
            </a:r>
            <a:r>
              <a:rPr lang="en-US" altLang="ko-KR" dirty="0"/>
              <a:t>.</a:t>
            </a:r>
          </a:p>
          <a:p>
            <a:r>
              <a:rPr lang="ko-KR" altLang="en-US" dirty="0"/>
              <a:t>보통 </a:t>
            </a:r>
            <a:r>
              <a:rPr lang="en-US" altLang="ko-KR" dirty="0"/>
              <a:t>2</a:t>
            </a:r>
            <a:r>
              <a:rPr lang="ko-KR" altLang="en-US" dirty="0"/>
              <a:t>월 초에 확정이 되어서 공지사항에 올라오게 되니</a:t>
            </a:r>
            <a:endParaRPr lang="en-US" altLang="ko-KR" dirty="0"/>
          </a:p>
          <a:p>
            <a:r>
              <a:rPr lang="ko-KR" altLang="en-US" dirty="0"/>
              <a:t>공지사항 글 중에서 </a:t>
            </a:r>
            <a:r>
              <a:rPr lang="en-US" altLang="ko-KR" dirty="0"/>
              <a:t>“ </a:t>
            </a:r>
            <a:r>
              <a:rPr lang="ko-KR" altLang="en-US" dirty="0"/>
              <a:t>수강신청</a:t>
            </a:r>
            <a:r>
              <a:rPr lang="en-US" altLang="ko-KR" dirty="0"/>
              <a:t>” </a:t>
            </a:r>
            <a:r>
              <a:rPr lang="ko-KR" altLang="en-US" dirty="0"/>
              <a:t>이라고 검색을 하면 </a:t>
            </a:r>
            <a:endParaRPr lang="en-US" altLang="ko-KR" dirty="0"/>
          </a:p>
          <a:p>
            <a:r>
              <a:rPr lang="ko-KR" altLang="en-US" dirty="0"/>
              <a:t>수강신청 공고가 올라와 있는 것을 볼 수 있습니다</a:t>
            </a:r>
            <a:r>
              <a:rPr lang="en-US" altLang="ko-KR" dirty="0"/>
              <a:t>.</a:t>
            </a:r>
          </a:p>
          <a:p>
            <a:endParaRPr lang="en-US" altLang="ko-KR" dirty="0"/>
          </a:p>
          <a:p>
            <a:r>
              <a:rPr lang="ko-KR" altLang="en-US" dirty="0"/>
              <a:t>내년에는 </a:t>
            </a:r>
            <a:r>
              <a:rPr lang="en-US" altLang="ko-KR" dirty="0"/>
              <a:t>2</a:t>
            </a:r>
            <a:r>
              <a:rPr lang="ko-KR" altLang="en-US" dirty="0"/>
              <a:t>월 </a:t>
            </a:r>
            <a:r>
              <a:rPr lang="en-US" altLang="ko-KR" dirty="0"/>
              <a:t>11</a:t>
            </a:r>
            <a:r>
              <a:rPr lang="ko-KR" altLang="en-US" dirty="0"/>
              <a:t>일 월요일부터 </a:t>
            </a:r>
            <a:r>
              <a:rPr lang="en-US" altLang="ko-KR" dirty="0"/>
              <a:t>14</a:t>
            </a:r>
            <a:r>
              <a:rPr lang="ko-KR" altLang="en-US" dirty="0"/>
              <a:t>일 목요일 사이에 학과별로 진행을 하는데</a:t>
            </a:r>
            <a:endParaRPr lang="en-US" altLang="ko-KR" dirty="0"/>
          </a:p>
          <a:p>
            <a:r>
              <a:rPr lang="ko-KR" altLang="en-US" dirty="0"/>
              <a:t>어떤 학과가 몇일에 하는 지는 </a:t>
            </a:r>
            <a:r>
              <a:rPr lang="en-US" altLang="ko-KR" dirty="0"/>
              <a:t>2</a:t>
            </a:r>
            <a:r>
              <a:rPr lang="ko-KR" altLang="en-US" dirty="0"/>
              <a:t>월초에 공지사항에 올라오니 미리 확인해 두고 </a:t>
            </a:r>
            <a:endParaRPr lang="en-US" altLang="ko-KR" dirty="0"/>
          </a:p>
          <a:p>
            <a:r>
              <a:rPr lang="ko-KR" altLang="en-US" dirty="0"/>
              <a:t>내</a:t>
            </a:r>
            <a:r>
              <a:rPr lang="ko-KR" altLang="en-US" baseline="0" dirty="0"/>
              <a:t> 전공학과에 해당하는 날에 수강신청을 하면 됩니다</a:t>
            </a:r>
            <a:r>
              <a:rPr lang="en-US" altLang="ko-KR" baseline="0" dirty="0"/>
              <a:t>.</a:t>
            </a:r>
          </a:p>
          <a:p>
            <a:r>
              <a:rPr lang="ko-KR" altLang="en-US" baseline="0" dirty="0"/>
              <a:t>만일 다른 전공이 수강신청하는 날에 하려고 하면 </a:t>
            </a:r>
            <a:r>
              <a:rPr lang="ko-KR" altLang="en-US" baseline="0" dirty="0" err="1"/>
              <a:t>로그인이</a:t>
            </a:r>
            <a:r>
              <a:rPr lang="ko-KR" altLang="en-US" baseline="0" dirty="0"/>
              <a:t> 되지 않으니 </a:t>
            </a:r>
            <a:endParaRPr lang="en-US" altLang="ko-KR" baseline="0" dirty="0"/>
          </a:p>
          <a:p>
            <a:r>
              <a:rPr lang="ko-KR" altLang="en-US" baseline="0" dirty="0"/>
              <a:t>꼭 자기의 전공학과에 해당하는 날을 확인하길 바랍니다</a:t>
            </a:r>
            <a:r>
              <a:rPr lang="en-US" altLang="ko-KR" baseline="0" dirty="0"/>
              <a:t>.</a:t>
            </a:r>
          </a:p>
          <a:p>
            <a:endParaRPr lang="en-US" altLang="ko-KR" dirty="0"/>
          </a:p>
          <a:p>
            <a:r>
              <a:rPr lang="ko-KR" altLang="en-US" dirty="0"/>
              <a:t>또</a:t>
            </a:r>
            <a:r>
              <a:rPr lang="en-US" altLang="ko-KR" dirty="0"/>
              <a:t>, </a:t>
            </a:r>
            <a:r>
              <a:rPr lang="ko-KR" altLang="en-US" dirty="0"/>
              <a:t>수강신청은 아침 </a:t>
            </a:r>
            <a:r>
              <a:rPr lang="en-US" altLang="ko-KR" dirty="0"/>
              <a:t>10</a:t>
            </a:r>
            <a:r>
              <a:rPr lang="ko-KR" altLang="en-US" dirty="0"/>
              <a:t>시부터 오후 </a:t>
            </a:r>
            <a:r>
              <a:rPr lang="en-US" altLang="ko-KR" dirty="0"/>
              <a:t>4</a:t>
            </a:r>
            <a:r>
              <a:rPr lang="ko-KR" altLang="en-US" dirty="0"/>
              <a:t>시까지만 가능하니 </a:t>
            </a:r>
            <a:endParaRPr lang="en-US" altLang="ko-KR" dirty="0"/>
          </a:p>
          <a:p>
            <a:r>
              <a:rPr lang="ko-KR" altLang="en-US" dirty="0"/>
              <a:t>되도록 아침</a:t>
            </a:r>
            <a:r>
              <a:rPr lang="ko-KR" altLang="en-US" baseline="0" dirty="0"/>
              <a:t> </a:t>
            </a:r>
            <a:r>
              <a:rPr lang="en-US" altLang="ko-KR" baseline="0" dirty="0"/>
              <a:t>10</a:t>
            </a:r>
            <a:r>
              <a:rPr lang="ko-KR" altLang="en-US" baseline="0" dirty="0"/>
              <a:t>시에 수강신청이 시작할 때에 맞춰서 하는 것이 좋습니다</a:t>
            </a:r>
            <a:r>
              <a:rPr lang="en-US" altLang="ko-KR" baseline="0" dirty="0"/>
              <a:t>. </a:t>
            </a:r>
          </a:p>
          <a:p>
            <a:r>
              <a:rPr lang="ko-KR" altLang="en-US" dirty="0"/>
              <a:t>이 날짜에 </a:t>
            </a:r>
            <a:r>
              <a:rPr lang="ko-KR" altLang="en-US" dirty="0" err="1"/>
              <a:t>한국학생과</a:t>
            </a:r>
            <a:r>
              <a:rPr lang="ko-KR" altLang="en-US" dirty="0"/>
              <a:t> 다 같이 수강신청을 하니 </a:t>
            </a:r>
            <a:endParaRPr lang="en-US" altLang="ko-KR" dirty="0"/>
          </a:p>
          <a:p>
            <a:r>
              <a:rPr lang="ko-KR" altLang="en-US" dirty="0"/>
              <a:t>아주 경쟁이 치열하다는 점 기억해 두길 바랍니다</a:t>
            </a:r>
            <a:r>
              <a:rPr lang="en-US" altLang="ko-KR" dirty="0"/>
              <a:t>.</a:t>
            </a:r>
          </a:p>
          <a:p>
            <a:endParaRPr lang="en-US" altLang="ko-KR" dirty="0"/>
          </a:p>
          <a:p>
            <a:r>
              <a:rPr lang="ko-KR" altLang="en-US" dirty="0"/>
              <a:t>그럼 수강신청 프로그램을 다운로드 받는 방법에 대해 알려드리겠습니다</a:t>
            </a:r>
            <a:r>
              <a:rPr lang="en-US" altLang="ko-KR" dirty="0"/>
              <a:t>.</a:t>
            </a:r>
          </a:p>
          <a:p>
            <a:r>
              <a:rPr lang="ko-KR" altLang="en-US" dirty="0"/>
              <a:t>우선 광운대학교 홈페이지에서 </a:t>
            </a:r>
            <a:r>
              <a:rPr lang="ko-KR" altLang="en-US" dirty="0" err="1"/>
              <a:t>유캠퍼스를</a:t>
            </a:r>
            <a:r>
              <a:rPr lang="ko-KR" altLang="en-US" dirty="0"/>
              <a:t> 클릭합니다</a:t>
            </a:r>
            <a:r>
              <a:rPr lang="en-US" altLang="ko-KR" dirty="0"/>
              <a:t>.</a:t>
            </a: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61</a:t>
            </a:fld>
            <a:endParaRPr lang="ko-KR" altLang="en-US"/>
          </a:p>
        </p:txBody>
      </p:sp>
    </p:spTree>
    <p:extLst>
      <p:ext uri="{BB962C8B-B14F-4D97-AF65-F5344CB8AC3E}">
        <p14:creationId xmlns:p14="http://schemas.microsoft.com/office/powerpoint/2010/main" val="21683607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다음으로는 제가 수강신청 방법을 안내해드리겠습니다</a:t>
            </a:r>
            <a:r>
              <a:rPr lang="en-US" altLang="ko-KR" dirty="0"/>
              <a:t>. </a:t>
            </a:r>
          </a:p>
          <a:p>
            <a:endParaRPr lang="en-US" altLang="ko-KR" dirty="0"/>
          </a:p>
          <a:p>
            <a:r>
              <a:rPr lang="ko-KR" altLang="en-US" dirty="0"/>
              <a:t>우선 광운대학교 홈페이지 공지사항에서 수강신청 일정을 확인합니다</a:t>
            </a:r>
            <a:r>
              <a:rPr lang="en-US" altLang="ko-KR" dirty="0"/>
              <a:t>.</a:t>
            </a:r>
          </a:p>
          <a:p>
            <a:r>
              <a:rPr lang="ko-KR" altLang="en-US" dirty="0"/>
              <a:t>보통 </a:t>
            </a:r>
            <a:r>
              <a:rPr lang="en-US" altLang="ko-KR" dirty="0"/>
              <a:t>2</a:t>
            </a:r>
            <a:r>
              <a:rPr lang="ko-KR" altLang="en-US" dirty="0"/>
              <a:t>월 초에 확정이 되어서 공지사항에 올라오게 되니</a:t>
            </a:r>
            <a:endParaRPr lang="en-US" altLang="ko-KR" dirty="0"/>
          </a:p>
          <a:p>
            <a:r>
              <a:rPr lang="ko-KR" altLang="en-US" dirty="0"/>
              <a:t>공지사항 글 중에서 </a:t>
            </a:r>
            <a:r>
              <a:rPr lang="en-US" altLang="ko-KR" dirty="0"/>
              <a:t>“ </a:t>
            </a:r>
            <a:r>
              <a:rPr lang="ko-KR" altLang="en-US" dirty="0"/>
              <a:t>수강신청</a:t>
            </a:r>
            <a:r>
              <a:rPr lang="en-US" altLang="ko-KR" dirty="0"/>
              <a:t>” </a:t>
            </a:r>
            <a:r>
              <a:rPr lang="ko-KR" altLang="en-US" dirty="0"/>
              <a:t>이라고 검색을 하면 </a:t>
            </a:r>
            <a:endParaRPr lang="en-US" altLang="ko-KR" dirty="0"/>
          </a:p>
          <a:p>
            <a:r>
              <a:rPr lang="ko-KR" altLang="en-US" dirty="0"/>
              <a:t>수강신청 공고가 올라와 있는 것을 볼 수 있습니다</a:t>
            </a:r>
            <a:r>
              <a:rPr lang="en-US" altLang="ko-KR" dirty="0"/>
              <a:t>.</a:t>
            </a:r>
          </a:p>
          <a:p>
            <a:endParaRPr lang="en-US" altLang="ko-KR" dirty="0"/>
          </a:p>
          <a:p>
            <a:r>
              <a:rPr lang="ko-KR" altLang="en-US" dirty="0"/>
              <a:t>내년에는 </a:t>
            </a:r>
            <a:r>
              <a:rPr lang="en-US" altLang="ko-KR" dirty="0"/>
              <a:t>2</a:t>
            </a:r>
            <a:r>
              <a:rPr lang="ko-KR" altLang="en-US" dirty="0"/>
              <a:t>월 </a:t>
            </a:r>
            <a:r>
              <a:rPr lang="en-US" altLang="ko-KR" dirty="0"/>
              <a:t>11</a:t>
            </a:r>
            <a:r>
              <a:rPr lang="ko-KR" altLang="en-US" dirty="0"/>
              <a:t>일 월요일부터 </a:t>
            </a:r>
            <a:r>
              <a:rPr lang="en-US" altLang="ko-KR" dirty="0"/>
              <a:t>14</a:t>
            </a:r>
            <a:r>
              <a:rPr lang="ko-KR" altLang="en-US" dirty="0"/>
              <a:t>일 목요일 사이에 학과별로 진행을 하는데</a:t>
            </a:r>
            <a:endParaRPr lang="en-US" altLang="ko-KR" dirty="0"/>
          </a:p>
          <a:p>
            <a:r>
              <a:rPr lang="ko-KR" altLang="en-US" dirty="0"/>
              <a:t>어떤 학과가 몇일에 하는 지는 </a:t>
            </a:r>
            <a:r>
              <a:rPr lang="en-US" altLang="ko-KR" dirty="0"/>
              <a:t>2</a:t>
            </a:r>
            <a:r>
              <a:rPr lang="ko-KR" altLang="en-US" dirty="0"/>
              <a:t>월초에 공지사항에 올라오니 미리 확인해 두고 </a:t>
            </a:r>
            <a:endParaRPr lang="en-US" altLang="ko-KR" dirty="0"/>
          </a:p>
          <a:p>
            <a:r>
              <a:rPr lang="ko-KR" altLang="en-US" dirty="0"/>
              <a:t>내</a:t>
            </a:r>
            <a:r>
              <a:rPr lang="ko-KR" altLang="en-US" baseline="0" dirty="0"/>
              <a:t> 전공학과에 해당하는 날에 수강신청을 하면 됩니다</a:t>
            </a:r>
            <a:r>
              <a:rPr lang="en-US" altLang="ko-KR" baseline="0" dirty="0"/>
              <a:t>.</a:t>
            </a:r>
          </a:p>
          <a:p>
            <a:r>
              <a:rPr lang="ko-KR" altLang="en-US" baseline="0" dirty="0"/>
              <a:t>만일 다른 전공이 수강신청하는 날에 하려고 하면 </a:t>
            </a:r>
            <a:r>
              <a:rPr lang="ko-KR" altLang="en-US" baseline="0" dirty="0" err="1"/>
              <a:t>로그인이</a:t>
            </a:r>
            <a:r>
              <a:rPr lang="ko-KR" altLang="en-US" baseline="0" dirty="0"/>
              <a:t> 되지 않으니 </a:t>
            </a:r>
            <a:endParaRPr lang="en-US" altLang="ko-KR" baseline="0" dirty="0"/>
          </a:p>
          <a:p>
            <a:r>
              <a:rPr lang="ko-KR" altLang="en-US" baseline="0" dirty="0"/>
              <a:t>꼭 자기의 전공학과에 해당하는 날을 확인하길 바랍니다</a:t>
            </a:r>
            <a:r>
              <a:rPr lang="en-US" altLang="ko-KR" baseline="0" dirty="0"/>
              <a:t>.</a:t>
            </a:r>
          </a:p>
          <a:p>
            <a:endParaRPr lang="en-US" altLang="ko-KR" dirty="0"/>
          </a:p>
          <a:p>
            <a:r>
              <a:rPr lang="ko-KR" altLang="en-US" dirty="0"/>
              <a:t>또</a:t>
            </a:r>
            <a:r>
              <a:rPr lang="en-US" altLang="ko-KR" dirty="0"/>
              <a:t>, </a:t>
            </a:r>
            <a:r>
              <a:rPr lang="ko-KR" altLang="en-US" dirty="0"/>
              <a:t>수강신청은 아침 </a:t>
            </a:r>
            <a:r>
              <a:rPr lang="en-US" altLang="ko-KR" dirty="0"/>
              <a:t>10</a:t>
            </a:r>
            <a:r>
              <a:rPr lang="ko-KR" altLang="en-US" dirty="0"/>
              <a:t>시부터 오후 </a:t>
            </a:r>
            <a:r>
              <a:rPr lang="en-US" altLang="ko-KR" dirty="0"/>
              <a:t>4</a:t>
            </a:r>
            <a:r>
              <a:rPr lang="ko-KR" altLang="en-US" dirty="0"/>
              <a:t>시까지만 가능하니 </a:t>
            </a:r>
            <a:endParaRPr lang="en-US" altLang="ko-KR" dirty="0"/>
          </a:p>
          <a:p>
            <a:r>
              <a:rPr lang="ko-KR" altLang="en-US" dirty="0"/>
              <a:t>되도록 아침</a:t>
            </a:r>
            <a:r>
              <a:rPr lang="ko-KR" altLang="en-US" baseline="0" dirty="0"/>
              <a:t> </a:t>
            </a:r>
            <a:r>
              <a:rPr lang="en-US" altLang="ko-KR" baseline="0" dirty="0"/>
              <a:t>10</a:t>
            </a:r>
            <a:r>
              <a:rPr lang="ko-KR" altLang="en-US" baseline="0" dirty="0"/>
              <a:t>시에 수강신청이 시작할 때에 맞춰서 하는 것이 좋습니다</a:t>
            </a:r>
            <a:r>
              <a:rPr lang="en-US" altLang="ko-KR" baseline="0" dirty="0"/>
              <a:t>. </a:t>
            </a:r>
          </a:p>
          <a:p>
            <a:r>
              <a:rPr lang="ko-KR" altLang="en-US" dirty="0"/>
              <a:t>이 날짜에 </a:t>
            </a:r>
            <a:r>
              <a:rPr lang="ko-KR" altLang="en-US" dirty="0" err="1"/>
              <a:t>한국학생과</a:t>
            </a:r>
            <a:r>
              <a:rPr lang="ko-KR" altLang="en-US" dirty="0"/>
              <a:t> 다 같이 수강신청을 하니 </a:t>
            </a:r>
            <a:endParaRPr lang="en-US" altLang="ko-KR" dirty="0"/>
          </a:p>
          <a:p>
            <a:r>
              <a:rPr lang="ko-KR" altLang="en-US" dirty="0"/>
              <a:t>아주 경쟁이 치열하다는 점 기억해 두길 바랍니다</a:t>
            </a:r>
            <a:r>
              <a:rPr lang="en-US" altLang="ko-KR" dirty="0"/>
              <a:t>.</a:t>
            </a:r>
          </a:p>
          <a:p>
            <a:endParaRPr lang="en-US" altLang="ko-KR" dirty="0"/>
          </a:p>
          <a:p>
            <a:r>
              <a:rPr lang="ko-KR" altLang="en-US" dirty="0"/>
              <a:t>그럼 수강신청 프로그램을 다운로드 받는 방법에 대해 알려드리겠습니다</a:t>
            </a:r>
            <a:r>
              <a:rPr lang="en-US" altLang="ko-KR" dirty="0"/>
              <a:t>.</a:t>
            </a:r>
          </a:p>
          <a:p>
            <a:r>
              <a:rPr lang="ko-KR" altLang="en-US" dirty="0"/>
              <a:t>우선 광운대학교 홈페이지에서 </a:t>
            </a:r>
            <a:r>
              <a:rPr lang="ko-KR" altLang="en-US" dirty="0" err="1"/>
              <a:t>유캠퍼스를</a:t>
            </a:r>
            <a:r>
              <a:rPr lang="ko-KR" altLang="en-US" dirty="0"/>
              <a:t> 클릭합니다</a:t>
            </a:r>
            <a:r>
              <a:rPr lang="en-US" altLang="ko-KR" dirty="0"/>
              <a:t>.</a:t>
            </a: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62</a:t>
            </a:fld>
            <a:endParaRPr lang="ko-KR" altLang="en-US"/>
          </a:p>
        </p:txBody>
      </p:sp>
    </p:spTree>
    <p:extLst>
      <p:ext uri="{BB962C8B-B14F-4D97-AF65-F5344CB8AC3E}">
        <p14:creationId xmlns:p14="http://schemas.microsoft.com/office/powerpoint/2010/main" val="281692842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다음으로는 제가 수강신청 방법을 안내해드리겠습니다</a:t>
            </a:r>
            <a:r>
              <a:rPr lang="en-US" altLang="ko-KR" dirty="0"/>
              <a:t>. </a:t>
            </a:r>
          </a:p>
          <a:p>
            <a:endParaRPr lang="en-US" altLang="ko-KR" dirty="0"/>
          </a:p>
          <a:p>
            <a:r>
              <a:rPr lang="ko-KR" altLang="en-US" dirty="0"/>
              <a:t>우선 광운대학교 홈페이지 공지사항에서 수강신청 일정을 확인합니다</a:t>
            </a:r>
            <a:r>
              <a:rPr lang="en-US" altLang="ko-KR" dirty="0"/>
              <a:t>.</a:t>
            </a:r>
          </a:p>
          <a:p>
            <a:r>
              <a:rPr lang="ko-KR" altLang="en-US" dirty="0"/>
              <a:t>보통 </a:t>
            </a:r>
            <a:r>
              <a:rPr lang="en-US" altLang="ko-KR" dirty="0"/>
              <a:t>2</a:t>
            </a:r>
            <a:r>
              <a:rPr lang="ko-KR" altLang="en-US" dirty="0"/>
              <a:t>월 초에 확정이 되어서 공지사항에 올라오게 되니</a:t>
            </a:r>
            <a:endParaRPr lang="en-US" altLang="ko-KR" dirty="0"/>
          </a:p>
          <a:p>
            <a:r>
              <a:rPr lang="ko-KR" altLang="en-US" dirty="0"/>
              <a:t>공지사항 글 중에서 </a:t>
            </a:r>
            <a:r>
              <a:rPr lang="en-US" altLang="ko-KR" dirty="0"/>
              <a:t>“ </a:t>
            </a:r>
            <a:r>
              <a:rPr lang="ko-KR" altLang="en-US" dirty="0"/>
              <a:t>수강신청</a:t>
            </a:r>
            <a:r>
              <a:rPr lang="en-US" altLang="ko-KR" dirty="0"/>
              <a:t>” </a:t>
            </a:r>
            <a:r>
              <a:rPr lang="ko-KR" altLang="en-US" dirty="0"/>
              <a:t>이라고 검색을 하면 </a:t>
            </a:r>
            <a:endParaRPr lang="en-US" altLang="ko-KR" dirty="0"/>
          </a:p>
          <a:p>
            <a:r>
              <a:rPr lang="ko-KR" altLang="en-US" dirty="0"/>
              <a:t>수강신청 공고가 올라와 있는 것을 볼 수 있습니다</a:t>
            </a:r>
            <a:r>
              <a:rPr lang="en-US" altLang="ko-KR" dirty="0"/>
              <a:t>.</a:t>
            </a:r>
          </a:p>
          <a:p>
            <a:endParaRPr lang="en-US" altLang="ko-KR" dirty="0"/>
          </a:p>
          <a:p>
            <a:r>
              <a:rPr lang="ko-KR" altLang="en-US" dirty="0"/>
              <a:t>내년에는 </a:t>
            </a:r>
            <a:r>
              <a:rPr lang="en-US" altLang="ko-KR" dirty="0"/>
              <a:t>2</a:t>
            </a:r>
            <a:r>
              <a:rPr lang="ko-KR" altLang="en-US" dirty="0"/>
              <a:t>월 </a:t>
            </a:r>
            <a:r>
              <a:rPr lang="en-US" altLang="ko-KR" dirty="0"/>
              <a:t>11</a:t>
            </a:r>
            <a:r>
              <a:rPr lang="ko-KR" altLang="en-US" dirty="0"/>
              <a:t>일 월요일부터 </a:t>
            </a:r>
            <a:r>
              <a:rPr lang="en-US" altLang="ko-KR" dirty="0"/>
              <a:t>14</a:t>
            </a:r>
            <a:r>
              <a:rPr lang="ko-KR" altLang="en-US" dirty="0"/>
              <a:t>일 목요일 사이에 학과별로 진행을 하는데</a:t>
            </a:r>
            <a:endParaRPr lang="en-US" altLang="ko-KR" dirty="0"/>
          </a:p>
          <a:p>
            <a:r>
              <a:rPr lang="ko-KR" altLang="en-US" dirty="0"/>
              <a:t>어떤 학과가 몇일에 하는 지는 </a:t>
            </a:r>
            <a:r>
              <a:rPr lang="en-US" altLang="ko-KR" dirty="0"/>
              <a:t>2</a:t>
            </a:r>
            <a:r>
              <a:rPr lang="ko-KR" altLang="en-US" dirty="0"/>
              <a:t>월초에 공지사항에 올라오니 미리 확인해 두고 </a:t>
            </a:r>
            <a:endParaRPr lang="en-US" altLang="ko-KR" dirty="0"/>
          </a:p>
          <a:p>
            <a:r>
              <a:rPr lang="ko-KR" altLang="en-US" dirty="0"/>
              <a:t>내</a:t>
            </a:r>
            <a:r>
              <a:rPr lang="ko-KR" altLang="en-US" baseline="0" dirty="0"/>
              <a:t> 전공학과에 해당하는 날에 수강신청을 하면 됩니다</a:t>
            </a:r>
            <a:r>
              <a:rPr lang="en-US" altLang="ko-KR" baseline="0" dirty="0"/>
              <a:t>.</a:t>
            </a:r>
          </a:p>
          <a:p>
            <a:r>
              <a:rPr lang="ko-KR" altLang="en-US" baseline="0" dirty="0"/>
              <a:t>만일 다른 전공이 수강신청하는 날에 하려고 하면 </a:t>
            </a:r>
            <a:r>
              <a:rPr lang="ko-KR" altLang="en-US" baseline="0" dirty="0" err="1"/>
              <a:t>로그인이</a:t>
            </a:r>
            <a:r>
              <a:rPr lang="ko-KR" altLang="en-US" baseline="0" dirty="0"/>
              <a:t> 되지 않으니 </a:t>
            </a:r>
            <a:endParaRPr lang="en-US" altLang="ko-KR" baseline="0" dirty="0"/>
          </a:p>
          <a:p>
            <a:r>
              <a:rPr lang="ko-KR" altLang="en-US" baseline="0" dirty="0"/>
              <a:t>꼭 자기의 전공학과에 해당하는 날을 확인하길 바랍니다</a:t>
            </a:r>
            <a:r>
              <a:rPr lang="en-US" altLang="ko-KR" baseline="0" dirty="0"/>
              <a:t>.</a:t>
            </a:r>
          </a:p>
          <a:p>
            <a:endParaRPr lang="en-US" altLang="ko-KR" dirty="0"/>
          </a:p>
          <a:p>
            <a:r>
              <a:rPr lang="ko-KR" altLang="en-US" dirty="0"/>
              <a:t>또</a:t>
            </a:r>
            <a:r>
              <a:rPr lang="en-US" altLang="ko-KR" dirty="0"/>
              <a:t>, </a:t>
            </a:r>
            <a:r>
              <a:rPr lang="ko-KR" altLang="en-US" dirty="0"/>
              <a:t>수강신청은 아침 </a:t>
            </a:r>
            <a:r>
              <a:rPr lang="en-US" altLang="ko-KR" dirty="0"/>
              <a:t>10</a:t>
            </a:r>
            <a:r>
              <a:rPr lang="ko-KR" altLang="en-US" dirty="0"/>
              <a:t>시부터 오후 </a:t>
            </a:r>
            <a:r>
              <a:rPr lang="en-US" altLang="ko-KR" dirty="0"/>
              <a:t>4</a:t>
            </a:r>
            <a:r>
              <a:rPr lang="ko-KR" altLang="en-US" dirty="0"/>
              <a:t>시까지만 가능하니 </a:t>
            </a:r>
            <a:endParaRPr lang="en-US" altLang="ko-KR" dirty="0"/>
          </a:p>
          <a:p>
            <a:r>
              <a:rPr lang="ko-KR" altLang="en-US" dirty="0"/>
              <a:t>되도록 아침</a:t>
            </a:r>
            <a:r>
              <a:rPr lang="ko-KR" altLang="en-US" baseline="0" dirty="0"/>
              <a:t> </a:t>
            </a:r>
            <a:r>
              <a:rPr lang="en-US" altLang="ko-KR" baseline="0" dirty="0"/>
              <a:t>10</a:t>
            </a:r>
            <a:r>
              <a:rPr lang="ko-KR" altLang="en-US" baseline="0" dirty="0"/>
              <a:t>시에 수강신청이 시작할 때에 맞춰서 하는 것이 좋습니다</a:t>
            </a:r>
            <a:r>
              <a:rPr lang="en-US" altLang="ko-KR" baseline="0" dirty="0"/>
              <a:t>. </a:t>
            </a:r>
          </a:p>
          <a:p>
            <a:r>
              <a:rPr lang="ko-KR" altLang="en-US" dirty="0"/>
              <a:t>이 날짜에 </a:t>
            </a:r>
            <a:r>
              <a:rPr lang="ko-KR" altLang="en-US" dirty="0" err="1"/>
              <a:t>한국학생과</a:t>
            </a:r>
            <a:r>
              <a:rPr lang="ko-KR" altLang="en-US" dirty="0"/>
              <a:t> 다 같이 수강신청을 하니 </a:t>
            </a:r>
            <a:endParaRPr lang="en-US" altLang="ko-KR" dirty="0"/>
          </a:p>
          <a:p>
            <a:r>
              <a:rPr lang="ko-KR" altLang="en-US" dirty="0"/>
              <a:t>아주 경쟁이 치열하다는 점 기억해 두길 바랍니다</a:t>
            </a:r>
            <a:r>
              <a:rPr lang="en-US" altLang="ko-KR" dirty="0"/>
              <a:t>.</a:t>
            </a:r>
          </a:p>
          <a:p>
            <a:endParaRPr lang="en-US" altLang="ko-KR" dirty="0"/>
          </a:p>
          <a:p>
            <a:r>
              <a:rPr lang="ko-KR" altLang="en-US" dirty="0"/>
              <a:t>그럼 수강신청 프로그램을 다운로드 받는 방법에 대해 알려드리겠습니다</a:t>
            </a:r>
            <a:r>
              <a:rPr lang="en-US" altLang="ko-KR" dirty="0"/>
              <a:t>.</a:t>
            </a:r>
          </a:p>
          <a:p>
            <a:r>
              <a:rPr lang="ko-KR" altLang="en-US" dirty="0"/>
              <a:t>우선 광운대학교 홈페이지에서 </a:t>
            </a:r>
            <a:r>
              <a:rPr lang="ko-KR" altLang="en-US" dirty="0" err="1"/>
              <a:t>유캠퍼스를</a:t>
            </a:r>
            <a:r>
              <a:rPr lang="ko-KR" altLang="en-US" dirty="0"/>
              <a:t> 클릭합니다</a:t>
            </a:r>
            <a:r>
              <a:rPr lang="en-US" altLang="ko-KR" dirty="0"/>
              <a:t>.</a:t>
            </a: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63</a:t>
            </a:fld>
            <a:endParaRPr lang="ko-KR" altLang="en-US"/>
          </a:p>
        </p:txBody>
      </p:sp>
    </p:spTree>
    <p:extLst>
      <p:ext uri="{BB962C8B-B14F-4D97-AF65-F5344CB8AC3E}">
        <p14:creationId xmlns:p14="http://schemas.microsoft.com/office/powerpoint/2010/main" val="30188321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다음은 </a:t>
            </a:r>
            <a:r>
              <a:rPr lang="en-US" altLang="ko-KR" dirty="0"/>
              <a:t>2,3</a:t>
            </a:r>
            <a:r>
              <a:rPr lang="ko-KR" altLang="en-US" dirty="0"/>
              <a:t>학년 편입생이 이수해야 할 교과목 및 학점입니다</a:t>
            </a:r>
            <a:r>
              <a:rPr lang="en-US" altLang="ko-KR" dirty="0"/>
              <a:t>.</a:t>
            </a:r>
          </a:p>
          <a:p>
            <a:r>
              <a:rPr lang="ko-KR" altLang="en-US" dirty="0"/>
              <a:t>우선 학과장면담을 필수적으로 한 뒤</a:t>
            </a:r>
            <a:r>
              <a:rPr lang="en-US" altLang="ko-KR" dirty="0"/>
              <a:t>,</a:t>
            </a:r>
            <a:r>
              <a:rPr lang="ko-KR" altLang="en-US" dirty="0"/>
              <a:t> </a:t>
            </a:r>
            <a:r>
              <a:rPr lang="ko-KR" altLang="en-US" dirty="0" err="1"/>
              <a:t>전적교에서</a:t>
            </a:r>
            <a:r>
              <a:rPr lang="ko-KR" altLang="en-US" dirty="0"/>
              <a:t> 취득한 </a:t>
            </a:r>
            <a:r>
              <a:rPr lang="ko-KR" altLang="en-US" dirty="0" err="1"/>
              <a:t>학점인증을</a:t>
            </a:r>
            <a:r>
              <a:rPr lang="ko-KR" altLang="en-US" dirty="0"/>
              <a:t> 받고</a:t>
            </a:r>
            <a:r>
              <a:rPr lang="en-US" altLang="ko-KR" dirty="0"/>
              <a:t>,</a:t>
            </a:r>
          </a:p>
          <a:p>
            <a:r>
              <a:rPr lang="ko-KR" altLang="en-US" dirty="0"/>
              <a:t>어떤 과목을 추가로 </a:t>
            </a:r>
            <a:r>
              <a:rPr lang="ko-KR" altLang="en-US" dirty="0" err="1"/>
              <a:t>이수해야하는지</a:t>
            </a:r>
            <a:r>
              <a:rPr lang="ko-KR" altLang="en-US" dirty="0"/>
              <a:t> 확인을 해야합니다</a:t>
            </a:r>
            <a:r>
              <a:rPr lang="en-US" altLang="ko-KR" dirty="0"/>
              <a:t>.</a:t>
            </a:r>
          </a:p>
          <a:p>
            <a:endParaRPr lang="en-US" altLang="ko-KR" dirty="0"/>
          </a:p>
          <a:p>
            <a:r>
              <a:rPr lang="ko-KR" altLang="en-US" dirty="0" err="1"/>
              <a:t>첫학기의</a:t>
            </a:r>
            <a:r>
              <a:rPr lang="ko-KR" altLang="en-US" dirty="0"/>
              <a:t> 경우 </a:t>
            </a:r>
            <a:r>
              <a:rPr lang="ko-KR" altLang="en-US" dirty="0" err="1"/>
              <a:t>수강신청할때</a:t>
            </a:r>
            <a:r>
              <a:rPr lang="ko-KR" altLang="en-US" dirty="0"/>
              <a:t> </a:t>
            </a:r>
            <a:r>
              <a:rPr lang="ko-KR" altLang="en-US" dirty="0" err="1"/>
              <a:t>전적교에서</a:t>
            </a:r>
            <a:r>
              <a:rPr lang="ko-KR" altLang="en-US" dirty="0"/>
              <a:t> 취득한 학점이 얼마나 </a:t>
            </a:r>
            <a:r>
              <a:rPr lang="ko-KR" altLang="en-US" dirty="0" err="1"/>
              <a:t>인정받을수</a:t>
            </a:r>
            <a:r>
              <a:rPr lang="ko-KR" altLang="en-US" dirty="0"/>
              <a:t> 있는지 </a:t>
            </a:r>
            <a:r>
              <a:rPr lang="ko-KR" altLang="en-US" dirty="0" err="1"/>
              <a:t>알수가</a:t>
            </a:r>
            <a:r>
              <a:rPr lang="ko-KR" altLang="en-US" dirty="0"/>
              <a:t> 없어서</a:t>
            </a:r>
            <a:endParaRPr lang="en-US" altLang="ko-KR" dirty="0"/>
          </a:p>
          <a:p>
            <a:r>
              <a:rPr lang="ko-KR" altLang="en-US" dirty="0"/>
              <a:t>우선 수강신청을 하고 다음학기부터는 수강신청전에 이수필요학점이 </a:t>
            </a:r>
            <a:r>
              <a:rPr lang="ko-KR" altLang="en-US" dirty="0" err="1"/>
              <a:t>몇점인지</a:t>
            </a:r>
            <a:r>
              <a:rPr lang="ko-KR" altLang="en-US" dirty="0"/>
              <a:t> 먼저 </a:t>
            </a:r>
            <a:r>
              <a:rPr lang="ko-KR" altLang="en-US" dirty="0" err="1"/>
              <a:t>체크해야합니다</a:t>
            </a:r>
            <a:r>
              <a:rPr lang="en-US" altLang="ko-KR" dirty="0"/>
              <a:t>.</a:t>
            </a:r>
          </a:p>
          <a:p>
            <a:endParaRPr lang="en-US" altLang="ko-KR" dirty="0"/>
          </a:p>
          <a:p>
            <a:r>
              <a:rPr lang="ko-KR" altLang="en-US" dirty="0"/>
              <a:t>그리고 </a:t>
            </a:r>
            <a:r>
              <a:rPr lang="ko-KR" altLang="en-US" dirty="0" err="1"/>
              <a:t>전적교에서</a:t>
            </a:r>
            <a:r>
              <a:rPr lang="ko-KR" altLang="en-US" dirty="0"/>
              <a:t> 이수한 과목과 동일한 과목을 다시 들을 수가 있습니다</a:t>
            </a:r>
            <a:r>
              <a:rPr lang="en-US" altLang="ko-KR" dirty="0"/>
              <a:t>. </a:t>
            </a:r>
          </a:p>
          <a:p>
            <a:r>
              <a:rPr lang="ko-KR" altLang="en-US" dirty="0"/>
              <a:t>이름이 같은 과목이라도 배우는 내용까지 </a:t>
            </a:r>
            <a:r>
              <a:rPr lang="ko-KR" altLang="en-US" dirty="0" err="1"/>
              <a:t>똑같을수가</a:t>
            </a:r>
            <a:r>
              <a:rPr lang="ko-KR" altLang="en-US" dirty="0"/>
              <a:t> 없기때문에 </a:t>
            </a:r>
            <a:r>
              <a:rPr lang="ko-KR" altLang="en-US" dirty="0" err="1"/>
              <a:t>중복이수로</a:t>
            </a:r>
            <a:r>
              <a:rPr lang="ko-KR" altLang="en-US" dirty="0"/>
              <a:t> 보지 않습니다</a:t>
            </a:r>
            <a:r>
              <a:rPr lang="en-US" altLang="ko-KR" dirty="0"/>
              <a:t>.</a:t>
            </a:r>
          </a:p>
          <a:p>
            <a:endParaRPr lang="en-US" altLang="ko-KR" dirty="0"/>
          </a:p>
          <a:p>
            <a:r>
              <a:rPr lang="ko-KR" altLang="en-US" dirty="0"/>
              <a:t>또한 </a:t>
            </a:r>
            <a:r>
              <a:rPr lang="ko-KR" altLang="en-US" dirty="0" err="1"/>
              <a:t>해당학년</a:t>
            </a:r>
            <a:r>
              <a:rPr lang="ko-KR" altLang="en-US" dirty="0"/>
              <a:t> 전공필수과목과 별도 편입생 </a:t>
            </a:r>
            <a:r>
              <a:rPr lang="ko-KR" altLang="en-US" dirty="0" err="1"/>
              <a:t>지정과목은</a:t>
            </a:r>
            <a:r>
              <a:rPr lang="ko-KR" altLang="en-US" dirty="0"/>
              <a:t> 반드시 </a:t>
            </a:r>
            <a:r>
              <a:rPr lang="ko-KR" altLang="en-US" dirty="0" err="1"/>
              <a:t>이수해야합니다</a:t>
            </a:r>
            <a:r>
              <a:rPr lang="en-US" altLang="ko-KR" dirty="0"/>
              <a:t>.</a:t>
            </a:r>
          </a:p>
          <a:p>
            <a:r>
              <a:rPr lang="ko-KR" altLang="en-US" dirty="0"/>
              <a:t>예를 들어 </a:t>
            </a:r>
            <a:r>
              <a:rPr lang="en-US" altLang="ko-KR" dirty="0"/>
              <a:t>2</a:t>
            </a:r>
            <a:r>
              <a:rPr lang="ko-KR" altLang="en-US" dirty="0"/>
              <a:t>학년 편입생은 </a:t>
            </a:r>
            <a:r>
              <a:rPr lang="en-US" altLang="ko-KR" dirty="0"/>
              <a:t>2,3,4</a:t>
            </a:r>
            <a:r>
              <a:rPr lang="ko-KR" altLang="en-US" dirty="0"/>
              <a:t>학년 필수과목을 다 들어야하고</a:t>
            </a:r>
            <a:r>
              <a:rPr lang="en-US" altLang="ko-KR" dirty="0"/>
              <a:t>,</a:t>
            </a:r>
          </a:p>
          <a:p>
            <a:r>
              <a:rPr lang="en-US" altLang="ko-KR" dirty="0"/>
              <a:t>3</a:t>
            </a:r>
            <a:r>
              <a:rPr lang="ko-KR" altLang="en-US" dirty="0"/>
              <a:t>학년 편입생은 </a:t>
            </a:r>
            <a:r>
              <a:rPr lang="en-US" altLang="ko-KR" dirty="0"/>
              <a:t>3,4</a:t>
            </a:r>
            <a:r>
              <a:rPr lang="ko-KR" altLang="en-US" dirty="0"/>
              <a:t>학년 필수과목을 모두 이수해야 졸업할 수 있습니다</a:t>
            </a:r>
            <a:r>
              <a:rPr lang="en-US" altLang="ko-KR" dirty="0"/>
              <a:t>.</a:t>
            </a:r>
          </a:p>
          <a:p>
            <a:r>
              <a:rPr lang="ko-KR" altLang="en-US" dirty="0"/>
              <a:t>또 가을학기 입학하는 학생은 봄학기에 개설되는 </a:t>
            </a:r>
            <a:r>
              <a:rPr lang="ko-KR" altLang="en-US" dirty="0" err="1"/>
              <a:t>필수과목도</a:t>
            </a:r>
            <a:r>
              <a:rPr lang="ko-KR" altLang="en-US" dirty="0"/>
              <a:t> 다 들어야합니다</a:t>
            </a:r>
            <a:r>
              <a:rPr lang="en-US" altLang="ko-KR" dirty="0"/>
              <a:t>.</a:t>
            </a:r>
          </a:p>
          <a:p>
            <a:endParaRPr lang="en-US" altLang="ko-KR" dirty="0"/>
          </a:p>
          <a:p>
            <a:r>
              <a:rPr lang="ko-KR" altLang="en-US" dirty="0"/>
              <a:t>마지막으로 </a:t>
            </a:r>
            <a:r>
              <a:rPr lang="en-US" altLang="ko-KR" dirty="0"/>
              <a:t>3</a:t>
            </a:r>
            <a:r>
              <a:rPr lang="ko-KR" altLang="en-US" dirty="0"/>
              <a:t>학년 편입생은 </a:t>
            </a:r>
            <a:r>
              <a:rPr lang="en-US" altLang="ko-KR" dirty="0"/>
              <a:t>4</a:t>
            </a:r>
            <a:r>
              <a:rPr lang="ko-KR" altLang="en-US" dirty="0"/>
              <a:t>학기 이상 등록을 해야하고</a:t>
            </a:r>
            <a:endParaRPr lang="en-US" altLang="ko-KR" dirty="0"/>
          </a:p>
          <a:p>
            <a:r>
              <a:rPr lang="en-US" altLang="ko-KR" dirty="0"/>
              <a:t>2</a:t>
            </a:r>
            <a:r>
              <a:rPr lang="ko-KR" altLang="en-US" dirty="0"/>
              <a:t>학년 편입생은 </a:t>
            </a:r>
            <a:r>
              <a:rPr lang="en-US" altLang="ko-KR" dirty="0"/>
              <a:t>6</a:t>
            </a:r>
            <a:r>
              <a:rPr lang="ko-KR" altLang="en-US" dirty="0" err="1"/>
              <a:t>학기이상</a:t>
            </a:r>
            <a:r>
              <a:rPr lang="ko-KR" altLang="en-US" dirty="0"/>
              <a:t> 등록해야 졸업이 가능합니다</a:t>
            </a:r>
            <a:r>
              <a:rPr lang="en-US" altLang="ko-KR" dirty="0"/>
              <a:t>.</a:t>
            </a:r>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64</a:t>
            </a:fld>
            <a:endParaRPr lang="ko-KR" altLang="en-US"/>
          </a:p>
        </p:txBody>
      </p:sp>
    </p:spTree>
    <p:extLst>
      <p:ext uri="{BB962C8B-B14F-4D97-AF65-F5344CB8AC3E}">
        <p14:creationId xmlns:p14="http://schemas.microsoft.com/office/powerpoint/2010/main" val="307315106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65</a:t>
            </a:fld>
            <a:endParaRPr lang="ko-KR" altLang="en-US"/>
          </a:p>
        </p:txBody>
      </p:sp>
    </p:spTree>
    <p:extLst>
      <p:ext uri="{BB962C8B-B14F-4D97-AF65-F5344CB8AC3E}">
        <p14:creationId xmlns:p14="http://schemas.microsoft.com/office/powerpoint/2010/main" val="3900937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dirty="0"/>
              <a:t>                         </a:t>
            </a:r>
            <a:endParaRPr lang="ko-KR" altLang="en-US" dirty="0"/>
          </a:p>
        </p:txBody>
      </p:sp>
      <p:sp>
        <p:nvSpPr>
          <p:cNvPr id="4" name="슬라이드 번호 개체 틀 3"/>
          <p:cNvSpPr>
            <a:spLocks noGrp="1"/>
          </p:cNvSpPr>
          <p:nvPr>
            <p:ph type="sldNum" sz="quarter" idx="10"/>
          </p:nvPr>
        </p:nvSpPr>
        <p:spPr/>
        <p:txBody>
          <a:bodyPr/>
          <a:lstStyle/>
          <a:p>
            <a:fld id="{E2C62E2E-CF35-4F66-9E46-522B11625001}" type="slidenum">
              <a:rPr lang="ko-KR" altLang="en-US" smtClean="0"/>
              <a:t>67</a:t>
            </a:fld>
            <a:endParaRPr lang="ko-KR" altLang="en-US"/>
          </a:p>
        </p:txBody>
      </p:sp>
    </p:spTree>
    <p:extLst>
      <p:ext uri="{BB962C8B-B14F-4D97-AF65-F5344CB8AC3E}">
        <p14:creationId xmlns:p14="http://schemas.microsoft.com/office/powerpoint/2010/main" val="127377897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dirty="0"/>
              <a:t>                         </a:t>
            </a:r>
            <a:endParaRPr lang="ko-KR" altLang="en-US" dirty="0"/>
          </a:p>
        </p:txBody>
      </p:sp>
      <p:sp>
        <p:nvSpPr>
          <p:cNvPr id="4" name="슬라이드 번호 개체 틀 3"/>
          <p:cNvSpPr>
            <a:spLocks noGrp="1"/>
          </p:cNvSpPr>
          <p:nvPr>
            <p:ph type="sldNum" sz="quarter" idx="10"/>
          </p:nvPr>
        </p:nvSpPr>
        <p:spPr/>
        <p:txBody>
          <a:bodyPr/>
          <a:lstStyle/>
          <a:p>
            <a:fld id="{E2C62E2E-CF35-4F66-9E46-522B11625001}" type="slidenum">
              <a:rPr lang="ko-KR" altLang="en-US" smtClean="0"/>
              <a:t>68</a:t>
            </a:fld>
            <a:endParaRPr lang="ko-KR" altLang="en-US"/>
          </a:p>
        </p:txBody>
      </p:sp>
    </p:spTree>
    <p:extLst>
      <p:ext uri="{BB962C8B-B14F-4D97-AF65-F5344CB8AC3E}">
        <p14:creationId xmlns:p14="http://schemas.microsoft.com/office/powerpoint/2010/main" val="235802622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이제 교육관련 설명은 거의 다 드렸고</a:t>
            </a:r>
            <a:r>
              <a:rPr lang="en-US" altLang="ko-KR" dirty="0"/>
              <a:t>, </a:t>
            </a:r>
            <a:r>
              <a:rPr lang="ko-KR" altLang="en-US" dirty="0"/>
              <a:t>마지막으로 </a:t>
            </a:r>
            <a:r>
              <a:rPr lang="ko-KR" altLang="en-US" dirty="0" err="1"/>
              <a:t>학적관리에</a:t>
            </a:r>
            <a:r>
              <a:rPr lang="ko-KR" altLang="en-US" dirty="0"/>
              <a:t> 대해 설명을 드리겠습니다</a:t>
            </a:r>
            <a:r>
              <a:rPr lang="en-US" altLang="ko-KR" dirty="0"/>
              <a:t>.</a:t>
            </a:r>
          </a:p>
          <a:p>
            <a:endParaRPr lang="en-US" altLang="ko-KR" dirty="0"/>
          </a:p>
          <a:p>
            <a:r>
              <a:rPr lang="ko-KR" altLang="en-US" dirty="0"/>
              <a:t>휴학은 개인사정등으로 쉬는 것을 말하고</a:t>
            </a:r>
            <a:r>
              <a:rPr lang="en-US" altLang="ko-KR" dirty="0"/>
              <a:t>, </a:t>
            </a:r>
            <a:r>
              <a:rPr lang="ko-KR" altLang="en-US" dirty="0"/>
              <a:t>신청은 </a:t>
            </a:r>
            <a:r>
              <a:rPr lang="en-US" altLang="ko-KR" dirty="0"/>
              <a:t>1</a:t>
            </a:r>
            <a:r>
              <a:rPr lang="ko-KR" altLang="en-US" dirty="0"/>
              <a:t>년 단위로 가능합니다</a:t>
            </a:r>
            <a:r>
              <a:rPr lang="en-US" altLang="ko-KR" dirty="0"/>
              <a:t>.</a:t>
            </a:r>
          </a:p>
          <a:p>
            <a:r>
              <a:rPr lang="ko-KR" altLang="en-US" dirty="0"/>
              <a:t>하지만 </a:t>
            </a:r>
            <a:r>
              <a:rPr lang="ko-KR" altLang="en-US" dirty="0" err="1"/>
              <a:t>원할경우</a:t>
            </a:r>
            <a:r>
              <a:rPr lang="ko-KR" altLang="en-US" dirty="0"/>
              <a:t> </a:t>
            </a:r>
            <a:r>
              <a:rPr lang="en-US" altLang="ko-KR" dirty="0"/>
              <a:t>1</a:t>
            </a:r>
            <a:r>
              <a:rPr lang="ko-KR" altLang="en-US" dirty="0"/>
              <a:t>학기만 지나서 복학을 하는 것도 가능합니다</a:t>
            </a:r>
            <a:r>
              <a:rPr lang="en-US" altLang="ko-KR" dirty="0"/>
              <a:t>.</a:t>
            </a:r>
          </a:p>
          <a:p>
            <a:endParaRPr lang="en-US" altLang="ko-KR" dirty="0"/>
          </a:p>
          <a:p>
            <a:r>
              <a:rPr lang="ko-KR" altLang="en-US" dirty="0" err="1"/>
              <a:t>휴학신청은</a:t>
            </a:r>
            <a:r>
              <a:rPr lang="ko-KR" altLang="en-US" dirty="0"/>
              <a:t> </a:t>
            </a:r>
            <a:r>
              <a:rPr lang="ko-KR" altLang="en-US" dirty="0" err="1"/>
              <a:t>화도관</a:t>
            </a:r>
            <a:r>
              <a:rPr lang="ko-KR" altLang="en-US" dirty="0"/>
              <a:t> </a:t>
            </a:r>
            <a:r>
              <a:rPr lang="en-US" altLang="ko-KR" dirty="0"/>
              <a:t>1</a:t>
            </a:r>
            <a:r>
              <a:rPr lang="ko-KR" altLang="en-US" dirty="0"/>
              <a:t>층 학생서비스센터에 </a:t>
            </a:r>
            <a:r>
              <a:rPr lang="ko-KR" altLang="en-US" dirty="0" err="1"/>
              <a:t>하면되는데</a:t>
            </a:r>
            <a:endParaRPr lang="en-US" altLang="ko-KR" dirty="0"/>
          </a:p>
          <a:p>
            <a:r>
              <a:rPr lang="ko-KR" altLang="en-US" dirty="0"/>
              <a:t>그전에 국제교류팀에서 확인을 받아야 합니다</a:t>
            </a:r>
            <a:r>
              <a:rPr lang="en-US" altLang="ko-KR" dirty="0"/>
              <a:t>.</a:t>
            </a:r>
          </a:p>
          <a:p>
            <a:r>
              <a:rPr lang="ko-KR" altLang="en-US" dirty="0"/>
              <a:t>휴학을 하면 휴학을 신청한 날부터 </a:t>
            </a:r>
            <a:r>
              <a:rPr lang="ko-KR" altLang="en-US" dirty="0" err="1"/>
              <a:t>한달내에</a:t>
            </a:r>
            <a:r>
              <a:rPr lang="ko-KR" altLang="en-US" dirty="0"/>
              <a:t> 출국을 해야 합니다</a:t>
            </a:r>
            <a:r>
              <a:rPr lang="en-US" altLang="ko-KR" dirty="0"/>
              <a:t>.</a:t>
            </a:r>
          </a:p>
          <a:p>
            <a:endParaRPr lang="en-US" altLang="ko-KR" dirty="0"/>
          </a:p>
          <a:p>
            <a:pPr marL="0" marR="0" lvl="0" indent="0" algn="l" defTabSz="914400" rtl="0" eaLnBrk="1" fontAlgn="auto" latinLnBrk="1" hangingPunct="1">
              <a:lnSpc>
                <a:spcPct val="100000"/>
              </a:lnSpc>
              <a:spcBef>
                <a:spcPts val="0"/>
              </a:spcBef>
              <a:spcAft>
                <a:spcPts val="0"/>
              </a:spcAft>
              <a:buClrTx/>
              <a:buSzTx/>
              <a:buFontTx/>
              <a:buNone/>
              <a:tabLst/>
              <a:defRPr/>
            </a:pPr>
            <a:r>
              <a:rPr lang="ko-KR" altLang="en-US" dirty="0" err="1"/>
              <a:t>휴학기간이</a:t>
            </a:r>
            <a:r>
              <a:rPr lang="ko-KR" altLang="en-US" dirty="0"/>
              <a:t> 끝나 복학을 하려면 복학신청전에 저희 국제교류팀에 연락해서 </a:t>
            </a:r>
            <a:endParaRPr lang="en-US" altLang="ko-KR" dirty="0"/>
          </a:p>
          <a:p>
            <a:pPr marL="0" marR="0" lvl="0" indent="0" algn="l" defTabSz="914400" rtl="0" eaLnBrk="1" fontAlgn="auto" latinLnBrk="1" hangingPunct="1">
              <a:lnSpc>
                <a:spcPct val="100000"/>
              </a:lnSpc>
              <a:spcBef>
                <a:spcPts val="0"/>
              </a:spcBef>
              <a:spcAft>
                <a:spcPts val="0"/>
              </a:spcAft>
              <a:buClrTx/>
              <a:buSzTx/>
              <a:buFontTx/>
              <a:buNone/>
              <a:tabLst/>
              <a:defRPr/>
            </a:pPr>
            <a:r>
              <a:rPr lang="ko-KR" altLang="en-US" dirty="0"/>
              <a:t>먼저 가능여부를 확인하고 </a:t>
            </a:r>
            <a:r>
              <a:rPr lang="ko-KR" altLang="en-US" dirty="0" err="1"/>
              <a:t>유캠퍼스에</a:t>
            </a:r>
            <a:r>
              <a:rPr lang="ko-KR" altLang="en-US" dirty="0"/>
              <a:t> </a:t>
            </a:r>
            <a:r>
              <a:rPr lang="ko-KR" altLang="en-US" dirty="0" err="1"/>
              <a:t>복학신청을</a:t>
            </a:r>
            <a:r>
              <a:rPr lang="ko-KR" altLang="en-US" dirty="0"/>
              <a:t> </a:t>
            </a:r>
            <a:r>
              <a:rPr lang="ko-KR" altLang="en-US" dirty="0" err="1"/>
              <a:t>하면됩니다</a:t>
            </a:r>
            <a:r>
              <a:rPr lang="en-US" altLang="ko-KR" dirty="0"/>
              <a:t>.</a:t>
            </a:r>
          </a:p>
          <a:p>
            <a:pPr marL="0" marR="0" lvl="0" indent="0" algn="l" defTabSz="914400" rtl="0" eaLnBrk="1" fontAlgn="auto" latinLnBrk="1" hangingPunct="1">
              <a:lnSpc>
                <a:spcPct val="100000"/>
              </a:lnSpc>
              <a:spcBef>
                <a:spcPts val="0"/>
              </a:spcBef>
              <a:spcAft>
                <a:spcPts val="0"/>
              </a:spcAft>
              <a:buClrTx/>
              <a:buSzTx/>
              <a:buFontTx/>
              <a:buNone/>
              <a:tabLst/>
              <a:defRPr/>
            </a:pPr>
            <a:r>
              <a:rPr lang="en-US" altLang="ko-KR" dirty="0"/>
              <a:t> </a:t>
            </a:r>
          </a:p>
          <a:p>
            <a:r>
              <a:rPr lang="ko-KR" altLang="en-US" dirty="0"/>
              <a:t>그리고</a:t>
            </a:r>
            <a:r>
              <a:rPr lang="en-US" altLang="ko-KR" baseline="0" dirty="0"/>
              <a:t> </a:t>
            </a:r>
            <a:r>
              <a:rPr lang="ko-KR" altLang="en-US" baseline="0" dirty="0" err="1"/>
              <a:t>유계결석은</a:t>
            </a:r>
            <a:r>
              <a:rPr lang="ko-KR" altLang="en-US" baseline="0" dirty="0"/>
              <a:t> 본인의 경조사나 건강상의 이유로 </a:t>
            </a:r>
            <a:endParaRPr lang="en-US" altLang="ko-KR" baseline="0" dirty="0"/>
          </a:p>
          <a:p>
            <a:r>
              <a:rPr lang="ko-KR" altLang="en-US" baseline="0" dirty="0"/>
              <a:t>수업을 </a:t>
            </a:r>
            <a:r>
              <a:rPr lang="ko-KR" altLang="en-US" baseline="0" dirty="0" err="1"/>
              <a:t>못나왔을때</a:t>
            </a:r>
            <a:r>
              <a:rPr lang="ko-KR" altLang="en-US" baseline="0" dirty="0"/>
              <a:t> 이것을 출석으로 인정받는 제도입니다</a:t>
            </a:r>
            <a:r>
              <a:rPr lang="en-US" altLang="ko-KR" baseline="0" dirty="0"/>
              <a:t>.</a:t>
            </a:r>
          </a:p>
          <a:p>
            <a:r>
              <a:rPr lang="ko-KR" altLang="en-US" baseline="0" dirty="0"/>
              <a:t>먼저 저희 국제교류팀에 확인후 기말고사 시작 일주일전 소속 학과 사무실에 신청하면 </a:t>
            </a:r>
            <a:endParaRPr lang="en-US" altLang="ko-KR" baseline="0" dirty="0"/>
          </a:p>
          <a:p>
            <a:r>
              <a:rPr lang="ko-KR" altLang="en-US" baseline="0" dirty="0"/>
              <a:t>학과에서 심의를 거쳐 </a:t>
            </a:r>
            <a:r>
              <a:rPr lang="ko-KR" altLang="en-US" baseline="0" dirty="0" err="1"/>
              <a:t>결석기간을</a:t>
            </a:r>
            <a:r>
              <a:rPr lang="ko-KR" altLang="en-US" baseline="0" dirty="0"/>
              <a:t> 출석한 것으로 인정 </a:t>
            </a:r>
            <a:r>
              <a:rPr lang="ko-KR" altLang="en-US" baseline="0" dirty="0" err="1"/>
              <a:t>받을수</a:t>
            </a:r>
            <a:r>
              <a:rPr lang="ko-KR" altLang="en-US" baseline="0" dirty="0"/>
              <a:t> 있습니다</a:t>
            </a:r>
            <a:r>
              <a:rPr lang="en-US" altLang="ko-KR" baseline="0" dirty="0"/>
              <a:t>. </a:t>
            </a:r>
          </a:p>
          <a:p>
            <a:r>
              <a:rPr lang="ko-KR" altLang="en-US" baseline="0" dirty="0" err="1"/>
              <a:t>유계결석은</a:t>
            </a:r>
            <a:r>
              <a:rPr lang="ko-KR" altLang="en-US" baseline="0" dirty="0"/>
              <a:t> 가족이 결혼하거나</a:t>
            </a:r>
            <a:r>
              <a:rPr lang="en-US" altLang="ko-KR" baseline="0" dirty="0"/>
              <a:t>, </a:t>
            </a:r>
            <a:r>
              <a:rPr lang="ko-KR" altLang="en-US" baseline="0" dirty="0" err="1"/>
              <a:t>돌아가신분이있거나</a:t>
            </a:r>
            <a:r>
              <a:rPr lang="ko-KR" altLang="en-US" baseline="0" dirty="0"/>
              <a:t> 입원하거나 </a:t>
            </a:r>
            <a:r>
              <a:rPr lang="ko-KR" altLang="en-US" baseline="0" dirty="0" err="1"/>
              <a:t>그런경우만</a:t>
            </a:r>
            <a:r>
              <a:rPr lang="ko-KR" altLang="en-US" baseline="0" dirty="0"/>
              <a:t> 해당하기때문에 </a:t>
            </a:r>
            <a:endParaRPr lang="en-US" altLang="ko-KR" baseline="0" dirty="0"/>
          </a:p>
          <a:p>
            <a:r>
              <a:rPr lang="ko-KR" altLang="en-US" baseline="0" dirty="0" err="1"/>
              <a:t>증명서를내기</a:t>
            </a:r>
            <a:r>
              <a:rPr lang="ko-KR" altLang="en-US" baseline="0" dirty="0"/>
              <a:t> 어려우면 승인이 </a:t>
            </a:r>
            <a:r>
              <a:rPr lang="ko-KR" altLang="en-US" baseline="0" dirty="0" err="1"/>
              <a:t>안될수도</a:t>
            </a:r>
            <a:r>
              <a:rPr lang="ko-KR" altLang="en-US" baseline="0" dirty="0"/>
              <a:t> 있습니다</a:t>
            </a:r>
            <a:r>
              <a:rPr lang="en-US" altLang="ko-KR" baseline="0" dirty="0"/>
              <a:t>. </a:t>
            </a:r>
            <a:endParaRPr lang="en-US" altLang="ko-KR" dirty="0"/>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70</a:t>
            </a:fld>
            <a:endParaRPr lang="ko-KR" altLang="en-US"/>
          </a:p>
        </p:txBody>
      </p:sp>
    </p:spTree>
    <p:extLst>
      <p:ext uri="{BB962C8B-B14F-4D97-AF65-F5344CB8AC3E}">
        <p14:creationId xmlns:p14="http://schemas.microsoft.com/office/powerpoint/2010/main" val="192040854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제적은 어떤 이유로 인해 학교를 </a:t>
            </a:r>
            <a:r>
              <a:rPr lang="ko-KR" altLang="en-US" dirty="0" err="1"/>
              <a:t>다닐수</a:t>
            </a:r>
            <a:r>
              <a:rPr lang="ko-KR" altLang="en-US" dirty="0"/>
              <a:t> 없는 것을 말하고</a:t>
            </a:r>
            <a:r>
              <a:rPr lang="en-US" altLang="ko-KR" dirty="0"/>
              <a:t>, </a:t>
            </a:r>
          </a:p>
          <a:p>
            <a:r>
              <a:rPr lang="ko-KR" altLang="en-US" dirty="0"/>
              <a:t>자퇴는 본인이 스스로 퇴학을 신청하는 것을 말합니다</a:t>
            </a:r>
            <a:r>
              <a:rPr lang="en-US" altLang="ko-KR" dirty="0"/>
              <a:t>. </a:t>
            </a:r>
          </a:p>
          <a:p>
            <a:endParaRPr lang="en-US" altLang="ko-KR" dirty="0"/>
          </a:p>
          <a:p>
            <a:r>
              <a:rPr lang="ko-KR" altLang="en-US" dirty="0"/>
              <a:t>또한 평점 </a:t>
            </a:r>
            <a:r>
              <a:rPr lang="en-US" altLang="ko-KR" dirty="0"/>
              <a:t>1.5</a:t>
            </a:r>
            <a:r>
              <a:rPr lang="ko-KR" altLang="en-US" dirty="0"/>
              <a:t>가 안되는 학생은 학사경고를 받는데</a:t>
            </a:r>
            <a:endParaRPr lang="en-US" altLang="ko-KR" dirty="0"/>
          </a:p>
          <a:p>
            <a:r>
              <a:rPr lang="ko-KR" altLang="en-US" dirty="0"/>
              <a:t>이경우 비자 연장이 안 될 수도 있습니다</a:t>
            </a:r>
            <a:r>
              <a:rPr lang="en-US" altLang="ko-KR" dirty="0"/>
              <a:t>.</a:t>
            </a:r>
          </a:p>
          <a:p>
            <a:endParaRPr lang="en-US" altLang="ko-KR"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71</a:t>
            </a:fld>
            <a:endParaRPr lang="ko-KR" altLang="en-US"/>
          </a:p>
        </p:txBody>
      </p:sp>
    </p:spTree>
    <p:extLst>
      <p:ext uri="{BB962C8B-B14F-4D97-AF65-F5344CB8AC3E}">
        <p14:creationId xmlns:p14="http://schemas.microsoft.com/office/powerpoint/2010/main" val="275201313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77</a:t>
            </a:fld>
            <a:endParaRPr lang="ko-KR" altLang="en-US"/>
          </a:p>
        </p:txBody>
      </p:sp>
    </p:spTree>
    <p:extLst>
      <p:ext uri="{BB962C8B-B14F-4D97-AF65-F5344CB8AC3E}">
        <p14:creationId xmlns:p14="http://schemas.microsoft.com/office/powerpoint/2010/main" val="257244363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err="1"/>
              <a:t>신입생중</a:t>
            </a:r>
            <a:r>
              <a:rPr lang="ko-KR" altLang="en-US" dirty="0"/>
              <a:t> 대부분이 지금 </a:t>
            </a:r>
            <a:r>
              <a:rPr lang="en-US" altLang="ko-KR" dirty="0"/>
              <a:t>D4</a:t>
            </a:r>
            <a:r>
              <a:rPr lang="ko-KR" altLang="en-US" dirty="0"/>
              <a:t>비자를 가지고 있는 것으로 알고있는데 </a:t>
            </a:r>
            <a:endParaRPr lang="en-US" altLang="ko-KR" dirty="0"/>
          </a:p>
          <a:p>
            <a:r>
              <a:rPr lang="ko-KR" altLang="en-US" dirty="0"/>
              <a:t>지금부터 바로 </a:t>
            </a:r>
            <a:r>
              <a:rPr lang="en-US" altLang="ko-KR" dirty="0"/>
              <a:t>D2</a:t>
            </a:r>
            <a:r>
              <a:rPr lang="ko-KR" altLang="en-US" dirty="0"/>
              <a:t>비자로변경을 해야합니다</a:t>
            </a:r>
            <a:r>
              <a:rPr lang="en-US" altLang="ko-KR" dirty="0"/>
              <a:t>.</a:t>
            </a:r>
          </a:p>
          <a:p>
            <a:endParaRPr lang="en-US" altLang="ko-KR" dirty="0"/>
          </a:p>
          <a:p>
            <a:r>
              <a:rPr lang="ko-KR" altLang="en-US" dirty="0" err="1"/>
              <a:t>필요서류중</a:t>
            </a:r>
            <a:r>
              <a:rPr lang="ko-KR" altLang="en-US" dirty="0"/>
              <a:t> 표준입학허가서와 등록금 납입증명서는 국제교류팀으로 오면 </a:t>
            </a:r>
            <a:r>
              <a:rPr lang="ko-KR" altLang="en-US" dirty="0" err="1"/>
              <a:t>받을수가</a:t>
            </a:r>
            <a:r>
              <a:rPr lang="ko-KR" altLang="en-US" dirty="0"/>
              <a:t> 있고</a:t>
            </a:r>
            <a:r>
              <a:rPr lang="en-US" altLang="ko-KR" dirty="0"/>
              <a:t>,</a:t>
            </a:r>
          </a:p>
          <a:p>
            <a:r>
              <a:rPr lang="ko-KR" altLang="en-US" dirty="0" err="1"/>
              <a:t>그외</a:t>
            </a:r>
            <a:r>
              <a:rPr lang="ko-KR" altLang="en-US" dirty="0"/>
              <a:t> 최종학력증명서나 학력인증서류는 학생이 직접준비해야 하는 서류입니다</a:t>
            </a:r>
            <a:r>
              <a:rPr lang="en-US" altLang="ko-KR" dirty="0"/>
              <a:t>. </a:t>
            </a:r>
          </a:p>
          <a:p>
            <a:r>
              <a:rPr lang="ko-KR" altLang="en-US" dirty="0" err="1"/>
              <a:t>입학할때낸</a:t>
            </a:r>
            <a:r>
              <a:rPr lang="ko-KR" altLang="en-US" dirty="0"/>
              <a:t> 서류는 저희가 보관해야해서 돌려 </a:t>
            </a:r>
            <a:r>
              <a:rPr lang="ko-KR" altLang="en-US" dirty="0" err="1"/>
              <a:t>드릴수</a:t>
            </a:r>
            <a:r>
              <a:rPr lang="ko-KR" altLang="en-US" dirty="0"/>
              <a:t> 없으니</a:t>
            </a:r>
            <a:r>
              <a:rPr lang="ko-KR" altLang="en-US" baseline="0" dirty="0"/>
              <a:t> </a:t>
            </a:r>
            <a:endParaRPr lang="en-US" altLang="ko-KR" baseline="0" dirty="0"/>
          </a:p>
          <a:p>
            <a:r>
              <a:rPr lang="ko-KR" altLang="en-US" baseline="0" dirty="0"/>
              <a:t>필요한 학생은 지금부터라도 바로 준비를 해야합니다</a:t>
            </a:r>
            <a:r>
              <a:rPr lang="en-US" altLang="ko-KR" baseline="0" dirty="0"/>
              <a:t>.</a:t>
            </a:r>
          </a:p>
          <a:p>
            <a:endParaRPr lang="en-US" altLang="ko-KR" baseline="0" dirty="0"/>
          </a:p>
          <a:p>
            <a:r>
              <a:rPr lang="ko-KR" altLang="en-US" baseline="0" dirty="0"/>
              <a:t>그리고 이번에 </a:t>
            </a:r>
            <a:r>
              <a:rPr lang="ko-KR" altLang="en-US" baseline="0" dirty="0" err="1"/>
              <a:t>비자변경시</a:t>
            </a:r>
            <a:r>
              <a:rPr lang="ko-KR" altLang="en-US" baseline="0" dirty="0"/>
              <a:t> 달라진 점이 있는데</a:t>
            </a:r>
            <a:endParaRPr lang="en-US" altLang="ko-KR" baseline="0" dirty="0"/>
          </a:p>
          <a:p>
            <a:r>
              <a:rPr lang="ko-KR" altLang="en-US" baseline="0" dirty="0"/>
              <a:t>재정입증서류를 </a:t>
            </a:r>
            <a:r>
              <a:rPr lang="ko-KR" altLang="en-US" baseline="0" dirty="0" err="1"/>
              <a:t>준비할때</a:t>
            </a:r>
            <a:r>
              <a:rPr lang="ko-KR" altLang="en-US" baseline="0" dirty="0"/>
              <a:t> 외국에서 한국에 송금한 내역이 필요하다고 합니다</a:t>
            </a:r>
            <a:r>
              <a:rPr lang="en-US" altLang="ko-KR" baseline="0" dirty="0"/>
              <a:t>.</a:t>
            </a:r>
          </a:p>
          <a:p>
            <a:r>
              <a:rPr lang="ko-KR" altLang="en-US" baseline="0" dirty="0"/>
              <a:t>만일 </a:t>
            </a:r>
            <a:r>
              <a:rPr lang="ko-KR" altLang="en-US" baseline="0" dirty="0" err="1"/>
              <a:t>송금받은게</a:t>
            </a:r>
            <a:r>
              <a:rPr lang="ko-KR" altLang="en-US" baseline="0" dirty="0"/>
              <a:t> 없고</a:t>
            </a:r>
            <a:r>
              <a:rPr lang="en-US" altLang="ko-KR" baseline="0" dirty="0"/>
              <a:t> </a:t>
            </a:r>
            <a:r>
              <a:rPr lang="ko-KR" altLang="en-US" baseline="0" dirty="0" err="1"/>
              <a:t>이천만원이</a:t>
            </a:r>
            <a:r>
              <a:rPr lang="ko-KR" altLang="en-US" baseline="0" dirty="0"/>
              <a:t> 한국에서 아르바이트를 해서 </a:t>
            </a:r>
            <a:r>
              <a:rPr lang="ko-KR" altLang="en-US" baseline="0" dirty="0" err="1"/>
              <a:t>번돈이라면</a:t>
            </a:r>
            <a:r>
              <a:rPr lang="ko-KR" altLang="en-US" baseline="0" dirty="0"/>
              <a:t> </a:t>
            </a:r>
            <a:endParaRPr lang="en-US" altLang="ko-KR" baseline="0" dirty="0"/>
          </a:p>
          <a:p>
            <a:r>
              <a:rPr lang="ko-KR" altLang="en-US" baseline="0" dirty="0"/>
              <a:t>어떤 아르바이트로 얼마를 </a:t>
            </a:r>
            <a:r>
              <a:rPr lang="ko-KR" altLang="en-US" baseline="0" dirty="0" err="1"/>
              <a:t>벌었는지에</a:t>
            </a:r>
            <a:r>
              <a:rPr lang="ko-KR" altLang="en-US" baseline="0" dirty="0"/>
              <a:t> 대해서도 </a:t>
            </a:r>
            <a:r>
              <a:rPr lang="ko-KR" altLang="en-US" baseline="0" dirty="0" err="1"/>
              <a:t>증명해야한다고</a:t>
            </a:r>
            <a:r>
              <a:rPr lang="ko-KR" altLang="en-US" baseline="0" dirty="0"/>
              <a:t> 하니 미리 학생들이 준비를 해야 하겠습니다</a:t>
            </a:r>
            <a:r>
              <a:rPr lang="en-US" altLang="ko-KR" baseline="0" dirty="0"/>
              <a:t>.</a:t>
            </a:r>
          </a:p>
          <a:p>
            <a:endParaRPr lang="en-US" altLang="ko-KR" baseline="0" dirty="0"/>
          </a:p>
          <a:p>
            <a:endParaRPr lang="en-US" altLang="ko-KR" baseline="0" dirty="0"/>
          </a:p>
          <a:p>
            <a:r>
              <a:rPr lang="ko-KR" altLang="en-US" baseline="0" dirty="0"/>
              <a:t>그리고 아르바이트를 하는 학생이 꽤 많은 것으로 알고있는데</a:t>
            </a:r>
            <a:r>
              <a:rPr lang="en-US" altLang="ko-KR" baseline="0" dirty="0"/>
              <a:t>,</a:t>
            </a:r>
          </a:p>
          <a:p>
            <a:r>
              <a:rPr lang="ko-KR" altLang="en-US" baseline="0" dirty="0"/>
              <a:t>아르바이트를 할 때에는 국제교류팀에 방문에 미리 꼭 </a:t>
            </a:r>
            <a:r>
              <a:rPr lang="ko-KR" altLang="en-US" baseline="0" dirty="0" err="1"/>
              <a:t>확인을받고</a:t>
            </a:r>
            <a:r>
              <a:rPr lang="ko-KR" altLang="en-US" baseline="0" dirty="0"/>
              <a:t> </a:t>
            </a:r>
            <a:endParaRPr lang="en-US" altLang="ko-KR" baseline="0" dirty="0"/>
          </a:p>
          <a:p>
            <a:r>
              <a:rPr lang="ko-KR" altLang="en-US" baseline="0" dirty="0" err="1"/>
              <a:t>하이코리아에서</a:t>
            </a:r>
            <a:r>
              <a:rPr lang="ko-KR" altLang="en-US" baseline="0" dirty="0"/>
              <a:t> 신청을 해야 문제가 없습니다</a:t>
            </a:r>
            <a:r>
              <a:rPr lang="en-US" altLang="ko-KR" baseline="0" dirty="0"/>
              <a:t>.</a:t>
            </a:r>
          </a:p>
          <a:p>
            <a:r>
              <a:rPr lang="ko-KR" altLang="en-US" baseline="0" dirty="0"/>
              <a:t>그리고 </a:t>
            </a:r>
            <a:r>
              <a:rPr lang="ko-KR" altLang="en-US" baseline="0" dirty="0" err="1"/>
              <a:t>학기중에는</a:t>
            </a:r>
            <a:r>
              <a:rPr lang="ko-KR" altLang="en-US" baseline="0" dirty="0"/>
              <a:t> 주당 </a:t>
            </a:r>
            <a:r>
              <a:rPr lang="en-US" altLang="ko-KR" baseline="0" dirty="0"/>
              <a:t>20</a:t>
            </a:r>
            <a:r>
              <a:rPr lang="ko-KR" altLang="en-US" baseline="0" dirty="0"/>
              <a:t>시간 이내로 하고 </a:t>
            </a:r>
            <a:r>
              <a:rPr lang="en-US" altLang="ko-KR" baseline="0" dirty="0"/>
              <a:t>2</a:t>
            </a:r>
            <a:r>
              <a:rPr lang="ko-KR" altLang="en-US" baseline="0" dirty="0" err="1"/>
              <a:t>개장소까지</a:t>
            </a:r>
            <a:r>
              <a:rPr lang="ko-KR" altLang="en-US" baseline="0" dirty="0"/>
              <a:t> </a:t>
            </a:r>
            <a:r>
              <a:rPr lang="ko-KR" altLang="en-US" baseline="0" dirty="0" err="1"/>
              <a:t>가능한점</a:t>
            </a:r>
            <a:r>
              <a:rPr lang="ko-KR" altLang="en-US" baseline="0" dirty="0"/>
              <a:t> </a:t>
            </a:r>
            <a:r>
              <a:rPr lang="ko-KR" altLang="en-US" baseline="0" dirty="0" err="1"/>
              <a:t>기억해두시길</a:t>
            </a:r>
            <a:r>
              <a:rPr lang="ko-KR" altLang="en-US" baseline="0" dirty="0"/>
              <a:t> 바랍니다</a:t>
            </a:r>
            <a:r>
              <a:rPr lang="en-US" altLang="ko-KR" baseline="0" dirty="0"/>
              <a:t>. </a:t>
            </a:r>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78</a:t>
            </a:fld>
            <a:endParaRPr lang="ko-KR" altLang="en-US"/>
          </a:p>
        </p:txBody>
      </p:sp>
    </p:spTree>
    <p:extLst>
      <p:ext uri="{BB962C8B-B14F-4D97-AF65-F5344CB8AC3E}">
        <p14:creationId xmlns:p14="http://schemas.microsoft.com/office/powerpoint/2010/main" val="363086012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79</a:t>
            </a:fld>
            <a:endParaRPr lang="ko-KR" altLang="en-US"/>
          </a:p>
        </p:txBody>
      </p:sp>
    </p:spTree>
    <p:extLst>
      <p:ext uri="{BB962C8B-B14F-4D97-AF65-F5344CB8AC3E}">
        <p14:creationId xmlns:p14="http://schemas.microsoft.com/office/powerpoint/2010/main" val="21263308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지금부터는 외국인 등록</a:t>
            </a:r>
            <a:r>
              <a:rPr lang="en-US" altLang="ko-KR" dirty="0"/>
              <a:t>, </a:t>
            </a:r>
            <a:r>
              <a:rPr lang="ko-KR" altLang="en-US" dirty="0" err="1"/>
              <a:t>비자변경</a:t>
            </a:r>
            <a:r>
              <a:rPr lang="en-US" altLang="ko-KR" dirty="0"/>
              <a:t>, </a:t>
            </a:r>
            <a:r>
              <a:rPr lang="ko-KR" altLang="en-US" dirty="0" err="1"/>
              <a:t>체류자격외</a:t>
            </a:r>
            <a:r>
              <a:rPr lang="ko-KR" altLang="en-US" dirty="0"/>
              <a:t> 활동에 대해 설명을 드리겠습니다</a:t>
            </a:r>
            <a:r>
              <a:rPr lang="en-US" altLang="ko-KR" dirty="0"/>
              <a:t>.</a:t>
            </a:r>
          </a:p>
          <a:p>
            <a:endParaRPr lang="en-US" altLang="ko-KR" dirty="0"/>
          </a:p>
          <a:p>
            <a:r>
              <a:rPr lang="ko-KR" altLang="en-US" dirty="0"/>
              <a:t>한국에 입국해서 </a:t>
            </a:r>
            <a:r>
              <a:rPr lang="en-US" altLang="ko-KR" dirty="0"/>
              <a:t>90</a:t>
            </a:r>
            <a:r>
              <a:rPr lang="ko-KR" altLang="en-US" dirty="0" err="1"/>
              <a:t>일이상</a:t>
            </a:r>
            <a:r>
              <a:rPr lang="ko-KR" altLang="en-US" dirty="0"/>
              <a:t> 체류하는 학생은 모두 외국인 등록을 해야합니다</a:t>
            </a:r>
            <a:r>
              <a:rPr lang="en-US" altLang="ko-KR" dirty="0"/>
              <a:t>.</a:t>
            </a:r>
          </a:p>
          <a:p>
            <a:endParaRPr lang="en-US" altLang="ko-KR" dirty="0"/>
          </a:p>
          <a:p>
            <a:r>
              <a:rPr lang="ko-KR" altLang="en-US" dirty="0"/>
              <a:t>세종로 출입국사무소는</a:t>
            </a:r>
            <a:r>
              <a:rPr lang="en-US" altLang="ko-KR" dirty="0"/>
              <a:t> </a:t>
            </a:r>
            <a:r>
              <a:rPr lang="ko-KR" altLang="en-US" dirty="0"/>
              <a:t>지하철 </a:t>
            </a:r>
            <a:r>
              <a:rPr lang="en-US" altLang="ko-KR" dirty="0"/>
              <a:t>1</a:t>
            </a:r>
            <a:r>
              <a:rPr lang="ko-KR" altLang="en-US" dirty="0"/>
              <a:t>호선 </a:t>
            </a:r>
            <a:r>
              <a:rPr lang="ko-KR" altLang="en-US" dirty="0" err="1"/>
              <a:t>종각역</a:t>
            </a:r>
            <a:r>
              <a:rPr lang="ko-KR" altLang="en-US" dirty="0"/>
              <a:t> </a:t>
            </a:r>
            <a:r>
              <a:rPr lang="en-US" altLang="ko-KR" dirty="0"/>
              <a:t>6</a:t>
            </a:r>
            <a:r>
              <a:rPr lang="ko-KR" altLang="en-US" dirty="0" err="1"/>
              <a:t>번출구</a:t>
            </a:r>
            <a:r>
              <a:rPr lang="ko-KR" altLang="en-US" dirty="0"/>
              <a:t> 서울 글로벌센터 </a:t>
            </a:r>
            <a:r>
              <a:rPr lang="en-US" altLang="ko-KR" dirty="0"/>
              <a:t>2</a:t>
            </a:r>
            <a:r>
              <a:rPr lang="ko-KR" altLang="en-US" dirty="0"/>
              <a:t>층에 있습니다</a:t>
            </a:r>
            <a:r>
              <a:rPr lang="en-US" altLang="ko-KR" dirty="0"/>
              <a:t>.</a:t>
            </a:r>
          </a:p>
          <a:p>
            <a:r>
              <a:rPr lang="ko-KR" altLang="en-US" dirty="0" err="1"/>
              <a:t>가기전엔</a:t>
            </a:r>
            <a:r>
              <a:rPr lang="ko-KR" altLang="en-US" dirty="0"/>
              <a:t> 꼭 </a:t>
            </a:r>
            <a:r>
              <a:rPr lang="ko-KR" altLang="en-US" dirty="0" err="1"/>
              <a:t>방문예약을</a:t>
            </a:r>
            <a:r>
              <a:rPr lang="ko-KR" altLang="en-US" dirty="0"/>
              <a:t> </a:t>
            </a:r>
            <a:r>
              <a:rPr lang="ko-KR" altLang="en-US" dirty="0" err="1"/>
              <a:t>미리해서</a:t>
            </a:r>
            <a:r>
              <a:rPr lang="ko-KR" altLang="en-US" dirty="0"/>
              <a:t> 가야하고 </a:t>
            </a:r>
            <a:endParaRPr lang="en-US" altLang="ko-KR" dirty="0"/>
          </a:p>
          <a:p>
            <a:r>
              <a:rPr lang="ko-KR" altLang="en-US" dirty="0" err="1"/>
              <a:t>준비서류중</a:t>
            </a:r>
            <a:r>
              <a:rPr lang="ko-KR" altLang="en-US" dirty="0"/>
              <a:t> 재학증명서는 </a:t>
            </a:r>
            <a:r>
              <a:rPr lang="ko-KR" altLang="en-US" dirty="0" err="1"/>
              <a:t>개강후부터</a:t>
            </a:r>
            <a:r>
              <a:rPr lang="ko-KR" altLang="en-US" dirty="0"/>
              <a:t> </a:t>
            </a:r>
            <a:endParaRPr lang="en-US" altLang="ko-KR" dirty="0"/>
          </a:p>
          <a:p>
            <a:r>
              <a:rPr lang="ko-KR" altLang="en-US" dirty="0" err="1"/>
              <a:t>화도관</a:t>
            </a:r>
            <a:r>
              <a:rPr lang="ko-KR" altLang="en-US" dirty="0"/>
              <a:t> </a:t>
            </a:r>
            <a:r>
              <a:rPr lang="en-US" altLang="ko-KR" dirty="0"/>
              <a:t>1</a:t>
            </a:r>
            <a:r>
              <a:rPr lang="ko-KR" altLang="en-US" dirty="0"/>
              <a:t>층 학생서비스센터에서 발급받을 수 있습니다</a:t>
            </a:r>
            <a:r>
              <a:rPr lang="en-US" altLang="ko-KR" dirty="0"/>
              <a:t>.</a:t>
            </a:r>
          </a:p>
          <a:p>
            <a:endParaRPr lang="en-US" altLang="ko-KR" dirty="0"/>
          </a:p>
          <a:p>
            <a:r>
              <a:rPr lang="ko-KR" altLang="en-US" dirty="0"/>
              <a:t>또</a:t>
            </a:r>
            <a:r>
              <a:rPr lang="en-US" altLang="ko-KR" dirty="0"/>
              <a:t>, </a:t>
            </a:r>
            <a:r>
              <a:rPr lang="ko-KR" altLang="en-US" dirty="0"/>
              <a:t>비자와 관련해서 궁금한 것이 있으면 </a:t>
            </a:r>
            <a:endParaRPr lang="en-US" altLang="ko-KR" dirty="0"/>
          </a:p>
          <a:p>
            <a:r>
              <a:rPr lang="en-US" altLang="ko-KR" dirty="0"/>
              <a:t>1345 </a:t>
            </a:r>
            <a:r>
              <a:rPr lang="ko-KR" altLang="en-US" dirty="0" err="1"/>
              <a:t>외국인안내</a:t>
            </a:r>
            <a:r>
              <a:rPr lang="ko-KR" altLang="en-US" dirty="0"/>
              <a:t> 콜센터를 이용하면 여러가지 언어로 상담이 가능합니다</a:t>
            </a:r>
            <a:r>
              <a:rPr lang="en-US" altLang="ko-KR" dirty="0"/>
              <a:t>. </a:t>
            </a:r>
            <a:r>
              <a:rPr lang="ko-KR" altLang="en-US" dirty="0"/>
              <a:t> </a:t>
            </a:r>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80</a:t>
            </a:fld>
            <a:endParaRPr lang="ko-KR" altLang="en-US"/>
          </a:p>
        </p:txBody>
      </p:sp>
    </p:spTree>
    <p:extLst>
      <p:ext uri="{BB962C8B-B14F-4D97-AF65-F5344CB8AC3E}">
        <p14:creationId xmlns:p14="http://schemas.microsoft.com/office/powerpoint/2010/main" val="353085875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err="1"/>
              <a:t>신입생중</a:t>
            </a:r>
            <a:r>
              <a:rPr lang="ko-KR" altLang="en-US" dirty="0"/>
              <a:t> 대부분이 지금 </a:t>
            </a:r>
            <a:r>
              <a:rPr lang="en-US" altLang="ko-KR" dirty="0"/>
              <a:t>D4</a:t>
            </a:r>
            <a:r>
              <a:rPr lang="ko-KR" altLang="en-US" dirty="0"/>
              <a:t>비자를 가지고 있는 것으로 알고있는데 </a:t>
            </a:r>
            <a:endParaRPr lang="en-US" altLang="ko-KR" dirty="0"/>
          </a:p>
          <a:p>
            <a:r>
              <a:rPr lang="ko-KR" altLang="en-US" dirty="0"/>
              <a:t>지금부터 바로 </a:t>
            </a:r>
            <a:r>
              <a:rPr lang="en-US" altLang="ko-KR" dirty="0"/>
              <a:t>D2</a:t>
            </a:r>
            <a:r>
              <a:rPr lang="ko-KR" altLang="en-US" dirty="0"/>
              <a:t>비자로변경을 해야합니다</a:t>
            </a:r>
            <a:r>
              <a:rPr lang="en-US" altLang="ko-KR" dirty="0"/>
              <a:t>.</a:t>
            </a:r>
          </a:p>
          <a:p>
            <a:endParaRPr lang="en-US" altLang="ko-KR" dirty="0"/>
          </a:p>
          <a:p>
            <a:r>
              <a:rPr lang="ko-KR" altLang="en-US" dirty="0" err="1"/>
              <a:t>필요서류중</a:t>
            </a:r>
            <a:r>
              <a:rPr lang="ko-KR" altLang="en-US" dirty="0"/>
              <a:t> 표준입학허가서와 등록금 납입증명서는 국제교류팀으로 오면 </a:t>
            </a:r>
            <a:r>
              <a:rPr lang="ko-KR" altLang="en-US" dirty="0" err="1"/>
              <a:t>받을수가</a:t>
            </a:r>
            <a:r>
              <a:rPr lang="ko-KR" altLang="en-US" dirty="0"/>
              <a:t> 있고</a:t>
            </a:r>
            <a:r>
              <a:rPr lang="en-US" altLang="ko-KR" dirty="0"/>
              <a:t>,</a:t>
            </a:r>
          </a:p>
          <a:p>
            <a:r>
              <a:rPr lang="ko-KR" altLang="en-US" dirty="0" err="1"/>
              <a:t>그외</a:t>
            </a:r>
            <a:r>
              <a:rPr lang="ko-KR" altLang="en-US" dirty="0"/>
              <a:t> 최종학력증명서나 학력인증서류는 학생이 직접준비해야 하는 서류입니다</a:t>
            </a:r>
            <a:r>
              <a:rPr lang="en-US" altLang="ko-KR" dirty="0"/>
              <a:t>. </a:t>
            </a:r>
          </a:p>
          <a:p>
            <a:r>
              <a:rPr lang="ko-KR" altLang="en-US" dirty="0" err="1"/>
              <a:t>입학할때낸</a:t>
            </a:r>
            <a:r>
              <a:rPr lang="ko-KR" altLang="en-US" dirty="0"/>
              <a:t> 서류는 저희가 보관해야해서 돌려 </a:t>
            </a:r>
            <a:r>
              <a:rPr lang="ko-KR" altLang="en-US" dirty="0" err="1"/>
              <a:t>드릴수</a:t>
            </a:r>
            <a:r>
              <a:rPr lang="ko-KR" altLang="en-US" dirty="0"/>
              <a:t> 없으니</a:t>
            </a:r>
            <a:r>
              <a:rPr lang="ko-KR" altLang="en-US" baseline="0" dirty="0"/>
              <a:t> </a:t>
            </a:r>
            <a:endParaRPr lang="en-US" altLang="ko-KR" baseline="0" dirty="0"/>
          </a:p>
          <a:p>
            <a:r>
              <a:rPr lang="ko-KR" altLang="en-US" baseline="0" dirty="0"/>
              <a:t>필요한 학생은 지금부터라도 바로 준비를 해야합니다</a:t>
            </a:r>
            <a:r>
              <a:rPr lang="en-US" altLang="ko-KR" baseline="0" dirty="0"/>
              <a:t>.</a:t>
            </a:r>
          </a:p>
          <a:p>
            <a:endParaRPr lang="en-US" altLang="ko-KR" baseline="0" dirty="0"/>
          </a:p>
          <a:p>
            <a:r>
              <a:rPr lang="ko-KR" altLang="en-US" baseline="0" dirty="0"/>
              <a:t>그리고 이번에 </a:t>
            </a:r>
            <a:r>
              <a:rPr lang="ko-KR" altLang="en-US" baseline="0" dirty="0" err="1"/>
              <a:t>비자변경시</a:t>
            </a:r>
            <a:r>
              <a:rPr lang="ko-KR" altLang="en-US" baseline="0" dirty="0"/>
              <a:t> 달라진 점이 있는데</a:t>
            </a:r>
            <a:endParaRPr lang="en-US" altLang="ko-KR" baseline="0" dirty="0"/>
          </a:p>
          <a:p>
            <a:r>
              <a:rPr lang="ko-KR" altLang="en-US" baseline="0" dirty="0"/>
              <a:t>재정입증서류를 </a:t>
            </a:r>
            <a:r>
              <a:rPr lang="ko-KR" altLang="en-US" baseline="0" dirty="0" err="1"/>
              <a:t>준비할때</a:t>
            </a:r>
            <a:r>
              <a:rPr lang="ko-KR" altLang="en-US" baseline="0" dirty="0"/>
              <a:t> 외국에서 한국에 송금한 내역이 필요하다고 합니다</a:t>
            </a:r>
            <a:r>
              <a:rPr lang="en-US" altLang="ko-KR" baseline="0" dirty="0"/>
              <a:t>.</a:t>
            </a:r>
          </a:p>
          <a:p>
            <a:r>
              <a:rPr lang="ko-KR" altLang="en-US" baseline="0" dirty="0"/>
              <a:t>만일 </a:t>
            </a:r>
            <a:r>
              <a:rPr lang="ko-KR" altLang="en-US" baseline="0" dirty="0" err="1"/>
              <a:t>송금받은게</a:t>
            </a:r>
            <a:r>
              <a:rPr lang="ko-KR" altLang="en-US" baseline="0" dirty="0"/>
              <a:t> 없고</a:t>
            </a:r>
            <a:r>
              <a:rPr lang="en-US" altLang="ko-KR" baseline="0" dirty="0"/>
              <a:t> </a:t>
            </a:r>
            <a:r>
              <a:rPr lang="ko-KR" altLang="en-US" baseline="0" dirty="0" err="1"/>
              <a:t>이천만원이</a:t>
            </a:r>
            <a:r>
              <a:rPr lang="ko-KR" altLang="en-US" baseline="0" dirty="0"/>
              <a:t> 한국에서 아르바이트를 해서 </a:t>
            </a:r>
            <a:r>
              <a:rPr lang="ko-KR" altLang="en-US" baseline="0" dirty="0" err="1"/>
              <a:t>번돈이라면</a:t>
            </a:r>
            <a:r>
              <a:rPr lang="ko-KR" altLang="en-US" baseline="0" dirty="0"/>
              <a:t> </a:t>
            </a:r>
            <a:endParaRPr lang="en-US" altLang="ko-KR" baseline="0" dirty="0"/>
          </a:p>
          <a:p>
            <a:r>
              <a:rPr lang="ko-KR" altLang="en-US" baseline="0" dirty="0"/>
              <a:t>어떤 아르바이트로 얼마를 </a:t>
            </a:r>
            <a:r>
              <a:rPr lang="ko-KR" altLang="en-US" baseline="0" dirty="0" err="1"/>
              <a:t>벌었는지에</a:t>
            </a:r>
            <a:r>
              <a:rPr lang="ko-KR" altLang="en-US" baseline="0" dirty="0"/>
              <a:t> 대해서도 </a:t>
            </a:r>
            <a:r>
              <a:rPr lang="ko-KR" altLang="en-US" baseline="0" dirty="0" err="1"/>
              <a:t>증명해야한다고</a:t>
            </a:r>
            <a:r>
              <a:rPr lang="ko-KR" altLang="en-US" baseline="0" dirty="0"/>
              <a:t> 하니 미리 학생들이 준비를 해야 하겠습니다</a:t>
            </a:r>
            <a:r>
              <a:rPr lang="en-US" altLang="ko-KR" baseline="0" dirty="0"/>
              <a:t>.</a:t>
            </a:r>
          </a:p>
          <a:p>
            <a:endParaRPr lang="en-US" altLang="ko-KR" baseline="0" dirty="0"/>
          </a:p>
          <a:p>
            <a:endParaRPr lang="en-US" altLang="ko-KR" baseline="0" dirty="0"/>
          </a:p>
          <a:p>
            <a:r>
              <a:rPr lang="ko-KR" altLang="en-US" baseline="0" dirty="0"/>
              <a:t>그리고 아르바이트를 하는 학생이 꽤 많은 것으로 알고있는데</a:t>
            </a:r>
            <a:r>
              <a:rPr lang="en-US" altLang="ko-KR" baseline="0" dirty="0"/>
              <a:t>,</a:t>
            </a:r>
          </a:p>
          <a:p>
            <a:r>
              <a:rPr lang="ko-KR" altLang="en-US" baseline="0" dirty="0"/>
              <a:t>아르바이트를 할 때에는 국제교류팀에 방문에 미리 꼭 </a:t>
            </a:r>
            <a:r>
              <a:rPr lang="ko-KR" altLang="en-US" baseline="0" dirty="0" err="1"/>
              <a:t>확인을받고</a:t>
            </a:r>
            <a:r>
              <a:rPr lang="ko-KR" altLang="en-US" baseline="0" dirty="0"/>
              <a:t> </a:t>
            </a:r>
            <a:endParaRPr lang="en-US" altLang="ko-KR" baseline="0" dirty="0"/>
          </a:p>
          <a:p>
            <a:r>
              <a:rPr lang="ko-KR" altLang="en-US" baseline="0" dirty="0" err="1"/>
              <a:t>하이코리아에서</a:t>
            </a:r>
            <a:r>
              <a:rPr lang="ko-KR" altLang="en-US" baseline="0" dirty="0"/>
              <a:t> 신청을 해야 문제가 없습니다</a:t>
            </a:r>
            <a:r>
              <a:rPr lang="en-US" altLang="ko-KR" baseline="0" dirty="0"/>
              <a:t>.</a:t>
            </a:r>
          </a:p>
          <a:p>
            <a:r>
              <a:rPr lang="ko-KR" altLang="en-US" baseline="0" dirty="0"/>
              <a:t>그리고 </a:t>
            </a:r>
            <a:r>
              <a:rPr lang="ko-KR" altLang="en-US" baseline="0" dirty="0" err="1"/>
              <a:t>학기중에는</a:t>
            </a:r>
            <a:r>
              <a:rPr lang="ko-KR" altLang="en-US" baseline="0" dirty="0"/>
              <a:t> 주당 </a:t>
            </a:r>
            <a:r>
              <a:rPr lang="en-US" altLang="ko-KR" baseline="0" dirty="0"/>
              <a:t>20</a:t>
            </a:r>
            <a:r>
              <a:rPr lang="ko-KR" altLang="en-US" baseline="0" dirty="0"/>
              <a:t>시간 이내로 하고 </a:t>
            </a:r>
            <a:r>
              <a:rPr lang="en-US" altLang="ko-KR" baseline="0" dirty="0"/>
              <a:t>2</a:t>
            </a:r>
            <a:r>
              <a:rPr lang="ko-KR" altLang="en-US" baseline="0" dirty="0" err="1"/>
              <a:t>개장소까지</a:t>
            </a:r>
            <a:r>
              <a:rPr lang="ko-KR" altLang="en-US" baseline="0" dirty="0"/>
              <a:t> </a:t>
            </a:r>
            <a:r>
              <a:rPr lang="ko-KR" altLang="en-US" baseline="0" dirty="0" err="1"/>
              <a:t>가능한점</a:t>
            </a:r>
            <a:r>
              <a:rPr lang="ko-KR" altLang="en-US" baseline="0" dirty="0"/>
              <a:t> </a:t>
            </a:r>
            <a:r>
              <a:rPr lang="ko-KR" altLang="en-US" baseline="0" dirty="0" err="1"/>
              <a:t>기억해두시길</a:t>
            </a:r>
            <a:r>
              <a:rPr lang="ko-KR" altLang="en-US" baseline="0" dirty="0"/>
              <a:t> 바랍니다</a:t>
            </a:r>
            <a:r>
              <a:rPr lang="en-US" altLang="ko-KR" baseline="0" dirty="0"/>
              <a:t>. </a:t>
            </a:r>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81</a:t>
            </a:fld>
            <a:endParaRPr lang="ko-KR" altLang="en-US"/>
          </a:p>
        </p:txBody>
      </p:sp>
    </p:spTree>
    <p:extLst>
      <p:ext uri="{BB962C8B-B14F-4D97-AF65-F5344CB8AC3E}">
        <p14:creationId xmlns:p14="http://schemas.microsoft.com/office/powerpoint/2010/main" val="86254822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err="1"/>
              <a:t>신입생중</a:t>
            </a:r>
            <a:r>
              <a:rPr lang="ko-KR" altLang="en-US" dirty="0"/>
              <a:t> 대부분이 지금 </a:t>
            </a:r>
            <a:r>
              <a:rPr lang="en-US" altLang="ko-KR" dirty="0"/>
              <a:t>D4</a:t>
            </a:r>
            <a:r>
              <a:rPr lang="ko-KR" altLang="en-US" dirty="0"/>
              <a:t>비자를 가지고 있는 것으로 알고있는데 </a:t>
            </a:r>
            <a:endParaRPr lang="en-US" altLang="ko-KR" dirty="0"/>
          </a:p>
          <a:p>
            <a:r>
              <a:rPr lang="ko-KR" altLang="en-US" dirty="0"/>
              <a:t>지금부터 바로 </a:t>
            </a:r>
            <a:r>
              <a:rPr lang="en-US" altLang="ko-KR" dirty="0"/>
              <a:t>D2</a:t>
            </a:r>
            <a:r>
              <a:rPr lang="ko-KR" altLang="en-US" dirty="0"/>
              <a:t>비자로변경을 해야합니다</a:t>
            </a:r>
            <a:r>
              <a:rPr lang="en-US" altLang="ko-KR" dirty="0"/>
              <a:t>.</a:t>
            </a:r>
          </a:p>
          <a:p>
            <a:endParaRPr lang="en-US" altLang="ko-KR" dirty="0"/>
          </a:p>
          <a:p>
            <a:r>
              <a:rPr lang="ko-KR" altLang="en-US" dirty="0" err="1"/>
              <a:t>필요서류중</a:t>
            </a:r>
            <a:r>
              <a:rPr lang="ko-KR" altLang="en-US" dirty="0"/>
              <a:t> 표준입학허가서와 등록금 납입증명서는 국제교류팀으로 오면 </a:t>
            </a:r>
            <a:r>
              <a:rPr lang="ko-KR" altLang="en-US" dirty="0" err="1"/>
              <a:t>받을수가</a:t>
            </a:r>
            <a:r>
              <a:rPr lang="ko-KR" altLang="en-US" dirty="0"/>
              <a:t> 있고</a:t>
            </a:r>
            <a:r>
              <a:rPr lang="en-US" altLang="ko-KR" dirty="0"/>
              <a:t>,</a:t>
            </a:r>
          </a:p>
          <a:p>
            <a:r>
              <a:rPr lang="ko-KR" altLang="en-US" dirty="0" err="1"/>
              <a:t>그외</a:t>
            </a:r>
            <a:r>
              <a:rPr lang="ko-KR" altLang="en-US" dirty="0"/>
              <a:t> 최종학력증명서나 학력인증서류는 학생이 직접준비해야 하는 서류입니다</a:t>
            </a:r>
            <a:r>
              <a:rPr lang="en-US" altLang="ko-KR" dirty="0"/>
              <a:t>. </a:t>
            </a:r>
          </a:p>
          <a:p>
            <a:r>
              <a:rPr lang="ko-KR" altLang="en-US" dirty="0" err="1"/>
              <a:t>입학할때낸</a:t>
            </a:r>
            <a:r>
              <a:rPr lang="ko-KR" altLang="en-US" dirty="0"/>
              <a:t> 서류는 저희가 보관해야해서 돌려 </a:t>
            </a:r>
            <a:r>
              <a:rPr lang="ko-KR" altLang="en-US" dirty="0" err="1"/>
              <a:t>드릴수</a:t>
            </a:r>
            <a:r>
              <a:rPr lang="ko-KR" altLang="en-US" dirty="0"/>
              <a:t> 없으니</a:t>
            </a:r>
            <a:r>
              <a:rPr lang="ko-KR" altLang="en-US" baseline="0" dirty="0"/>
              <a:t> </a:t>
            </a:r>
            <a:endParaRPr lang="en-US" altLang="ko-KR" baseline="0" dirty="0"/>
          </a:p>
          <a:p>
            <a:r>
              <a:rPr lang="ko-KR" altLang="en-US" baseline="0" dirty="0"/>
              <a:t>필요한 학생은 지금부터라도 바로 준비를 해야합니다</a:t>
            </a:r>
            <a:r>
              <a:rPr lang="en-US" altLang="ko-KR" baseline="0" dirty="0"/>
              <a:t>.</a:t>
            </a:r>
          </a:p>
          <a:p>
            <a:endParaRPr lang="en-US" altLang="ko-KR" baseline="0" dirty="0"/>
          </a:p>
          <a:p>
            <a:r>
              <a:rPr lang="ko-KR" altLang="en-US" baseline="0" dirty="0"/>
              <a:t>그리고 이번에 </a:t>
            </a:r>
            <a:r>
              <a:rPr lang="ko-KR" altLang="en-US" baseline="0" dirty="0" err="1"/>
              <a:t>비자변경시</a:t>
            </a:r>
            <a:r>
              <a:rPr lang="ko-KR" altLang="en-US" baseline="0" dirty="0"/>
              <a:t> 달라진 점이 있는데</a:t>
            </a:r>
            <a:endParaRPr lang="en-US" altLang="ko-KR" baseline="0" dirty="0"/>
          </a:p>
          <a:p>
            <a:r>
              <a:rPr lang="ko-KR" altLang="en-US" baseline="0" dirty="0"/>
              <a:t>재정입증서류를 </a:t>
            </a:r>
            <a:r>
              <a:rPr lang="ko-KR" altLang="en-US" baseline="0" dirty="0" err="1"/>
              <a:t>준비할때</a:t>
            </a:r>
            <a:r>
              <a:rPr lang="ko-KR" altLang="en-US" baseline="0" dirty="0"/>
              <a:t> 외국에서 한국에 송금한 내역이 필요하다고 합니다</a:t>
            </a:r>
            <a:r>
              <a:rPr lang="en-US" altLang="ko-KR" baseline="0" dirty="0"/>
              <a:t>.</a:t>
            </a:r>
          </a:p>
          <a:p>
            <a:r>
              <a:rPr lang="ko-KR" altLang="en-US" baseline="0" dirty="0"/>
              <a:t>만일 </a:t>
            </a:r>
            <a:r>
              <a:rPr lang="ko-KR" altLang="en-US" baseline="0" dirty="0" err="1"/>
              <a:t>송금받은게</a:t>
            </a:r>
            <a:r>
              <a:rPr lang="ko-KR" altLang="en-US" baseline="0" dirty="0"/>
              <a:t> 없고</a:t>
            </a:r>
            <a:r>
              <a:rPr lang="en-US" altLang="ko-KR" baseline="0" dirty="0"/>
              <a:t> </a:t>
            </a:r>
            <a:r>
              <a:rPr lang="ko-KR" altLang="en-US" baseline="0" dirty="0" err="1"/>
              <a:t>이천만원이</a:t>
            </a:r>
            <a:r>
              <a:rPr lang="ko-KR" altLang="en-US" baseline="0" dirty="0"/>
              <a:t> 한국에서 아르바이트를 해서 </a:t>
            </a:r>
            <a:r>
              <a:rPr lang="ko-KR" altLang="en-US" baseline="0" dirty="0" err="1"/>
              <a:t>번돈이라면</a:t>
            </a:r>
            <a:r>
              <a:rPr lang="ko-KR" altLang="en-US" baseline="0" dirty="0"/>
              <a:t> </a:t>
            </a:r>
            <a:endParaRPr lang="en-US" altLang="ko-KR" baseline="0" dirty="0"/>
          </a:p>
          <a:p>
            <a:r>
              <a:rPr lang="ko-KR" altLang="en-US" baseline="0" dirty="0"/>
              <a:t>어떤 아르바이트로 얼마를 </a:t>
            </a:r>
            <a:r>
              <a:rPr lang="ko-KR" altLang="en-US" baseline="0" dirty="0" err="1"/>
              <a:t>벌었는지에</a:t>
            </a:r>
            <a:r>
              <a:rPr lang="ko-KR" altLang="en-US" baseline="0" dirty="0"/>
              <a:t> 대해서도 </a:t>
            </a:r>
            <a:r>
              <a:rPr lang="ko-KR" altLang="en-US" baseline="0" dirty="0" err="1"/>
              <a:t>증명해야한다고</a:t>
            </a:r>
            <a:r>
              <a:rPr lang="ko-KR" altLang="en-US" baseline="0" dirty="0"/>
              <a:t> 하니 미리 학생들이 준비를 해야 하겠습니다</a:t>
            </a:r>
            <a:r>
              <a:rPr lang="en-US" altLang="ko-KR" baseline="0" dirty="0"/>
              <a:t>.</a:t>
            </a:r>
          </a:p>
          <a:p>
            <a:endParaRPr lang="en-US" altLang="ko-KR" baseline="0" dirty="0"/>
          </a:p>
          <a:p>
            <a:endParaRPr lang="en-US" altLang="ko-KR" baseline="0" dirty="0"/>
          </a:p>
          <a:p>
            <a:r>
              <a:rPr lang="ko-KR" altLang="en-US" baseline="0" dirty="0"/>
              <a:t>그리고 아르바이트를 하는 학생이 꽤 많은 것으로 알고있는데</a:t>
            </a:r>
            <a:r>
              <a:rPr lang="en-US" altLang="ko-KR" baseline="0" dirty="0"/>
              <a:t>,</a:t>
            </a:r>
          </a:p>
          <a:p>
            <a:r>
              <a:rPr lang="ko-KR" altLang="en-US" baseline="0" dirty="0"/>
              <a:t>아르바이트를 할 때에는 국제교류팀에 방문에 미리 꼭 </a:t>
            </a:r>
            <a:r>
              <a:rPr lang="ko-KR" altLang="en-US" baseline="0" dirty="0" err="1"/>
              <a:t>확인을받고</a:t>
            </a:r>
            <a:r>
              <a:rPr lang="ko-KR" altLang="en-US" baseline="0" dirty="0"/>
              <a:t> </a:t>
            </a:r>
            <a:endParaRPr lang="en-US" altLang="ko-KR" baseline="0" dirty="0"/>
          </a:p>
          <a:p>
            <a:r>
              <a:rPr lang="ko-KR" altLang="en-US" baseline="0" dirty="0" err="1"/>
              <a:t>하이코리아에서</a:t>
            </a:r>
            <a:r>
              <a:rPr lang="ko-KR" altLang="en-US" baseline="0" dirty="0"/>
              <a:t> 신청을 해야 문제가 없습니다</a:t>
            </a:r>
            <a:r>
              <a:rPr lang="en-US" altLang="ko-KR" baseline="0" dirty="0"/>
              <a:t>.</a:t>
            </a:r>
          </a:p>
          <a:p>
            <a:r>
              <a:rPr lang="ko-KR" altLang="en-US" baseline="0" dirty="0"/>
              <a:t>그리고 </a:t>
            </a:r>
            <a:r>
              <a:rPr lang="ko-KR" altLang="en-US" baseline="0" dirty="0" err="1"/>
              <a:t>학기중에는</a:t>
            </a:r>
            <a:r>
              <a:rPr lang="ko-KR" altLang="en-US" baseline="0" dirty="0"/>
              <a:t> 주당 </a:t>
            </a:r>
            <a:r>
              <a:rPr lang="en-US" altLang="ko-KR" baseline="0" dirty="0"/>
              <a:t>20</a:t>
            </a:r>
            <a:r>
              <a:rPr lang="ko-KR" altLang="en-US" baseline="0" dirty="0"/>
              <a:t>시간 이내로 하고 </a:t>
            </a:r>
            <a:r>
              <a:rPr lang="en-US" altLang="ko-KR" baseline="0" dirty="0"/>
              <a:t>2</a:t>
            </a:r>
            <a:r>
              <a:rPr lang="ko-KR" altLang="en-US" baseline="0" dirty="0" err="1"/>
              <a:t>개장소까지</a:t>
            </a:r>
            <a:r>
              <a:rPr lang="ko-KR" altLang="en-US" baseline="0" dirty="0"/>
              <a:t> </a:t>
            </a:r>
            <a:r>
              <a:rPr lang="ko-KR" altLang="en-US" baseline="0" dirty="0" err="1"/>
              <a:t>가능한점</a:t>
            </a:r>
            <a:r>
              <a:rPr lang="ko-KR" altLang="en-US" baseline="0" dirty="0"/>
              <a:t> </a:t>
            </a:r>
            <a:r>
              <a:rPr lang="ko-KR" altLang="en-US" baseline="0" dirty="0" err="1"/>
              <a:t>기억해두시길</a:t>
            </a:r>
            <a:r>
              <a:rPr lang="ko-KR" altLang="en-US" baseline="0" dirty="0"/>
              <a:t> 바랍니다</a:t>
            </a:r>
            <a:r>
              <a:rPr lang="en-US" altLang="ko-KR" baseline="0" dirty="0"/>
              <a:t>. </a:t>
            </a:r>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82</a:t>
            </a:fld>
            <a:endParaRPr lang="ko-KR" altLang="en-US"/>
          </a:p>
        </p:txBody>
      </p:sp>
    </p:spTree>
    <p:extLst>
      <p:ext uri="{BB962C8B-B14F-4D97-AF65-F5344CB8AC3E}">
        <p14:creationId xmlns:p14="http://schemas.microsoft.com/office/powerpoint/2010/main" val="13617373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err="1"/>
              <a:t>신입생중</a:t>
            </a:r>
            <a:r>
              <a:rPr lang="ko-KR" altLang="en-US" dirty="0"/>
              <a:t> 대부분이 지금 </a:t>
            </a:r>
            <a:r>
              <a:rPr lang="en-US" altLang="ko-KR" dirty="0"/>
              <a:t>D4</a:t>
            </a:r>
            <a:r>
              <a:rPr lang="ko-KR" altLang="en-US" dirty="0"/>
              <a:t>비자를 가지고 있는 것으로 알고있는데 </a:t>
            </a:r>
            <a:endParaRPr lang="en-US" altLang="ko-KR" dirty="0"/>
          </a:p>
          <a:p>
            <a:r>
              <a:rPr lang="ko-KR" altLang="en-US" dirty="0"/>
              <a:t>지금부터 바로 </a:t>
            </a:r>
            <a:r>
              <a:rPr lang="en-US" altLang="ko-KR" dirty="0"/>
              <a:t>D2</a:t>
            </a:r>
            <a:r>
              <a:rPr lang="ko-KR" altLang="en-US" dirty="0"/>
              <a:t>비자로변경을 해야합니다</a:t>
            </a:r>
            <a:r>
              <a:rPr lang="en-US" altLang="ko-KR" dirty="0"/>
              <a:t>.</a:t>
            </a:r>
          </a:p>
          <a:p>
            <a:endParaRPr lang="en-US" altLang="ko-KR" dirty="0"/>
          </a:p>
          <a:p>
            <a:r>
              <a:rPr lang="ko-KR" altLang="en-US" dirty="0" err="1"/>
              <a:t>필요서류중</a:t>
            </a:r>
            <a:r>
              <a:rPr lang="ko-KR" altLang="en-US" dirty="0"/>
              <a:t> 표준입학허가서와 등록금 납입증명서는 국제교류팀으로 오면 </a:t>
            </a:r>
            <a:r>
              <a:rPr lang="ko-KR" altLang="en-US" dirty="0" err="1"/>
              <a:t>받을수가</a:t>
            </a:r>
            <a:r>
              <a:rPr lang="ko-KR" altLang="en-US" dirty="0"/>
              <a:t> 있고</a:t>
            </a:r>
            <a:r>
              <a:rPr lang="en-US" altLang="ko-KR" dirty="0"/>
              <a:t>,</a:t>
            </a:r>
          </a:p>
          <a:p>
            <a:r>
              <a:rPr lang="ko-KR" altLang="en-US" dirty="0" err="1"/>
              <a:t>그외</a:t>
            </a:r>
            <a:r>
              <a:rPr lang="ko-KR" altLang="en-US" dirty="0"/>
              <a:t> 최종학력증명서나 학력인증서류는 학생이 직접준비해야 하는 서류입니다</a:t>
            </a:r>
            <a:r>
              <a:rPr lang="en-US" altLang="ko-KR" dirty="0"/>
              <a:t>. </a:t>
            </a:r>
          </a:p>
          <a:p>
            <a:r>
              <a:rPr lang="ko-KR" altLang="en-US" dirty="0" err="1"/>
              <a:t>입학할때낸</a:t>
            </a:r>
            <a:r>
              <a:rPr lang="ko-KR" altLang="en-US" dirty="0"/>
              <a:t> 서류는 저희가 보관해야해서 돌려 </a:t>
            </a:r>
            <a:r>
              <a:rPr lang="ko-KR" altLang="en-US" dirty="0" err="1"/>
              <a:t>드릴수</a:t>
            </a:r>
            <a:r>
              <a:rPr lang="ko-KR" altLang="en-US" dirty="0"/>
              <a:t> 없으니</a:t>
            </a:r>
            <a:r>
              <a:rPr lang="ko-KR" altLang="en-US" baseline="0" dirty="0"/>
              <a:t> </a:t>
            </a:r>
            <a:endParaRPr lang="en-US" altLang="ko-KR" baseline="0" dirty="0"/>
          </a:p>
          <a:p>
            <a:r>
              <a:rPr lang="ko-KR" altLang="en-US" baseline="0" dirty="0"/>
              <a:t>필요한 학생은 지금부터라도 바로 준비를 해야합니다</a:t>
            </a:r>
            <a:r>
              <a:rPr lang="en-US" altLang="ko-KR" baseline="0" dirty="0"/>
              <a:t>.</a:t>
            </a:r>
          </a:p>
          <a:p>
            <a:endParaRPr lang="en-US" altLang="ko-KR" baseline="0" dirty="0"/>
          </a:p>
          <a:p>
            <a:r>
              <a:rPr lang="ko-KR" altLang="en-US" baseline="0" dirty="0"/>
              <a:t>그리고 이번에 </a:t>
            </a:r>
            <a:r>
              <a:rPr lang="ko-KR" altLang="en-US" baseline="0" dirty="0" err="1"/>
              <a:t>비자변경시</a:t>
            </a:r>
            <a:r>
              <a:rPr lang="ko-KR" altLang="en-US" baseline="0" dirty="0"/>
              <a:t> 달라진 점이 있는데</a:t>
            </a:r>
            <a:endParaRPr lang="en-US" altLang="ko-KR" baseline="0" dirty="0"/>
          </a:p>
          <a:p>
            <a:r>
              <a:rPr lang="ko-KR" altLang="en-US" baseline="0" dirty="0"/>
              <a:t>재정입증서류를 </a:t>
            </a:r>
            <a:r>
              <a:rPr lang="ko-KR" altLang="en-US" baseline="0" dirty="0" err="1"/>
              <a:t>준비할때</a:t>
            </a:r>
            <a:r>
              <a:rPr lang="ko-KR" altLang="en-US" baseline="0" dirty="0"/>
              <a:t> 외국에서 한국에 송금한 내역이 필요하다고 합니다</a:t>
            </a:r>
            <a:r>
              <a:rPr lang="en-US" altLang="ko-KR" baseline="0" dirty="0"/>
              <a:t>.</a:t>
            </a:r>
          </a:p>
          <a:p>
            <a:r>
              <a:rPr lang="ko-KR" altLang="en-US" baseline="0" dirty="0"/>
              <a:t>만일 </a:t>
            </a:r>
            <a:r>
              <a:rPr lang="ko-KR" altLang="en-US" baseline="0" dirty="0" err="1"/>
              <a:t>송금받은게</a:t>
            </a:r>
            <a:r>
              <a:rPr lang="ko-KR" altLang="en-US" baseline="0" dirty="0"/>
              <a:t> 없고</a:t>
            </a:r>
            <a:r>
              <a:rPr lang="en-US" altLang="ko-KR" baseline="0" dirty="0"/>
              <a:t> </a:t>
            </a:r>
            <a:r>
              <a:rPr lang="ko-KR" altLang="en-US" baseline="0" dirty="0" err="1"/>
              <a:t>이천만원이</a:t>
            </a:r>
            <a:r>
              <a:rPr lang="ko-KR" altLang="en-US" baseline="0" dirty="0"/>
              <a:t> 한국에서 아르바이트를 해서 </a:t>
            </a:r>
            <a:r>
              <a:rPr lang="ko-KR" altLang="en-US" baseline="0" dirty="0" err="1"/>
              <a:t>번돈이라면</a:t>
            </a:r>
            <a:r>
              <a:rPr lang="ko-KR" altLang="en-US" baseline="0" dirty="0"/>
              <a:t> </a:t>
            </a:r>
            <a:endParaRPr lang="en-US" altLang="ko-KR" baseline="0" dirty="0"/>
          </a:p>
          <a:p>
            <a:r>
              <a:rPr lang="ko-KR" altLang="en-US" baseline="0" dirty="0"/>
              <a:t>어떤 아르바이트로 얼마를 </a:t>
            </a:r>
            <a:r>
              <a:rPr lang="ko-KR" altLang="en-US" baseline="0" dirty="0" err="1"/>
              <a:t>벌었는지에</a:t>
            </a:r>
            <a:r>
              <a:rPr lang="ko-KR" altLang="en-US" baseline="0" dirty="0"/>
              <a:t> 대해서도 </a:t>
            </a:r>
            <a:r>
              <a:rPr lang="ko-KR" altLang="en-US" baseline="0" dirty="0" err="1"/>
              <a:t>증명해야한다고</a:t>
            </a:r>
            <a:r>
              <a:rPr lang="ko-KR" altLang="en-US" baseline="0" dirty="0"/>
              <a:t> 하니 미리 학생들이 준비를 해야 하겠습니다</a:t>
            </a:r>
            <a:r>
              <a:rPr lang="en-US" altLang="ko-KR" baseline="0" dirty="0"/>
              <a:t>.</a:t>
            </a:r>
          </a:p>
          <a:p>
            <a:endParaRPr lang="en-US" altLang="ko-KR" baseline="0" dirty="0"/>
          </a:p>
          <a:p>
            <a:endParaRPr lang="en-US" altLang="ko-KR" baseline="0" dirty="0"/>
          </a:p>
          <a:p>
            <a:r>
              <a:rPr lang="ko-KR" altLang="en-US" baseline="0" dirty="0"/>
              <a:t>그리고 아르바이트를 하는 학생이 꽤 많은 것으로 알고있는데</a:t>
            </a:r>
            <a:r>
              <a:rPr lang="en-US" altLang="ko-KR" baseline="0" dirty="0"/>
              <a:t>,</a:t>
            </a:r>
          </a:p>
          <a:p>
            <a:r>
              <a:rPr lang="ko-KR" altLang="en-US" baseline="0" dirty="0"/>
              <a:t>아르바이트를 할 때에는 국제교류팀에 방문에 미리 꼭 </a:t>
            </a:r>
            <a:r>
              <a:rPr lang="ko-KR" altLang="en-US" baseline="0" dirty="0" err="1"/>
              <a:t>확인을받고</a:t>
            </a:r>
            <a:r>
              <a:rPr lang="ko-KR" altLang="en-US" baseline="0" dirty="0"/>
              <a:t> </a:t>
            </a:r>
            <a:endParaRPr lang="en-US" altLang="ko-KR" baseline="0" dirty="0"/>
          </a:p>
          <a:p>
            <a:r>
              <a:rPr lang="ko-KR" altLang="en-US" baseline="0" dirty="0" err="1"/>
              <a:t>하이코리아에서</a:t>
            </a:r>
            <a:r>
              <a:rPr lang="ko-KR" altLang="en-US" baseline="0" dirty="0"/>
              <a:t> 신청을 해야 문제가 없습니다</a:t>
            </a:r>
            <a:r>
              <a:rPr lang="en-US" altLang="ko-KR" baseline="0" dirty="0"/>
              <a:t>.</a:t>
            </a:r>
          </a:p>
          <a:p>
            <a:r>
              <a:rPr lang="ko-KR" altLang="en-US" baseline="0" dirty="0"/>
              <a:t>그리고 </a:t>
            </a:r>
            <a:r>
              <a:rPr lang="ko-KR" altLang="en-US" baseline="0" dirty="0" err="1"/>
              <a:t>학기중에는</a:t>
            </a:r>
            <a:r>
              <a:rPr lang="ko-KR" altLang="en-US" baseline="0" dirty="0"/>
              <a:t> 주당 </a:t>
            </a:r>
            <a:r>
              <a:rPr lang="en-US" altLang="ko-KR" baseline="0" dirty="0"/>
              <a:t>20</a:t>
            </a:r>
            <a:r>
              <a:rPr lang="ko-KR" altLang="en-US" baseline="0" dirty="0"/>
              <a:t>시간 이내로 하고 </a:t>
            </a:r>
            <a:r>
              <a:rPr lang="en-US" altLang="ko-KR" baseline="0" dirty="0"/>
              <a:t>2</a:t>
            </a:r>
            <a:r>
              <a:rPr lang="ko-KR" altLang="en-US" baseline="0" dirty="0" err="1"/>
              <a:t>개장소까지</a:t>
            </a:r>
            <a:r>
              <a:rPr lang="ko-KR" altLang="en-US" baseline="0" dirty="0"/>
              <a:t> </a:t>
            </a:r>
            <a:r>
              <a:rPr lang="ko-KR" altLang="en-US" baseline="0" dirty="0" err="1"/>
              <a:t>가능한점</a:t>
            </a:r>
            <a:r>
              <a:rPr lang="ko-KR" altLang="en-US" baseline="0" dirty="0"/>
              <a:t> </a:t>
            </a:r>
            <a:r>
              <a:rPr lang="ko-KR" altLang="en-US" baseline="0" dirty="0" err="1"/>
              <a:t>기억해두시길</a:t>
            </a:r>
            <a:r>
              <a:rPr lang="ko-KR" altLang="en-US" baseline="0" dirty="0"/>
              <a:t> 바랍니다</a:t>
            </a:r>
            <a:r>
              <a:rPr lang="en-US" altLang="ko-KR" baseline="0" dirty="0"/>
              <a:t>. </a:t>
            </a:r>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83</a:t>
            </a:fld>
            <a:endParaRPr lang="ko-KR" altLang="en-US"/>
          </a:p>
        </p:txBody>
      </p:sp>
    </p:spTree>
    <p:extLst>
      <p:ext uri="{BB962C8B-B14F-4D97-AF65-F5344CB8AC3E}">
        <p14:creationId xmlns:p14="http://schemas.microsoft.com/office/powerpoint/2010/main" val="323409151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err="1"/>
              <a:t>신입생중</a:t>
            </a:r>
            <a:r>
              <a:rPr lang="ko-KR" altLang="en-US" dirty="0"/>
              <a:t> 대부분이 지금 </a:t>
            </a:r>
            <a:r>
              <a:rPr lang="en-US" altLang="ko-KR" dirty="0"/>
              <a:t>D4</a:t>
            </a:r>
            <a:r>
              <a:rPr lang="ko-KR" altLang="en-US" dirty="0"/>
              <a:t>비자를 가지고 있는 것으로 알고있는데 </a:t>
            </a:r>
            <a:endParaRPr lang="en-US" altLang="ko-KR" dirty="0"/>
          </a:p>
          <a:p>
            <a:r>
              <a:rPr lang="ko-KR" altLang="en-US" dirty="0"/>
              <a:t>지금부터 바로 </a:t>
            </a:r>
            <a:r>
              <a:rPr lang="en-US" altLang="ko-KR" dirty="0"/>
              <a:t>D2</a:t>
            </a:r>
            <a:r>
              <a:rPr lang="ko-KR" altLang="en-US" dirty="0"/>
              <a:t>비자로변경을 해야합니다</a:t>
            </a:r>
            <a:r>
              <a:rPr lang="en-US" altLang="ko-KR" dirty="0"/>
              <a:t>.</a:t>
            </a:r>
          </a:p>
          <a:p>
            <a:endParaRPr lang="en-US" altLang="ko-KR" dirty="0"/>
          </a:p>
          <a:p>
            <a:r>
              <a:rPr lang="ko-KR" altLang="en-US" dirty="0" err="1"/>
              <a:t>필요서류중</a:t>
            </a:r>
            <a:r>
              <a:rPr lang="ko-KR" altLang="en-US" dirty="0"/>
              <a:t> 표준입학허가서와 등록금 납입증명서는 국제교류팀으로 오면 </a:t>
            </a:r>
            <a:r>
              <a:rPr lang="ko-KR" altLang="en-US" dirty="0" err="1"/>
              <a:t>받을수가</a:t>
            </a:r>
            <a:r>
              <a:rPr lang="ko-KR" altLang="en-US" dirty="0"/>
              <a:t> 있고</a:t>
            </a:r>
            <a:r>
              <a:rPr lang="en-US" altLang="ko-KR" dirty="0"/>
              <a:t>,</a:t>
            </a:r>
          </a:p>
          <a:p>
            <a:r>
              <a:rPr lang="ko-KR" altLang="en-US" dirty="0" err="1"/>
              <a:t>그외</a:t>
            </a:r>
            <a:r>
              <a:rPr lang="ko-KR" altLang="en-US" dirty="0"/>
              <a:t> 최종학력증명서나 학력인증서류는 학생이 직접준비해야 하는 서류입니다</a:t>
            </a:r>
            <a:r>
              <a:rPr lang="en-US" altLang="ko-KR" dirty="0"/>
              <a:t>. </a:t>
            </a:r>
          </a:p>
          <a:p>
            <a:r>
              <a:rPr lang="ko-KR" altLang="en-US" dirty="0" err="1"/>
              <a:t>입학할때낸</a:t>
            </a:r>
            <a:r>
              <a:rPr lang="ko-KR" altLang="en-US" dirty="0"/>
              <a:t> 서류는 저희가 보관해야해서 돌려 </a:t>
            </a:r>
            <a:r>
              <a:rPr lang="ko-KR" altLang="en-US" dirty="0" err="1"/>
              <a:t>드릴수</a:t>
            </a:r>
            <a:r>
              <a:rPr lang="ko-KR" altLang="en-US" dirty="0"/>
              <a:t> 없으니</a:t>
            </a:r>
            <a:r>
              <a:rPr lang="ko-KR" altLang="en-US" baseline="0" dirty="0"/>
              <a:t> </a:t>
            </a:r>
            <a:endParaRPr lang="en-US" altLang="ko-KR" baseline="0" dirty="0"/>
          </a:p>
          <a:p>
            <a:r>
              <a:rPr lang="ko-KR" altLang="en-US" baseline="0" dirty="0"/>
              <a:t>필요한 학생은 지금부터라도 바로 준비를 해야합니다</a:t>
            </a:r>
            <a:r>
              <a:rPr lang="en-US" altLang="ko-KR" baseline="0" dirty="0"/>
              <a:t>.</a:t>
            </a:r>
          </a:p>
          <a:p>
            <a:endParaRPr lang="en-US" altLang="ko-KR" baseline="0" dirty="0"/>
          </a:p>
          <a:p>
            <a:r>
              <a:rPr lang="ko-KR" altLang="en-US" baseline="0" dirty="0"/>
              <a:t>그리고 이번에 </a:t>
            </a:r>
            <a:r>
              <a:rPr lang="ko-KR" altLang="en-US" baseline="0" dirty="0" err="1"/>
              <a:t>비자변경시</a:t>
            </a:r>
            <a:r>
              <a:rPr lang="ko-KR" altLang="en-US" baseline="0" dirty="0"/>
              <a:t> 달라진 점이 있는데</a:t>
            </a:r>
            <a:endParaRPr lang="en-US" altLang="ko-KR" baseline="0" dirty="0"/>
          </a:p>
          <a:p>
            <a:r>
              <a:rPr lang="ko-KR" altLang="en-US" baseline="0" dirty="0"/>
              <a:t>재정입증서류를 </a:t>
            </a:r>
            <a:r>
              <a:rPr lang="ko-KR" altLang="en-US" baseline="0" dirty="0" err="1"/>
              <a:t>준비할때</a:t>
            </a:r>
            <a:r>
              <a:rPr lang="ko-KR" altLang="en-US" baseline="0" dirty="0"/>
              <a:t> 외국에서 한국에 송금한 내역이 필요하다고 합니다</a:t>
            </a:r>
            <a:r>
              <a:rPr lang="en-US" altLang="ko-KR" baseline="0" dirty="0"/>
              <a:t>.</a:t>
            </a:r>
          </a:p>
          <a:p>
            <a:r>
              <a:rPr lang="ko-KR" altLang="en-US" baseline="0" dirty="0"/>
              <a:t>만일 </a:t>
            </a:r>
            <a:r>
              <a:rPr lang="ko-KR" altLang="en-US" baseline="0" dirty="0" err="1"/>
              <a:t>송금받은게</a:t>
            </a:r>
            <a:r>
              <a:rPr lang="ko-KR" altLang="en-US" baseline="0" dirty="0"/>
              <a:t> 없고</a:t>
            </a:r>
            <a:r>
              <a:rPr lang="en-US" altLang="ko-KR" baseline="0" dirty="0"/>
              <a:t> </a:t>
            </a:r>
            <a:r>
              <a:rPr lang="ko-KR" altLang="en-US" baseline="0" dirty="0" err="1"/>
              <a:t>이천만원이</a:t>
            </a:r>
            <a:r>
              <a:rPr lang="ko-KR" altLang="en-US" baseline="0" dirty="0"/>
              <a:t> 한국에서 아르바이트를 해서 </a:t>
            </a:r>
            <a:r>
              <a:rPr lang="ko-KR" altLang="en-US" baseline="0" dirty="0" err="1"/>
              <a:t>번돈이라면</a:t>
            </a:r>
            <a:r>
              <a:rPr lang="ko-KR" altLang="en-US" baseline="0" dirty="0"/>
              <a:t> </a:t>
            </a:r>
            <a:endParaRPr lang="en-US" altLang="ko-KR" baseline="0" dirty="0"/>
          </a:p>
          <a:p>
            <a:r>
              <a:rPr lang="ko-KR" altLang="en-US" baseline="0" dirty="0"/>
              <a:t>어떤 아르바이트로 얼마를 </a:t>
            </a:r>
            <a:r>
              <a:rPr lang="ko-KR" altLang="en-US" baseline="0" dirty="0" err="1"/>
              <a:t>벌었는지에</a:t>
            </a:r>
            <a:r>
              <a:rPr lang="ko-KR" altLang="en-US" baseline="0" dirty="0"/>
              <a:t> 대해서도 </a:t>
            </a:r>
            <a:r>
              <a:rPr lang="ko-KR" altLang="en-US" baseline="0" dirty="0" err="1"/>
              <a:t>증명해야한다고</a:t>
            </a:r>
            <a:r>
              <a:rPr lang="ko-KR" altLang="en-US" baseline="0" dirty="0"/>
              <a:t> 하니 미리 학생들이 준비를 해야 하겠습니다</a:t>
            </a:r>
            <a:r>
              <a:rPr lang="en-US" altLang="ko-KR" baseline="0" dirty="0"/>
              <a:t>.</a:t>
            </a:r>
          </a:p>
          <a:p>
            <a:endParaRPr lang="en-US" altLang="ko-KR" baseline="0" dirty="0"/>
          </a:p>
          <a:p>
            <a:endParaRPr lang="en-US" altLang="ko-KR" baseline="0" dirty="0"/>
          </a:p>
          <a:p>
            <a:r>
              <a:rPr lang="ko-KR" altLang="en-US" baseline="0" dirty="0"/>
              <a:t>그리고 아르바이트를 하는 학생이 꽤 많은 것으로 알고있는데</a:t>
            </a:r>
            <a:r>
              <a:rPr lang="en-US" altLang="ko-KR" baseline="0" dirty="0"/>
              <a:t>,</a:t>
            </a:r>
          </a:p>
          <a:p>
            <a:r>
              <a:rPr lang="ko-KR" altLang="en-US" baseline="0" dirty="0"/>
              <a:t>아르바이트를 할 때에는 국제교류팀에 방문에 미리 꼭 </a:t>
            </a:r>
            <a:r>
              <a:rPr lang="ko-KR" altLang="en-US" baseline="0" dirty="0" err="1"/>
              <a:t>확인을받고</a:t>
            </a:r>
            <a:r>
              <a:rPr lang="ko-KR" altLang="en-US" baseline="0" dirty="0"/>
              <a:t> </a:t>
            </a:r>
            <a:endParaRPr lang="en-US" altLang="ko-KR" baseline="0" dirty="0"/>
          </a:p>
          <a:p>
            <a:r>
              <a:rPr lang="ko-KR" altLang="en-US" baseline="0" dirty="0" err="1"/>
              <a:t>하이코리아에서</a:t>
            </a:r>
            <a:r>
              <a:rPr lang="ko-KR" altLang="en-US" baseline="0" dirty="0"/>
              <a:t> 신청을 해야 문제가 없습니다</a:t>
            </a:r>
            <a:r>
              <a:rPr lang="en-US" altLang="ko-KR" baseline="0" dirty="0"/>
              <a:t>.</a:t>
            </a:r>
          </a:p>
          <a:p>
            <a:r>
              <a:rPr lang="ko-KR" altLang="en-US" baseline="0" dirty="0"/>
              <a:t>그리고 </a:t>
            </a:r>
            <a:r>
              <a:rPr lang="ko-KR" altLang="en-US" baseline="0" dirty="0" err="1"/>
              <a:t>학기중에는</a:t>
            </a:r>
            <a:r>
              <a:rPr lang="ko-KR" altLang="en-US" baseline="0" dirty="0"/>
              <a:t> 주당 </a:t>
            </a:r>
            <a:r>
              <a:rPr lang="en-US" altLang="ko-KR" baseline="0" dirty="0"/>
              <a:t>20</a:t>
            </a:r>
            <a:r>
              <a:rPr lang="ko-KR" altLang="en-US" baseline="0" dirty="0"/>
              <a:t>시간 이내로 하고 </a:t>
            </a:r>
            <a:r>
              <a:rPr lang="en-US" altLang="ko-KR" baseline="0" dirty="0"/>
              <a:t>2</a:t>
            </a:r>
            <a:r>
              <a:rPr lang="ko-KR" altLang="en-US" baseline="0" dirty="0" err="1"/>
              <a:t>개장소까지</a:t>
            </a:r>
            <a:r>
              <a:rPr lang="ko-KR" altLang="en-US" baseline="0" dirty="0"/>
              <a:t> </a:t>
            </a:r>
            <a:r>
              <a:rPr lang="ko-KR" altLang="en-US" baseline="0" dirty="0" err="1"/>
              <a:t>가능한점</a:t>
            </a:r>
            <a:r>
              <a:rPr lang="ko-KR" altLang="en-US" baseline="0" dirty="0"/>
              <a:t> </a:t>
            </a:r>
            <a:r>
              <a:rPr lang="ko-KR" altLang="en-US" baseline="0" dirty="0" err="1"/>
              <a:t>기억해두시길</a:t>
            </a:r>
            <a:r>
              <a:rPr lang="ko-KR" altLang="en-US" baseline="0" dirty="0"/>
              <a:t> 바랍니다</a:t>
            </a:r>
            <a:r>
              <a:rPr lang="en-US" altLang="ko-KR" baseline="0" dirty="0"/>
              <a:t>. </a:t>
            </a:r>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84</a:t>
            </a:fld>
            <a:endParaRPr lang="ko-KR" altLang="en-US"/>
          </a:p>
        </p:txBody>
      </p:sp>
    </p:spTree>
    <p:extLst>
      <p:ext uri="{BB962C8B-B14F-4D97-AF65-F5344CB8AC3E}">
        <p14:creationId xmlns:p14="http://schemas.microsoft.com/office/powerpoint/2010/main" val="6423796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err="1"/>
              <a:t>신입생중</a:t>
            </a:r>
            <a:r>
              <a:rPr lang="ko-KR" altLang="en-US" dirty="0"/>
              <a:t> 대부분이 지금 </a:t>
            </a:r>
            <a:r>
              <a:rPr lang="en-US" altLang="ko-KR" dirty="0"/>
              <a:t>D4</a:t>
            </a:r>
            <a:r>
              <a:rPr lang="ko-KR" altLang="en-US" dirty="0"/>
              <a:t>비자를 가지고 있는 것으로 알고있는데 </a:t>
            </a:r>
            <a:endParaRPr lang="en-US" altLang="ko-KR" dirty="0"/>
          </a:p>
          <a:p>
            <a:r>
              <a:rPr lang="ko-KR" altLang="en-US" dirty="0"/>
              <a:t>지금부터 바로 </a:t>
            </a:r>
            <a:r>
              <a:rPr lang="en-US" altLang="ko-KR" dirty="0"/>
              <a:t>D2</a:t>
            </a:r>
            <a:r>
              <a:rPr lang="ko-KR" altLang="en-US" dirty="0"/>
              <a:t>비자로변경을 해야합니다</a:t>
            </a:r>
            <a:r>
              <a:rPr lang="en-US" altLang="ko-KR" dirty="0"/>
              <a:t>.</a:t>
            </a:r>
          </a:p>
          <a:p>
            <a:endParaRPr lang="en-US" altLang="ko-KR" dirty="0"/>
          </a:p>
          <a:p>
            <a:r>
              <a:rPr lang="ko-KR" altLang="en-US" dirty="0" err="1"/>
              <a:t>필요서류중</a:t>
            </a:r>
            <a:r>
              <a:rPr lang="ko-KR" altLang="en-US" dirty="0"/>
              <a:t> 표준입학허가서와 등록금 납입증명서는 국제교류팀으로 오면 </a:t>
            </a:r>
            <a:r>
              <a:rPr lang="ko-KR" altLang="en-US" dirty="0" err="1"/>
              <a:t>받을수가</a:t>
            </a:r>
            <a:r>
              <a:rPr lang="ko-KR" altLang="en-US" dirty="0"/>
              <a:t> 있고</a:t>
            </a:r>
            <a:r>
              <a:rPr lang="en-US" altLang="ko-KR" dirty="0"/>
              <a:t>,</a:t>
            </a:r>
          </a:p>
          <a:p>
            <a:r>
              <a:rPr lang="ko-KR" altLang="en-US" dirty="0" err="1"/>
              <a:t>그외</a:t>
            </a:r>
            <a:r>
              <a:rPr lang="ko-KR" altLang="en-US" dirty="0"/>
              <a:t> 최종학력증명서나 학력인증서류는 학생이 직접준비해야 하는 서류입니다</a:t>
            </a:r>
            <a:r>
              <a:rPr lang="en-US" altLang="ko-KR" dirty="0"/>
              <a:t>. </a:t>
            </a:r>
          </a:p>
          <a:p>
            <a:r>
              <a:rPr lang="ko-KR" altLang="en-US" dirty="0" err="1"/>
              <a:t>입학할때낸</a:t>
            </a:r>
            <a:r>
              <a:rPr lang="ko-KR" altLang="en-US" dirty="0"/>
              <a:t> 서류는 저희가 보관해야해서 돌려 </a:t>
            </a:r>
            <a:r>
              <a:rPr lang="ko-KR" altLang="en-US" dirty="0" err="1"/>
              <a:t>드릴수</a:t>
            </a:r>
            <a:r>
              <a:rPr lang="ko-KR" altLang="en-US" dirty="0"/>
              <a:t> 없으니</a:t>
            </a:r>
            <a:r>
              <a:rPr lang="ko-KR" altLang="en-US" baseline="0" dirty="0"/>
              <a:t> </a:t>
            </a:r>
            <a:endParaRPr lang="en-US" altLang="ko-KR" baseline="0" dirty="0"/>
          </a:p>
          <a:p>
            <a:r>
              <a:rPr lang="ko-KR" altLang="en-US" baseline="0" dirty="0"/>
              <a:t>필요한 학생은 지금부터라도 바로 준비를 해야합니다</a:t>
            </a:r>
            <a:r>
              <a:rPr lang="en-US" altLang="ko-KR" baseline="0" dirty="0"/>
              <a:t>.</a:t>
            </a:r>
          </a:p>
          <a:p>
            <a:endParaRPr lang="en-US" altLang="ko-KR" baseline="0" dirty="0"/>
          </a:p>
          <a:p>
            <a:r>
              <a:rPr lang="ko-KR" altLang="en-US" baseline="0" dirty="0"/>
              <a:t>그리고 이번에 </a:t>
            </a:r>
            <a:r>
              <a:rPr lang="ko-KR" altLang="en-US" baseline="0" dirty="0" err="1"/>
              <a:t>비자변경시</a:t>
            </a:r>
            <a:r>
              <a:rPr lang="ko-KR" altLang="en-US" baseline="0" dirty="0"/>
              <a:t> 달라진 점이 있는데</a:t>
            </a:r>
            <a:endParaRPr lang="en-US" altLang="ko-KR" baseline="0" dirty="0"/>
          </a:p>
          <a:p>
            <a:r>
              <a:rPr lang="ko-KR" altLang="en-US" baseline="0" dirty="0"/>
              <a:t>재정입증서류를 </a:t>
            </a:r>
            <a:r>
              <a:rPr lang="ko-KR" altLang="en-US" baseline="0" dirty="0" err="1"/>
              <a:t>준비할때</a:t>
            </a:r>
            <a:r>
              <a:rPr lang="ko-KR" altLang="en-US" baseline="0" dirty="0"/>
              <a:t> 외국에서 한국에 송금한 내역이 필요하다고 합니다</a:t>
            </a:r>
            <a:r>
              <a:rPr lang="en-US" altLang="ko-KR" baseline="0" dirty="0"/>
              <a:t>.</a:t>
            </a:r>
          </a:p>
          <a:p>
            <a:r>
              <a:rPr lang="ko-KR" altLang="en-US" baseline="0" dirty="0"/>
              <a:t>만일 </a:t>
            </a:r>
            <a:r>
              <a:rPr lang="ko-KR" altLang="en-US" baseline="0" dirty="0" err="1"/>
              <a:t>송금받은게</a:t>
            </a:r>
            <a:r>
              <a:rPr lang="ko-KR" altLang="en-US" baseline="0" dirty="0"/>
              <a:t> 없고</a:t>
            </a:r>
            <a:r>
              <a:rPr lang="en-US" altLang="ko-KR" baseline="0" dirty="0"/>
              <a:t> </a:t>
            </a:r>
            <a:r>
              <a:rPr lang="ko-KR" altLang="en-US" baseline="0" dirty="0" err="1"/>
              <a:t>이천만원이</a:t>
            </a:r>
            <a:r>
              <a:rPr lang="ko-KR" altLang="en-US" baseline="0" dirty="0"/>
              <a:t> 한국에서 아르바이트를 해서 </a:t>
            </a:r>
            <a:r>
              <a:rPr lang="ko-KR" altLang="en-US" baseline="0" dirty="0" err="1"/>
              <a:t>번돈이라면</a:t>
            </a:r>
            <a:r>
              <a:rPr lang="ko-KR" altLang="en-US" baseline="0" dirty="0"/>
              <a:t> </a:t>
            </a:r>
            <a:endParaRPr lang="en-US" altLang="ko-KR" baseline="0" dirty="0"/>
          </a:p>
          <a:p>
            <a:r>
              <a:rPr lang="ko-KR" altLang="en-US" baseline="0" dirty="0"/>
              <a:t>어떤 아르바이트로 얼마를 </a:t>
            </a:r>
            <a:r>
              <a:rPr lang="ko-KR" altLang="en-US" baseline="0" dirty="0" err="1"/>
              <a:t>벌었는지에</a:t>
            </a:r>
            <a:r>
              <a:rPr lang="ko-KR" altLang="en-US" baseline="0" dirty="0"/>
              <a:t> 대해서도 </a:t>
            </a:r>
            <a:r>
              <a:rPr lang="ko-KR" altLang="en-US" baseline="0" dirty="0" err="1"/>
              <a:t>증명해야한다고</a:t>
            </a:r>
            <a:r>
              <a:rPr lang="ko-KR" altLang="en-US" baseline="0" dirty="0"/>
              <a:t> 하니 미리 학생들이 준비를 해야 하겠습니다</a:t>
            </a:r>
            <a:r>
              <a:rPr lang="en-US" altLang="ko-KR" baseline="0" dirty="0"/>
              <a:t>.</a:t>
            </a:r>
          </a:p>
          <a:p>
            <a:endParaRPr lang="en-US" altLang="ko-KR" baseline="0" dirty="0"/>
          </a:p>
          <a:p>
            <a:endParaRPr lang="en-US" altLang="ko-KR" baseline="0" dirty="0"/>
          </a:p>
          <a:p>
            <a:r>
              <a:rPr lang="ko-KR" altLang="en-US" baseline="0" dirty="0"/>
              <a:t>그리고 아르바이트를 하는 학생이 꽤 많은 것으로 알고있는데</a:t>
            </a:r>
            <a:r>
              <a:rPr lang="en-US" altLang="ko-KR" baseline="0" dirty="0"/>
              <a:t>,</a:t>
            </a:r>
          </a:p>
          <a:p>
            <a:r>
              <a:rPr lang="ko-KR" altLang="en-US" baseline="0" dirty="0"/>
              <a:t>아르바이트를 할 때에는 국제교류팀에 방문에 미리 꼭 </a:t>
            </a:r>
            <a:r>
              <a:rPr lang="ko-KR" altLang="en-US" baseline="0" dirty="0" err="1"/>
              <a:t>확인을받고</a:t>
            </a:r>
            <a:r>
              <a:rPr lang="ko-KR" altLang="en-US" baseline="0" dirty="0"/>
              <a:t> </a:t>
            </a:r>
            <a:endParaRPr lang="en-US" altLang="ko-KR" baseline="0" dirty="0"/>
          </a:p>
          <a:p>
            <a:r>
              <a:rPr lang="ko-KR" altLang="en-US" baseline="0" dirty="0" err="1"/>
              <a:t>하이코리아에서</a:t>
            </a:r>
            <a:r>
              <a:rPr lang="ko-KR" altLang="en-US" baseline="0" dirty="0"/>
              <a:t> 신청을 해야 문제가 없습니다</a:t>
            </a:r>
            <a:r>
              <a:rPr lang="en-US" altLang="ko-KR" baseline="0" dirty="0"/>
              <a:t>.</a:t>
            </a:r>
          </a:p>
          <a:p>
            <a:r>
              <a:rPr lang="ko-KR" altLang="en-US" baseline="0" dirty="0"/>
              <a:t>그리고 </a:t>
            </a:r>
            <a:r>
              <a:rPr lang="ko-KR" altLang="en-US" baseline="0" dirty="0" err="1"/>
              <a:t>학기중에는</a:t>
            </a:r>
            <a:r>
              <a:rPr lang="ko-KR" altLang="en-US" baseline="0" dirty="0"/>
              <a:t> 주당 </a:t>
            </a:r>
            <a:r>
              <a:rPr lang="en-US" altLang="ko-KR" baseline="0" dirty="0"/>
              <a:t>20</a:t>
            </a:r>
            <a:r>
              <a:rPr lang="ko-KR" altLang="en-US" baseline="0" dirty="0"/>
              <a:t>시간 이내로 하고 </a:t>
            </a:r>
            <a:r>
              <a:rPr lang="en-US" altLang="ko-KR" baseline="0" dirty="0"/>
              <a:t>2</a:t>
            </a:r>
            <a:r>
              <a:rPr lang="ko-KR" altLang="en-US" baseline="0" dirty="0" err="1"/>
              <a:t>개장소까지</a:t>
            </a:r>
            <a:r>
              <a:rPr lang="ko-KR" altLang="en-US" baseline="0" dirty="0"/>
              <a:t> </a:t>
            </a:r>
            <a:r>
              <a:rPr lang="ko-KR" altLang="en-US" baseline="0" dirty="0" err="1"/>
              <a:t>가능한점</a:t>
            </a:r>
            <a:r>
              <a:rPr lang="ko-KR" altLang="en-US" baseline="0" dirty="0"/>
              <a:t> </a:t>
            </a:r>
            <a:r>
              <a:rPr lang="ko-KR" altLang="en-US" baseline="0" dirty="0" err="1"/>
              <a:t>기억해두시길</a:t>
            </a:r>
            <a:r>
              <a:rPr lang="ko-KR" altLang="en-US" baseline="0" dirty="0"/>
              <a:t> 바랍니다</a:t>
            </a:r>
            <a:r>
              <a:rPr lang="en-US" altLang="ko-KR" baseline="0" dirty="0"/>
              <a:t>. </a:t>
            </a:r>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85</a:t>
            </a:fld>
            <a:endParaRPr lang="ko-KR" altLang="en-US"/>
          </a:p>
        </p:txBody>
      </p:sp>
    </p:spTree>
    <p:extLst>
      <p:ext uri="{BB962C8B-B14F-4D97-AF65-F5344CB8AC3E}">
        <p14:creationId xmlns:p14="http://schemas.microsoft.com/office/powerpoint/2010/main" val="208867842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86</a:t>
            </a:fld>
            <a:endParaRPr lang="ko-KR" altLang="en-US"/>
          </a:p>
        </p:txBody>
      </p:sp>
    </p:spTree>
    <p:extLst>
      <p:ext uri="{BB962C8B-B14F-4D97-AF65-F5344CB8AC3E}">
        <p14:creationId xmlns:p14="http://schemas.microsoft.com/office/powerpoint/2010/main" val="174106269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멘토링 단체활동으로 작년에는 </a:t>
            </a:r>
            <a:r>
              <a:rPr lang="ko-KR" altLang="en-US" dirty="0" err="1"/>
              <a:t>한복체험과</a:t>
            </a:r>
            <a:r>
              <a:rPr lang="ko-KR" altLang="en-US" dirty="0"/>
              <a:t> 전통공연관람을 했고</a:t>
            </a:r>
            <a:r>
              <a:rPr lang="en-US" altLang="ko-KR" dirty="0"/>
              <a:t>, </a:t>
            </a:r>
          </a:p>
          <a:p>
            <a:r>
              <a:rPr lang="ko-KR" altLang="en-US" dirty="0" err="1"/>
              <a:t>삼성이노베이션뮤지엄이라고</a:t>
            </a:r>
            <a:r>
              <a:rPr lang="ko-KR" altLang="en-US" dirty="0"/>
              <a:t> 전자산업발전을 전시해놓은 곳에도 다녀왔습니다</a:t>
            </a:r>
            <a:r>
              <a:rPr lang="en-US" altLang="ko-KR" dirty="0"/>
              <a:t>.</a:t>
            </a:r>
          </a:p>
          <a:p>
            <a:endParaRPr lang="en-US" altLang="ko-KR" dirty="0"/>
          </a:p>
          <a:p>
            <a:r>
              <a:rPr lang="ko-KR" altLang="en-US" dirty="0"/>
              <a:t>그리고 작년에는 천안에 있는 독립기념관에 가서 </a:t>
            </a:r>
            <a:endParaRPr lang="en-US" altLang="ko-KR" dirty="0"/>
          </a:p>
          <a:p>
            <a:r>
              <a:rPr lang="ko-KR" altLang="en-US" dirty="0"/>
              <a:t>한국역사에 대해공부하고 도자기 만들기 체험도 하고 왔습니다</a:t>
            </a:r>
            <a:r>
              <a:rPr lang="en-US" altLang="ko-KR" dirty="0"/>
              <a:t>. </a:t>
            </a:r>
          </a:p>
          <a:p>
            <a:r>
              <a:rPr lang="ko-KR" altLang="en-US" dirty="0"/>
              <a:t>참고로 </a:t>
            </a:r>
            <a:r>
              <a:rPr lang="ko-KR" altLang="en-US" dirty="0" err="1"/>
              <a:t>단체활동은</a:t>
            </a:r>
            <a:r>
              <a:rPr lang="ko-KR" altLang="en-US" dirty="0"/>
              <a:t> 모두 무료입니다</a:t>
            </a:r>
            <a:r>
              <a:rPr lang="en-US" altLang="ko-KR" dirty="0"/>
              <a:t>!</a:t>
            </a:r>
            <a:endParaRPr lang="ko-KR" altLang="en-US" dirty="0"/>
          </a:p>
          <a:p>
            <a:endParaRPr lang="ko-KR" altLang="en-US"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87</a:t>
            </a:fld>
            <a:endParaRPr lang="ko-KR" altLang="en-US"/>
          </a:p>
        </p:txBody>
      </p:sp>
    </p:spTree>
    <p:extLst>
      <p:ext uri="{BB962C8B-B14F-4D97-AF65-F5344CB8AC3E}">
        <p14:creationId xmlns:p14="http://schemas.microsoft.com/office/powerpoint/2010/main" val="117225309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또 광운대학교만의 특별한 프로그램으로 </a:t>
            </a:r>
            <a:r>
              <a:rPr lang="ko-KR" altLang="en-US" dirty="0" err="1"/>
              <a:t>런치톡톡</a:t>
            </a:r>
            <a:r>
              <a:rPr lang="ko-KR" altLang="en-US" dirty="0"/>
              <a:t> 프로그램이 있습니다</a:t>
            </a:r>
            <a:r>
              <a:rPr lang="en-US" altLang="ko-KR" dirty="0"/>
              <a:t>.</a:t>
            </a:r>
          </a:p>
          <a:p>
            <a:endParaRPr lang="en-US" altLang="ko-KR" dirty="0"/>
          </a:p>
          <a:p>
            <a:r>
              <a:rPr lang="ko-KR" altLang="en-US" dirty="0"/>
              <a:t>여기 사진은 우리 학생들과 총장님이 점심을 같이 먹은 사진인데요</a:t>
            </a:r>
            <a:endParaRPr lang="en-US" altLang="ko-KR" dirty="0"/>
          </a:p>
          <a:p>
            <a:r>
              <a:rPr lang="ko-KR" altLang="en-US" dirty="0"/>
              <a:t>매번 이렇게 총장님과 식사를 하는 건 아니고</a:t>
            </a:r>
            <a:r>
              <a:rPr lang="en-US" altLang="ko-KR" dirty="0"/>
              <a:t>, </a:t>
            </a:r>
          </a:p>
          <a:p>
            <a:r>
              <a:rPr lang="ko-KR" altLang="en-US" dirty="0"/>
              <a:t>유학생 담당자들이 돌아가며 외국학생들과 점심을 먹으며 </a:t>
            </a:r>
            <a:endParaRPr lang="en-US" altLang="ko-KR" dirty="0"/>
          </a:p>
          <a:p>
            <a:r>
              <a:rPr lang="ko-KR" altLang="en-US" dirty="0"/>
              <a:t>유학생활에 어떤 어려움이 있는지 도와줄게 있는지 듣고 친해지는 시간을 갖습니다</a:t>
            </a:r>
            <a:r>
              <a:rPr lang="en-US" altLang="ko-KR" dirty="0"/>
              <a:t>.</a:t>
            </a:r>
          </a:p>
          <a:p>
            <a:r>
              <a:rPr lang="ko-KR" altLang="en-US" dirty="0"/>
              <a:t>이것도 한학기에 </a:t>
            </a:r>
            <a:r>
              <a:rPr lang="en-US" altLang="ko-KR" dirty="0"/>
              <a:t>1</a:t>
            </a:r>
            <a:r>
              <a:rPr lang="ko-KR" altLang="en-US" dirty="0"/>
              <a:t>번씩은 꼭 참석해야하는 프로그램입니다</a:t>
            </a:r>
            <a:r>
              <a:rPr lang="en-US" altLang="ko-KR" dirty="0"/>
              <a:t>. </a:t>
            </a: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88</a:t>
            </a:fld>
            <a:endParaRPr lang="ko-KR" altLang="en-US"/>
          </a:p>
        </p:txBody>
      </p:sp>
    </p:spTree>
    <p:extLst>
      <p:ext uri="{BB962C8B-B14F-4D97-AF65-F5344CB8AC3E}">
        <p14:creationId xmlns:p14="http://schemas.microsoft.com/office/powerpoint/2010/main" val="1795464640"/>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다음으로 유학생 상담프로그램을 진행하고 있습니다</a:t>
            </a:r>
            <a:r>
              <a:rPr lang="en-US" altLang="ko-KR" dirty="0"/>
              <a:t>.</a:t>
            </a:r>
          </a:p>
          <a:p>
            <a:endParaRPr lang="en-US" altLang="ko-KR" dirty="0"/>
          </a:p>
          <a:p>
            <a:r>
              <a:rPr lang="ko-KR" altLang="en-US" dirty="0"/>
              <a:t>베트남 출신유학생은 우리 학교 베트남 교수님이 계신데 그분과 상담을 하고</a:t>
            </a:r>
            <a:endParaRPr lang="en-US" altLang="ko-KR" dirty="0"/>
          </a:p>
          <a:p>
            <a:r>
              <a:rPr lang="ko-KR" altLang="en-US" dirty="0"/>
              <a:t>중국출신 유학생은 우리 학교를 졸업한 중국대학원생이</a:t>
            </a:r>
            <a:endParaRPr lang="en-US" altLang="ko-KR" dirty="0"/>
          </a:p>
          <a:p>
            <a:r>
              <a:rPr lang="ko-KR" altLang="en-US" dirty="0"/>
              <a:t>생활이나 학업에 대한 상담을 해줄 예정입니다</a:t>
            </a:r>
            <a:r>
              <a:rPr lang="en-US" altLang="ko-KR" dirty="0"/>
              <a:t>.</a:t>
            </a:r>
          </a:p>
          <a:p>
            <a:r>
              <a:rPr lang="ko-KR" altLang="en-US" dirty="0" err="1"/>
              <a:t>그외</a:t>
            </a:r>
            <a:r>
              <a:rPr lang="ko-KR" altLang="en-US" dirty="0"/>
              <a:t> 국적은 </a:t>
            </a:r>
            <a:r>
              <a:rPr lang="ko-KR" altLang="en-US" dirty="0" err="1"/>
              <a:t>국제교류팀</a:t>
            </a:r>
            <a:r>
              <a:rPr lang="ko-KR" altLang="en-US" dirty="0"/>
              <a:t> 직원과 상담이 가능합니다</a:t>
            </a:r>
            <a:r>
              <a:rPr lang="en-US" altLang="ko-KR" dirty="0"/>
              <a:t>.</a:t>
            </a:r>
          </a:p>
          <a:p>
            <a:endParaRPr lang="en-US" altLang="ko-KR" dirty="0"/>
          </a:p>
          <a:p>
            <a:r>
              <a:rPr lang="ko-KR" altLang="en-US" dirty="0"/>
              <a:t>광운대학교 학생은 </a:t>
            </a:r>
            <a:r>
              <a:rPr lang="ko-KR" altLang="en-US" dirty="0" err="1"/>
              <a:t>매학기</a:t>
            </a:r>
            <a:r>
              <a:rPr lang="ko-KR" altLang="en-US" dirty="0"/>
              <a:t> </a:t>
            </a:r>
            <a:r>
              <a:rPr lang="en-US" altLang="ko-KR" dirty="0"/>
              <a:t>1</a:t>
            </a:r>
            <a:r>
              <a:rPr lang="ko-KR" altLang="en-US" dirty="0" err="1"/>
              <a:t>회이상</a:t>
            </a:r>
            <a:r>
              <a:rPr lang="ko-KR" altLang="en-US" dirty="0"/>
              <a:t> 의무적으로 상담에 참가해야 합니다</a:t>
            </a:r>
            <a:r>
              <a:rPr lang="en-US" altLang="ko-KR" dirty="0"/>
              <a:t>. </a:t>
            </a:r>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89</a:t>
            </a:fld>
            <a:endParaRPr lang="ko-KR" altLang="en-US"/>
          </a:p>
        </p:txBody>
      </p:sp>
    </p:spTree>
    <p:extLst>
      <p:ext uri="{BB962C8B-B14F-4D97-AF65-F5344CB8AC3E}">
        <p14:creationId xmlns:p14="http://schemas.microsoft.com/office/powerpoint/2010/main" val="260427097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마지막으로 </a:t>
            </a:r>
            <a:r>
              <a:rPr lang="ko-KR" altLang="en-US" dirty="0" err="1"/>
              <a:t>튜터링</a:t>
            </a:r>
            <a:r>
              <a:rPr lang="ko-KR" altLang="en-US" dirty="0"/>
              <a:t> 프로그램이 있습니다</a:t>
            </a:r>
            <a:r>
              <a:rPr lang="en-US" altLang="ko-KR" dirty="0"/>
              <a:t>.</a:t>
            </a:r>
          </a:p>
          <a:p>
            <a:endParaRPr lang="en-US" altLang="ko-KR" dirty="0"/>
          </a:p>
          <a:p>
            <a:r>
              <a:rPr lang="ko-KR" altLang="en-US" dirty="0"/>
              <a:t>교수 또는 </a:t>
            </a:r>
            <a:r>
              <a:rPr lang="ko-KR" altLang="en-US" dirty="0" err="1"/>
              <a:t>학교직원과</a:t>
            </a:r>
            <a:r>
              <a:rPr lang="ko-KR" altLang="en-US" dirty="0"/>
              <a:t> 짝이 되어 주 </a:t>
            </a:r>
            <a:r>
              <a:rPr lang="en-US" altLang="ko-KR" dirty="0"/>
              <a:t>1</a:t>
            </a:r>
            <a:r>
              <a:rPr lang="ko-KR" altLang="en-US" dirty="0"/>
              <a:t>회</a:t>
            </a:r>
            <a:r>
              <a:rPr lang="en-US" altLang="ko-KR" dirty="0"/>
              <a:t>,</a:t>
            </a:r>
            <a:r>
              <a:rPr lang="ko-KR" altLang="en-US" dirty="0"/>
              <a:t> 최소 </a:t>
            </a:r>
            <a:r>
              <a:rPr lang="en-US" altLang="ko-KR" dirty="0"/>
              <a:t>10</a:t>
            </a:r>
            <a:r>
              <a:rPr lang="ko-KR" altLang="en-US" dirty="0"/>
              <a:t>시간 이상 만나</a:t>
            </a:r>
            <a:endParaRPr lang="en-US" altLang="ko-KR" dirty="0"/>
          </a:p>
          <a:p>
            <a:r>
              <a:rPr lang="ko-KR" altLang="en-US" dirty="0"/>
              <a:t>교육</a:t>
            </a:r>
            <a:r>
              <a:rPr lang="en-US" altLang="ko-KR" dirty="0"/>
              <a:t>/</a:t>
            </a:r>
            <a:r>
              <a:rPr lang="ko-KR" altLang="en-US" dirty="0"/>
              <a:t>취업</a:t>
            </a:r>
            <a:r>
              <a:rPr lang="en-US" altLang="ko-KR" dirty="0"/>
              <a:t>/</a:t>
            </a:r>
            <a:r>
              <a:rPr lang="ko-KR" altLang="en-US" dirty="0"/>
              <a:t>한국생활에 대한 도움을 받는 프로그램입니다</a:t>
            </a:r>
            <a:r>
              <a:rPr lang="en-US" altLang="ko-KR" dirty="0"/>
              <a:t>.</a:t>
            </a:r>
          </a:p>
          <a:p>
            <a:endParaRPr lang="en-US" altLang="ko-KR" dirty="0"/>
          </a:p>
          <a:p>
            <a:r>
              <a:rPr lang="ko-KR" altLang="en-US" dirty="0"/>
              <a:t>이 프로그램의 앞의 프로그램과 달리 희망하는 학생만 신청하면 됩니다</a:t>
            </a:r>
            <a:r>
              <a:rPr lang="en-US" altLang="ko-KR" dirty="0"/>
              <a:t>.</a:t>
            </a:r>
          </a:p>
          <a:p>
            <a:endParaRPr lang="en-US" altLang="ko-KR" dirty="0"/>
          </a:p>
          <a:p>
            <a:r>
              <a:rPr lang="ko-KR" altLang="en-US" dirty="0" err="1"/>
              <a:t>교수님중에</a:t>
            </a:r>
            <a:r>
              <a:rPr lang="ko-KR" altLang="en-US" dirty="0"/>
              <a:t> </a:t>
            </a:r>
            <a:r>
              <a:rPr lang="ko-KR" altLang="en-US" dirty="0" err="1"/>
              <a:t>튜터링을</a:t>
            </a:r>
            <a:r>
              <a:rPr lang="ko-KR" altLang="en-US" dirty="0"/>
              <a:t> 같이하고 싶은 분이 있으면 </a:t>
            </a:r>
            <a:endParaRPr lang="en-US" altLang="ko-KR" dirty="0"/>
          </a:p>
          <a:p>
            <a:r>
              <a:rPr lang="ko-KR" altLang="en-US" dirty="0"/>
              <a:t>미리</a:t>
            </a:r>
            <a:r>
              <a:rPr lang="ko-KR" altLang="en-US" baseline="0" dirty="0"/>
              <a:t> 여쭤보고 짝을 지어서 신청하는 것도 가능합니다</a:t>
            </a:r>
            <a:r>
              <a:rPr lang="en-US" altLang="ko-KR" baseline="0" dirty="0"/>
              <a:t>. </a:t>
            </a:r>
            <a:endParaRPr lang="en-US" altLang="ko-KR"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90</a:t>
            </a:fld>
            <a:endParaRPr lang="ko-KR" altLang="en-US"/>
          </a:p>
        </p:txBody>
      </p:sp>
    </p:spTree>
    <p:extLst>
      <p:ext uri="{BB962C8B-B14F-4D97-AF65-F5344CB8AC3E}">
        <p14:creationId xmlns:p14="http://schemas.microsoft.com/office/powerpoint/2010/main" val="375896034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마지막으로 </a:t>
            </a:r>
            <a:r>
              <a:rPr lang="ko-KR" altLang="en-US" dirty="0" err="1"/>
              <a:t>튜터링</a:t>
            </a:r>
            <a:r>
              <a:rPr lang="ko-KR" altLang="en-US" dirty="0"/>
              <a:t> 프로그램이 있습니다</a:t>
            </a:r>
            <a:r>
              <a:rPr lang="en-US" altLang="ko-KR" dirty="0"/>
              <a:t>.</a:t>
            </a:r>
          </a:p>
          <a:p>
            <a:endParaRPr lang="en-US" altLang="ko-KR" dirty="0"/>
          </a:p>
          <a:p>
            <a:r>
              <a:rPr lang="ko-KR" altLang="en-US" dirty="0"/>
              <a:t>교수 또는 </a:t>
            </a:r>
            <a:r>
              <a:rPr lang="ko-KR" altLang="en-US" dirty="0" err="1"/>
              <a:t>학교직원과</a:t>
            </a:r>
            <a:r>
              <a:rPr lang="ko-KR" altLang="en-US" dirty="0"/>
              <a:t> 짝이 되어 주 </a:t>
            </a:r>
            <a:r>
              <a:rPr lang="en-US" altLang="ko-KR" dirty="0"/>
              <a:t>1</a:t>
            </a:r>
            <a:r>
              <a:rPr lang="ko-KR" altLang="en-US" dirty="0"/>
              <a:t>회</a:t>
            </a:r>
            <a:r>
              <a:rPr lang="en-US" altLang="ko-KR" dirty="0"/>
              <a:t>,</a:t>
            </a:r>
            <a:r>
              <a:rPr lang="ko-KR" altLang="en-US" dirty="0"/>
              <a:t> 최소 </a:t>
            </a:r>
            <a:r>
              <a:rPr lang="en-US" altLang="ko-KR" dirty="0"/>
              <a:t>10</a:t>
            </a:r>
            <a:r>
              <a:rPr lang="ko-KR" altLang="en-US" dirty="0"/>
              <a:t>시간 이상 만나</a:t>
            </a:r>
            <a:endParaRPr lang="en-US" altLang="ko-KR" dirty="0"/>
          </a:p>
          <a:p>
            <a:r>
              <a:rPr lang="ko-KR" altLang="en-US" dirty="0"/>
              <a:t>교육</a:t>
            </a:r>
            <a:r>
              <a:rPr lang="en-US" altLang="ko-KR" dirty="0"/>
              <a:t>/</a:t>
            </a:r>
            <a:r>
              <a:rPr lang="ko-KR" altLang="en-US" dirty="0"/>
              <a:t>취업</a:t>
            </a:r>
            <a:r>
              <a:rPr lang="en-US" altLang="ko-KR" dirty="0"/>
              <a:t>/</a:t>
            </a:r>
            <a:r>
              <a:rPr lang="ko-KR" altLang="en-US" dirty="0"/>
              <a:t>한국생활에 대한 도움을 받는 프로그램입니다</a:t>
            </a:r>
            <a:r>
              <a:rPr lang="en-US" altLang="ko-KR" dirty="0"/>
              <a:t>.</a:t>
            </a:r>
          </a:p>
          <a:p>
            <a:endParaRPr lang="en-US" altLang="ko-KR" dirty="0"/>
          </a:p>
          <a:p>
            <a:r>
              <a:rPr lang="ko-KR" altLang="en-US" dirty="0"/>
              <a:t>이 프로그램의 앞의 프로그램과 달리 희망하는 학생만 신청하면 됩니다</a:t>
            </a:r>
            <a:r>
              <a:rPr lang="en-US" altLang="ko-KR" dirty="0"/>
              <a:t>.</a:t>
            </a:r>
          </a:p>
          <a:p>
            <a:endParaRPr lang="en-US" altLang="ko-KR" dirty="0"/>
          </a:p>
          <a:p>
            <a:r>
              <a:rPr lang="ko-KR" altLang="en-US" dirty="0" err="1"/>
              <a:t>교수님중에</a:t>
            </a:r>
            <a:r>
              <a:rPr lang="ko-KR" altLang="en-US" dirty="0"/>
              <a:t> </a:t>
            </a:r>
            <a:r>
              <a:rPr lang="ko-KR" altLang="en-US" dirty="0" err="1"/>
              <a:t>튜터링을</a:t>
            </a:r>
            <a:r>
              <a:rPr lang="ko-KR" altLang="en-US" dirty="0"/>
              <a:t> 같이하고 싶은 분이 있으면 </a:t>
            </a:r>
            <a:endParaRPr lang="en-US" altLang="ko-KR" dirty="0"/>
          </a:p>
          <a:p>
            <a:r>
              <a:rPr lang="ko-KR" altLang="en-US" dirty="0"/>
              <a:t>미리</a:t>
            </a:r>
            <a:r>
              <a:rPr lang="ko-KR" altLang="en-US" baseline="0" dirty="0"/>
              <a:t> 여쭤보고 짝을 지어서 신청하는 것도 가능합니다</a:t>
            </a:r>
            <a:r>
              <a:rPr lang="en-US" altLang="ko-KR" baseline="0" dirty="0"/>
              <a:t>. </a:t>
            </a:r>
            <a:endParaRPr lang="en-US" altLang="ko-KR"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91</a:t>
            </a:fld>
            <a:endParaRPr lang="ko-KR" altLang="en-US"/>
          </a:p>
        </p:txBody>
      </p:sp>
    </p:spTree>
    <p:extLst>
      <p:ext uri="{BB962C8B-B14F-4D97-AF65-F5344CB8AC3E}">
        <p14:creationId xmlns:p14="http://schemas.microsoft.com/office/powerpoint/2010/main" val="228040067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마지막으로 </a:t>
            </a:r>
            <a:r>
              <a:rPr lang="ko-KR" altLang="en-US" dirty="0" err="1"/>
              <a:t>튜터링</a:t>
            </a:r>
            <a:r>
              <a:rPr lang="ko-KR" altLang="en-US" dirty="0"/>
              <a:t> 프로그램이 있습니다</a:t>
            </a:r>
            <a:r>
              <a:rPr lang="en-US" altLang="ko-KR" dirty="0"/>
              <a:t>.</a:t>
            </a:r>
          </a:p>
          <a:p>
            <a:endParaRPr lang="en-US" altLang="ko-KR" dirty="0"/>
          </a:p>
          <a:p>
            <a:r>
              <a:rPr lang="ko-KR" altLang="en-US" dirty="0"/>
              <a:t>교수 또는 </a:t>
            </a:r>
            <a:r>
              <a:rPr lang="ko-KR" altLang="en-US" dirty="0" err="1"/>
              <a:t>학교직원과</a:t>
            </a:r>
            <a:r>
              <a:rPr lang="ko-KR" altLang="en-US" dirty="0"/>
              <a:t> 짝이 되어 주 </a:t>
            </a:r>
            <a:r>
              <a:rPr lang="en-US" altLang="ko-KR" dirty="0"/>
              <a:t>1</a:t>
            </a:r>
            <a:r>
              <a:rPr lang="ko-KR" altLang="en-US" dirty="0"/>
              <a:t>회</a:t>
            </a:r>
            <a:r>
              <a:rPr lang="en-US" altLang="ko-KR" dirty="0"/>
              <a:t>,</a:t>
            </a:r>
            <a:r>
              <a:rPr lang="ko-KR" altLang="en-US" dirty="0"/>
              <a:t> 최소 </a:t>
            </a:r>
            <a:r>
              <a:rPr lang="en-US" altLang="ko-KR" dirty="0"/>
              <a:t>10</a:t>
            </a:r>
            <a:r>
              <a:rPr lang="ko-KR" altLang="en-US" dirty="0"/>
              <a:t>시간 이상 만나</a:t>
            </a:r>
            <a:endParaRPr lang="en-US" altLang="ko-KR" dirty="0"/>
          </a:p>
          <a:p>
            <a:r>
              <a:rPr lang="ko-KR" altLang="en-US" dirty="0"/>
              <a:t>교육</a:t>
            </a:r>
            <a:r>
              <a:rPr lang="en-US" altLang="ko-KR" dirty="0"/>
              <a:t>/</a:t>
            </a:r>
            <a:r>
              <a:rPr lang="ko-KR" altLang="en-US" dirty="0"/>
              <a:t>취업</a:t>
            </a:r>
            <a:r>
              <a:rPr lang="en-US" altLang="ko-KR" dirty="0"/>
              <a:t>/</a:t>
            </a:r>
            <a:r>
              <a:rPr lang="ko-KR" altLang="en-US" dirty="0"/>
              <a:t>한국생활에 대한 도움을 받는 프로그램입니다</a:t>
            </a:r>
            <a:r>
              <a:rPr lang="en-US" altLang="ko-KR" dirty="0"/>
              <a:t>.</a:t>
            </a:r>
          </a:p>
          <a:p>
            <a:endParaRPr lang="en-US" altLang="ko-KR" dirty="0"/>
          </a:p>
          <a:p>
            <a:r>
              <a:rPr lang="ko-KR" altLang="en-US" dirty="0"/>
              <a:t>이 프로그램의 앞의 프로그램과 달리 희망하는 학생만 신청하면 됩니다</a:t>
            </a:r>
            <a:r>
              <a:rPr lang="en-US" altLang="ko-KR" dirty="0"/>
              <a:t>.</a:t>
            </a:r>
          </a:p>
          <a:p>
            <a:endParaRPr lang="en-US" altLang="ko-KR" dirty="0"/>
          </a:p>
          <a:p>
            <a:r>
              <a:rPr lang="ko-KR" altLang="en-US" dirty="0" err="1"/>
              <a:t>교수님중에</a:t>
            </a:r>
            <a:r>
              <a:rPr lang="ko-KR" altLang="en-US" dirty="0"/>
              <a:t> </a:t>
            </a:r>
            <a:r>
              <a:rPr lang="ko-KR" altLang="en-US" dirty="0" err="1"/>
              <a:t>튜터링을</a:t>
            </a:r>
            <a:r>
              <a:rPr lang="ko-KR" altLang="en-US" dirty="0"/>
              <a:t> 같이하고 싶은 분이 있으면 </a:t>
            </a:r>
            <a:endParaRPr lang="en-US" altLang="ko-KR" dirty="0"/>
          </a:p>
          <a:p>
            <a:r>
              <a:rPr lang="ko-KR" altLang="en-US" dirty="0"/>
              <a:t>미리</a:t>
            </a:r>
            <a:r>
              <a:rPr lang="ko-KR" altLang="en-US" baseline="0" dirty="0"/>
              <a:t> 여쭤보고 짝을 지어서 신청하는 것도 가능합니다</a:t>
            </a:r>
            <a:r>
              <a:rPr lang="en-US" altLang="ko-KR" baseline="0" dirty="0"/>
              <a:t>. </a:t>
            </a:r>
            <a:endParaRPr lang="en-US" altLang="ko-KR"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92</a:t>
            </a:fld>
            <a:endParaRPr lang="ko-KR" altLang="en-US"/>
          </a:p>
        </p:txBody>
      </p:sp>
    </p:spTree>
    <p:extLst>
      <p:ext uri="{BB962C8B-B14F-4D97-AF65-F5344CB8AC3E}">
        <p14:creationId xmlns:p14="http://schemas.microsoft.com/office/powerpoint/2010/main" val="1247083135"/>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마지막으로 </a:t>
            </a:r>
            <a:r>
              <a:rPr lang="ko-KR" altLang="en-US" dirty="0" err="1"/>
              <a:t>튜터링</a:t>
            </a:r>
            <a:r>
              <a:rPr lang="ko-KR" altLang="en-US" dirty="0"/>
              <a:t> 프로그램이 있습니다</a:t>
            </a:r>
            <a:r>
              <a:rPr lang="en-US" altLang="ko-KR" dirty="0"/>
              <a:t>.</a:t>
            </a:r>
          </a:p>
          <a:p>
            <a:endParaRPr lang="en-US" altLang="ko-KR" dirty="0"/>
          </a:p>
          <a:p>
            <a:r>
              <a:rPr lang="ko-KR" altLang="en-US" dirty="0"/>
              <a:t>교수 또는 </a:t>
            </a:r>
            <a:r>
              <a:rPr lang="ko-KR" altLang="en-US" dirty="0" err="1"/>
              <a:t>학교직원과</a:t>
            </a:r>
            <a:r>
              <a:rPr lang="ko-KR" altLang="en-US" dirty="0"/>
              <a:t> 짝이 되어 주 </a:t>
            </a:r>
            <a:r>
              <a:rPr lang="en-US" altLang="ko-KR" dirty="0"/>
              <a:t>1</a:t>
            </a:r>
            <a:r>
              <a:rPr lang="ko-KR" altLang="en-US" dirty="0"/>
              <a:t>회</a:t>
            </a:r>
            <a:r>
              <a:rPr lang="en-US" altLang="ko-KR" dirty="0"/>
              <a:t>,</a:t>
            </a:r>
            <a:r>
              <a:rPr lang="ko-KR" altLang="en-US" dirty="0"/>
              <a:t> 최소 </a:t>
            </a:r>
            <a:r>
              <a:rPr lang="en-US" altLang="ko-KR" dirty="0"/>
              <a:t>10</a:t>
            </a:r>
            <a:r>
              <a:rPr lang="ko-KR" altLang="en-US" dirty="0"/>
              <a:t>시간 이상 만나</a:t>
            </a:r>
            <a:endParaRPr lang="en-US" altLang="ko-KR" dirty="0"/>
          </a:p>
          <a:p>
            <a:r>
              <a:rPr lang="ko-KR" altLang="en-US" dirty="0"/>
              <a:t>교육</a:t>
            </a:r>
            <a:r>
              <a:rPr lang="en-US" altLang="ko-KR" dirty="0"/>
              <a:t>/</a:t>
            </a:r>
            <a:r>
              <a:rPr lang="ko-KR" altLang="en-US" dirty="0"/>
              <a:t>취업</a:t>
            </a:r>
            <a:r>
              <a:rPr lang="en-US" altLang="ko-KR" dirty="0"/>
              <a:t>/</a:t>
            </a:r>
            <a:r>
              <a:rPr lang="ko-KR" altLang="en-US" dirty="0"/>
              <a:t>한국생활에 대한 도움을 받는 프로그램입니다</a:t>
            </a:r>
            <a:r>
              <a:rPr lang="en-US" altLang="ko-KR" dirty="0"/>
              <a:t>.</a:t>
            </a:r>
          </a:p>
          <a:p>
            <a:endParaRPr lang="en-US" altLang="ko-KR" dirty="0"/>
          </a:p>
          <a:p>
            <a:r>
              <a:rPr lang="ko-KR" altLang="en-US" dirty="0"/>
              <a:t>이 프로그램의 앞의 프로그램과 달리 희망하는 학생만 신청하면 됩니다</a:t>
            </a:r>
            <a:r>
              <a:rPr lang="en-US" altLang="ko-KR" dirty="0"/>
              <a:t>.</a:t>
            </a:r>
          </a:p>
          <a:p>
            <a:endParaRPr lang="en-US" altLang="ko-KR" dirty="0"/>
          </a:p>
          <a:p>
            <a:r>
              <a:rPr lang="ko-KR" altLang="en-US" dirty="0" err="1"/>
              <a:t>교수님중에</a:t>
            </a:r>
            <a:r>
              <a:rPr lang="ko-KR" altLang="en-US" dirty="0"/>
              <a:t> </a:t>
            </a:r>
            <a:r>
              <a:rPr lang="ko-KR" altLang="en-US" dirty="0" err="1"/>
              <a:t>튜터링을</a:t>
            </a:r>
            <a:r>
              <a:rPr lang="ko-KR" altLang="en-US" dirty="0"/>
              <a:t> 같이하고 싶은 분이 있으면 </a:t>
            </a:r>
            <a:endParaRPr lang="en-US" altLang="ko-KR" dirty="0"/>
          </a:p>
          <a:p>
            <a:r>
              <a:rPr lang="ko-KR" altLang="en-US" dirty="0"/>
              <a:t>미리</a:t>
            </a:r>
            <a:r>
              <a:rPr lang="ko-KR" altLang="en-US" baseline="0" dirty="0"/>
              <a:t> 여쭤보고 짝을 지어서 신청하는 것도 가능합니다</a:t>
            </a:r>
            <a:r>
              <a:rPr lang="en-US" altLang="ko-KR" baseline="0" dirty="0"/>
              <a:t>. </a:t>
            </a:r>
            <a:endParaRPr lang="en-US" altLang="ko-KR"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93</a:t>
            </a:fld>
            <a:endParaRPr lang="ko-KR" altLang="en-US"/>
          </a:p>
        </p:txBody>
      </p:sp>
    </p:spTree>
    <p:extLst>
      <p:ext uri="{BB962C8B-B14F-4D97-AF65-F5344CB8AC3E}">
        <p14:creationId xmlns:p14="http://schemas.microsoft.com/office/powerpoint/2010/main" val="421458016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마지막으로 </a:t>
            </a:r>
            <a:r>
              <a:rPr lang="ko-KR" altLang="en-US" dirty="0" err="1"/>
              <a:t>튜터링</a:t>
            </a:r>
            <a:r>
              <a:rPr lang="ko-KR" altLang="en-US" dirty="0"/>
              <a:t> 프로그램이 있습니다</a:t>
            </a:r>
            <a:r>
              <a:rPr lang="en-US" altLang="ko-KR" dirty="0"/>
              <a:t>.</a:t>
            </a:r>
          </a:p>
          <a:p>
            <a:endParaRPr lang="en-US" altLang="ko-KR" dirty="0"/>
          </a:p>
          <a:p>
            <a:r>
              <a:rPr lang="ko-KR" altLang="en-US" dirty="0"/>
              <a:t>교수 또는 </a:t>
            </a:r>
            <a:r>
              <a:rPr lang="ko-KR" altLang="en-US" dirty="0" err="1"/>
              <a:t>학교직원과</a:t>
            </a:r>
            <a:r>
              <a:rPr lang="ko-KR" altLang="en-US" dirty="0"/>
              <a:t> 짝이 되어 주 </a:t>
            </a:r>
            <a:r>
              <a:rPr lang="en-US" altLang="ko-KR" dirty="0"/>
              <a:t>1</a:t>
            </a:r>
            <a:r>
              <a:rPr lang="ko-KR" altLang="en-US" dirty="0"/>
              <a:t>회</a:t>
            </a:r>
            <a:r>
              <a:rPr lang="en-US" altLang="ko-KR" dirty="0"/>
              <a:t>,</a:t>
            </a:r>
            <a:r>
              <a:rPr lang="ko-KR" altLang="en-US" dirty="0"/>
              <a:t> 최소 </a:t>
            </a:r>
            <a:r>
              <a:rPr lang="en-US" altLang="ko-KR" dirty="0"/>
              <a:t>10</a:t>
            </a:r>
            <a:r>
              <a:rPr lang="ko-KR" altLang="en-US" dirty="0"/>
              <a:t>시간 이상 만나</a:t>
            </a:r>
            <a:endParaRPr lang="en-US" altLang="ko-KR" dirty="0"/>
          </a:p>
          <a:p>
            <a:r>
              <a:rPr lang="ko-KR" altLang="en-US" dirty="0"/>
              <a:t>교육</a:t>
            </a:r>
            <a:r>
              <a:rPr lang="en-US" altLang="ko-KR" dirty="0"/>
              <a:t>/</a:t>
            </a:r>
            <a:r>
              <a:rPr lang="ko-KR" altLang="en-US" dirty="0"/>
              <a:t>취업</a:t>
            </a:r>
            <a:r>
              <a:rPr lang="en-US" altLang="ko-KR" dirty="0"/>
              <a:t>/</a:t>
            </a:r>
            <a:r>
              <a:rPr lang="ko-KR" altLang="en-US" dirty="0"/>
              <a:t>한국생활에 대한 도움을 받는 프로그램입니다</a:t>
            </a:r>
            <a:r>
              <a:rPr lang="en-US" altLang="ko-KR" dirty="0"/>
              <a:t>.</a:t>
            </a:r>
          </a:p>
          <a:p>
            <a:endParaRPr lang="en-US" altLang="ko-KR" dirty="0"/>
          </a:p>
          <a:p>
            <a:r>
              <a:rPr lang="ko-KR" altLang="en-US" dirty="0"/>
              <a:t>이 프로그램의 앞의 프로그램과 달리 희망하는 학생만 신청하면 됩니다</a:t>
            </a:r>
            <a:r>
              <a:rPr lang="en-US" altLang="ko-KR" dirty="0"/>
              <a:t>.</a:t>
            </a:r>
          </a:p>
          <a:p>
            <a:endParaRPr lang="en-US" altLang="ko-KR" dirty="0"/>
          </a:p>
          <a:p>
            <a:r>
              <a:rPr lang="ko-KR" altLang="en-US" dirty="0" err="1"/>
              <a:t>교수님중에</a:t>
            </a:r>
            <a:r>
              <a:rPr lang="ko-KR" altLang="en-US" dirty="0"/>
              <a:t> </a:t>
            </a:r>
            <a:r>
              <a:rPr lang="ko-KR" altLang="en-US" dirty="0" err="1"/>
              <a:t>튜터링을</a:t>
            </a:r>
            <a:r>
              <a:rPr lang="ko-KR" altLang="en-US" dirty="0"/>
              <a:t> 같이하고 싶은 분이 있으면 </a:t>
            </a:r>
            <a:endParaRPr lang="en-US" altLang="ko-KR" dirty="0"/>
          </a:p>
          <a:p>
            <a:r>
              <a:rPr lang="ko-KR" altLang="en-US" dirty="0"/>
              <a:t>미리</a:t>
            </a:r>
            <a:r>
              <a:rPr lang="ko-KR" altLang="en-US" baseline="0" dirty="0"/>
              <a:t> 여쭤보고 짝을 지어서 신청하는 것도 가능합니다</a:t>
            </a:r>
            <a:r>
              <a:rPr lang="en-US" altLang="ko-KR" baseline="0" dirty="0"/>
              <a:t>. </a:t>
            </a:r>
            <a:endParaRPr lang="en-US" altLang="ko-KR"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94</a:t>
            </a:fld>
            <a:endParaRPr lang="ko-KR" altLang="en-US"/>
          </a:p>
        </p:txBody>
      </p:sp>
    </p:spTree>
    <p:extLst>
      <p:ext uri="{BB962C8B-B14F-4D97-AF65-F5344CB8AC3E}">
        <p14:creationId xmlns:p14="http://schemas.microsoft.com/office/powerpoint/2010/main" val="161415937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마지막으로 </a:t>
            </a:r>
            <a:r>
              <a:rPr lang="ko-KR" altLang="en-US" dirty="0" err="1"/>
              <a:t>튜터링</a:t>
            </a:r>
            <a:r>
              <a:rPr lang="ko-KR" altLang="en-US" dirty="0"/>
              <a:t> 프로그램이 있습니다</a:t>
            </a:r>
            <a:r>
              <a:rPr lang="en-US" altLang="ko-KR" dirty="0"/>
              <a:t>.</a:t>
            </a:r>
          </a:p>
          <a:p>
            <a:endParaRPr lang="en-US" altLang="ko-KR" dirty="0"/>
          </a:p>
          <a:p>
            <a:r>
              <a:rPr lang="ko-KR" altLang="en-US" dirty="0"/>
              <a:t>교수 또는 </a:t>
            </a:r>
            <a:r>
              <a:rPr lang="ko-KR" altLang="en-US" dirty="0" err="1"/>
              <a:t>학교직원과</a:t>
            </a:r>
            <a:r>
              <a:rPr lang="ko-KR" altLang="en-US" dirty="0"/>
              <a:t> 짝이 되어 주 </a:t>
            </a:r>
            <a:r>
              <a:rPr lang="en-US" altLang="ko-KR" dirty="0"/>
              <a:t>1</a:t>
            </a:r>
            <a:r>
              <a:rPr lang="ko-KR" altLang="en-US" dirty="0"/>
              <a:t>회</a:t>
            </a:r>
            <a:r>
              <a:rPr lang="en-US" altLang="ko-KR" dirty="0"/>
              <a:t>,</a:t>
            </a:r>
            <a:r>
              <a:rPr lang="ko-KR" altLang="en-US" dirty="0"/>
              <a:t> 최소 </a:t>
            </a:r>
            <a:r>
              <a:rPr lang="en-US" altLang="ko-KR" dirty="0"/>
              <a:t>10</a:t>
            </a:r>
            <a:r>
              <a:rPr lang="ko-KR" altLang="en-US" dirty="0"/>
              <a:t>시간 이상 만나</a:t>
            </a:r>
            <a:endParaRPr lang="en-US" altLang="ko-KR" dirty="0"/>
          </a:p>
          <a:p>
            <a:r>
              <a:rPr lang="ko-KR" altLang="en-US" dirty="0"/>
              <a:t>교육</a:t>
            </a:r>
            <a:r>
              <a:rPr lang="en-US" altLang="ko-KR" dirty="0"/>
              <a:t>/</a:t>
            </a:r>
            <a:r>
              <a:rPr lang="ko-KR" altLang="en-US" dirty="0"/>
              <a:t>취업</a:t>
            </a:r>
            <a:r>
              <a:rPr lang="en-US" altLang="ko-KR" dirty="0"/>
              <a:t>/</a:t>
            </a:r>
            <a:r>
              <a:rPr lang="ko-KR" altLang="en-US" dirty="0"/>
              <a:t>한국생활에 대한 도움을 받는 프로그램입니다</a:t>
            </a:r>
            <a:r>
              <a:rPr lang="en-US" altLang="ko-KR" dirty="0"/>
              <a:t>.</a:t>
            </a:r>
          </a:p>
          <a:p>
            <a:endParaRPr lang="en-US" altLang="ko-KR" dirty="0"/>
          </a:p>
          <a:p>
            <a:r>
              <a:rPr lang="ko-KR" altLang="en-US" dirty="0"/>
              <a:t>이 프로그램의 앞의 프로그램과 달리 희망하는 학생만 신청하면 됩니다</a:t>
            </a:r>
            <a:r>
              <a:rPr lang="en-US" altLang="ko-KR" dirty="0"/>
              <a:t>.</a:t>
            </a:r>
          </a:p>
          <a:p>
            <a:endParaRPr lang="en-US" altLang="ko-KR" dirty="0"/>
          </a:p>
          <a:p>
            <a:r>
              <a:rPr lang="ko-KR" altLang="en-US" dirty="0" err="1"/>
              <a:t>교수님중에</a:t>
            </a:r>
            <a:r>
              <a:rPr lang="ko-KR" altLang="en-US" dirty="0"/>
              <a:t> </a:t>
            </a:r>
            <a:r>
              <a:rPr lang="ko-KR" altLang="en-US" dirty="0" err="1"/>
              <a:t>튜터링을</a:t>
            </a:r>
            <a:r>
              <a:rPr lang="ko-KR" altLang="en-US" dirty="0"/>
              <a:t> 같이하고 싶은 분이 있으면 </a:t>
            </a:r>
            <a:endParaRPr lang="en-US" altLang="ko-KR" dirty="0"/>
          </a:p>
          <a:p>
            <a:r>
              <a:rPr lang="ko-KR" altLang="en-US" dirty="0"/>
              <a:t>미리</a:t>
            </a:r>
            <a:r>
              <a:rPr lang="ko-KR" altLang="en-US" baseline="0" dirty="0"/>
              <a:t> 여쭤보고 짝을 지어서 신청하는 것도 가능합니다</a:t>
            </a:r>
            <a:r>
              <a:rPr lang="en-US" altLang="ko-KR" baseline="0" dirty="0"/>
              <a:t>. </a:t>
            </a:r>
            <a:endParaRPr lang="en-US" altLang="ko-KR" dirty="0"/>
          </a:p>
        </p:txBody>
      </p:sp>
      <p:sp>
        <p:nvSpPr>
          <p:cNvPr id="4" name="슬라이드 번호 개체 틀 3"/>
          <p:cNvSpPr>
            <a:spLocks noGrp="1"/>
          </p:cNvSpPr>
          <p:nvPr>
            <p:ph type="sldNum" sz="quarter" idx="10"/>
          </p:nvPr>
        </p:nvSpPr>
        <p:spPr/>
        <p:txBody>
          <a:bodyPr/>
          <a:lstStyle/>
          <a:p>
            <a:fld id="{46165C2C-8FE6-400E-A9C3-9E7182DFFD96}" type="slidenum">
              <a:rPr lang="ko-KR" altLang="en-US" smtClean="0"/>
              <a:t>95</a:t>
            </a:fld>
            <a:endParaRPr lang="ko-KR" altLang="en-US"/>
          </a:p>
        </p:txBody>
      </p:sp>
    </p:spTree>
    <p:extLst>
      <p:ext uri="{BB962C8B-B14F-4D97-AF65-F5344CB8AC3E}">
        <p14:creationId xmlns:p14="http://schemas.microsoft.com/office/powerpoint/2010/main" val="40515489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p:cNvSpPr>
            <a:spLocks noGrp="1"/>
          </p:cNvSpPr>
          <p:nvPr>
            <p:ph type="dt" sz="half" idx="10"/>
          </p:nvPr>
        </p:nvSpPr>
        <p:spPr/>
        <p:txBody>
          <a:bodyPr/>
          <a:lstStyle/>
          <a:p>
            <a:fld id="{D0696620-902F-40C9-BBBA-FAE998EBF18D}" type="datetime1">
              <a:rPr lang="ko-KR" altLang="en-US" smtClean="0"/>
              <a:t>2021-02-22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2189743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내용 개체 틀 2"/>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p:txBody>
          <a:bodyPr/>
          <a:lstStyle/>
          <a:p>
            <a:fld id="{8710746F-B6DF-43F1-BC06-A19ECF7D27C9}" type="datetime1">
              <a:rPr lang="ko-KR" altLang="en-US" smtClean="0"/>
              <a:t>2021-02-22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3294514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p:cNvSpPr>
            <a:spLocks noGrp="1"/>
          </p:cNvSpPr>
          <p:nvPr>
            <p:ph type="dt" sz="half" idx="10"/>
          </p:nvPr>
        </p:nvSpPr>
        <p:spPr/>
        <p:txBody>
          <a:bodyPr/>
          <a:lstStyle/>
          <a:p>
            <a:fld id="{A3A27AAE-903C-4701-9A6A-D27DF2B2840E}" type="datetime1">
              <a:rPr lang="ko-KR" altLang="en-US" smtClean="0"/>
              <a:t>2021-02-22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21232621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내용 개체 틀 2"/>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p:cNvSpPr>
            <a:spLocks noGrp="1"/>
          </p:cNvSpPr>
          <p:nvPr>
            <p:ph type="dt" sz="half" idx="10"/>
          </p:nvPr>
        </p:nvSpPr>
        <p:spPr/>
        <p:txBody>
          <a:bodyPr/>
          <a:lstStyle/>
          <a:p>
            <a:fld id="{79A5CD12-05DD-4B73-A42F-A6B3ACC0F8DD}" type="datetime1">
              <a:rPr lang="ko-KR" altLang="en-US" smtClean="0"/>
              <a:t>2021-02-22</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288093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p:cNvSpPr>
            <a:spLocks noGrp="1"/>
          </p:cNvSpPr>
          <p:nvPr>
            <p:ph type="dt" sz="half" idx="10"/>
          </p:nvPr>
        </p:nvSpPr>
        <p:spPr/>
        <p:txBody>
          <a:bodyPr/>
          <a:lstStyle/>
          <a:p>
            <a:fld id="{E8C2BEF4-9BA7-4738-BAC0-D2630244A842}" type="datetime1">
              <a:rPr lang="ko-KR" altLang="en-US" smtClean="0"/>
              <a:t>2021-02-22</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29770745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날짜 개체 틀 2"/>
          <p:cNvSpPr>
            <a:spLocks noGrp="1"/>
          </p:cNvSpPr>
          <p:nvPr>
            <p:ph type="dt" sz="half" idx="10"/>
          </p:nvPr>
        </p:nvSpPr>
        <p:spPr/>
        <p:txBody>
          <a:bodyPr/>
          <a:lstStyle/>
          <a:p>
            <a:fld id="{2B47A09F-F3B3-4A64-BD86-E44434AC3F35}" type="datetime1">
              <a:rPr lang="ko-KR" altLang="en-US" smtClean="0"/>
              <a:t>2021-02-22</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37754241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DFF9FAC0-0CF6-4AC8-B601-E891E5830AE5}" type="datetime1">
              <a:rPr lang="ko-KR" altLang="en-US" smtClean="0"/>
              <a:t>2021-02-22</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3982172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p:cNvSpPr>
            <a:spLocks noGrp="1"/>
          </p:cNvSpPr>
          <p:nvPr>
            <p:ph type="dt" sz="half" idx="10"/>
          </p:nvPr>
        </p:nvSpPr>
        <p:spPr/>
        <p:txBody>
          <a:bodyPr/>
          <a:lstStyle/>
          <a:p>
            <a:fld id="{484BD941-5676-47EF-9003-1AABD0359C58}" type="datetime1">
              <a:rPr lang="ko-KR" altLang="en-US" smtClean="0"/>
              <a:t>2021-02-22</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12010539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p:cNvSpPr>
            <a:spLocks noGrp="1"/>
          </p:cNvSpPr>
          <p:nvPr>
            <p:ph type="dt" sz="half" idx="10"/>
          </p:nvPr>
        </p:nvSpPr>
        <p:spPr/>
        <p:txBody>
          <a:bodyPr/>
          <a:lstStyle/>
          <a:p>
            <a:fld id="{6458F771-3080-4265-B19B-A901ABAF0F14}" type="datetime1">
              <a:rPr lang="ko-KR" altLang="en-US" smtClean="0"/>
              <a:t>2021-02-22</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1547480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세로 텍스트 개체 틀 2"/>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p:txBody>
          <a:bodyPr/>
          <a:lstStyle/>
          <a:p>
            <a:fld id="{466332F0-EAE6-4590-BCC9-9751BCFF2B85}" type="datetime1">
              <a:rPr lang="ko-KR" altLang="en-US" smtClean="0"/>
              <a:t>2021-02-22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16443238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p:txBody>
          <a:bodyPr/>
          <a:lstStyle/>
          <a:p>
            <a:fld id="{267AB75A-0B6E-444D-8173-E591CE6B93EA}" type="datetime1">
              <a:rPr lang="ko-KR" altLang="en-US" smtClean="0"/>
              <a:t>2021-02-22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3924862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제목 및 캡션">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ko-KR" altLang="en-US"/>
              <a:t>마스터 제목 스타일 편집</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a:t>마스터 텍스트 스타일 편집</a:t>
            </a:r>
          </a:p>
        </p:txBody>
      </p:sp>
      <p:sp>
        <p:nvSpPr>
          <p:cNvPr id="4" name="Date Placeholder 3"/>
          <p:cNvSpPr>
            <a:spLocks noGrp="1"/>
          </p:cNvSpPr>
          <p:nvPr>
            <p:ph type="dt" sz="half" idx="10"/>
          </p:nvPr>
        </p:nvSpPr>
        <p:spPr/>
        <p:txBody>
          <a:bodyPr/>
          <a:lstStyle/>
          <a:p>
            <a:fld id="{AB9E531E-FD56-45CF-8150-E7E917ED960E}" type="datetimeFigureOut">
              <a:rPr lang="ko-KR" altLang="en-US" smtClean="0"/>
              <a:t>2021-02-22</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21052142-E16F-4B9C-9679-8361A10DFFCC}" type="slidenum">
              <a:rPr lang="ko-KR" altLang="en-US" smtClean="0"/>
              <a:t>‹#›</a:t>
            </a:fld>
            <a:endParaRPr lang="ko-KR" alt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438552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1037AD-3DA4-4CC5-84B2-2FB14F694F19}" type="datetime1">
              <a:rPr lang="ko-KR" altLang="en-US" smtClean="0"/>
              <a:t>2021-02-22</a:t>
            </a:fld>
            <a:endParaRPr lang="ko-KR" altLang="en-US"/>
          </a:p>
        </p:txBody>
      </p:sp>
      <p:sp>
        <p:nvSpPr>
          <p:cNvPr id="5" name="바닥글 개체 틀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B297C0-D5F6-4D8A-AF7E-30A8AF963A65}" type="slidenum">
              <a:rPr lang="ko-KR" altLang="en-US" smtClean="0"/>
              <a:t>‹#›</a:t>
            </a:fld>
            <a:endParaRPr lang="ko-KR" altLang="en-US"/>
          </a:p>
        </p:txBody>
      </p:sp>
    </p:spTree>
    <p:extLst>
      <p:ext uri="{BB962C8B-B14F-4D97-AF65-F5344CB8AC3E}">
        <p14:creationId xmlns:p14="http://schemas.microsoft.com/office/powerpoint/2010/main" val="7401412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hyperlink" Target="https://www.youtube.com/watch?v=2VUtE-u-7k4&amp;t=" TargetMode="Externa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hyperlink" Target="https://www.kw.ac.kr/ko/tour/tour01.jsp" TargetMode="External"/><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8" Type="http://schemas.openxmlformats.org/officeDocument/2006/relationships/image" Target="../media/image9.jpg"/><Relationship Id="rId13" Type="http://schemas.openxmlformats.org/officeDocument/2006/relationships/image" Target="../media/image14.jpeg"/><Relationship Id="rId3" Type="http://schemas.openxmlformats.org/officeDocument/2006/relationships/hyperlink" Target="https://www.kw.ac.kr/ko/department/admin12.jsp" TargetMode="External"/><Relationship Id="rId7" Type="http://schemas.openxmlformats.org/officeDocument/2006/relationships/image" Target="../media/image8.jpeg"/><Relationship Id="rId12"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7.jpeg"/><Relationship Id="rId11" Type="http://schemas.openxmlformats.org/officeDocument/2006/relationships/image" Target="../media/image12.jpeg"/><Relationship Id="rId5" Type="http://schemas.openxmlformats.org/officeDocument/2006/relationships/image" Target="../media/image6.jpg"/><Relationship Id="rId10" Type="http://schemas.openxmlformats.org/officeDocument/2006/relationships/image" Target="../media/image11.jpeg"/><Relationship Id="rId4" Type="http://schemas.openxmlformats.org/officeDocument/2006/relationships/image" Target="../media/image5.png"/><Relationship Id="rId9" Type="http://schemas.openxmlformats.org/officeDocument/2006/relationships/image" Target="../media/image10.jpeg"/><Relationship Id="rId1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hyperlink" Target="https://www.kw.ac.kr/ko/life/bachelor_calendar.jsp" TargetMode="External"/><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hyperlink" Target="https://www.kw.ac.kr/ko/tour/tour01.jsp" TargetMode="External"/><Relationship Id="rId5" Type="http://schemas.openxmlformats.org/officeDocument/2006/relationships/hyperlink" Target="https://www.kw.ac.kr/ko/univ/glance.jsp" TargetMode="Externa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hyperlink" Target="https://www.kw.ac.kr/ko/life/notice.jsp?BoardMode=view&amp;DUID=33497" TargetMode="Externa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hyperlink" Target="http://www.kw.ac.kr/ko/life/notice.jsp?BoardMode=view&amp;DUID=33587" TargetMode="Externa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hyperlink" Target="https://www.kw.ac.kr/ko/life/notice.jsp?BoardMode=view&amp;DUID=35178" TargetMode="Externa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hyperlink" Target="https://www.kw.ac.kr/ko/life/notice.jsp?BoardMode=view&amp;DUID=35178" TargetMode="Externa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7.xml"/><Relationship Id="rId5" Type="http://schemas.openxmlformats.org/officeDocument/2006/relationships/hyperlink" Target="https://www.kw.ac.kr/ko/life/notice.jsp?BoardMode=view&amp;DUID=35178" TargetMode="Externa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hyperlink" Target="https://www.kw.ac.kr/ko/life/notice.jsp?BoardMode=view&amp;DUID=35178" TargetMode="Externa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hyperlink" Target="https://www.kw.ac.kr/ko/life/notice.jsp?BoardMode=view&amp;DUID=35178" TargetMode="Externa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8.svg"/></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hyperlink" Target="https://www.kw.ac.kr/"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klas.kw.ac.kr/usr/cmn/login/LoginForm.do"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klas.kw.ac.kr/usr/cmn/login/LoginForm.do"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52.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2.png"/><Relationship Id="rId7" Type="http://schemas.openxmlformats.org/officeDocument/2006/relationships/hyperlink" Target="http://www.kw.ac.kr/ko/life/notice.jsp?BoardMode=view&amp;DUID=35178" TargetMode="External"/><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hyperlink" Target="https://klas.kw.ac.kr/" TargetMode="External"/><Relationship Id="rId5" Type="http://schemas.openxmlformats.org/officeDocument/2006/relationships/hyperlink" Target="http://www.kw.ac.kr/" TargetMode="External"/><Relationship Id="rId4" Type="http://schemas.openxmlformats.org/officeDocument/2006/relationships/image" Target="../media/image3.png"/><Relationship Id="rId9" Type="http://schemas.openxmlformats.org/officeDocument/2006/relationships/hyperlink" Target="http://www.kw.ac.kr/ko/life/notice.jsp?BoardMode=view&amp;DUID=35176" TargetMode="Externa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50.JPG"/><Relationship Id="rId5" Type="http://schemas.openxmlformats.org/officeDocument/2006/relationships/image" Target="../media/image49.JPG"/><Relationship Id="rId4" Type="http://schemas.openxmlformats.org/officeDocument/2006/relationships/image" Target="../media/image3.png"/></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7.xml"/><Relationship Id="rId5" Type="http://schemas.openxmlformats.org/officeDocument/2006/relationships/image" Target="../media/image51.png"/><Relationship Id="rId4" Type="http://schemas.openxmlformats.org/officeDocument/2006/relationships/image" Target="../media/image3.png"/></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3.png"/></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55.jpeg"/><Relationship Id="rId5" Type="http://schemas.openxmlformats.org/officeDocument/2006/relationships/image" Target="../media/image54.gif"/><Relationship Id="rId4" Type="http://schemas.openxmlformats.org/officeDocument/2006/relationships/image" Target="../media/image3.png"/></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7.xml"/><Relationship Id="rId5" Type="http://schemas.openxmlformats.org/officeDocument/2006/relationships/hyperlink" Target="http://www.kw.ac.kr/ko/life/notice.jsp?BoardMode=view&amp;DUID=35176" TargetMode="External"/><Relationship Id="rId4" Type="http://schemas.openxmlformats.org/officeDocument/2006/relationships/image" Target="../media/image3.png"/></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hyperlink" Target="http://www.kw.ac.kr/ko/life/notice.jsp?BoardMode=view&amp;DUID=35205" TargetMode="External"/><Relationship Id="rId5" Type="http://schemas.openxmlformats.org/officeDocument/2006/relationships/hyperlink" Target="http://www.kw.ac.kr/ko/life/notice.jsp?BoardMode=view&amp;DUID=33598" TargetMode="External"/><Relationship Id="rId4" Type="http://schemas.openxmlformats.org/officeDocument/2006/relationships/image" Target="../media/image3.png"/></Relationships>
</file>

<file path=ppt/slides/_rels/slide5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56.JPG"/></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7.xml"/><Relationship Id="rId5" Type="http://schemas.openxmlformats.org/officeDocument/2006/relationships/hyperlink" Target="https://everytime.kr/" TargetMode="External"/><Relationship Id="rId4" Type="http://schemas.openxmlformats.org/officeDocument/2006/relationships/image" Target="../media/image3.png"/></Relationships>
</file>

<file path=ppt/slides/_rels/slide6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7.xml"/><Relationship Id="rId5" Type="http://schemas.openxmlformats.org/officeDocument/2006/relationships/hyperlink" Target="http://www.kw.ac.kr/ko/life/notice.jsp?BoardMode=view&amp;DUID=35192" TargetMode="External"/><Relationship Id="rId4" Type="http://schemas.openxmlformats.org/officeDocument/2006/relationships/image" Target="../media/image3.png"/></Relationships>
</file>

<file path=ppt/slides/_rels/slide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2.png"/><Relationship Id="rId7" Type="http://schemas.openxmlformats.org/officeDocument/2006/relationships/diagramQuickStyle" Target="../diagrams/quickStyle1.xml"/><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3.png"/><Relationship Id="rId9" Type="http://schemas.microsoft.com/office/2007/relationships/diagramDrawing" Target="../diagrams/drawing1.xml"/></Relationships>
</file>

<file path=ppt/slides/_rels/slide6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6.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hyperlink" Target="https://www.kw.ac.kr/ko/life/notice.jsp?BoardMode=view&amp;DUID=35236&amp;tpage=1&amp;searchKey=1&amp;searchVal=%EB%93%B1%EB%A1%9D&amp;srCategoryId" TargetMode="External"/><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68.svg"/><Relationship Id="rId5" Type="http://schemas.openxmlformats.org/officeDocument/2006/relationships/image" Target="../media/image63.png"/><Relationship Id="rId4" Type="http://schemas.openxmlformats.org/officeDocument/2006/relationships/image" Target="../media/image18.svg"/></Relationships>
</file>

<file path=ppt/slides/_rels/slide68.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64.png"/><Relationship Id="rId7" Type="http://schemas.openxmlformats.org/officeDocument/2006/relationships/hyperlink" Target="https://www.kw.ac.kr/ko/life/notice.jsp?BoardMode=view&amp;DUID=35236&amp;tpage=1&amp;searchKey=1&amp;searchVal=%EB%93%B1%EB%A1%9D&amp;srCategoryId" TargetMode="External"/><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68.svg"/><Relationship Id="rId5" Type="http://schemas.openxmlformats.org/officeDocument/2006/relationships/image" Target="../media/image65.png"/><Relationship Id="rId4" Type="http://schemas.openxmlformats.org/officeDocument/2006/relationships/image" Target="../media/image18.svg"/></Relationships>
</file>

<file path=ppt/slides/_rels/slide69.xml.rels><?xml version="1.0" encoding="UTF-8" standalone="yes"?>
<Relationships xmlns="http://schemas.openxmlformats.org/package/2006/relationships"><Relationship Id="rId3" Type="http://schemas.openxmlformats.org/officeDocument/2006/relationships/image" Target="../media/image68.svg"/><Relationship Id="rId2" Type="http://schemas.openxmlformats.org/officeDocument/2006/relationships/image" Target="../media/image63.png"/><Relationship Id="rId1" Type="http://schemas.openxmlformats.org/officeDocument/2006/relationships/slideLayout" Target="../slideLayouts/slideLayout2.xml"/><Relationship Id="rId5" Type="http://schemas.openxmlformats.org/officeDocument/2006/relationships/image" Target="../media/image67.png"/><Relationship Id="rId4" Type="http://schemas.openxmlformats.org/officeDocument/2006/relationships/image" Target="../media/image66.png"/></Relationships>
</file>

<file path=ppt/slides/_rels/slide7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3.xml"/><Relationship Id="rId1" Type="http://schemas.openxmlformats.org/officeDocument/2006/relationships/slideLayout" Target="../slideLayouts/slideLayout7.xml"/><Relationship Id="rId5" Type="http://schemas.openxmlformats.org/officeDocument/2006/relationships/image" Target="../media/image68.jpeg"/><Relationship Id="rId4" Type="http://schemas.openxmlformats.org/officeDocument/2006/relationships/image" Target="../media/image3.png"/></Relationships>
</file>

<file path=ppt/slides/_rels/slide7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7.xml"/><Relationship Id="rId5" Type="http://schemas.openxmlformats.org/officeDocument/2006/relationships/image" Target="../media/image68.jpeg"/><Relationship Id="rId4" Type="http://schemas.openxmlformats.org/officeDocument/2006/relationships/image" Target="../media/image3.png"/></Relationships>
</file>

<file path=ppt/slides/_rels/slide72.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2" Type="http://schemas.openxmlformats.org/officeDocument/2006/relationships/hyperlink" Target="http://www.studyinkorea.go.kr/ko/sub/gks/selectBoardArticle.do" TargetMode="Externa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7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3.png"/></Relationships>
</file>

<file path=ppt/slides/_rels/slide7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7.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8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image" Target="../media/image71.jpeg"/><Relationship Id="rId5" Type="http://schemas.openxmlformats.org/officeDocument/2006/relationships/hyperlink" Target="http://www.hikorea.go.kr/" TargetMode="External"/><Relationship Id="rId4" Type="http://schemas.openxmlformats.org/officeDocument/2006/relationships/image" Target="../media/image3.png"/></Relationships>
</file>

<file path=ppt/slides/_rels/slide8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7.xml"/><Relationship Id="rId5" Type="http://schemas.openxmlformats.org/officeDocument/2006/relationships/hyperlink" Target="http://www.hikorea.go.kr/" TargetMode="External"/><Relationship Id="rId4" Type="http://schemas.openxmlformats.org/officeDocument/2006/relationships/image" Target="../media/image3.png"/></Relationships>
</file>

<file path=ppt/slides/_rels/slide8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hyperlink" Target="https://www.kw.ac.kr/ko/life/notice.jsp?BoardMode=view&amp;DUID=33104" TargetMode="External"/><Relationship Id="rId5" Type="http://schemas.openxmlformats.org/officeDocument/2006/relationships/hyperlink" Target="http://www.hikorea.go.kr/" TargetMode="External"/><Relationship Id="rId4" Type="http://schemas.openxmlformats.org/officeDocument/2006/relationships/image" Target="../media/image3.png"/></Relationships>
</file>

<file path=ppt/slides/_rels/slide8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8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8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7.xml"/><Relationship Id="rId5" Type="http://schemas.openxmlformats.org/officeDocument/2006/relationships/image" Target="../media/image72.png"/><Relationship Id="rId4" Type="http://schemas.openxmlformats.org/officeDocument/2006/relationships/image" Target="../media/image3.png"/></Relationships>
</file>

<file path=ppt/slides/_rels/slide8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4.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87.xml.rels><?xml version="1.0" encoding="UTF-8" standalone="yes"?>
<Relationships xmlns="http://schemas.openxmlformats.org/package/2006/relationships"><Relationship Id="rId8" Type="http://schemas.openxmlformats.org/officeDocument/2006/relationships/image" Target="../media/image75.jpeg"/><Relationship Id="rId3" Type="http://schemas.openxmlformats.org/officeDocument/2006/relationships/image" Target="../media/image2.png"/><Relationship Id="rId7" Type="http://schemas.openxmlformats.org/officeDocument/2006/relationships/image" Target="../media/image74.jpeg"/><Relationship Id="rId2" Type="http://schemas.openxmlformats.org/officeDocument/2006/relationships/notesSlide" Target="../notesSlides/notesSlide55.xml"/><Relationship Id="rId1" Type="http://schemas.openxmlformats.org/officeDocument/2006/relationships/slideLayout" Target="../slideLayouts/slideLayout7.xml"/><Relationship Id="rId6" Type="http://schemas.openxmlformats.org/officeDocument/2006/relationships/image" Target="../media/image73.png"/><Relationship Id="rId5" Type="http://schemas.openxmlformats.org/officeDocument/2006/relationships/hyperlink" Target="https://www.kw.ac.kr/ko/department/admin12.jsp" TargetMode="External"/><Relationship Id="rId4" Type="http://schemas.openxmlformats.org/officeDocument/2006/relationships/image" Target="../media/image3.png"/></Relationships>
</file>

<file path=ppt/slides/_rels/slide8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7.png"/><Relationship Id="rId2" Type="http://schemas.openxmlformats.org/officeDocument/2006/relationships/notesSlide" Target="../notesSlides/notesSlide56.xml"/><Relationship Id="rId1" Type="http://schemas.openxmlformats.org/officeDocument/2006/relationships/slideLayout" Target="../slideLayouts/slideLayout7.xml"/><Relationship Id="rId6" Type="http://schemas.openxmlformats.org/officeDocument/2006/relationships/image" Target="../media/image76.jpeg"/><Relationship Id="rId5" Type="http://schemas.openxmlformats.org/officeDocument/2006/relationships/hyperlink" Target="https://www.kw.ac.kr/ko/department/admin12.jsp" TargetMode="External"/><Relationship Id="rId4" Type="http://schemas.openxmlformats.org/officeDocument/2006/relationships/image" Target="../media/image3.png"/></Relationships>
</file>

<file path=ppt/slides/_rels/slide8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7.xml"/><Relationship Id="rId1" Type="http://schemas.openxmlformats.org/officeDocument/2006/relationships/slideLayout" Target="../slideLayouts/slideLayout7.xml"/><Relationship Id="rId5" Type="http://schemas.openxmlformats.org/officeDocument/2006/relationships/hyperlink" Target="https://www.kw.ac.kr/ko/department/admin12.jsp" TargetMode="External"/><Relationship Id="rId4" Type="http://schemas.openxmlformats.org/officeDocument/2006/relationships/image" Target="../media/image3.png"/></Relationships>
</file>

<file path=ppt/slides/_rels/slide9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8.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9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9.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9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0.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9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9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9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www.kw.ac.kr/ko/department/admin12.jsp" TargetMode="External"/><Relationship Id="rId2" Type="http://schemas.openxmlformats.org/officeDocument/2006/relationships/notesSlide" Target="../notesSlides/notesSlide63.xml"/><Relationship Id="rId1" Type="http://schemas.openxmlformats.org/officeDocument/2006/relationships/slideLayout" Target="../slideLayouts/slideLayout7.xml"/><Relationship Id="rId6" Type="http://schemas.openxmlformats.org/officeDocument/2006/relationships/image" Target="../media/image78.png"/><Relationship Id="rId5" Type="http://schemas.openxmlformats.org/officeDocument/2006/relationships/hyperlink" Target="https://youtu.be/trWM_N0NlT4" TargetMode="External"/><Relationship Id="rId4" Type="http://schemas.openxmlformats.org/officeDocument/2006/relationships/image" Target="../media/image3.png"/></Relationships>
</file>

<file path=ppt/slides/_rels/slide96.xml.rels><?xml version="1.0" encoding="UTF-8" standalone="yes"?>
<Relationships xmlns="http://schemas.openxmlformats.org/package/2006/relationships"><Relationship Id="rId8" Type="http://schemas.openxmlformats.org/officeDocument/2006/relationships/hyperlink" Target="https://www.kw.ac.kr/ko/life/notice.jsp?BoardMode=view&amp;DUID=35205" TargetMode="External"/><Relationship Id="rId13" Type="http://schemas.openxmlformats.org/officeDocument/2006/relationships/hyperlink" Target="https://www.kw.ac.kr/ko/life/notice.jsp?BoardMode=view&amp;DUID=35236&amp;tpage=1&amp;searchKey=1&amp;searchVal=%EB%93%B1%EB%A1%9D&amp;srCategoryId" TargetMode="External"/><Relationship Id="rId3" Type="http://schemas.openxmlformats.org/officeDocument/2006/relationships/hyperlink" Target="https://www.kw.ac.kr/ko/tour/tour01.jsp" TargetMode="External"/><Relationship Id="rId7" Type="http://schemas.openxmlformats.org/officeDocument/2006/relationships/hyperlink" Target="http://www.kw.ac.kr/ko/life/notice.jsp?BoardMode=view&amp;DUID=35118" TargetMode="External"/><Relationship Id="rId12" Type="http://schemas.openxmlformats.org/officeDocument/2006/relationships/hyperlink" Target="http://www.kw.ac.kr/ko/life/notice.jsp?BoardMode=view&amp;DUID=35178" TargetMode="External"/><Relationship Id="rId17" Type="http://schemas.openxmlformats.org/officeDocument/2006/relationships/hyperlink" Target="https://youtu.be/trWM_N0NlT4" TargetMode="External"/><Relationship Id="rId2" Type="http://schemas.openxmlformats.org/officeDocument/2006/relationships/hyperlink" Target="https://www.youtube.com/watch?v=2VUtE-u-7k4&amp;t=27s" TargetMode="External"/><Relationship Id="rId16" Type="http://schemas.openxmlformats.org/officeDocument/2006/relationships/hyperlink" Target="https://youtu.be/Ls8Uy4P1mUs" TargetMode="External"/><Relationship Id="rId1" Type="http://schemas.openxmlformats.org/officeDocument/2006/relationships/slideLayout" Target="../slideLayouts/slideLayout1.xml"/><Relationship Id="rId6" Type="http://schemas.openxmlformats.org/officeDocument/2006/relationships/hyperlink" Target="https://www.kw.ac.kr/ko/life/bachelor_calendar.jsp" TargetMode="External"/><Relationship Id="rId11" Type="http://schemas.openxmlformats.org/officeDocument/2006/relationships/hyperlink" Target="http://www.kw.ac.kr/ko/life/notice.jsp?BoardMode=view&amp;DUID=35176" TargetMode="External"/><Relationship Id="rId5" Type="http://schemas.openxmlformats.org/officeDocument/2006/relationships/hyperlink" Target="https://www.kw.ac.kr/ko/department/admin12.jsp" TargetMode="External"/><Relationship Id="rId15" Type="http://schemas.openxmlformats.org/officeDocument/2006/relationships/hyperlink" Target="https://www.kw.ac.kr/ko/life/notice.jsp?BoardMode=view&amp;DUID=33104" TargetMode="External"/><Relationship Id="rId10" Type="http://schemas.openxmlformats.org/officeDocument/2006/relationships/hyperlink" Target="https://www.kw.ac.kr/ko/life/notice.jsp?BoardMode=view&amp;DUID=33603&amp;tpage=1&amp;searchKey=1&amp;searchVal=klas&amp;srCategoryId" TargetMode="External"/><Relationship Id="rId4" Type="http://schemas.openxmlformats.org/officeDocument/2006/relationships/hyperlink" Target="https://www.kw.ac.kr/ko/life/ideology02.jsp" TargetMode="External"/><Relationship Id="rId9" Type="http://schemas.openxmlformats.org/officeDocument/2006/relationships/hyperlink" Target="https://www.kw.ac.kr/ko/life/notice.jsp?BoardMode=view&amp;DUID=35178" TargetMode="External"/><Relationship Id="rId14" Type="http://schemas.openxmlformats.org/officeDocument/2006/relationships/hyperlink" Target="http://www.hikorea.go.k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43"/>
          <p:cNvSpPr/>
          <p:nvPr/>
        </p:nvSpPr>
        <p:spPr>
          <a:xfrm>
            <a:off x="13701" y="-15931"/>
            <a:ext cx="12178300" cy="7116527"/>
          </a:xfrm>
          <a:prstGeom prst="rect">
            <a:avLst/>
          </a:prstGeom>
          <a:solidFill>
            <a:schemeClr val="bg1">
              <a:alpha val="74000"/>
            </a:schemeClr>
          </a:solidFill>
          <a:ln w="12700">
            <a:solidFill>
              <a:schemeClr val="accent2"/>
            </a:solidFill>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10" name="그림 9"/>
          <p:cNvPicPr>
            <a:picLocks noChangeAspect="1"/>
          </p:cNvPicPr>
          <p:nvPr/>
        </p:nvPicPr>
        <p:blipFill>
          <a:blip r:embed="rId3"/>
          <a:stretch>
            <a:fillRect/>
          </a:stretch>
        </p:blipFill>
        <p:spPr>
          <a:xfrm>
            <a:off x="2658875" y="641263"/>
            <a:ext cx="6962775" cy="5219700"/>
          </a:xfrm>
          <a:prstGeom prst="rect">
            <a:avLst/>
          </a:prstGeom>
        </p:spPr>
      </p:pic>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4"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5"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5" name="TextBox 4"/>
          <p:cNvSpPr txBox="1"/>
          <p:nvPr/>
        </p:nvSpPr>
        <p:spPr>
          <a:xfrm>
            <a:off x="10230197" y="5214632"/>
            <a:ext cx="1961803" cy="646331"/>
          </a:xfrm>
          <a:prstGeom prst="rect">
            <a:avLst/>
          </a:prstGeom>
          <a:noFill/>
        </p:spPr>
        <p:txBody>
          <a:bodyPr wrap="square" rtlCol="0">
            <a:spAutoFit/>
          </a:bodyPr>
          <a:lstStyle/>
          <a:p>
            <a:pPr algn="ctr"/>
            <a:r>
              <a:rPr lang="en-US" altLang="ko-KR" dirty="0">
                <a:solidFill>
                  <a:srgbClr val="800000"/>
                </a:solidFill>
              </a:rPr>
              <a:t>202</a:t>
            </a:r>
            <a:r>
              <a:rPr lang="en-US" altLang="zh-CN" dirty="0">
                <a:solidFill>
                  <a:srgbClr val="800000"/>
                </a:solidFill>
              </a:rPr>
              <a:t>1</a:t>
            </a:r>
            <a:r>
              <a:rPr lang="en-US" altLang="ko-KR" dirty="0">
                <a:solidFill>
                  <a:srgbClr val="800000"/>
                </a:solidFill>
              </a:rPr>
              <a:t>.0</a:t>
            </a:r>
            <a:r>
              <a:rPr lang="en-US" altLang="zh-CN" dirty="0">
                <a:solidFill>
                  <a:srgbClr val="800000"/>
                </a:solidFill>
              </a:rPr>
              <a:t>2</a:t>
            </a:r>
            <a:r>
              <a:rPr lang="en-US" altLang="ko-KR" dirty="0">
                <a:solidFill>
                  <a:srgbClr val="800000"/>
                </a:solidFill>
              </a:rPr>
              <a:t>.</a:t>
            </a:r>
            <a:r>
              <a:rPr lang="en-US" altLang="zh-CN" dirty="0">
                <a:solidFill>
                  <a:srgbClr val="800000"/>
                </a:solidFill>
              </a:rPr>
              <a:t>22</a:t>
            </a:r>
            <a:r>
              <a:rPr lang="en-US" altLang="ko-KR" dirty="0">
                <a:solidFill>
                  <a:srgbClr val="800000"/>
                </a:solidFill>
              </a:rPr>
              <a:t>.</a:t>
            </a:r>
          </a:p>
          <a:p>
            <a:pPr algn="ctr"/>
            <a:r>
              <a:rPr lang="zh-CN" altLang="en-US" dirty="0">
                <a:solidFill>
                  <a:srgbClr val="800000"/>
                </a:solidFill>
              </a:rPr>
              <a:t>国际交流处</a:t>
            </a:r>
            <a:endParaRPr lang="ko-KR" altLang="en-US" dirty="0">
              <a:solidFill>
                <a:srgbClr val="800000"/>
              </a:solidFill>
            </a:endParaRPr>
          </a:p>
        </p:txBody>
      </p:sp>
      <p:sp>
        <p:nvSpPr>
          <p:cNvPr id="6" name="슬라이드 번호 개체 틀 5"/>
          <p:cNvSpPr>
            <a:spLocks noGrp="1"/>
          </p:cNvSpPr>
          <p:nvPr>
            <p:ph type="sldNum" sz="quarter" idx="12"/>
          </p:nvPr>
        </p:nvSpPr>
        <p:spPr/>
        <p:txBody>
          <a:bodyPr/>
          <a:lstStyle/>
          <a:p>
            <a:fld id="{99B297C0-D5F6-4D8A-AF7E-30A8AF963A65}" type="slidenum">
              <a:rPr lang="ko-KR" altLang="en-US" smtClean="0"/>
              <a:t>1</a:t>
            </a:fld>
            <a:endParaRPr lang="ko-KR" altLang="en-US" dirty="0"/>
          </a:p>
        </p:txBody>
      </p:sp>
      <p:sp>
        <p:nvSpPr>
          <p:cNvPr id="9" name="TextBox 8"/>
          <p:cNvSpPr txBox="1"/>
          <p:nvPr/>
        </p:nvSpPr>
        <p:spPr>
          <a:xfrm>
            <a:off x="319717" y="343487"/>
            <a:ext cx="6981538" cy="1077218"/>
          </a:xfrm>
          <a:prstGeom prst="rect">
            <a:avLst/>
          </a:prstGeom>
          <a:noFill/>
        </p:spPr>
        <p:txBody>
          <a:bodyPr wrap="square" rtlCol="0">
            <a:spAutoFit/>
          </a:bodyPr>
          <a:lstStyle/>
          <a:p>
            <a:r>
              <a:rPr lang="en-US" altLang="zh-CN" sz="3200" dirty="0">
                <a:solidFill>
                  <a:srgbClr val="800000"/>
                </a:solidFill>
                <a:latin typeface="Arial" panose="020B0604020202020204" pitchFamily="34" charset="0"/>
                <a:ea typeface="HY견명조" panose="02030600000101010101" pitchFamily="18" charset="-127"/>
                <a:cs typeface="Arial" panose="020B0604020202020204" pitchFamily="34" charset="0"/>
              </a:rPr>
              <a:t>2021 </a:t>
            </a:r>
            <a:r>
              <a:rPr lang="zh-CN" altLang="en-US" sz="3200" dirty="0">
                <a:solidFill>
                  <a:srgbClr val="800000"/>
                </a:solidFill>
                <a:latin typeface="Arial" panose="020B0604020202020204" pitchFamily="34" charset="0"/>
                <a:ea typeface="HY견명조" panose="02030600000101010101" pitchFamily="18" charset="-127"/>
                <a:cs typeface="Arial" panose="020B0604020202020204" pitchFamily="34" charset="0"/>
              </a:rPr>
              <a:t>学年度 第</a:t>
            </a:r>
            <a:r>
              <a:rPr lang="en-US" altLang="zh-CN" sz="3200" dirty="0">
                <a:solidFill>
                  <a:srgbClr val="800000"/>
                </a:solidFill>
                <a:latin typeface="Arial" panose="020B0604020202020204" pitchFamily="34" charset="0"/>
                <a:ea typeface="HY견명조" panose="02030600000101010101" pitchFamily="18" charset="-127"/>
                <a:cs typeface="Arial" panose="020B0604020202020204" pitchFamily="34" charset="0"/>
              </a:rPr>
              <a:t>1</a:t>
            </a:r>
            <a:r>
              <a:rPr lang="zh-CN" altLang="en-US" sz="3200" dirty="0">
                <a:solidFill>
                  <a:srgbClr val="800000"/>
                </a:solidFill>
                <a:latin typeface="Arial" panose="020B0604020202020204" pitchFamily="34" charset="0"/>
                <a:ea typeface="HY견명조" panose="02030600000101010101" pitchFamily="18" charset="-127"/>
                <a:cs typeface="Arial" panose="020B0604020202020204" pitchFamily="34" charset="0"/>
              </a:rPr>
              <a:t>学期</a:t>
            </a:r>
            <a:endParaRPr lang="en-US" altLang="ko-KR" sz="3200" dirty="0">
              <a:solidFill>
                <a:srgbClr val="800000"/>
              </a:solidFill>
              <a:latin typeface="Arial" panose="020B0604020202020204" pitchFamily="34" charset="0"/>
              <a:ea typeface="HY견명조" panose="02030600000101010101" pitchFamily="18" charset="-127"/>
              <a:cs typeface="Arial" panose="020B0604020202020204" pitchFamily="34" charset="0"/>
            </a:endParaRPr>
          </a:p>
          <a:p>
            <a:r>
              <a:rPr lang="zh-CN" altLang="en-US" sz="3200" dirty="0">
                <a:solidFill>
                  <a:srgbClr val="800000"/>
                </a:solidFill>
                <a:latin typeface="Arial" panose="020B0604020202020204" pitchFamily="34" charset="0"/>
                <a:ea typeface="HY견명조" panose="02030600000101010101" pitchFamily="18" charset="-127"/>
                <a:cs typeface="Arial" panose="020B0604020202020204" pitchFamily="34" charset="0"/>
              </a:rPr>
              <a:t>留学生新生说明会</a:t>
            </a:r>
            <a:endParaRPr lang="ko-KR" altLang="en-US" sz="3200" dirty="0">
              <a:solidFill>
                <a:srgbClr val="800000"/>
              </a:solidFill>
              <a:latin typeface="Arial" panose="020B0604020202020204" pitchFamily="34" charset="0"/>
              <a:ea typeface="HY견명조" panose="02030600000101010101" pitchFamily="18" charset="-127"/>
              <a:cs typeface="Arial" panose="020B0604020202020204" pitchFamily="34" charset="0"/>
            </a:endParaRPr>
          </a:p>
        </p:txBody>
      </p:sp>
    </p:spTree>
    <p:extLst>
      <p:ext uri="{BB962C8B-B14F-4D97-AF65-F5344CB8AC3E}">
        <p14:creationId xmlns:p14="http://schemas.microsoft.com/office/powerpoint/2010/main" val="30344174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3701" y="-15931"/>
            <a:ext cx="12178300" cy="7116527"/>
          </a:xfrm>
          <a:prstGeom prst="rect">
            <a:avLst/>
          </a:prstGeom>
          <a:solidFill>
            <a:schemeClr val="accent2">
              <a:lumMod val="20000"/>
              <a:lumOff val="80000"/>
              <a:alpha val="74000"/>
            </a:schemeClr>
          </a:solidFill>
          <a:ln w="12700">
            <a:solidFill>
              <a:schemeClr val="accent2"/>
            </a:solidFill>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274325" y="5124867"/>
            <a:ext cx="3665972" cy="103333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슬라이드 번호 개체 틀 3"/>
          <p:cNvSpPr>
            <a:spLocks noGrp="1"/>
          </p:cNvSpPr>
          <p:nvPr>
            <p:ph type="sldNum" sz="quarter" idx="12"/>
          </p:nvPr>
        </p:nvSpPr>
        <p:spPr>
          <a:xfrm>
            <a:off x="8561631" y="6259244"/>
            <a:ext cx="2743200" cy="365125"/>
          </a:xfrm>
        </p:spPr>
        <p:txBody>
          <a:bodyPr/>
          <a:lstStyle/>
          <a:p>
            <a:fld id="{99B297C0-D5F6-4D8A-AF7E-30A8AF963A65}" type="slidenum">
              <a:rPr lang="ko-KR" altLang="en-US" smtClean="0"/>
              <a:t>2</a:t>
            </a:fld>
            <a:endParaRPr lang="ko-KR" altLang="en-US"/>
          </a:p>
        </p:txBody>
      </p:sp>
      <p:sp>
        <p:nvSpPr>
          <p:cNvPr id="14" name="TextBox 13"/>
          <p:cNvSpPr txBox="1"/>
          <p:nvPr/>
        </p:nvSpPr>
        <p:spPr>
          <a:xfrm>
            <a:off x="882439" y="1210579"/>
            <a:ext cx="4882782" cy="2466444"/>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200000"/>
              </a:lnSpc>
            </a:pPr>
            <a:r>
              <a:rPr lang="en-US" altLang="ko-KR" sz="2000" dirty="0">
                <a:solidFill>
                  <a:srgbClr val="002060"/>
                </a:solidFill>
                <a:latin typeface="+mj-lt"/>
              </a:rPr>
              <a:t>I. </a:t>
            </a:r>
            <a:r>
              <a:rPr lang="zh-CN" altLang="en-US" sz="2000" dirty="0">
                <a:solidFill>
                  <a:srgbClr val="002060"/>
                </a:solidFill>
                <a:latin typeface="+mj-lt"/>
              </a:rPr>
              <a:t>光云大学介绍</a:t>
            </a:r>
            <a:endParaRPr lang="en-US" altLang="ko-KR" sz="2000" dirty="0">
              <a:solidFill>
                <a:srgbClr val="002060"/>
              </a:solidFill>
              <a:latin typeface="+mj-lt"/>
            </a:endParaRPr>
          </a:p>
          <a:p>
            <a:pPr>
              <a:lnSpc>
                <a:spcPct val="200000"/>
              </a:lnSpc>
            </a:pPr>
            <a:r>
              <a:rPr lang="en-US" altLang="ko-KR" sz="2000" dirty="0">
                <a:solidFill>
                  <a:srgbClr val="002060"/>
                </a:solidFill>
                <a:latin typeface="+mj-lt"/>
              </a:rPr>
              <a:t>II. </a:t>
            </a:r>
            <a:r>
              <a:rPr lang="zh-CN" altLang="en-US" sz="2000" dirty="0">
                <a:solidFill>
                  <a:srgbClr val="002060"/>
                </a:solidFill>
                <a:latin typeface="+mj-lt"/>
              </a:rPr>
              <a:t>学期安排</a:t>
            </a:r>
            <a:endParaRPr lang="en-US" altLang="ko-KR" sz="2000" dirty="0">
              <a:solidFill>
                <a:srgbClr val="002060"/>
              </a:solidFill>
              <a:latin typeface="+mj-lt"/>
            </a:endParaRPr>
          </a:p>
          <a:p>
            <a:pPr>
              <a:lnSpc>
                <a:spcPct val="200000"/>
              </a:lnSpc>
            </a:pPr>
            <a:r>
              <a:rPr lang="en-US" altLang="ko-KR" sz="2000" dirty="0">
                <a:solidFill>
                  <a:srgbClr val="002060"/>
                </a:solidFill>
                <a:latin typeface="+mj-lt"/>
              </a:rPr>
              <a:t>III.</a:t>
            </a:r>
            <a:r>
              <a:rPr lang="zh-CN" altLang="en-US" sz="2000" dirty="0">
                <a:solidFill>
                  <a:srgbClr val="002060"/>
                </a:solidFill>
              </a:rPr>
              <a:t>如何使用官网及</a:t>
            </a:r>
            <a:r>
              <a:rPr lang="ko-KR" altLang="en-US" sz="2000" dirty="0">
                <a:solidFill>
                  <a:srgbClr val="002060"/>
                </a:solidFill>
              </a:rPr>
              <a:t> </a:t>
            </a:r>
            <a:r>
              <a:rPr lang="en-US" altLang="ko-KR" sz="2000" dirty="0">
                <a:solidFill>
                  <a:srgbClr val="002060"/>
                </a:solidFill>
              </a:rPr>
              <a:t>KLAS </a:t>
            </a:r>
            <a:r>
              <a:rPr lang="zh-CN" altLang="en-US" sz="2000" dirty="0">
                <a:solidFill>
                  <a:srgbClr val="002060"/>
                </a:solidFill>
              </a:rPr>
              <a:t>系统</a:t>
            </a:r>
            <a:endParaRPr lang="en-US" altLang="ko-KR" sz="2000" dirty="0">
              <a:solidFill>
                <a:srgbClr val="002060"/>
              </a:solidFill>
            </a:endParaRPr>
          </a:p>
          <a:p>
            <a:pPr>
              <a:lnSpc>
                <a:spcPct val="200000"/>
              </a:lnSpc>
            </a:pPr>
            <a:r>
              <a:rPr lang="en-US" altLang="ko-KR" sz="2000" dirty="0">
                <a:solidFill>
                  <a:srgbClr val="002060"/>
                </a:solidFill>
                <a:latin typeface="+mj-lt"/>
              </a:rPr>
              <a:t>IV. </a:t>
            </a:r>
            <a:r>
              <a:rPr lang="zh-CN" altLang="en-US" sz="2000" dirty="0">
                <a:solidFill>
                  <a:srgbClr val="002060"/>
                </a:solidFill>
                <a:latin typeface="+mj-lt"/>
              </a:rPr>
              <a:t>选课</a:t>
            </a:r>
            <a:r>
              <a:rPr lang="en-US" altLang="zh-CN" sz="2000" dirty="0">
                <a:solidFill>
                  <a:srgbClr val="002060"/>
                </a:solidFill>
                <a:latin typeface="+mj-lt"/>
              </a:rPr>
              <a:t>/</a:t>
            </a:r>
            <a:r>
              <a:rPr lang="zh-CN" altLang="en-US" sz="2000" dirty="0">
                <a:solidFill>
                  <a:srgbClr val="002060"/>
                </a:solidFill>
                <a:latin typeface="+mj-lt"/>
              </a:rPr>
              <a:t>线上授课介绍</a:t>
            </a:r>
            <a:endParaRPr lang="en-US" altLang="ko-KR" sz="2000" dirty="0">
              <a:solidFill>
                <a:srgbClr val="002060"/>
              </a:solidFill>
              <a:latin typeface="+mj-lt"/>
            </a:endParaRPr>
          </a:p>
        </p:txBody>
      </p:sp>
      <p:sp>
        <p:nvSpPr>
          <p:cNvPr id="15" name="TextBox 14"/>
          <p:cNvSpPr txBox="1"/>
          <p:nvPr/>
        </p:nvSpPr>
        <p:spPr>
          <a:xfrm>
            <a:off x="6266033" y="1210578"/>
            <a:ext cx="4882782" cy="2466444"/>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200000"/>
              </a:lnSpc>
            </a:pPr>
            <a:r>
              <a:rPr lang="en-US" altLang="ko-KR" sz="2000" dirty="0">
                <a:solidFill>
                  <a:srgbClr val="002060"/>
                </a:solidFill>
              </a:rPr>
              <a:t>V. </a:t>
            </a:r>
            <a:r>
              <a:rPr lang="zh-CN" altLang="en-US" sz="2000" dirty="0">
                <a:solidFill>
                  <a:srgbClr val="002060"/>
                </a:solidFill>
              </a:rPr>
              <a:t>登陆与奖学金制度</a:t>
            </a:r>
            <a:endParaRPr lang="en-US" altLang="ko-KR" sz="2000" dirty="0">
              <a:solidFill>
                <a:srgbClr val="002060"/>
              </a:solidFill>
            </a:endParaRPr>
          </a:p>
          <a:p>
            <a:pPr>
              <a:lnSpc>
                <a:spcPct val="200000"/>
              </a:lnSpc>
            </a:pPr>
            <a:r>
              <a:rPr lang="en-US" altLang="ko-KR" sz="2000" dirty="0">
                <a:solidFill>
                  <a:srgbClr val="002060"/>
                </a:solidFill>
                <a:latin typeface="+mj-lt"/>
              </a:rPr>
              <a:t>VI. </a:t>
            </a:r>
            <a:r>
              <a:rPr lang="zh-CN" altLang="en-US" sz="2000" dirty="0">
                <a:solidFill>
                  <a:srgbClr val="002060"/>
                </a:solidFill>
                <a:latin typeface="+mj-lt"/>
              </a:rPr>
              <a:t>留学生保险介绍</a:t>
            </a:r>
            <a:endParaRPr lang="en-US" altLang="ko-KR" sz="2000" dirty="0">
              <a:solidFill>
                <a:srgbClr val="002060"/>
              </a:solidFill>
              <a:latin typeface="+mj-lt"/>
            </a:endParaRPr>
          </a:p>
          <a:p>
            <a:pPr>
              <a:lnSpc>
                <a:spcPct val="200000"/>
              </a:lnSpc>
            </a:pPr>
            <a:r>
              <a:rPr lang="en-US" altLang="ko-KR" sz="2000" dirty="0">
                <a:solidFill>
                  <a:srgbClr val="002060"/>
                </a:solidFill>
                <a:latin typeface="+mj-lt"/>
              </a:rPr>
              <a:t>VII.</a:t>
            </a:r>
            <a:r>
              <a:rPr lang="zh-CN" altLang="en-US" sz="2000" dirty="0">
                <a:solidFill>
                  <a:srgbClr val="002060"/>
                </a:solidFill>
              </a:rPr>
              <a:t>出入境与滞留资格相关事项</a:t>
            </a:r>
            <a:endParaRPr lang="en-US" altLang="ko-KR" sz="2000" dirty="0">
              <a:solidFill>
                <a:srgbClr val="002060"/>
              </a:solidFill>
              <a:latin typeface="+mj-lt"/>
            </a:endParaRPr>
          </a:p>
          <a:p>
            <a:pPr>
              <a:lnSpc>
                <a:spcPct val="200000"/>
              </a:lnSpc>
            </a:pPr>
            <a:r>
              <a:rPr lang="en-US" altLang="ko-KR" sz="2000" dirty="0">
                <a:solidFill>
                  <a:srgbClr val="002060"/>
                </a:solidFill>
                <a:latin typeface="+mj-lt"/>
              </a:rPr>
              <a:t>VIII. </a:t>
            </a:r>
            <a:r>
              <a:rPr lang="zh-CN" altLang="en-US" sz="2000" dirty="0">
                <a:solidFill>
                  <a:srgbClr val="002060"/>
                </a:solidFill>
                <a:latin typeface="+mj-lt"/>
              </a:rPr>
              <a:t>留学生特别项目介绍</a:t>
            </a:r>
            <a:endParaRPr lang="ko-KR" altLang="en-US" sz="2000" dirty="0">
              <a:solidFill>
                <a:srgbClr val="002060"/>
              </a:solidFill>
              <a:latin typeface="+mj-lt"/>
            </a:endParaRPr>
          </a:p>
        </p:txBody>
      </p:sp>
      <p:sp>
        <p:nvSpPr>
          <p:cNvPr id="18" name="TextBox 17"/>
          <p:cNvSpPr txBox="1"/>
          <p:nvPr/>
        </p:nvSpPr>
        <p:spPr>
          <a:xfrm>
            <a:off x="381196" y="240834"/>
            <a:ext cx="7580871" cy="523220"/>
          </a:xfrm>
          <a:prstGeom prst="rect">
            <a:avLst/>
          </a:prstGeom>
          <a:noFill/>
        </p:spPr>
        <p:txBody>
          <a:bodyPr wrap="square" rtlCol="0">
            <a:spAutoFit/>
          </a:bodyPr>
          <a:lstStyle/>
          <a:p>
            <a:r>
              <a:rPr lang="zh-CN" altLang="en-US" sz="2800" dirty="0">
                <a:solidFill>
                  <a:schemeClr val="accent5">
                    <a:lumMod val="50000"/>
                  </a:schemeClr>
                </a:solidFill>
              </a:rPr>
              <a:t>目录</a:t>
            </a:r>
            <a:endParaRPr lang="ko-KR" altLang="en-US" sz="2800" dirty="0">
              <a:solidFill>
                <a:schemeClr val="accent5">
                  <a:lumMod val="50000"/>
                </a:schemeClr>
              </a:solidFill>
            </a:endParaRPr>
          </a:p>
        </p:txBody>
      </p:sp>
    </p:spTree>
    <p:extLst>
      <p:ext uri="{BB962C8B-B14F-4D97-AF65-F5344CB8AC3E}">
        <p14:creationId xmlns:p14="http://schemas.microsoft.com/office/powerpoint/2010/main" val="1761844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번호 개체 틀 1"/>
          <p:cNvSpPr>
            <a:spLocks noGrp="1"/>
          </p:cNvSpPr>
          <p:nvPr>
            <p:ph type="sldNum" sz="quarter" idx="12"/>
          </p:nvPr>
        </p:nvSpPr>
        <p:spPr/>
        <p:txBody>
          <a:bodyPr/>
          <a:lstStyle/>
          <a:p>
            <a:fld id="{99B297C0-D5F6-4D8A-AF7E-30A8AF963A65}" type="slidenum">
              <a:rPr lang="ko-KR" altLang="en-US" smtClean="0"/>
              <a:t>3</a:t>
            </a:fld>
            <a:endParaRPr lang="ko-KR" altLang="en-US"/>
          </a:p>
        </p:txBody>
      </p:sp>
      <p:graphicFrame>
        <p:nvGraphicFramePr>
          <p:cNvPr id="5" name="표 4"/>
          <p:cNvGraphicFramePr>
            <a:graphicFrameLocks noGrp="1"/>
          </p:cNvGraphicFramePr>
          <p:nvPr>
            <p:extLst>
              <p:ext uri="{D42A27DB-BD31-4B8C-83A1-F6EECF244321}">
                <p14:modId xmlns:p14="http://schemas.microsoft.com/office/powerpoint/2010/main" val="3385634446"/>
              </p:ext>
            </p:extLst>
          </p:nvPr>
        </p:nvGraphicFramePr>
        <p:xfrm>
          <a:off x="177746" y="194860"/>
          <a:ext cx="11914728" cy="5976816"/>
        </p:xfrm>
        <a:graphic>
          <a:graphicData uri="http://schemas.openxmlformats.org/drawingml/2006/table">
            <a:tbl>
              <a:tblPr firstRow="1" bandRow="1">
                <a:tableStyleId>{5940675A-B579-460E-94D1-54222C63F5DA}</a:tableStyleId>
              </a:tblPr>
              <a:tblGrid>
                <a:gridCol w="1234348">
                  <a:extLst>
                    <a:ext uri="{9D8B030D-6E8A-4147-A177-3AD203B41FA5}">
                      <a16:colId xmlns:a16="http://schemas.microsoft.com/office/drawing/2014/main" val="1053543817"/>
                    </a:ext>
                  </a:extLst>
                </a:gridCol>
                <a:gridCol w="6313188">
                  <a:extLst>
                    <a:ext uri="{9D8B030D-6E8A-4147-A177-3AD203B41FA5}">
                      <a16:colId xmlns:a16="http://schemas.microsoft.com/office/drawing/2014/main" val="2889744989"/>
                    </a:ext>
                  </a:extLst>
                </a:gridCol>
                <a:gridCol w="1077978">
                  <a:extLst>
                    <a:ext uri="{9D8B030D-6E8A-4147-A177-3AD203B41FA5}">
                      <a16:colId xmlns:a16="http://schemas.microsoft.com/office/drawing/2014/main" val="2550092711"/>
                    </a:ext>
                  </a:extLst>
                </a:gridCol>
                <a:gridCol w="1160898">
                  <a:extLst>
                    <a:ext uri="{9D8B030D-6E8A-4147-A177-3AD203B41FA5}">
                      <a16:colId xmlns:a16="http://schemas.microsoft.com/office/drawing/2014/main" val="662239614"/>
                    </a:ext>
                  </a:extLst>
                </a:gridCol>
                <a:gridCol w="1077977">
                  <a:extLst>
                    <a:ext uri="{9D8B030D-6E8A-4147-A177-3AD203B41FA5}">
                      <a16:colId xmlns:a16="http://schemas.microsoft.com/office/drawing/2014/main" val="1397582328"/>
                    </a:ext>
                  </a:extLst>
                </a:gridCol>
                <a:gridCol w="1050339">
                  <a:extLst>
                    <a:ext uri="{9D8B030D-6E8A-4147-A177-3AD203B41FA5}">
                      <a16:colId xmlns:a16="http://schemas.microsoft.com/office/drawing/2014/main" val="3492253487"/>
                    </a:ext>
                  </a:extLst>
                </a:gridCol>
              </a:tblGrid>
              <a:tr h="298596">
                <a:tc>
                  <a:txBody>
                    <a:bodyPr/>
                    <a:lstStyle/>
                    <a:p>
                      <a:pPr algn="ctr" latinLnBrk="1"/>
                      <a:r>
                        <a:rPr lang="ko-KR" altLang="en-US" sz="1200" b="1" dirty="0" err="1">
                          <a:latin typeface="+mj-ea"/>
                          <a:ea typeface="+mj-ea"/>
                        </a:rPr>
                        <a:t>页码</a:t>
                      </a:r>
                      <a:endParaRPr lang="ko-KR" altLang="en-US" sz="1200" b="1" dirty="0">
                        <a:latin typeface="+mj-ea"/>
                        <a:ea typeface="+mj-ea"/>
                      </a:endParaRPr>
                    </a:p>
                  </a:txBody>
                  <a:tcPr>
                    <a:solidFill>
                      <a:schemeClr val="bg2">
                        <a:lumMod val="90000"/>
                      </a:schemeClr>
                    </a:solidFill>
                  </a:tcPr>
                </a:tc>
                <a:tc>
                  <a:txBody>
                    <a:bodyPr/>
                    <a:lstStyle/>
                    <a:p>
                      <a:pPr algn="ctr" latinLnBrk="1"/>
                      <a:r>
                        <a:rPr lang="ko-KR" altLang="en-US" sz="1200" b="1" dirty="0" err="1">
                          <a:latin typeface="+mj-ea"/>
                          <a:ea typeface="+mj-ea"/>
                        </a:rPr>
                        <a:t>内容</a:t>
                      </a:r>
                      <a:endParaRPr lang="ko-KR" altLang="en-US" sz="1200" b="1" dirty="0">
                        <a:latin typeface="+mj-ea"/>
                        <a:ea typeface="+mj-ea"/>
                      </a:endParaRPr>
                    </a:p>
                  </a:txBody>
                  <a:tcPr>
                    <a:solidFill>
                      <a:schemeClr val="bg2">
                        <a:lumMod val="90000"/>
                      </a:schemeClr>
                    </a:solidFill>
                  </a:tcPr>
                </a:tc>
                <a:tc>
                  <a:txBody>
                    <a:bodyPr/>
                    <a:lstStyle/>
                    <a:p>
                      <a:pPr algn="ctr" latinLnBrk="1"/>
                      <a:r>
                        <a:rPr lang="ko-KR" altLang="en-US" sz="1200" b="1" dirty="0" err="1">
                          <a:latin typeface="+mj-ea"/>
                          <a:ea typeface="+mj-ea"/>
                        </a:rPr>
                        <a:t>视频</a:t>
                      </a:r>
                      <a:endParaRPr lang="ko-KR" altLang="en-US" sz="1200" b="1" dirty="0">
                        <a:latin typeface="+mj-ea"/>
                        <a:ea typeface="+mj-ea"/>
                      </a:endParaRPr>
                    </a:p>
                  </a:txBody>
                  <a:tcPr>
                    <a:solidFill>
                      <a:schemeClr val="bg2">
                        <a:lumMod val="90000"/>
                      </a:schemeClr>
                    </a:solidFill>
                  </a:tcPr>
                </a:tc>
                <a:tc>
                  <a:txBody>
                    <a:bodyPr/>
                    <a:lstStyle/>
                    <a:p>
                      <a:pPr algn="ctr" latinLnBrk="1"/>
                      <a:r>
                        <a:rPr lang="ko-KR" altLang="en-US" sz="1200" b="1" dirty="0" err="1">
                          <a:latin typeface="+mj-ea"/>
                          <a:ea typeface="+mj-ea"/>
                        </a:rPr>
                        <a:t>链接</a:t>
                      </a:r>
                      <a:r>
                        <a:rPr lang="en-US" altLang="ko-KR" sz="1200" b="1" dirty="0">
                          <a:latin typeface="+mj-ea"/>
                          <a:ea typeface="+mj-ea"/>
                        </a:rPr>
                        <a:t>*</a:t>
                      </a:r>
                      <a:endParaRPr lang="ko-KR" altLang="en-US" sz="1200" b="1" dirty="0">
                        <a:latin typeface="+mj-ea"/>
                        <a:ea typeface="+mj-ea"/>
                      </a:endParaRPr>
                    </a:p>
                  </a:txBody>
                  <a:tcPr>
                    <a:solidFill>
                      <a:schemeClr val="bg2">
                        <a:lumMod val="90000"/>
                      </a:schemeClr>
                    </a:solidFill>
                  </a:tcPr>
                </a:tc>
                <a:tc>
                  <a:txBody>
                    <a:bodyPr/>
                    <a:lstStyle/>
                    <a:p>
                      <a:pPr algn="ctr" latinLnBrk="1"/>
                      <a:r>
                        <a:rPr lang="ko-KR" altLang="en-US" sz="1200" b="1" dirty="0" err="1">
                          <a:latin typeface="+mj-ea"/>
                          <a:ea typeface="+mj-ea"/>
                        </a:rPr>
                        <a:t>说明</a:t>
                      </a:r>
                      <a:endParaRPr lang="ko-KR" altLang="en-US" sz="1200" b="1" dirty="0">
                        <a:latin typeface="+mj-ea"/>
                        <a:ea typeface="+mj-ea"/>
                      </a:endParaRPr>
                    </a:p>
                  </a:txBody>
                  <a:tcPr>
                    <a:solidFill>
                      <a:schemeClr val="bg2">
                        <a:lumMod val="90000"/>
                      </a:schemeClr>
                    </a:solidFill>
                  </a:tcPr>
                </a:tc>
                <a:tc>
                  <a:txBody>
                    <a:bodyPr/>
                    <a:lstStyle/>
                    <a:p>
                      <a:pPr algn="ctr" latinLnBrk="1"/>
                      <a:r>
                        <a:rPr lang="ko-KR" altLang="en-US" sz="1200" b="1" dirty="0" err="1">
                          <a:latin typeface="+mj-ea"/>
                          <a:ea typeface="+mj-ea"/>
                        </a:rPr>
                        <a:t>照片</a:t>
                      </a:r>
                      <a:endParaRPr lang="ko-KR" altLang="en-US" sz="1200" b="1" dirty="0">
                        <a:latin typeface="+mj-ea"/>
                        <a:ea typeface="+mj-ea"/>
                      </a:endParaRPr>
                    </a:p>
                  </a:txBody>
                  <a:tcPr>
                    <a:solidFill>
                      <a:schemeClr val="bg2">
                        <a:lumMod val="90000"/>
                      </a:schemeClr>
                    </a:solidFill>
                  </a:tcPr>
                </a:tc>
                <a:extLst>
                  <a:ext uri="{0D108BD9-81ED-4DB2-BD59-A6C34878D82A}">
                    <a16:rowId xmlns:a16="http://schemas.microsoft.com/office/drawing/2014/main" val="257895835"/>
                  </a:ext>
                </a:extLst>
              </a:tr>
              <a:tr h="283911">
                <a:tc>
                  <a:txBody>
                    <a:bodyPr/>
                    <a:lstStyle/>
                    <a:p>
                      <a:pPr algn="l" latinLnBrk="1"/>
                      <a:r>
                        <a:rPr lang="en-US" altLang="ko-KR" sz="1200" dirty="0">
                          <a:latin typeface="+mj-ea"/>
                          <a:ea typeface="+mj-ea"/>
                        </a:rPr>
                        <a:t>4</a:t>
                      </a:r>
                      <a:endParaRPr lang="ko-KR" altLang="en-US" sz="1200" dirty="0">
                        <a:latin typeface="+mj-ea"/>
                        <a:ea typeface="+mj-ea"/>
                      </a:endParaRPr>
                    </a:p>
                  </a:txBody>
                  <a:tcPr/>
                </a:tc>
                <a:tc>
                  <a:txBody>
                    <a:bodyPr/>
                    <a:lstStyle/>
                    <a:p>
                      <a:pPr latinLnBrk="1"/>
                      <a:r>
                        <a:rPr lang="ko-KR" altLang="en-US" sz="1200" dirty="0" err="1">
                          <a:latin typeface="+mj-ea"/>
                          <a:ea typeface="+mj-ea"/>
                        </a:rPr>
                        <a:t>光云大学介绍</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extLst>
                  <a:ext uri="{0D108BD9-81ED-4DB2-BD59-A6C34878D82A}">
                    <a16:rowId xmlns:a16="http://schemas.microsoft.com/office/drawing/2014/main" val="2924520734"/>
                  </a:ext>
                </a:extLst>
              </a:tr>
              <a:tr h="283911">
                <a:tc>
                  <a:txBody>
                    <a:bodyPr/>
                    <a:lstStyle/>
                    <a:p>
                      <a:pPr algn="l" latinLnBrk="1"/>
                      <a:r>
                        <a:rPr lang="en-US" altLang="ko-KR" sz="1200" dirty="0">
                          <a:latin typeface="+mj-ea"/>
                          <a:ea typeface="+mj-ea"/>
                        </a:rPr>
                        <a:t>5</a:t>
                      </a:r>
                      <a:endParaRPr lang="ko-KR" altLang="en-US" sz="1200" dirty="0">
                        <a:latin typeface="+mj-ea"/>
                        <a:ea typeface="+mj-ea"/>
                      </a:endParaRPr>
                    </a:p>
                  </a:txBody>
                  <a:tcPr/>
                </a:tc>
                <a:tc>
                  <a:txBody>
                    <a:bodyPr/>
                    <a:lstStyle/>
                    <a:p>
                      <a:pPr latinLnBrk="1"/>
                      <a:r>
                        <a:rPr lang="ko-KR" altLang="en-US" sz="1200" dirty="0" err="1">
                          <a:latin typeface="+mj-ea"/>
                          <a:ea typeface="+mj-ea"/>
                        </a:rPr>
                        <a:t>校园概览</a:t>
                      </a:r>
                      <a:endParaRPr lang="ko-KR" altLang="en-US" sz="1200" dirty="0">
                        <a:latin typeface="+mj-ea"/>
                        <a:ea typeface="+mj-ea"/>
                      </a:endParaRPr>
                    </a:p>
                  </a:txBody>
                  <a:tcPr/>
                </a:tc>
                <a:tc>
                  <a:txBody>
                    <a:bodyPr/>
                    <a:lstStyle/>
                    <a:p>
                      <a:pPr algn="dist" latinLnBrk="1"/>
                      <a:endParaRPr lang="ko-KR" altLang="en-US" sz="120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extLst>
                  <a:ext uri="{0D108BD9-81ED-4DB2-BD59-A6C34878D82A}">
                    <a16:rowId xmlns:a16="http://schemas.microsoft.com/office/drawing/2014/main" val="2234940476"/>
                  </a:ext>
                </a:extLst>
              </a:tr>
              <a:tr h="283911">
                <a:tc>
                  <a:txBody>
                    <a:bodyPr/>
                    <a:lstStyle/>
                    <a:p>
                      <a:pPr algn="l" latinLnBrk="1"/>
                      <a:r>
                        <a:rPr lang="en-US" altLang="ko-KR" sz="1200" dirty="0">
                          <a:latin typeface="+mj-ea"/>
                          <a:ea typeface="+mj-ea"/>
                        </a:rPr>
                        <a:t>6</a:t>
                      </a:r>
                      <a:endParaRPr lang="ko-KR" altLang="en-US" sz="1200" dirty="0">
                        <a:latin typeface="+mj-ea"/>
                        <a:ea typeface="+mj-ea"/>
                      </a:endParaRPr>
                    </a:p>
                  </a:txBody>
                  <a:tcPr/>
                </a:tc>
                <a:tc>
                  <a:txBody>
                    <a:bodyPr/>
                    <a:lstStyle/>
                    <a:p>
                      <a:pPr latinLnBrk="1"/>
                      <a:r>
                        <a:rPr lang="ko-KR" altLang="en-US" sz="1200" dirty="0" err="1">
                          <a:latin typeface="+mj-ea"/>
                          <a:ea typeface="+mj-ea"/>
                        </a:rPr>
                        <a:t>教育理念与校训</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endParaRPr lang="ko-KR" altLang="en-US" sz="120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endParaRPr lang="ko-KR" altLang="en-US" sz="1200">
                        <a:latin typeface="+mj-ea"/>
                        <a:ea typeface="+mj-ea"/>
                      </a:endParaRPr>
                    </a:p>
                  </a:txBody>
                  <a:tcPr/>
                </a:tc>
                <a:extLst>
                  <a:ext uri="{0D108BD9-81ED-4DB2-BD59-A6C34878D82A}">
                    <a16:rowId xmlns:a16="http://schemas.microsoft.com/office/drawing/2014/main" val="667343086"/>
                  </a:ext>
                </a:extLst>
              </a:tr>
              <a:tr h="283911">
                <a:tc>
                  <a:txBody>
                    <a:bodyPr/>
                    <a:lstStyle/>
                    <a:p>
                      <a:pPr algn="l" latinLnBrk="1"/>
                      <a:r>
                        <a:rPr lang="en-US" altLang="ko-KR" sz="1200" dirty="0">
                          <a:latin typeface="+mj-ea"/>
                          <a:ea typeface="+mj-ea"/>
                        </a:rPr>
                        <a:t>7</a:t>
                      </a:r>
                      <a:endParaRPr lang="ko-KR" altLang="en-US" sz="1200" dirty="0">
                        <a:latin typeface="+mj-ea"/>
                        <a:ea typeface="+mj-ea"/>
                      </a:endParaRPr>
                    </a:p>
                  </a:txBody>
                  <a:tcPr/>
                </a:tc>
                <a:tc>
                  <a:txBody>
                    <a:bodyPr/>
                    <a:lstStyle/>
                    <a:p>
                      <a:pPr latinLnBrk="1"/>
                      <a:r>
                        <a:rPr lang="ko-KR" altLang="en-US" sz="1200" dirty="0" err="1">
                          <a:latin typeface="+mj-ea"/>
                          <a:ea typeface="+mj-ea"/>
                        </a:rPr>
                        <a:t>国际交流处介绍</a:t>
                      </a:r>
                      <a:endParaRPr lang="ko-KR" altLang="en-US" sz="1200" dirty="0">
                        <a:latin typeface="+mj-ea"/>
                        <a:ea typeface="+mj-ea"/>
                      </a:endParaRPr>
                    </a:p>
                  </a:txBody>
                  <a:tcPr/>
                </a:tc>
                <a:tc>
                  <a:txBody>
                    <a:bodyPr/>
                    <a:lstStyle/>
                    <a:p>
                      <a:pPr algn="dist" latinLnBrk="1"/>
                      <a:endParaRPr lang="ko-KR" altLang="en-US" sz="120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extLst>
                  <a:ext uri="{0D108BD9-81ED-4DB2-BD59-A6C34878D82A}">
                    <a16:rowId xmlns:a16="http://schemas.microsoft.com/office/drawing/2014/main" val="719093000"/>
                  </a:ext>
                </a:extLst>
              </a:tr>
              <a:tr h="283911">
                <a:tc>
                  <a:txBody>
                    <a:bodyPr/>
                    <a:lstStyle/>
                    <a:p>
                      <a:pPr algn="l" latinLnBrk="1"/>
                      <a:r>
                        <a:rPr lang="en-US" altLang="ko-KR" sz="1200" dirty="0">
                          <a:latin typeface="+mj-ea"/>
                          <a:ea typeface="+mj-ea"/>
                        </a:rPr>
                        <a:t>9</a:t>
                      </a:r>
                      <a:endParaRPr lang="ko-KR" altLang="en-US" sz="1200" dirty="0">
                        <a:latin typeface="+mj-ea"/>
                        <a:ea typeface="+mj-ea"/>
                      </a:endParaRPr>
                    </a:p>
                  </a:txBody>
                  <a:tcPr/>
                </a:tc>
                <a:tc>
                  <a:txBody>
                    <a:bodyPr/>
                    <a:lstStyle/>
                    <a:p>
                      <a:pPr latinLnBrk="1"/>
                      <a:r>
                        <a:rPr lang="en-US" altLang="ko-KR" sz="1200" dirty="0">
                          <a:latin typeface="+mj-ea"/>
                          <a:ea typeface="+mj-ea"/>
                        </a:rPr>
                        <a:t>2021-1</a:t>
                      </a:r>
                      <a:r>
                        <a:rPr lang="ko-KR" altLang="en-US" sz="1200" dirty="0" err="1">
                          <a:latin typeface="+mj-ea"/>
                          <a:ea typeface="+mj-ea"/>
                        </a:rPr>
                        <a:t>学期安排</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extLst>
                  <a:ext uri="{0D108BD9-81ED-4DB2-BD59-A6C34878D82A}">
                    <a16:rowId xmlns:a16="http://schemas.microsoft.com/office/drawing/2014/main" val="942872329"/>
                  </a:ext>
                </a:extLst>
              </a:tr>
              <a:tr h="283911">
                <a:tc>
                  <a:txBody>
                    <a:bodyPr/>
                    <a:lstStyle/>
                    <a:p>
                      <a:pPr algn="l" latinLnBrk="1"/>
                      <a:r>
                        <a:rPr lang="en-US" altLang="ko-KR" sz="1200" dirty="0">
                          <a:latin typeface="+mj-ea"/>
                          <a:ea typeface="+mj-ea"/>
                        </a:rPr>
                        <a:t>10~15</a:t>
                      </a:r>
                      <a:endParaRPr lang="ko-KR" altLang="en-US" sz="1200" dirty="0">
                        <a:latin typeface="+mj-ea"/>
                        <a:ea typeface="+mj-ea"/>
                      </a:endParaRPr>
                    </a:p>
                  </a:txBody>
                  <a:tcPr/>
                </a:tc>
                <a:tc>
                  <a:txBody>
                    <a:bodyPr/>
                    <a:lstStyle/>
                    <a:p>
                      <a:pPr latinLnBrk="1"/>
                      <a:r>
                        <a:rPr lang="ko-KR" altLang="en-US" sz="1200" dirty="0" err="1">
                          <a:latin typeface="+mj-ea"/>
                          <a:ea typeface="+mj-ea"/>
                        </a:rPr>
                        <a:t>讲义与学士制度</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extLst>
                  <a:ext uri="{0D108BD9-81ED-4DB2-BD59-A6C34878D82A}">
                    <a16:rowId xmlns:a16="http://schemas.microsoft.com/office/drawing/2014/main" val="1716072231"/>
                  </a:ext>
                </a:extLst>
              </a:tr>
              <a:tr h="283911">
                <a:tc>
                  <a:txBody>
                    <a:bodyPr/>
                    <a:lstStyle/>
                    <a:p>
                      <a:pPr algn="l" latinLnBrk="1"/>
                      <a:r>
                        <a:rPr lang="en-US" altLang="ko-KR" sz="1200" dirty="0">
                          <a:latin typeface="+mj-ea"/>
                          <a:ea typeface="+mj-ea"/>
                        </a:rPr>
                        <a:t>16~22</a:t>
                      </a:r>
                      <a:endParaRPr lang="ko-KR" altLang="en-US" sz="1200" dirty="0">
                        <a:latin typeface="+mj-ea"/>
                        <a:ea typeface="+mj-ea"/>
                      </a:endParaRPr>
                    </a:p>
                  </a:txBody>
                  <a:tcPr/>
                </a:tc>
                <a:tc>
                  <a:txBody>
                    <a:bodyPr/>
                    <a:lstStyle/>
                    <a:p>
                      <a:pPr latinLnBrk="1"/>
                      <a:r>
                        <a:rPr lang="ko-KR" altLang="en-US" sz="1200" dirty="0" err="1">
                          <a:latin typeface="+mj-ea"/>
                          <a:ea typeface="+mj-ea"/>
                        </a:rPr>
                        <a:t>外国人教育课程介绍</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extLst>
                  <a:ext uri="{0D108BD9-81ED-4DB2-BD59-A6C34878D82A}">
                    <a16:rowId xmlns:a16="http://schemas.microsoft.com/office/drawing/2014/main" val="1656627217"/>
                  </a:ext>
                </a:extLst>
              </a:tr>
              <a:tr h="283911">
                <a:tc>
                  <a:txBody>
                    <a:bodyPr/>
                    <a:lstStyle/>
                    <a:p>
                      <a:pPr algn="l" latinLnBrk="1"/>
                      <a:r>
                        <a:rPr lang="en-US" altLang="ko-KR" sz="1200" dirty="0">
                          <a:latin typeface="+mj-ea"/>
                          <a:ea typeface="+mj-ea"/>
                        </a:rPr>
                        <a:t>24~31</a:t>
                      </a:r>
                      <a:endParaRPr lang="ko-KR" altLang="en-US" sz="1200" dirty="0">
                        <a:latin typeface="+mj-ea"/>
                        <a:ea typeface="+mj-ea"/>
                      </a:endParaRPr>
                    </a:p>
                  </a:txBody>
                  <a:tcPr/>
                </a:tc>
                <a:tc>
                  <a:txBody>
                    <a:bodyPr/>
                    <a:lstStyle/>
                    <a:p>
                      <a:pPr latinLnBrk="1"/>
                      <a:r>
                        <a:rPr lang="ko-KR" altLang="en-US" sz="1200" dirty="0" err="1">
                          <a:latin typeface="+mj-ea"/>
                          <a:ea typeface="+mj-ea"/>
                        </a:rPr>
                        <a:t>官网使用说明</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extLst>
                  <a:ext uri="{0D108BD9-81ED-4DB2-BD59-A6C34878D82A}">
                    <a16:rowId xmlns:a16="http://schemas.microsoft.com/office/drawing/2014/main" val="821475269"/>
                  </a:ext>
                </a:extLst>
              </a:tr>
              <a:tr h="283911">
                <a:tc>
                  <a:txBody>
                    <a:bodyPr/>
                    <a:lstStyle/>
                    <a:p>
                      <a:pPr algn="l" latinLnBrk="1"/>
                      <a:r>
                        <a:rPr lang="en-US" altLang="ko-KR" sz="1200" dirty="0">
                          <a:latin typeface="+mj-ea"/>
                          <a:ea typeface="+mj-ea"/>
                        </a:rPr>
                        <a:t>32~50</a:t>
                      </a:r>
                      <a:endParaRPr lang="ko-KR" altLang="en-US" sz="1200" dirty="0">
                        <a:latin typeface="+mj-ea"/>
                        <a:ea typeface="+mj-ea"/>
                      </a:endParaRPr>
                    </a:p>
                  </a:txBody>
                  <a:tcPr/>
                </a:tc>
                <a:tc>
                  <a:txBody>
                    <a:bodyPr/>
                    <a:lstStyle/>
                    <a:p>
                      <a:pPr latinLnBrk="1"/>
                      <a:r>
                        <a:rPr lang="en-US" altLang="ko-KR" sz="1200" dirty="0">
                          <a:latin typeface="+mj-ea"/>
                          <a:ea typeface="+mj-ea"/>
                        </a:rPr>
                        <a:t>KLAS</a:t>
                      </a:r>
                      <a:r>
                        <a:rPr lang="ko-KR" altLang="en-US" sz="1200" dirty="0">
                          <a:latin typeface="+mj-ea"/>
                          <a:ea typeface="+mj-ea"/>
                        </a:rPr>
                        <a:t> </a:t>
                      </a:r>
                      <a:r>
                        <a:rPr lang="ko-KR" altLang="en-US" sz="1200" dirty="0" err="1">
                          <a:latin typeface="+mj-ea"/>
                          <a:ea typeface="+mj-ea"/>
                        </a:rPr>
                        <a:t>使用说明</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extLst>
                  <a:ext uri="{0D108BD9-81ED-4DB2-BD59-A6C34878D82A}">
                    <a16:rowId xmlns:a16="http://schemas.microsoft.com/office/drawing/2014/main" val="44485786"/>
                  </a:ext>
                </a:extLst>
              </a:tr>
              <a:tr h="283911">
                <a:tc>
                  <a:txBody>
                    <a:bodyPr/>
                    <a:lstStyle/>
                    <a:p>
                      <a:pPr latinLnBrk="1"/>
                      <a:r>
                        <a:rPr lang="en-US" altLang="ko-KR" sz="1200" dirty="0">
                          <a:latin typeface="+mj-ea"/>
                          <a:ea typeface="+mj-ea"/>
                        </a:rPr>
                        <a:t>52~60</a:t>
                      </a:r>
                      <a:endParaRPr lang="ko-KR" altLang="en-US" sz="1200" dirty="0">
                        <a:latin typeface="+mj-ea"/>
                        <a:ea typeface="+mj-ea"/>
                      </a:endParaRPr>
                    </a:p>
                  </a:txBody>
                  <a:tcPr/>
                </a:tc>
                <a:tc>
                  <a:txBody>
                    <a:bodyPr/>
                    <a:lstStyle/>
                    <a:p>
                      <a:pPr latinLnBrk="1"/>
                      <a:r>
                        <a:rPr lang="ko-KR" altLang="en-US" sz="1200" dirty="0" err="1">
                          <a:latin typeface="+mj-ea"/>
                          <a:ea typeface="+mj-ea"/>
                        </a:rPr>
                        <a:t>选课指导与说明</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extLst>
                  <a:ext uri="{0D108BD9-81ED-4DB2-BD59-A6C34878D82A}">
                    <a16:rowId xmlns:a16="http://schemas.microsoft.com/office/drawing/2014/main" val="391813582"/>
                  </a:ext>
                </a:extLst>
              </a:tr>
              <a:tr h="283911">
                <a:tc>
                  <a:txBody>
                    <a:bodyPr/>
                    <a:lstStyle/>
                    <a:p>
                      <a:pPr latinLnBrk="1"/>
                      <a:r>
                        <a:rPr lang="en-US" altLang="ko-KR" sz="1200" dirty="0">
                          <a:latin typeface="+mj-ea"/>
                          <a:ea typeface="+mj-ea"/>
                        </a:rPr>
                        <a:t>61~64</a:t>
                      </a:r>
                      <a:endParaRPr lang="ko-KR" altLang="en-US" sz="1200" dirty="0">
                        <a:latin typeface="+mj-ea"/>
                        <a:ea typeface="+mj-ea"/>
                      </a:endParaRPr>
                    </a:p>
                  </a:txBody>
                  <a:tcPr/>
                </a:tc>
                <a:tc>
                  <a:txBody>
                    <a:bodyPr/>
                    <a:lstStyle/>
                    <a:p>
                      <a:pPr latinLnBrk="1"/>
                      <a:r>
                        <a:rPr lang="ko-KR" altLang="en-US" sz="1200" dirty="0" err="1">
                          <a:latin typeface="+mj-ea"/>
                          <a:ea typeface="+mj-ea"/>
                        </a:rPr>
                        <a:t>网课学习指导与说明</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extLst>
                  <a:ext uri="{0D108BD9-81ED-4DB2-BD59-A6C34878D82A}">
                    <a16:rowId xmlns:a16="http://schemas.microsoft.com/office/drawing/2014/main" val="4184725460"/>
                  </a:ext>
                </a:extLst>
              </a:tr>
              <a:tr h="283911">
                <a:tc>
                  <a:txBody>
                    <a:bodyPr/>
                    <a:lstStyle/>
                    <a:p>
                      <a:pPr latinLnBrk="1"/>
                      <a:r>
                        <a:rPr lang="en-US" altLang="ko-KR" sz="1200" dirty="0">
                          <a:latin typeface="+mj-ea"/>
                          <a:ea typeface="+mj-ea"/>
                        </a:rPr>
                        <a:t>66~69</a:t>
                      </a:r>
                      <a:endParaRPr lang="ko-KR" altLang="en-US" sz="1200" dirty="0">
                        <a:latin typeface="+mj-ea"/>
                        <a:ea typeface="+mj-ea"/>
                      </a:endParaRPr>
                    </a:p>
                  </a:txBody>
                  <a:tcPr/>
                </a:tc>
                <a:tc>
                  <a:txBody>
                    <a:bodyPr/>
                    <a:lstStyle/>
                    <a:p>
                      <a:pPr latinLnBrk="1"/>
                      <a:r>
                        <a:rPr lang="ko-KR" altLang="en-US" sz="1200" dirty="0" err="1">
                          <a:latin typeface="+mj-ea"/>
                          <a:ea typeface="+mj-ea"/>
                        </a:rPr>
                        <a:t>学费缴纳说明</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extLst>
                  <a:ext uri="{0D108BD9-81ED-4DB2-BD59-A6C34878D82A}">
                    <a16:rowId xmlns:a16="http://schemas.microsoft.com/office/drawing/2014/main" val="2096306613"/>
                  </a:ext>
                </a:extLst>
              </a:tr>
              <a:tr h="283911">
                <a:tc>
                  <a:txBody>
                    <a:bodyPr/>
                    <a:lstStyle/>
                    <a:p>
                      <a:pPr latinLnBrk="1"/>
                      <a:r>
                        <a:rPr lang="en-US" altLang="ko-KR" sz="1200" dirty="0">
                          <a:latin typeface="+mj-ea"/>
                          <a:ea typeface="+mj-ea"/>
                        </a:rPr>
                        <a:t>70~71</a:t>
                      </a:r>
                      <a:endParaRPr lang="ko-KR" altLang="en-US" sz="1200" dirty="0">
                        <a:latin typeface="+mj-ea"/>
                        <a:ea typeface="+mj-ea"/>
                      </a:endParaRPr>
                    </a:p>
                  </a:txBody>
                  <a:tcPr/>
                </a:tc>
                <a:tc>
                  <a:txBody>
                    <a:bodyPr/>
                    <a:lstStyle/>
                    <a:p>
                      <a:pPr latinLnBrk="1"/>
                      <a:r>
                        <a:rPr lang="ko-KR" altLang="en-US" sz="1200" dirty="0" err="1">
                          <a:latin typeface="+mj-ea"/>
                          <a:ea typeface="+mj-ea"/>
                        </a:rPr>
                        <a:t>学籍制度说明</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extLst>
                  <a:ext uri="{0D108BD9-81ED-4DB2-BD59-A6C34878D82A}">
                    <a16:rowId xmlns:a16="http://schemas.microsoft.com/office/drawing/2014/main" val="76862243"/>
                  </a:ext>
                </a:extLst>
              </a:tr>
              <a:tr h="283911">
                <a:tc>
                  <a:txBody>
                    <a:bodyPr/>
                    <a:lstStyle/>
                    <a:p>
                      <a:pPr latinLnBrk="1"/>
                      <a:r>
                        <a:rPr lang="en-US" altLang="ko-KR" sz="1200" dirty="0">
                          <a:latin typeface="+mj-ea"/>
                          <a:ea typeface="+mj-ea"/>
                        </a:rPr>
                        <a:t>73~76</a:t>
                      </a:r>
                      <a:endParaRPr lang="ko-KR" altLang="en-US" sz="1200" dirty="0">
                        <a:latin typeface="+mj-ea"/>
                        <a:ea typeface="+mj-ea"/>
                      </a:endParaRPr>
                    </a:p>
                  </a:txBody>
                  <a:tcPr/>
                </a:tc>
                <a:tc>
                  <a:txBody>
                    <a:bodyPr/>
                    <a:lstStyle/>
                    <a:p>
                      <a:pPr latinLnBrk="1"/>
                      <a:r>
                        <a:rPr lang="ko-KR" altLang="en-US" sz="1200" dirty="0" err="1">
                          <a:latin typeface="+mj-ea"/>
                          <a:ea typeface="+mj-ea"/>
                        </a:rPr>
                        <a:t>奖学金制度</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extLst>
                  <a:ext uri="{0D108BD9-81ED-4DB2-BD59-A6C34878D82A}">
                    <a16:rowId xmlns:a16="http://schemas.microsoft.com/office/drawing/2014/main" val="726276090"/>
                  </a:ext>
                </a:extLst>
              </a:tr>
              <a:tr h="283911">
                <a:tc>
                  <a:txBody>
                    <a:bodyPr/>
                    <a:lstStyle/>
                    <a:p>
                      <a:pPr latinLnBrk="1"/>
                      <a:r>
                        <a:rPr lang="en-US" altLang="ko-KR" sz="1200" dirty="0">
                          <a:latin typeface="+mj-ea"/>
                          <a:ea typeface="+mj-ea"/>
                        </a:rPr>
                        <a:t>77~78</a:t>
                      </a:r>
                      <a:endParaRPr lang="ko-KR" altLang="en-US" sz="1200" dirty="0">
                        <a:latin typeface="+mj-ea"/>
                        <a:ea typeface="+mj-ea"/>
                      </a:endParaRPr>
                    </a:p>
                  </a:txBody>
                  <a:tcPr/>
                </a:tc>
                <a:tc>
                  <a:txBody>
                    <a:bodyPr/>
                    <a:lstStyle/>
                    <a:p>
                      <a:pPr latinLnBrk="1"/>
                      <a:r>
                        <a:rPr lang="ko-KR" altLang="en-US" sz="1200" dirty="0" err="1">
                          <a:latin typeface="+mj-ea"/>
                          <a:ea typeface="+mj-ea"/>
                        </a:rPr>
                        <a:t>留学生保险</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extLst>
                  <a:ext uri="{0D108BD9-81ED-4DB2-BD59-A6C34878D82A}">
                    <a16:rowId xmlns:a16="http://schemas.microsoft.com/office/drawing/2014/main" val="655055278"/>
                  </a:ext>
                </a:extLst>
              </a:tr>
              <a:tr h="283911">
                <a:tc>
                  <a:txBody>
                    <a:bodyPr/>
                    <a:lstStyle/>
                    <a:p>
                      <a:pPr latinLnBrk="1"/>
                      <a:r>
                        <a:rPr lang="en-US" altLang="ko-KR" sz="1200" dirty="0">
                          <a:latin typeface="+mj-ea"/>
                          <a:ea typeface="+mj-ea"/>
                        </a:rPr>
                        <a:t>80</a:t>
                      </a:r>
                      <a:endParaRPr lang="ko-KR" altLang="en-US" sz="1200" dirty="0">
                        <a:latin typeface="+mj-ea"/>
                        <a:ea typeface="+mj-ea"/>
                      </a:endParaRPr>
                    </a:p>
                  </a:txBody>
                  <a:tcPr/>
                </a:tc>
                <a:tc>
                  <a:txBody>
                    <a:bodyPr/>
                    <a:lstStyle/>
                    <a:p>
                      <a:pPr latinLnBrk="1"/>
                      <a:r>
                        <a:rPr lang="ko-KR" altLang="en-US" sz="1200" dirty="0" err="1">
                          <a:latin typeface="+mj-ea"/>
                          <a:ea typeface="+mj-ea"/>
                        </a:rPr>
                        <a:t>外国人登陆</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extLst>
                  <a:ext uri="{0D108BD9-81ED-4DB2-BD59-A6C34878D82A}">
                    <a16:rowId xmlns:a16="http://schemas.microsoft.com/office/drawing/2014/main" val="1779092153"/>
                  </a:ext>
                </a:extLst>
              </a:tr>
              <a:tr h="283911">
                <a:tc>
                  <a:txBody>
                    <a:bodyPr/>
                    <a:lstStyle/>
                    <a:p>
                      <a:pPr latinLnBrk="1"/>
                      <a:r>
                        <a:rPr lang="en-US" altLang="ko-KR" sz="1200" dirty="0">
                          <a:latin typeface="+mj-ea"/>
                          <a:ea typeface="+mj-ea"/>
                        </a:rPr>
                        <a:t>81</a:t>
                      </a:r>
                      <a:endParaRPr lang="ko-KR" altLang="en-US" sz="1200" dirty="0">
                        <a:latin typeface="+mj-ea"/>
                        <a:ea typeface="+mj-ea"/>
                      </a:endParaRPr>
                    </a:p>
                  </a:txBody>
                  <a:tcPr/>
                </a:tc>
                <a:tc>
                  <a:txBody>
                    <a:bodyPr/>
                    <a:lstStyle/>
                    <a:p>
                      <a:pPr latinLnBrk="1"/>
                      <a:r>
                        <a:rPr lang="zh-CN" altLang="en-US" sz="1200" dirty="0">
                          <a:latin typeface="+mj-ea"/>
                          <a:ea typeface="+mj-ea"/>
                        </a:rPr>
                        <a:t>滞留资格的变更与延长</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extLst>
                  <a:ext uri="{0D108BD9-81ED-4DB2-BD59-A6C34878D82A}">
                    <a16:rowId xmlns:a16="http://schemas.microsoft.com/office/drawing/2014/main" val="1019473363"/>
                  </a:ext>
                </a:extLst>
              </a:tr>
              <a:tr h="283911">
                <a:tc>
                  <a:txBody>
                    <a:bodyPr/>
                    <a:lstStyle/>
                    <a:p>
                      <a:pPr latinLnBrk="1"/>
                      <a:r>
                        <a:rPr lang="en-US" altLang="ko-KR" sz="1200" dirty="0">
                          <a:latin typeface="+mj-ea"/>
                          <a:ea typeface="+mj-ea"/>
                        </a:rPr>
                        <a:t>82</a:t>
                      </a:r>
                      <a:endParaRPr lang="ko-KR" altLang="en-US" sz="1200" dirty="0">
                        <a:latin typeface="+mj-ea"/>
                        <a:ea typeface="+mj-ea"/>
                      </a:endParaRPr>
                    </a:p>
                  </a:txBody>
                  <a:tcPr/>
                </a:tc>
                <a:tc>
                  <a:txBody>
                    <a:bodyPr/>
                    <a:lstStyle/>
                    <a:p>
                      <a:pPr latinLnBrk="1"/>
                      <a:r>
                        <a:rPr lang="ko-KR" altLang="en-US" sz="1200" dirty="0" err="1">
                          <a:latin typeface="+mj-ea"/>
                          <a:ea typeface="+mj-ea"/>
                        </a:rPr>
                        <a:t>时间制就业</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extLst>
                  <a:ext uri="{0D108BD9-81ED-4DB2-BD59-A6C34878D82A}">
                    <a16:rowId xmlns:a16="http://schemas.microsoft.com/office/drawing/2014/main" val="2089213643"/>
                  </a:ext>
                </a:extLst>
              </a:tr>
              <a:tr h="283911">
                <a:tc>
                  <a:txBody>
                    <a:bodyPr/>
                    <a:lstStyle/>
                    <a:p>
                      <a:pPr latinLnBrk="1"/>
                      <a:r>
                        <a:rPr lang="en-US" altLang="ko-KR" sz="1200" dirty="0">
                          <a:latin typeface="+mj-ea"/>
                          <a:ea typeface="+mj-ea"/>
                        </a:rPr>
                        <a:t>83~85</a:t>
                      </a:r>
                      <a:endParaRPr lang="ko-KR" altLang="en-US" sz="1200" dirty="0">
                        <a:latin typeface="+mj-ea"/>
                        <a:ea typeface="+mj-ea"/>
                      </a:endParaRPr>
                    </a:p>
                  </a:txBody>
                  <a:tcPr/>
                </a:tc>
                <a:tc>
                  <a:txBody>
                    <a:bodyPr/>
                    <a:lstStyle/>
                    <a:p>
                      <a:pPr latinLnBrk="1"/>
                      <a:r>
                        <a:rPr lang="ko-KR" altLang="en-US" sz="1200" dirty="0" err="1">
                          <a:latin typeface="+mj-ea"/>
                          <a:ea typeface="+mj-ea"/>
                        </a:rPr>
                        <a:t>关于滞留资格</a:t>
                      </a:r>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extLst>
                  <a:ext uri="{0D108BD9-81ED-4DB2-BD59-A6C34878D82A}">
                    <a16:rowId xmlns:a16="http://schemas.microsoft.com/office/drawing/2014/main" val="3437659863"/>
                  </a:ext>
                </a:extLst>
              </a:tr>
              <a:tr h="283911">
                <a:tc>
                  <a:txBody>
                    <a:bodyPr/>
                    <a:lstStyle/>
                    <a:p>
                      <a:pPr latinLnBrk="1"/>
                      <a:r>
                        <a:rPr lang="en-US" altLang="ko-KR" sz="1200" dirty="0">
                          <a:latin typeface="+mj-ea"/>
                          <a:ea typeface="+mj-ea"/>
                        </a:rPr>
                        <a:t>87~95</a:t>
                      </a:r>
                      <a:endParaRPr lang="ko-KR" altLang="en-US" sz="1200" dirty="0">
                        <a:latin typeface="+mj-ea"/>
                        <a:ea typeface="+mj-ea"/>
                      </a:endParaRPr>
                    </a:p>
                  </a:txBody>
                  <a:tcPr/>
                </a:tc>
                <a:tc>
                  <a:txBody>
                    <a:bodyPr/>
                    <a:lstStyle/>
                    <a:p>
                      <a:pPr latinLnBrk="1"/>
                      <a:r>
                        <a:rPr lang="ko-KR" altLang="en-US" sz="1200" dirty="0" err="1">
                          <a:latin typeface="+mj-ea"/>
                          <a:ea typeface="+mj-ea"/>
                        </a:rPr>
                        <a:t>留学生特别项目</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tc>
                  <a:txBody>
                    <a:bodyPr/>
                    <a:lstStyle/>
                    <a:p>
                      <a:pPr algn="dist" latinLnBrk="1"/>
                      <a:r>
                        <a:rPr lang="ko-KR" altLang="en-US" sz="1200" dirty="0" err="1">
                          <a:latin typeface="+mj-ea"/>
                          <a:ea typeface="+mj-ea"/>
                        </a:rPr>
                        <a:t>ㅇ</a:t>
                      </a:r>
                      <a:endParaRPr lang="ko-KR" altLang="en-US" sz="1200" dirty="0">
                        <a:latin typeface="+mj-ea"/>
                        <a:ea typeface="+mj-ea"/>
                      </a:endParaRPr>
                    </a:p>
                  </a:txBody>
                  <a:tcPr/>
                </a:tc>
                <a:extLst>
                  <a:ext uri="{0D108BD9-81ED-4DB2-BD59-A6C34878D82A}">
                    <a16:rowId xmlns:a16="http://schemas.microsoft.com/office/drawing/2014/main" val="1462934997"/>
                  </a:ext>
                </a:extLst>
              </a:tr>
            </a:tbl>
          </a:graphicData>
        </a:graphic>
      </p:graphicFrame>
      <p:sp>
        <p:nvSpPr>
          <p:cNvPr id="3" name="TextBox 2">
            <a:extLst>
              <a:ext uri="{FF2B5EF4-FFF2-40B4-BE49-F238E27FC236}">
                <a16:creationId xmlns:a16="http://schemas.microsoft.com/office/drawing/2014/main" id="{65CD940D-0838-4604-9199-6E7E5A6179C1}"/>
              </a:ext>
            </a:extLst>
          </p:cNvPr>
          <p:cNvSpPr txBox="1"/>
          <p:nvPr/>
        </p:nvSpPr>
        <p:spPr>
          <a:xfrm>
            <a:off x="177746" y="6171684"/>
            <a:ext cx="2590774" cy="369332"/>
          </a:xfrm>
          <a:prstGeom prst="rect">
            <a:avLst/>
          </a:prstGeom>
          <a:noFill/>
        </p:spPr>
        <p:txBody>
          <a:bodyPr wrap="none" rtlCol="0">
            <a:spAutoFit/>
          </a:bodyPr>
          <a:lstStyle/>
          <a:p>
            <a:r>
              <a:rPr lang="en-US" altLang="ko-KR" dirty="0"/>
              <a:t>*</a:t>
            </a:r>
            <a:r>
              <a:rPr lang="ko-KR" altLang="en-US"/>
              <a:t>可在最后一页确认链接</a:t>
            </a:r>
            <a:endParaRPr lang="ko-KR" altLang="en-US" dirty="0"/>
          </a:p>
        </p:txBody>
      </p:sp>
    </p:spTree>
    <p:extLst>
      <p:ext uri="{BB962C8B-B14F-4D97-AF65-F5344CB8AC3E}">
        <p14:creationId xmlns:p14="http://schemas.microsoft.com/office/powerpoint/2010/main" val="8160906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28025"/>
            <a:ext cx="12192000" cy="5961529"/>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lang="en-US" sz="1500" dirty="0"/>
          </a:p>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233879" y="-640234"/>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935117" y="2432190"/>
            <a:ext cx="7580871" cy="830997"/>
          </a:xfrm>
          <a:prstGeom prst="rect">
            <a:avLst/>
          </a:prstGeom>
          <a:noFill/>
        </p:spPr>
        <p:txBody>
          <a:bodyPr wrap="square" rtlCol="0">
            <a:spAutoFit/>
          </a:bodyPr>
          <a:lstStyle/>
          <a:p>
            <a:r>
              <a:rPr lang="en-US" altLang="ko-KR" sz="4800" dirty="0">
                <a:solidFill>
                  <a:schemeClr val="accent5">
                    <a:lumMod val="50000"/>
                  </a:schemeClr>
                </a:solidFill>
              </a:rPr>
              <a:t>Ⅰ. </a:t>
            </a:r>
            <a:r>
              <a:rPr lang="zh-CN" altLang="en-US" sz="4800" dirty="0">
                <a:solidFill>
                  <a:schemeClr val="accent5">
                    <a:lumMod val="50000"/>
                  </a:schemeClr>
                </a:solidFill>
              </a:rPr>
              <a:t>光云大学介绍</a:t>
            </a:r>
            <a:r>
              <a:rPr lang="ko-KR" altLang="en-US" sz="4800" dirty="0">
                <a:solidFill>
                  <a:schemeClr val="accent5">
                    <a:lumMod val="50000"/>
                  </a:schemeClr>
                </a:solidFill>
              </a:rPr>
              <a:t> </a:t>
            </a: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4</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실행 단추: 앞으로 또는 다음 6">
            <a:hlinkClick r:id="rId5" highlightClick="1"/>
          </p:cNvPr>
          <p:cNvSpPr/>
          <p:nvPr/>
        </p:nvSpPr>
        <p:spPr>
          <a:xfrm>
            <a:off x="8566786" y="2544158"/>
            <a:ext cx="634482" cy="588885"/>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2525207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17804"/>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슬라이드 번호 개체 틀 3"/>
          <p:cNvSpPr>
            <a:spLocks noGrp="1"/>
          </p:cNvSpPr>
          <p:nvPr>
            <p:ph type="sldNum" sz="quarter" idx="12"/>
          </p:nvPr>
        </p:nvSpPr>
        <p:spPr>
          <a:xfrm>
            <a:off x="8561631" y="6259244"/>
            <a:ext cx="2743200" cy="365125"/>
          </a:xfrm>
        </p:spPr>
        <p:txBody>
          <a:bodyPr/>
          <a:lstStyle/>
          <a:p>
            <a:fld id="{99B297C0-D5F6-4D8A-AF7E-30A8AF963A65}" type="slidenum">
              <a:rPr lang="ko-KR" altLang="en-US" smtClean="0"/>
              <a:t>5</a:t>
            </a:fld>
            <a:endParaRPr lang="ko-KR" altLang="en-US" dirty="0"/>
          </a:p>
        </p:txBody>
      </p:sp>
      <p:sp>
        <p:nvSpPr>
          <p:cNvPr id="12" name="TextBox 11"/>
          <p:cNvSpPr txBox="1"/>
          <p:nvPr/>
        </p:nvSpPr>
        <p:spPr>
          <a:xfrm>
            <a:off x="39332" y="161261"/>
            <a:ext cx="7580871" cy="523220"/>
          </a:xfrm>
          <a:prstGeom prst="rect">
            <a:avLst/>
          </a:prstGeom>
          <a:noFill/>
        </p:spPr>
        <p:txBody>
          <a:bodyPr wrap="square" rtlCol="0">
            <a:spAutoFit/>
          </a:bodyPr>
          <a:lstStyle/>
          <a:p>
            <a:r>
              <a:rPr lang="en-US" altLang="ko-KR" sz="2800" dirty="0">
                <a:solidFill>
                  <a:srgbClr val="002060"/>
                </a:solidFill>
              </a:rPr>
              <a:t>1. </a:t>
            </a:r>
            <a:r>
              <a:rPr lang="zh-CN" altLang="en-US" sz="2800" dirty="0">
                <a:solidFill>
                  <a:srgbClr val="002060"/>
                </a:solidFill>
              </a:rPr>
              <a:t>校园介绍</a:t>
            </a:r>
            <a:r>
              <a:rPr lang="ko-KR" altLang="en-US" sz="2800" dirty="0">
                <a:solidFill>
                  <a:srgbClr val="002060"/>
                </a:solidFill>
              </a:rPr>
              <a:t> </a:t>
            </a:r>
          </a:p>
        </p:txBody>
      </p:sp>
      <p:sp>
        <p:nvSpPr>
          <p:cNvPr id="6" name="Rectangle 2"/>
          <p:cNvSpPr>
            <a:spLocks noChangeArrowheads="1"/>
          </p:cNvSpPr>
          <p:nvPr/>
        </p:nvSpPr>
        <p:spPr bwMode="auto">
          <a:xfrm>
            <a:off x="299595" y="-6090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0" name="Rectangle 4"/>
          <p:cNvSpPr>
            <a:spLocks noChangeArrowheads="1"/>
          </p:cNvSpPr>
          <p:nvPr/>
        </p:nvSpPr>
        <p:spPr bwMode="auto">
          <a:xfrm>
            <a:off x="1562854" y="450595"/>
            <a:ext cx="1956214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pic>
        <p:nvPicPr>
          <p:cNvPr id="2051" name="_x584311016" descr="EMB00006e4c0a6d"/>
          <p:cNvPicPr>
            <a:picLocks noChangeAspect="1" noChangeArrowheads="1"/>
          </p:cNvPicPr>
          <p:nvPr/>
        </p:nvPicPr>
        <p:blipFill>
          <a:blip r:embed="rId5">
            <a:extLst>
              <a:ext uri="{28A0092B-C50C-407E-A947-70E740481C1C}">
                <a14:useLocalDpi xmlns:a14="http://schemas.microsoft.com/office/drawing/2010/main" val="0"/>
              </a:ext>
            </a:extLst>
          </a:blip>
          <a:srcRect l="20883" t="21628" r="49522" b="11858"/>
          <a:stretch>
            <a:fillRect/>
          </a:stretch>
        </p:blipFill>
        <p:spPr bwMode="auto">
          <a:xfrm>
            <a:off x="1562854" y="1233255"/>
            <a:ext cx="8207679" cy="4709012"/>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p:cNvSpPr txBox="1"/>
          <p:nvPr/>
        </p:nvSpPr>
        <p:spPr>
          <a:xfrm>
            <a:off x="3095767" y="2463053"/>
            <a:ext cx="1467999" cy="738664"/>
          </a:xfrm>
          <a:prstGeom prst="rect">
            <a:avLst/>
          </a:prstGeom>
          <a:solidFill>
            <a:schemeClr val="accent2">
              <a:lumMod val="40000"/>
              <a:lumOff val="60000"/>
            </a:schemeClr>
          </a:solidFill>
        </p:spPr>
        <p:txBody>
          <a:bodyPr wrap="square" rtlCol="0">
            <a:spAutoFit/>
          </a:bodyPr>
          <a:lstStyle/>
          <a:p>
            <a:r>
              <a:rPr lang="zh-CN" altLang="en-US" sz="1400" dirty="0">
                <a:solidFill>
                  <a:srgbClr val="002060"/>
                </a:solidFill>
              </a:rPr>
              <a:t>国际交流处</a:t>
            </a:r>
            <a:r>
              <a:rPr lang="ko-KR" altLang="en-US" sz="1400" dirty="0">
                <a:solidFill>
                  <a:srgbClr val="002060"/>
                </a:solidFill>
              </a:rPr>
              <a:t> </a:t>
            </a:r>
            <a:endParaRPr lang="en-US" altLang="ko-KR" sz="1400" dirty="0">
              <a:solidFill>
                <a:srgbClr val="002060"/>
              </a:solidFill>
            </a:endParaRPr>
          </a:p>
          <a:p>
            <a:r>
              <a:rPr lang="zh-CN" altLang="en-US" sz="1400" dirty="0">
                <a:solidFill>
                  <a:srgbClr val="002060"/>
                </a:solidFill>
              </a:rPr>
              <a:t>文化馆</a:t>
            </a:r>
            <a:r>
              <a:rPr lang="en-US" altLang="zh-CN" sz="1400" dirty="0">
                <a:solidFill>
                  <a:srgbClr val="002060"/>
                </a:solidFill>
              </a:rPr>
              <a:t>111</a:t>
            </a:r>
            <a:r>
              <a:rPr lang="zh-CN" altLang="en-US" sz="1400" dirty="0">
                <a:solidFill>
                  <a:srgbClr val="002060"/>
                </a:solidFill>
              </a:rPr>
              <a:t>室（</a:t>
            </a:r>
            <a:r>
              <a:rPr lang="ko-KR" altLang="en-US" sz="1400" dirty="0" err="1">
                <a:solidFill>
                  <a:srgbClr val="002060"/>
                </a:solidFill>
              </a:rPr>
              <a:t>문화관</a:t>
            </a:r>
            <a:r>
              <a:rPr lang="ko-KR" altLang="en-US" sz="1400" dirty="0">
                <a:solidFill>
                  <a:srgbClr val="002060"/>
                </a:solidFill>
              </a:rPr>
              <a:t> </a:t>
            </a:r>
            <a:r>
              <a:rPr lang="en-US" altLang="ko-KR" sz="1400" dirty="0">
                <a:solidFill>
                  <a:srgbClr val="002060"/>
                </a:solidFill>
              </a:rPr>
              <a:t>111</a:t>
            </a:r>
            <a:r>
              <a:rPr lang="ko-KR" altLang="en-US" sz="1400" dirty="0">
                <a:solidFill>
                  <a:srgbClr val="002060"/>
                </a:solidFill>
              </a:rPr>
              <a:t>호</a:t>
            </a:r>
            <a:r>
              <a:rPr lang="zh-CN" altLang="en-US" sz="1400" dirty="0">
                <a:solidFill>
                  <a:srgbClr val="002060"/>
                </a:solidFill>
              </a:rPr>
              <a:t>）</a:t>
            </a:r>
            <a:endParaRPr lang="ko-KR" altLang="en-US" sz="1400" dirty="0">
              <a:solidFill>
                <a:srgbClr val="002060"/>
              </a:solidFill>
            </a:endParaRPr>
          </a:p>
        </p:txBody>
      </p:sp>
      <p:sp>
        <p:nvSpPr>
          <p:cNvPr id="17" name="TextBox 16"/>
          <p:cNvSpPr txBox="1"/>
          <p:nvPr/>
        </p:nvSpPr>
        <p:spPr>
          <a:xfrm>
            <a:off x="454136" y="603072"/>
            <a:ext cx="3477234" cy="538609"/>
          </a:xfrm>
          <a:prstGeom prst="rect">
            <a:avLst/>
          </a:prstGeom>
          <a:noFill/>
        </p:spPr>
        <p:txBody>
          <a:bodyPr wrap="none" rtlCol="0">
            <a:spAutoFit/>
          </a:bodyPr>
          <a:lstStyle/>
          <a:p>
            <a:r>
              <a:rPr lang="en-US" altLang="ko-KR" sz="1100" dirty="0"/>
              <a:t>&lt;</a:t>
            </a:r>
            <a:r>
              <a:rPr lang="zh-CN" altLang="en-US" sz="1100" dirty="0"/>
              <a:t>校园地图</a:t>
            </a:r>
            <a:r>
              <a:rPr lang="en-US" altLang="ko-KR" sz="1100" dirty="0"/>
              <a:t>&gt;</a:t>
            </a:r>
            <a:r>
              <a:rPr lang="en-US" altLang="ko-KR" sz="1100" dirty="0">
                <a:hlinkClick r:id="rId6"/>
              </a:rPr>
              <a:t>https://www.kw.ac.kr/ko/tour/tour01.jsp</a:t>
            </a:r>
            <a:endParaRPr lang="en-US" altLang="ko-KR" sz="1100" dirty="0"/>
          </a:p>
          <a:p>
            <a:endParaRPr lang="ko-KR" altLang="en-US" dirty="0"/>
          </a:p>
        </p:txBody>
      </p:sp>
      <p:sp>
        <p:nvSpPr>
          <p:cNvPr id="19" name="왼쪽 화살표 18"/>
          <p:cNvSpPr/>
          <p:nvPr/>
        </p:nvSpPr>
        <p:spPr>
          <a:xfrm>
            <a:off x="3904736" y="549880"/>
            <a:ext cx="394398" cy="33174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0" name="TextBox 19"/>
          <p:cNvSpPr txBox="1"/>
          <p:nvPr/>
        </p:nvSpPr>
        <p:spPr>
          <a:xfrm>
            <a:off x="4338467" y="543749"/>
            <a:ext cx="631904" cy="369332"/>
          </a:xfrm>
          <a:prstGeom prst="rect">
            <a:avLst/>
          </a:prstGeom>
          <a:noFill/>
        </p:spPr>
        <p:txBody>
          <a:bodyPr wrap="none" rtlCol="0">
            <a:spAutoFit/>
          </a:bodyPr>
          <a:lstStyle/>
          <a:p>
            <a:r>
              <a:rPr lang="en-US" altLang="ko-KR" dirty="0">
                <a:solidFill>
                  <a:schemeClr val="accent1">
                    <a:lumMod val="50000"/>
                  </a:schemeClr>
                </a:solidFill>
              </a:rPr>
              <a:t>click</a:t>
            </a:r>
            <a:endParaRPr lang="ko-KR" altLang="en-US" dirty="0">
              <a:solidFill>
                <a:schemeClr val="accent1">
                  <a:lumMod val="50000"/>
                </a:schemeClr>
              </a:solidFill>
            </a:endParaRPr>
          </a:p>
        </p:txBody>
      </p:sp>
    </p:spTree>
    <p:extLst>
      <p:ext uri="{BB962C8B-B14F-4D97-AF65-F5344CB8AC3E}">
        <p14:creationId xmlns:p14="http://schemas.microsoft.com/office/powerpoint/2010/main" val="9253045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0"/>
            <a:ext cx="12192000" cy="5621867"/>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ko-KR" sz="2800" dirty="0">
                <a:solidFill>
                  <a:srgbClr val="002060"/>
                </a:solidFill>
              </a:rPr>
              <a:t>2. </a:t>
            </a:r>
            <a:r>
              <a:rPr lang="zh-CN" altLang="en-US" sz="2800" dirty="0">
                <a:solidFill>
                  <a:srgbClr val="002060"/>
                </a:solidFill>
              </a:rPr>
              <a:t>教育理念与校训</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6</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7" name="TextBox 6"/>
          <p:cNvSpPr txBox="1"/>
          <p:nvPr/>
        </p:nvSpPr>
        <p:spPr>
          <a:xfrm>
            <a:off x="1413933" y="1850692"/>
            <a:ext cx="9135533" cy="1338828"/>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zh-CN" altLang="en-US" b="1" dirty="0">
                <a:solidFill>
                  <a:srgbClr val="002060"/>
                </a:solidFill>
              </a:rPr>
              <a:t>教育理念</a:t>
            </a:r>
            <a:r>
              <a:rPr lang="ko-KR" altLang="en-US" b="1" dirty="0">
                <a:solidFill>
                  <a:srgbClr val="002060"/>
                </a:solidFill>
              </a:rPr>
              <a:t> </a:t>
            </a:r>
            <a:r>
              <a:rPr lang="en-US" altLang="ko-KR" b="1" dirty="0">
                <a:solidFill>
                  <a:srgbClr val="002060"/>
                </a:solidFill>
              </a:rPr>
              <a:t>: </a:t>
            </a:r>
            <a:r>
              <a:rPr lang="zh-CN" altLang="en-US" b="1" dirty="0">
                <a:solidFill>
                  <a:srgbClr val="002060"/>
                </a:solidFill>
              </a:rPr>
              <a:t>追求真理的光辉</a:t>
            </a:r>
            <a:r>
              <a:rPr lang="en-US" altLang="ko-KR" b="1" dirty="0">
                <a:solidFill>
                  <a:srgbClr val="002060"/>
                </a:solidFill>
              </a:rPr>
              <a:t>(Veritas et Lux)</a:t>
            </a:r>
          </a:p>
          <a:p>
            <a:pPr fontAlgn="base">
              <a:lnSpc>
                <a:spcPct val="150000"/>
              </a:lnSpc>
            </a:pPr>
            <a:r>
              <a:rPr lang="ko-KR" altLang="en-US" dirty="0">
                <a:solidFill>
                  <a:srgbClr val="002060"/>
                </a:solidFill>
              </a:rPr>
              <a:t> </a:t>
            </a:r>
            <a:r>
              <a:rPr lang="zh-CN" altLang="en-US" dirty="0">
                <a:solidFill>
                  <a:srgbClr val="002060"/>
                </a:solidFill>
              </a:rPr>
              <a:t>真理</a:t>
            </a:r>
            <a:r>
              <a:rPr lang="en-US" altLang="ko-KR" dirty="0">
                <a:solidFill>
                  <a:srgbClr val="002060"/>
                </a:solidFill>
              </a:rPr>
              <a:t>: </a:t>
            </a:r>
            <a:r>
              <a:rPr lang="zh-CN" altLang="en-US" dirty="0">
                <a:solidFill>
                  <a:srgbClr val="002060"/>
                </a:solidFill>
              </a:rPr>
              <a:t>探究知识与真理，建立基于真理的人类特点</a:t>
            </a:r>
            <a:endParaRPr lang="ko-KR" altLang="en-US" dirty="0">
              <a:solidFill>
                <a:srgbClr val="002060"/>
              </a:solidFill>
            </a:endParaRPr>
          </a:p>
          <a:p>
            <a:pPr fontAlgn="base">
              <a:lnSpc>
                <a:spcPct val="150000"/>
              </a:lnSpc>
            </a:pPr>
            <a:r>
              <a:rPr lang="ko-KR" altLang="en-US" dirty="0">
                <a:solidFill>
                  <a:srgbClr val="002060"/>
                </a:solidFill>
              </a:rPr>
              <a:t> </a:t>
            </a:r>
            <a:r>
              <a:rPr lang="zh-CN" altLang="en-US" dirty="0">
                <a:solidFill>
                  <a:srgbClr val="002060"/>
                </a:solidFill>
              </a:rPr>
              <a:t>光辉</a:t>
            </a:r>
            <a:r>
              <a:rPr lang="en-US" altLang="ko-KR" dirty="0">
                <a:solidFill>
                  <a:srgbClr val="002060"/>
                </a:solidFill>
              </a:rPr>
              <a:t>:</a:t>
            </a:r>
            <a:r>
              <a:rPr lang="zh-CN" altLang="en-US" dirty="0">
                <a:solidFill>
                  <a:srgbClr val="002060"/>
                </a:solidFill>
              </a:rPr>
              <a:t>将真理传播于世，为国家与人类社会做出贡献</a:t>
            </a:r>
            <a:endParaRPr lang="ko-KR" altLang="en-US" dirty="0">
              <a:solidFill>
                <a:srgbClr val="002060"/>
              </a:solidFill>
            </a:endParaRPr>
          </a:p>
        </p:txBody>
      </p:sp>
      <p:sp>
        <p:nvSpPr>
          <p:cNvPr id="16" name="TextBox 15"/>
          <p:cNvSpPr txBox="1"/>
          <p:nvPr/>
        </p:nvSpPr>
        <p:spPr>
          <a:xfrm>
            <a:off x="1405466" y="3483647"/>
            <a:ext cx="9135533" cy="1754326"/>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ko-KR" altLang="en-US" b="1" dirty="0">
                <a:solidFill>
                  <a:srgbClr val="002060"/>
                </a:solidFill>
              </a:rPr>
              <a:t> </a:t>
            </a:r>
            <a:r>
              <a:rPr lang="zh-CN" altLang="en-US" b="1" dirty="0">
                <a:solidFill>
                  <a:srgbClr val="002060"/>
                </a:solidFill>
              </a:rPr>
              <a:t>校训</a:t>
            </a:r>
            <a:endParaRPr lang="en-US" altLang="ko-KR" b="1" dirty="0">
              <a:solidFill>
                <a:srgbClr val="002060"/>
              </a:solidFill>
            </a:endParaRPr>
          </a:p>
          <a:p>
            <a:pPr>
              <a:lnSpc>
                <a:spcPct val="150000"/>
              </a:lnSpc>
            </a:pPr>
            <a:r>
              <a:rPr lang="ko-KR" altLang="en-US" b="1" dirty="0">
                <a:solidFill>
                  <a:srgbClr val="002060"/>
                </a:solidFill>
              </a:rPr>
              <a:t>  근면성실</a:t>
            </a:r>
            <a:r>
              <a:rPr lang="en-US" altLang="ko-KR" b="1" dirty="0">
                <a:solidFill>
                  <a:srgbClr val="002060"/>
                </a:solidFill>
              </a:rPr>
              <a:t>(</a:t>
            </a:r>
            <a:r>
              <a:rPr lang="zh-CN" altLang="en-US" b="1" dirty="0">
                <a:solidFill>
                  <a:srgbClr val="002060"/>
                </a:solidFill>
              </a:rPr>
              <a:t>勤勉诚实</a:t>
            </a:r>
            <a:r>
              <a:rPr lang="en-US" altLang="ko-KR" b="1" dirty="0">
                <a:solidFill>
                  <a:srgbClr val="002060"/>
                </a:solidFill>
              </a:rPr>
              <a:t>) :  </a:t>
            </a:r>
            <a:r>
              <a:rPr lang="zh-CN" altLang="en-US" dirty="0">
                <a:solidFill>
                  <a:srgbClr val="002060"/>
                </a:solidFill>
              </a:rPr>
              <a:t>勤勉将会为所有的人间事铺平道路</a:t>
            </a:r>
            <a:r>
              <a:rPr lang="en-US" altLang="ko-KR" dirty="0">
                <a:solidFill>
                  <a:srgbClr val="002060"/>
                </a:solidFill>
              </a:rPr>
              <a:t> </a:t>
            </a:r>
          </a:p>
          <a:p>
            <a:pPr>
              <a:lnSpc>
                <a:spcPct val="150000"/>
              </a:lnSpc>
            </a:pPr>
            <a:r>
              <a:rPr lang="ko-KR" altLang="en-US" b="1" dirty="0">
                <a:solidFill>
                  <a:srgbClr val="002060"/>
                </a:solidFill>
              </a:rPr>
              <a:t>  </a:t>
            </a:r>
            <a:r>
              <a:rPr lang="ko-KR" altLang="en-US" b="1" dirty="0" err="1">
                <a:solidFill>
                  <a:srgbClr val="002060"/>
                </a:solidFill>
              </a:rPr>
              <a:t>검소절약</a:t>
            </a:r>
            <a:r>
              <a:rPr lang="en-US" altLang="ko-KR" b="1" dirty="0">
                <a:solidFill>
                  <a:srgbClr val="002060"/>
                </a:solidFill>
              </a:rPr>
              <a:t>(</a:t>
            </a:r>
            <a:r>
              <a:rPr lang="zh-CN" altLang="en-US" b="1" dirty="0">
                <a:solidFill>
                  <a:srgbClr val="002060"/>
                </a:solidFill>
              </a:rPr>
              <a:t>俭素节约</a:t>
            </a:r>
            <a:r>
              <a:rPr lang="en-US" altLang="ko-KR" b="1" dirty="0">
                <a:solidFill>
                  <a:srgbClr val="002060"/>
                </a:solidFill>
              </a:rPr>
              <a:t>) :</a:t>
            </a:r>
            <a:r>
              <a:rPr lang="ko-KR" altLang="en-US" dirty="0">
                <a:solidFill>
                  <a:srgbClr val="002060"/>
                </a:solidFill>
              </a:rPr>
              <a:t>  </a:t>
            </a:r>
            <a:r>
              <a:rPr lang="zh-CN" altLang="en-US" dirty="0">
                <a:solidFill>
                  <a:srgbClr val="002060"/>
                </a:solidFill>
              </a:rPr>
              <a:t>节约是报答对自然和国家的恩赐</a:t>
            </a:r>
            <a:endParaRPr lang="en-US" altLang="ko-KR" dirty="0">
              <a:solidFill>
                <a:srgbClr val="002060"/>
              </a:solidFill>
            </a:endParaRPr>
          </a:p>
          <a:p>
            <a:pPr>
              <a:lnSpc>
                <a:spcPct val="150000"/>
              </a:lnSpc>
            </a:pPr>
            <a:r>
              <a:rPr lang="ko-KR" altLang="en-US" b="1" dirty="0">
                <a:solidFill>
                  <a:srgbClr val="002060"/>
                </a:solidFill>
              </a:rPr>
              <a:t>  </a:t>
            </a:r>
            <a:r>
              <a:rPr lang="ko-KR" altLang="en-US" b="1" dirty="0" err="1">
                <a:solidFill>
                  <a:srgbClr val="002060"/>
                </a:solidFill>
              </a:rPr>
              <a:t>탐구실천</a:t>
            </a:r>
            <a:r>
              <a:rPr lang="en-US" altLang="ko-KR" b="1" dirty="0">
                <a:solidFill>
                  <a:srgbClr val="002060"/>
                </a:solidFill>
              </a:rPr>
              <a:t>(</a:t>
            </a:r>
            <a:r>
              <a:rPr lang="zh-CN" altLang="en-US" b="1" dirty="0">
                <a:solidFill>
                  <a:srgbClr val="002060"/>
                </a:solidFill>
              </a:rPr>
              <a:t>探究实践</a:t>
            </a:r>
            <a:r>
              <a:rPr lang="en-US" altLang="ko-KR" b="1" dirty="0">
                <a:solidFill>
                  <a:srgbClr val="002060"/>
                </a:solidFill>
              </a:rPr>
              <a:t>) :</a:t>
            </a:r>
            <a:r>
              <a:rPr lang="ko-KR" altLang="en-US" dirty="0">
                <a:solidFill>
                  <a:srgbClr val="002060"/>
                </a:solidFill>
              </a:rPr>
              <a:t>  찾아서 하는 일은 같은 일이라도 즐거운 일이 됩니다</a:t>
            </a:r>
            <a:r>
              <a:rPr lang="en-US" altLang="ko-KR" dirty="0">
                <a:solidFill>
                  <a:srgbClr val="002060"/>
                </a:solidFill>
              </a:rPr>
              <a:t>.</a:t>
            </a:r>
            <a:endParaRPr lang="ko-KR" altLang="en-US" dirty="0">
              <a:solidFill>
                <a:srgbClr val="002060"/>
              </a:solidFill>
            </a:endParaRPr>
          </a:p>
        </p:txBody>
      </p:sp>
      <p:sp>
        <p:nvSpPr>
          <p:cNvPr id="19" name="TextBox 18"/>
          <p:cNvSpPr txBox="1"/>
          <p:nvPr/>
        </p:nvSpPr>
        <p:spPr>
          <a:xfrm>
            <a:off x="1413933" y="1123195"/>
            <a:ext cx="9135533" cy="463204"/>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b="1" dirty="0">
                <a:solidFill>
                  <a:srgbClr val="002060"/>
                </a:solidFill>
              </a:rPr>
              <a:t>1934</a:t>
            </a:r>
            <a:r>
              <a:rPr lang="zh-CN" altLang="en-US" b="1" dirty="0">
                <a:solidFill>
                  <a:srgbClr val="002060"/>
                </a:solidFill>
              </a:rPr>
              <a:t>年 曹光云博士创办了朝鲜无线讲习所</a:t>
            </a:r>
            <a:endParaRPr lang="ko-KR" altLang="en-US" b="1" dirty="0">
              <a:solidFill>
                <a:srgbClr val="002060"/>
              </a:solidFill>
            </a:endParaRPr>
          </a:p>
        </p:txBody>
      </p:sp>
      <p:sp>
        <p:nvSpPr>
          <p:cNvPr id="10" name="TextBox 9"/>
          <p:cNvSpPr txBox="1"/>
          <p:nvPr/>
        </p:nvSpPr>
        <p:spPr>
          <a:xfrm>
            <a:off x="3629609" y="672413"/>
            <a:ext cx="5094514" cy="369332"/>
          </a:xfrm>
          <a:prstGeom prst="rect">
            <a:avLst/>
          </a:prstGeom>
          <a:solidFill>
            <a:srgbClr val="FFFF00"/>
          </a:solidFill>
        </p:spPr>
        <p:txBody>
          <a:bodyPr wrap="square" rtlCol="0">
            <a:spAutoFit/>
          </a:bodyPr>
          <a:lstStyle/>
          <a:p>
            <a:r>
              <a:rPr lang="zh-CN" altLang="en-US" dirty="0"/>
              <a:t>曹光云（</a:t>
            </a:r>
            <a:r>
              <a:rPr lang="ko-KR" altLang="en-US" b="1" dirty="0" err="1"/>
              <a:t>조광운</a:t>
            </a:r>
            <a:r>
              <a:rPr lang="zh-CN" altLang="en-US" b="1" dirty="0"/>
              <a:t>）博士在</a:t>
            </a:r>
            <a:r>
              <a:rPr lang="en-US" altLang="zh-CN" b="1" dirty="0"/>
              <a:t>1934</a:t>
            </a:r>
            <a:r>
              <a:rPr lang="zh-CN" altLang="en-US" b="1" dirty="0"/>
              <a:t>年创办了光云大学</a:t>
            </a:r>
            <a:endParaRPr lang="ko-KR" altLang="en-US" dirty="0"/>
          </a:p>
        </p:txBody>
      </p:sp>
    </p:spTree>
    <p:extLst>
      <p:ext uri="{BB962C8B-B14F-4D97-AF65-F5344CB8AC3E}">
        <p14:creationId xmlns:p14="http://schemas.microsoft.com/office/powerpoint/2010/main" val="30428452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Shape 143"/>
          <p:cNvSpPr/>
          <p:nvPr/>
        </p:nvSpPr>
        <p:spPr>
          <a:xfrm>
            <a:off x="0" y="0"/>
            <a:ext cx="12192000" cy="6858000"/>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4" name="TextBox 3"/>
          <p:cNvSpPr txBox="1"/>
          <p:nvPr/>
        </p:nvSpPr>
        <p:spPr>
          <a:xfrm>
            <a:off x="166591" y="158382"/>
            <a:ext cx="7580871" cy="523220"/>
          </a:xfrm>
          <a:prstGeom prst="rect">
            <a:avLst/>
          </a:prstGeom>
          <a:noFill/>
        </p:spPr>
        <p:txBody>
          <a:bodyPr wrap="square" rtlCol="0">
            <a:spAutoFit/>
          </a:bodyPr>
          <a:lstStyle/>
          <a:p>
            <a:r>
              <a:rPr lang="en-US" altLang="ko-KR" sz="2800" dirty="0">
                <a:solidFill>
                  <a:srgbClr val="002060"/>
                </a:solidFill>
              </a:rPr>
              <a:t>3. </a:t>
            </a:r>
            <a:r>
              <a:rPr lang="zh-CN" altLang="en-US" sz="2800" dirty="0">
                <a:solidFill>
                  <a:srgbClr val="002060"/>
                </a:solidFill>
                <a:hlinkClick r:id="rId3"/>
              </a:rPr>
              <a:t>国际交流处介绍</a:t>
            </a:r>
            <a:endParaRPr lang="ko-KR" altLang="en-US" sz="2800" dirty="0">
              <a:solidFill>
                <a:srgbClr val="002060"/>
              </a:solidFill>
            </a:endParaRPr>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6" name="TextBox 15"/>
          <p:cNvSpPr txBox="1"/>
          <p:nvPr/>
        </p:nvSpPr>
        <p:spPr>
          <a:xfrm>
            <a:off x="4544167" y="46041"/>
            <a:ext cx="7488815" cy="738664"/>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zh-CN" altLang="en-US" sz="1400" dirty="0">
                <a:solidFill>
                  <a:srgbClr val="002060"/>
                </a:solidFill>
              </a:rPr>
              <a:t>文化馆（</a:t>
            </a:r>
            <a:r>
              <a:rPr lang="ko-KR" altLang="en-US" sz="1400" dirty="0" err="1">
                <a:solidFill>
                  <a:srgbClr val="002060"/>
                </a:solidFill>
              </a:rPr>
              <a:t>문화관</a:t>
            </a:r>
            <a:r>
              <a:rPr lang="en-US" altLang="ko-KR" sz="1400" dirty="0">
                <a:solidFill>
                  <a:srgbClr val="002060"/>
                </a:solidFill>
              </a:rPr>
              <a:t>)</a:t>
            </a:r>
            <a:r>
              <a:rPr lang="ko-KR" altLang="en-US" sz="1400" dirty="0">
                <a:solidFill>
                  <a:srgbClr val="002060"/>
                </a:solidFill>
              </a:rPr>
              <a:t> </a:t>
            </a:r>
            <a:r>
              <a:rPr lang="en-US" altLang="ko-KR" sz="1400" dirty="0">
                <a:solidFill>
                  <a:srgbClr val="002060"/>
                </a:solidFill>
              </a:rPr>
              <a:t>111</a:t>
            </a:r>
            <a:r>
              <a:rPr lang="zh-CN" altLang="en-US" sz="1400" dirty="0">
                <a:solidFill>
                  <a:srgbClr val="002060"/>
                </a:solidFill>
              </a:rPr>
              <a:t>室，工作日上午</a:t>
            </a:r>
            <a:r>
              <a:rPr lang="ko-KR" altLang="en-US" sz="1400" dirty="0">
                <a:solidFill>
                  <a:srgbClr val="002060"/>
                </a:solidFill>
              </a:rPr>
              <a:t> </a:t>
            </a:r>
            <a:r>
              <a:rPr lang="en-US" altLang="ko-KR" sz="1400" dirty="0">
                <a:solidFill>
                  <a:srgbClr val="002060"/>
                </a:solidFill>
              </a:rPr>
              <a:t>9</a:t>
            </a:r>
            <a:r>
              <a:rPr lang="zh-CN" altLang="en-US" sz="1400" dirty="0">
                <a:solidFill>
                  <a:srgbClr val="002060"/>
                </a:solidFill>
              </a:rPr>
              <a:t>点</a:t>
            </a:r>
            <a:r>
              <a:rPr lang="en-US" altLang="ko-KR" sz="1400" dirty="0">
                <a:solidFill>
                  <a:srgbClr val="002060"/>
                </a:solidFill>
              </a:rPr>
              <a:t>~5</a:t>
            </a:r>
            <a:r>
              <a:rPr lang="zh-CN" altLang="en-US" sz="1400" dirty="0">
                <a:solidFill>
                  <a:srgbClr val="002060"/>
                </a:solidFill>
              </a:rPr>
              <a:t>点</a:t>
            </a:r>
            <a:r>
              <a:rPr lang="ko-KR" altLang="en-US" sz="1400" dirty="0">
                <a:solidFill>
                  <a:srgbClr val="002060"/>
                </a:solidFill>
              </a:rPr>
              <a:t> </a:t>
            </a:r>
            <a:r>
              <a:rPr lang="en-US" altLang="ko-KR" sz="1400" dirty="0">
                <a:solidFill>
                  <a:srgbClr val="002060"/>
                </a:solidFill>
              </a:rPr>
              <a:t>30</a:t>
            </a:r>
            <a:r>
              <a:rPr lang="zh-CN" altLang="en-US" sz="1400" dirty="0">
                <a:solidFill>
                  <a:srgbClr val="002060"/>
                </a:solidFill>
              </a:rPr>
              <a:t>分</a:t>
            </a:r>
            <a:r>
              <a:rPr lang="en-US" altLang="ko-KR" sz="1400" dirty="0">
                <a:solidFill>
                  <a:srgbClr val="002060"/>
                </a:solidFill>
              </a:rPr>
              <a:t>(</a:t>
            </a:r>
            <a:r>
              <a:rPr lang="zh-CN" altLang="en-US" sz="1400" dirty="0">
                <a:solidFill>
                  <a:srgbClr val="002060"/>
                </a:solidFill>
              </a:rPr>
              <a:t>午休：</a:t>
            </a:r>
            <a:r>
              <a:rPr lang="en-US" altLang="ko-KR" sz="1400" dirty="0">
                <a:solidFill>
                  <a:srgbClr val="002060"/>
                </a:solidFill>
              </a:rPr>
              <a:t>12</a:t>
            </a:r>
            <a:r>
              <a:rPr lang="zh-CN" altLang="en-US" sz="1400" dirty="0">
                <a:solidFill>
                  <a:srgbClr val="002060"/>
                </a:solidFill>
              </a:rPr>
              <a:t>点</a:t>
            </a:r>
            <a:r>
              <a:rPr lang="en-US" altLang="ko-KR" sz="1400" dirty="0">
                <a:solidFill>
                  <a:srgbClr val="002060"/>
                </a:solidFill>
              </a:rPr>
              <a:t>~1</a:t>
            </a:r>
            <a:r>
              <a:rPr lang="zh-CN" altLang="en-US" sz="1400" dirty="0">
                <a:solidFill>
                  <a:srgbClr val="002060"/>
                </a:solidFill>
              </a:rPr>
              <a:t>点</a:t>
            </a:r>
            <a:r>
              <a:rPr lang="en-US" altLang="ko-KR" sz="1400" dirty="0">
                <a:solidFill>
                  <a:srgbClr val="002060"/>
                </a:solidFill>
              </a:rPr>
              <a:t>) </a:t>
            </a:r>
            <a:r>
              <a:rPr lang="zh-CN" altLang="en-US" sz="1400" dirty="0">
                <a:solidFill>
                  <a:srgbClr val="002060"/>
                </a:solidFill>
              </a:rPr>
              <a:t>直接访问</a:t>
            </a:r>
            <a:r>
              <a:rPr lang="en-US" altLang="ko-KR" sz="1400" dirty="0">
                <a:solidFill>
                  <a:srgbClr val="002060"/>
                </a:solidFill>
              </a:rPr>
              <a:t>, </a:t>
            </a:r>
            <a:r>
              <a:rPr lang="zh-CN" altLang="en-US" sz="1400" dirty="0">
                <a:solidFill>
                  <a:srgbClr val="002060"/>
                </a:solidFill>
              </a:rPr>
              <a:t>电话</a:t>
            </a:r>
            <a:r>
              <a:rPr lang="en-US" altLang="ko-KR" sz="1400" dirty="0">
                <a:solidFill>
                  <a:srgbClr val="002060"/>
                </a:solidFill>
              </a:rPr>
              <a:t>, </a:t>
            </a:r>
            <a:r>
              <a:rPr lang="zh-CN" altLang="en-US" sz="1400" dirty="0">
                <a:solidFill>
                  <a:srgbClr val="002060"/>
                </a:solidFill>
              </a:rPr>
              <a:t>邮箱</a:t>
            </a:r>
            <a:r>
              <a:rPr lang="ko-KR" altLang="en-US" sz="1400" dirty="0">
                <a:solidFill>
                  <a:srgbClr val="002060"/>
                </a:solidFill>
              </a:rPr>
              <a:t>                                                                </a:t>
            </a:r>
            <a:r>
              <a:rPr lang="en-US" altLang="ko-KR" sz="1400" dirty="0">
                <a:solidFill>
                  <a:srgbClr val="002060"/>
                </a:solidFill>
              </a:rPr>
              <a:t>Tel: 02-940-5014 </a:t>
            </a:r>
            <a:r>
              <a:rPr lang="zh-CN" altLang="en-US" sz="1400" dirty="0">
                <a:solidFill>
                  <a:srgbClr val="002060"/>
                </a:solidFill>
              </a:rPr>
              <a:t>支持韩语、中文、越南语、英语等多国语言</a:t>
            </a:r>
            <a:endParaRPr lang="ko-KR" altLang="en-US" sz="1400" dirty="0">
              <a:solidFill>
                <a:srgbClr val="002060"/>
              </a:solidFill>
            </a:endParaRPr>
          </a:p>
        </p:txBody>
      </p:sp>
      <p:sp>
        <p:nvSpPr>
          <p:cNvPr id="14" name="왼쪽 화살표 13"/>
          <p:cNvSpPr/>
          <p:nvPr/>
        </p:nvSpPr>
        <p:spPr>
          <a:xfrm>
            <a:off x="3398108" y="228600"/>
            <a:ext cx="394398" cy="33174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5" name="TextBox 14"/>
          <p:cNvSpPr txBox="1"/>
          <p:nvPr/>
        </p:nvSpPr>
        <p:spPr>
          <a:xfrm>
            <a:off x="3792506" y="226196"/>
            <a:ext cx="631904" cy="369332"/>
          </a:xfrm>
          <a:prstGeom prst="rect">
            <a:avLst/>
          </a:prstGeom>
          <a:noFill/>
        </p:spPr>
        <p:txBody>
          <a:bodyPr wrap="none" rtlCol="0">
            <a:spAutoFit/>
          </a:bodyPr>
          <a:lstStyle/>
          <a:p>
            <a:r>
              <a:rPr lang="en-US" altLang="ko-KR" dirty="0"/>
              <a:t>click</a:t>
            </a:r>
            <a:endParaRPr lang="ko-KR" altLang="en-US" dirty="0"/>
          </a:p>
        </p:txBody>
      </p:sp>
      <p:pic>
        <p:nvPicPr>
          <p:cNvPr id="25" name="그림 24"/>
          <p:cNvPicPr>
            <a:picLocks noChangeAspect="1"/>
          </p:cNvPicPr>
          <p:nvPr/>
        </p:nvPicPr>
        <p:blipFill rotWithShape="1">
          <a:blip r:embed="rId4"/>
          <a:srcRect l="7657" t="757" r="4875" b="-757"/>
          <a:stretch/>
        </p:blipFill>
        <p:spPr>
          <a:xfrm>
            <a:off x="2792731" y="867403"/>
            <a:ext cx="1838130" cy="2463794"/>
          </a:xfrm>
          <a:prstGeom prst="rect">
            <a:avLst/>
          </a:prstGeom>
        </p:spPr>
      </p:pic>
      <p:pic>
        <p:nvPicPr>
          <p:cNvPr id="7" name="그림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52266" y="3864977"/>
            <a:ext cx="1818089" cy="2387938"/>
          </a:xfrm>
          <a:prstGeom prst="rect">
            <a:avLst/>
          </a:prstGeom>
        </p:spPr>
      </p:pic>
      <p:pic>
        <p:nvPicPr>
          <p:cNvPr id="12" name="그림 11"/>
          <p:cNvPicPr>
            <a:picLocks noChangeAspect="1"/>
          </p:cNvPicPr>
          <p:nvPr/>
        </p:nvPicPr>
        <p:blipFill rotWithShape="1">
          <a:blip r:embed="rId6" cstate="print">
            <a:extLst>
              <a:ext uri="{28A0092B-C50C-407E-A947-70E740481C1C}">
                <a14:useLocalDpi xmlns:a14="http://schemas.microsoft.com/office/drawing/2010/main" val="0"/>
              </a:ext>
            </a:extLst>
          </a:blip>
          <a:srcRect r="6643"/>
          <a:stretch/>
        </p:blipFill>
        <p:spPr>
          <a:xfrm>
            <a:off x="10311075" y="3868390"/>
            <a:ext cx="1771862" cy="2381113"/>
          </a:xfrm>
          <a:prstGeom prst="rect">
            <a:avLst/>
          </a:prstGeom>
        </p:spPr>
      </p:pic>
      <p:sp>
        <p:nvSpPr>
          <p:cNvPr id="17" name="TextBox 16"/>
          <p:cNvSpPr txBox="1"/>
          <p:nvPr/>
        </p:nvSpPr>
        <p:spPr>
          <a:xfrm>
            <a:off x="665356" y="3357126"/>
            <a:ext cx="1253869" cy="307777"/>
          </a:xfrm>
          <a:prstGeom prst="rect">
            <a:avLst/>
          </a:prstGeom>
          <a:noFill/>
        </p:spPr>
        <p:txBody>
          <a:bodyPr wrap="none" rtlCol="0">
            <a:spAutoFit/>
          </a:bodyPr>
          <a:lstStyle/>
          <a:p>
            <a:pPr algn="ctr"/>
            <a:r>
              <a:rPr lang="ko-KR" altLang="en-US" sz="1400" dirty="0" err="1"/>
              <a:t>김예란</a:t>
            </a:r>
            <a:r>
              <a:rPr lang="ko-KR" altLang="en-US" sz="1400" dirty="0"/>
              <a:t> </a:t>
            </a:r>
            <a:r>
              <a:rPr lang="en-US" altLang="ko-KR" sz="1400" dirty="0"/>
              <a:t>(</a:t>
            </a:r>
            <a:r>
              <a:rPr lang="ko-KR" altLang="en-US" sz="1400" dirty="0"/>
              <a:t>처장</a:t>
            </a:r>
            <a:r>
              <a:rPr lang="en-US" altLang="ko-KR" sz="1400" dirty="0"/>
              <a:t>)</a:t>
            </a:r>
            <a:endParaRPr lang="ko-KR" altLang="en-US" sz="1400" dirty="0"/>
          </a:p>
        </p:txBody>
      </p:sp>
      <p:sp>
        <p:nvSpPr>
          <p:cNvPr id="24" name="TextBox 23"/>
          <p:cNvSpPr txBox="1"/>
          <p:nvPr/>
        </p:nvSpPr>
        <p:spPr>
          <a:xfrm>
            <a:off x="3131006" y="3370504"/>
            <a:ext cx="1253868" cy="307777"/>
          </a:xfrm>
          <a:prstGeom prst="rect">
            <a:avLst/>
          </a:prstGeom>
          <a:noFill/>
        </p:spPr>
        <p:txBody>
          <a:bodyPr wrap="none" rtlCol="0">
            <a:spAutoFit/>
          </a:bodyPr>
          <a:lstStyle/>
          <a:p>
            <a:pPr algn="ctr"/>
            <a:r>
              <a:rPr lang="ko-KR" altLang="en-US" sz="1400" dirty="0" err="1"/>
              <a:t>고병엽</a:t>
            </a:r>
            <a:r>
              <a:rPr lang="ko-KR" altLang="en-US" sz="1400" dirty="0"/>
              <a:t> </a:t>
            </a:r>
            <a:r>
              <a:rPr lang="en-US" altLang="ko-KR" sz="1400" dirty="0"/>
              <a:t>(</a:t>
            </a:r>
            <a:r>
              <a:rPr lang="ko-KR" altLang="en-US" sz="1400" dirty="0"/>
              <a:t>팀장</a:t>
            </a:r>
            <a:r>
              <a:rPr lang="en-US" altLang="ko-KR" sz="1400" dirty="0"/>
              <a:t>)</a:t>
            </a:r>
          </a:p>
        </p:txBody>
      </p:sp>
      <p:sp>
        <p:nvSpPr>
          <p:cNvPr id="26" name="TextBox 25"/>
          <p:cNvSpPr txBox="1"/>
          <p:nvPr/>
        </p:nvSpPr>
        <p:spPr>
          <a:xfrm>
            <a:off x="5626391" y="3400917"/>
            <a:ext cx="1253868" cy="523220"/>
          </a:xfrm>
          <a:prstGeom prst="rect">
            <a:avLst/>
          </a:prstGeom>
          <a:noFill/>
        </p:spPr>
        <p:txBody>
          <a:bodyPr wrap="none" rtlCol="0">
            <a:spAutoFit/>
          </a:bodyPr>
          <a:lstStyle/>
          <a:p>
            <a:pPr algn="ctr"/>
            <a:r>
              <a:rPr lang="ko-KR" altLang="en-US" sz="1400" dirty="0" err="1"/>
              <a:t>권인철</a:t>
            </a:r>
            <a:r>
              <a:rPr lang="ko-KR" altLang="en-US" sz="1400" dirty="0"/>
              <a:t> </a:t>
            </a:r>
            <a:r>
              <a:rPr lang="en-US" altLang="ko-KR" sz="1400" dirty="0"/>
              <a:t>(</a:t>
            </a:r>
            <a:r>
              <a:rPr lang="ko-KR" altLang="en-US" sz="1400" dirty="0"/>
              <a:t>차장</a:t>
            </a:r>
            <a:r>
              <a:rPr lang="en-US" altLang="ko-KR" sz="1400" dirty="0"/>
              <a:t>)</a:t>
            </a:r>
          </a:p>
          <a:p>
            <a:pPr algn="ctr"/>
            <a:r>
              <a:rPr lang="ko-KR" altLang="en-US" sz="1400" dirty="0"/>
              <a:t> </a:t>
            </a:r>
          </a:p>
        </p:txBody>
      </p:sp>
      <p:sp>
        <p:nvSpPr>
          <p:cNvPr id="27" name="TextBox 26"/>
          <p:cNvSpPr txBox="1"/>
          <p:nvPr/>
        </p:nvSpPr>
        <p:spPr>
          <a:xfrm>
            <a:off x="4771757" y="6300035"/>
            <a:ext cx="1074332" cy="492443"/>
          </a:xfrm>
          <a:prstGeom prst="rect">
            <a:avLst/>
          </a:prstGeom>
          <a:noFill/>
        </p:spPr>
        <p:txBody>
          <a:bodyPr wrap="none" rtlCol="0">
            <a:spAutoFit/>
          </a:bodyPr>
          <a:lstStyle/>
          <a:p>
            <a:pPr algn="ctr"/>
            <a:r>
              <a:rPr lang="ko-KR" altLang="en-US" sz="1400" dirty="0"/>
              <a:t>김영 </a:t>
            </a:r>
            <a:r>
              <a:rPr lang="en-US" altLang="ko-KR" sz="1400" dirty="0"/>
              <a:t>(</a:t>
            </a:r>
            <a:r>
              <a:rPr lang="ko-KR" altLang="en-US" sz="1400" dirty="0"/>
              <a:t>직원</a:t>
            </a:r>
            <a:r>
              <a:rPr lang="en-US" altLang="ko-KR" sz="1400" dirty="0"/>
              <a:t>)</a:t>
            </a:r>
            <a:endParaRPr lang="ko-KR" altLang="en-US" sz="1400" dirty="0"/>
          </a:p>
          <a:p>
            <a:pPr algn="ctr"/>
            <a:r>
              <a:rPr lang="ko-KR" altLang="en-US" sz="1200" dirty="0"/>
              <a:t>중국어 가능</a:t>
            </a:r>
          </a:p>
        </p:txBody>
      </p:sp>
      <p:sp>
        <p:nvSpPr>
          <p:cNvPr id="28" name="TextBox 27"/>
          <p:cNvSpPr txBox="1"/>
          <p:nvPr/>
        </p:nvSpPr>
        <p:spPr>
          <a:xfrm>
            <a:off x="8699108" y="6309390"/>
            <a:ext cx="1253869" cy="492443"/>
          </a:xfrm>
          <a:prstGeom prst="rect">
            <a:avLst/>
          </a:prstGeom>
          <a:noFill/>
        </p:spPr>
        <p:txBody>
          <a:bodyPr wrap="none" rtlCol="0">
            <a:spAutoFit/>
          </a:bodyPr>
          <a:lstStyle/>
          <a:p>
            <a:pPr algn="ctr"/>
            <a:r>
              <a:rPr lang="ko-KR" altLang="en-US" sz="1400" dirty="0" err="1"/>
              <a:t>신정석</a:t>
            </a:r>
            <a:r>
              <a:rPr lang="ko-KR" altLang="en-US" sz="1400" dirty="0"/>
              <a:t> </a:t>
            </a:r>
            <a:r>
              <a:rPr lang="en-US" altLang="ko-KR" sz="1400" dirty="0"/>
              <a:t>(</a:t>
            </a:r>
            <a:r>
              <a:rPr lang="ko-KR" altLang="en-US" sz="1400" dirty="0"/>
              <a:t>직원</a:t>
            </a:r>
            <a:r>
              <a:rPr lang="en-US" altLang="ko-KR" sz="1400" dirty="0"/>
              <a:t>)</a:t>
            </a:r>
            <a:endParaRPr lang="ko-KR" altLang="en-US" sz="1400" dirty="0"/>
          </a:p>
          <a:p>
            <a:pPr algn="ctr"/>
            <a:r>
              <a:rPr lang="ko-KR" altLang="en-US" sz="1200" dirty="0"/>
              <a:t>베트남어 가능</a:t>
            </a:r>
          </a:p>
        </p:txBody>
      </p:sp>
      <p:sp>
        <p:nvSpPr>
          <p:cNvPr id="29" name="TextBox 28"/>
          <p:cNvSpPr txBox="1"/>
          <p:nvPr/>
        </p:nvSpPr>
        <p:spPr>
          <a:xfrm>
            <a:off x="10626344" y="6356349"/>
            <a:ext cx="1253868" cy="492443"/>
          </a:xfrm>
          <a:prstGeom prst="rect">
            <a:avLst/>
          </a:prstGeom>
          <a:noFill/>
        </p:spPr>
        <p:txBody>
          <a:bodyPr wrap="none" rtlCol="0">
            <a:spAutoFit/>
          </a:bodyPr>
          <a:lstStyle/>
          <a:p>
            <a:pPr algn="ctr"/>
            <a:r>
              <a:rPr lang="ko-KR" altLang="en-US" sz="1400" dirty="0"/>
              <a:t>김예림 </a:t>
            </a:r>
            <a:r>
              <a:rPr lang="en-US" altLang="ko-KR" sz="1400" dirty="0"/>
              <a:t>(</a:t>
            </a:r>
            <a:r>
              <a:rPr lang="ko-KR" altLang="en-US" sz="1400" dirty="0"/>
              <a:t>직원</a:t>
            </a:r>
            <a:r>
              <a:rPr lang="en-US" altLang="ko-KR" sz="1400" dirty="0"/>
              <a:t>)</a:t>
            </a:r>
            <a:endParaRPr lang="ko-KR" altLang="en-US" sz="1400" dirty="0"/>
          </a:p>
          <a:p>
            <a:pPr algn="ctr"/>
            <a:r>
              <a:rPr lang="ko-KR" altLang="en-US" sz="1200" dirty="0"/>
              <a:t>영어 가능</a:t>
            </a:r>
          </a:p>
        </p:txBody>
      </p:sp>
      <p:sp>
        <p:nvSpPr>
          <p:cNvPr id="35" name="TextBox 34"/>
          <p:cNvSpPr txBox="1"/>
          <p:nvPr/>
        </p:nvSpPr>
        <p:spPr>
          <a:xfrm>
            <a:off x="8116032" y="3452891"/>
            <a:ext cx="1253869" cy="307777"/>
          </a:xfrm>
          <a:prstGeom prst="rect">
            <a:avLst/>
          </a:prstGeom>
          <a:noFill/>
        </p:spPr>
        <p:txBody>
          <a:bodyPr wrap="none" rtlCol="0">
            <a:spAutoFit/>
          </a:bodyPr>
          <a:lstStyle/>
          <a:p>
            <a:pPr algn="ctr"/>
            <a:r>
              <a:rPr lang="ko-KR" altLang="en-US" sz="1400" dirty="0"/>
              <a:t>신문철 </a:t>
            </a:r>
            <a:r>
              <a:rPr lang="en-US" altLang="ko-KR" sz="1400" dirty="0"/>
              <a:t>(</a:t>
            </a:r>
            <a:r>
              <a:rPr lang="ko-KR" altLang="en-US" sz="1400" dirty="0"/>
              <a:t>과장</a:t>
            </a:r>
            <a:r>
              <a:rPr lang="en-US" altLang="ko-KR" sz="1400" dirty="0"/>
              <a:t>)</a:t>
            </a:r>
            <a:endParaRPr lang="ko-KR" altLang="en-US" sz="1400" dirty="0"/>
          </a:p>
        </p:txBody>
      </p:sp>
      <p:sp>
        <p:nvSpPr>
          <p:cNvPr id="36" name="TextBox 35"/>
          <p:cNvSpPr txBox="1"/>
          <p:nvPr/>
        </p:nvSpPr>
        <p:spPr>
          <a:xfrm>
            <a:off x="10516343" y="3440889"/>
            <a:ext cx="1253869" cy="307777"/>
          </a:xfrm>
          <a:prstGeom prst="rect">
            <a:avLst/>
          </a:prstGeom>
          <a:noFill/>
        </p:spPr>
        <p:txBody>
          <a:bodyPr wrap="none" rtlCol="0">
            <a:spAutoFit/>
          </a:bodyPr>
          <a:lstStyle/>
          <a:p>
            <a:pPr algn="ctr"/>
            <a:r>
              <a:rPr lang="ko-KR" altLang="en-US" sz="1400" dirty="0" err="1"/>
              <a:t>한선애</a:t>
            </a:r>
            <a:r>
              <a:rPr lang="ko-KR" altLang="en-US" sz="1400" dirty="0"/>
              <a:t> </a:t>
            </a:r>
            <a:r>
              <a:rPr lang="en-US" altLang="ko-KR" sz="1400" dirty="0"/>
              <a:t>(</a:t>
            </a:r>
            <a:r>
              <a:rPr lang="ko-KR" altLang="en-US" sz="1400" dirty="0"/>
              <a:t>계장</a:t>
            </a:r>
            <a:r>
              <a:rPr lang="en-US" altLang="ko-KR" sz="1400" dirty="0"/>
              <a:t>)</a:t>
            </a:r>
            <a:endParaRPr lang="ko-KR" altLang="en-US" sz="1400" dirty="0"/>
          </a:p>
        </p:txBody>
      </p:sp>
      <p:pic>
        <p:nvPicPr>
          <p:cNvPr id="20" name="그림 19"/>
          <p:cNvPicPr>
            <a:picLocks noChangeAspect="1"/>
          </p:cNvPicPr>
          <p:nvPr/>
        </p:nvPicPr>
        <p:blipFill rotWithShape="1">
          <a:blip r:embed="rId7" cstate="print">
            <a:extLst>
              <a:ext uri="{28A0092B-C50C-407E-A947-70E740481C1C}">
                <a14:useLocalDpi xmlns:a14="http://schemas.microsoft.com/office/drawing/2010/main" val="0"/>
              </a:ext>
            </a:extLst>
          </a:blip>
          <a:srcRect b="13430"/>
          <a:stretch/>
        </p:blipFill>
        <p:spPr>
          <a:xfrm>
            <a:off x="7772292" y="903768"/>
            <a:ext cx="1833241" cy="2466736"/>
          </a:xfrm>
          <a:prstGeom prst="rect">
            <a:avLst/>
          </a:prstGeom>
        </p:spPr>
      </p:pic>
      <p:pic>
        <p:nvPicPr>
          <p:cNvPr id="21" name="그림 20"/>
          <p:cNvPicPr>
            <a:picLocks noChangeAspect="1"/>
          </p:cNvPicPr>
          <p:nvPr/>
        </p:nvPicPr>
        <p:blipFill rotWithShape="1">
          <a:blip r:embed="rId8">
            <a:extLst>
              <a:ext uri="{28A0092B-C50C-407E-A947-70E740481C1C}">
                <a14:useLocalDpi xmlns:a14="http://schemas.microsoft.com/office/drawing/2010/main" val="0"/>
              </a:ext>
            </a:extLst>
          </a:blip>
          <a:srcRect b="9177"/>
          <a:stretch/>
        </p:blipFill>
        <p:spPr>
          <a:xfrm>
            <a:off x="5288712" y="898659"/>
            <a:ext cx="1823839" cy="2435660"/>
          </a:xfrm>
          <a:prstGeom prst="rect">
            <a:avLst/>
          </a:prstGeom>
        </p:spPr>
      </p:pic>
      <p:pic>
        <p:nvPicPr>
          <p:cNvPr id="38" name="그림 3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0253575" y="870249"/>
            <a:ext cx="1779407" cy="2463794"/>
          </a:xfrm>
          <a:prstGeom prst="rect">
            <a:avLst/>
          </a:prstGeom>
        </p:spPr>
      </p:pic>
      <p:sp>
        <p:nvSpPr>
          <p:cNvPr id="40" name="TextBox 39"/>
          <p:cNvSpPr txBox="1"/>
          <p:nvPr/>
        </p:nvSpPr>
        <p:spPr>
          <a:xfrm>
            <a:off x="6704423" y="6335174"/>
            <a:ext cx="1253869" cy="492443"/>
          </a:xfrm>
          <a:prstGeom prst="rect">
            <a:avLst/>
          </a:prstGeom>
          <a:noFill/>
        </p:spPr>
        <p:txBody>
          <a:bodyPr wrap="none" rtlCol="0">
            <a:spAutoFit/>
          </a:bodyPr>
          <a:lstStyle/>
          <a:p>
            <a:pPr algn="ctr"/>
            <a:r>
              <a:rPr lang="ko-KR" altLang="en-US" sz="1400" dirty="0" err="1"/>
              <a:t>제희진</a:t>
            </a:r>
            <a:r>
              <a:rPr lang="en-US" altLang="ko-KR" sz="1400" dirty="0"/>
              <a:t> (</a:t>
            </a:r>
            <a:r>
              <a:rPr lang="ko-KR" altLang="en-US" sz="1400" dirty="0"/>
              <a:t>직원</a:t>
            </a:r>
            <a:r>
              <a:rPr lang="en-US" altLang="ko-KR" sz="1400" dirty="0"/>
              <a:t>)</a:t>
            </a:r>
            <a:endParaRPr lang="ko-KR" altLang="en-US" sz="1400" dirty="0"/>
          </a:p>
          <a:p>
            <a:pPr algn="ctr"/>
            <a:r>
              <a:rPr lang="ko-KR" altLang="en-US" sz="1200" dirty="0"/>
              <a:t>중국어 가능</a:t>
            </a:r>
          </a:p>
        </p:txBody>
      </p:sp>
      <p:sp>
        <p:nvSpPr>
          <p:cNvPr id="41" name="TextBox 40"/>
          <p:cNvSpPr txBox="1"/>
          <p:nvPr/>
        </p:nvSpPr>
        <p:spPr>
          <a:xfrm>
            <a:off x="2554270" y="6401722"/>
            <a:ext cx="1253869" cy="307777"/>
          </a:xfrm>
          <a:prstGeom prst="rect">
            <a:avLst/>
          </a:prstGeom>
          <a:noFill/>
        </p:spPr>
        <p:txBody>
          <a:bodyPr wrap="none" rtlCol="0">
            <a:spAutoFit/>
          </a:bodyPr>
          <a:lstStyle/>
          <a:p>
            <a:pPr algn="ctr"/>
            <a:r>
              <a:rPr lang="ko-KR" altLang="en-US" sz="1400" dirty="0" err="1"/>
              <a:t>조영록</a:t>
            </a:r>
            <a:r>
              <a:rPr lang="ko-KR" altLang="en-US" sz="1400" dirty="0"/>
              <a:t> </a:t>
            </a:r>
            <a:r>
              <a:rPr lang="en-US" altLang="ko-KR" sz="1400" dirty="0"/>
              <a:t>(</a:t>
            </a:r>
            <a:r>
              <a:rPr lang="ko-KR" altLang="en-US" sz="1400" dirty="0"/>
              <a:t>직원</a:t>
            </a:r>
            <a:r>
              <a:rPr lang="en-US" altLang="ko-KR" sz="1400" dirty="0"/>
              <a:t>)</a:t>
            </a:r>
            <a:endParaRPr lang="ko-KR" altLang="en-US" sz="1400" dirty="0"/>
          </a:p>
        </p:txBody>
      </p:sp>
      <p:pic>
        <p:nvPicPr>
          <p:cNvPr id="39" name="그림 38"/>
          <p:cNvPicPr>
            <a:picLocks noChangeAspect="1"/>
          </p:cNvPicPr>
          <p:nvPr/>
        </p:nvPicPr>
        <p:blipFill rotWithShape="1">
          <a:blip r:embed="rId10" cstate="print">
            <a:extLst>
              <a:ext uri="{28A0092B-C50C-407E-A947-70E740481C1C}">
                <a14:useLocalDpi xmlns:a14="http://schemas.microsoft.com/office/drawing/2010/main" val="0"/>
              </a:ext>
            </a:extLst>
          </a:blip>
          <a:srcRect l="9624" t="8161" r="8539" b="7172"/>
          <a:stretch/>
        </p:blipFill>
        <p:spPr>
          <a:xfrm>
            <a:off x="132625" y="3850527"/>
            <a:ext cx="1845365" cy="2398975"/>
          </a:xfrm>
          <a:prstGeom prst="rect">
            <a:avLst/>
          </a:prstGeom>
        </p:spPr>
      </p:pic>
      <p:pic>
        <p:nvPicPr>
          <p:cNvPr id="43" name="그림 42"/>
          <p:cNvPicPr>
            <a:picLocks noChangeAspect="1"/>
          </p:cNvPicPr>
          <p:nvPr/>
        </p:nvPicPr>
        <p:blipFill rotWithShape="1">
          <a:blip r:embed="rId11" cstate="print">
            <a:extLst>
              <a:ext uri="{28A0092B-C50C-407E-A947-70E740481C1C}">
                <a14:useLocalDpi xmlns:a14="http://schemas.microsoft.com/office/drawing/2010/main" val="0"/>
              </a:ext>
            </a:extLst>
          </a:blip>
          <a:srcRect t="6102" b="1075"/>
          <a:stretch/>
        </p:blipFill>
        <p:spPr>
          <a:xfrm>
            <a:off x="4319201" y="3832668"/>
            <a:ext cx="1838771" cy="2416835"/>
          </a:xfrm>
          <a:prstGeom prst="rect">
            <a:avLst/>
          </a:prstGeom>
        </p:spPr>
      </p:pic>
      <p:sp>
        <p:nvSpPr>
          <p:cNvPr id="45" name="TextBox 44"/>
          <p:cNvSpPr txBox="1"/>
          <p:nvPr/>
        </p:nvSpPr>
        <p:spPr>
          <a:xfrm>
            <a:off x="444967" y="6392367"/>
            <a:ext cx="1253869" cy="307777"/>
          </a:xfrm>
          <a:prstGeom prst="rect">
            <a:avLst/>
          </a:prstGeom>
          <a:noFill/>
        </p:spPr>
        <p:txBody>
          <a:bodyPr wrap="none" rtlCol="0">
            <a:spAutoFit/>
          </a:bodyPr>
          <a:lstStyle/>
          <a:p>
            <a:pPr algn="ctr"/>
            <a:r>
              <a:rPr lang="ko-KR" altLang="en-US" sz="1400" dirty="0"/>
              <a:t>이윤상 </a:t>
            </a:r>
            <a:r>
              <a:rPr lang="en-US" altLang="ko-KR" sz="1400" dirty="0"/>
              <a:t>(</a:t>
            </a:r>
            <a:r>
              <a:rPr lang="ko-KR" altLang="en-US" sz="1400" dirty="0"/>
              <a:t>직원</a:t>
            </a:r>
            <a:r>
              <a:rPr lang="en-US" altLang="ko-KR" sz="1400" dirty="0"/>
              <a:t>)</a:t>
            </a:r>
            <a:endParaRPr lang="ko-KR" altLang="en-US" sz="1400" dirty="0"/>
          </a:p>
        </p:txBody>
      </p:sp>
      <p:pic>
        <p:nvPicPr>
          <p:cNvPr id="46" name="그림 45"/>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237832" y="3818510"/>
            <a:ext cx="1870626" cy="2442983"/>
          </a:xfrm>
          <a:prstGeom prst="rect">
            <a:avLst/>
          </a:prstGeom>
        </p:spPr>
      </p:pic>
      <p:pic>
        <p:nvPicPr>
          <p:cNvPr id="33" name="그림 30">
            <a:extLst>
              <a:ext uri="{FF2B5EF4-FFF2-40B4-BE49-F238E27FC236}">
                <a16:creationId xmlns:a16="http://schemas.microsoft.com/office/drawing/2014/main" id="{98B8DA96-56B0-CD49-A0E7-9B8C73654CE9}"/>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6375148" y="3850526"/>
            <a:ext cx="1799232" cy="2398976"/>
          </a:xfrm>
          <a:prstGeom prst="rect">
            <a:avLst/>
          </a:prstGeom>
        </p:spPr>
      </p:pic>
      <p:pic>
        <p:nvPicPr>
          <p:cNvPr id="34" name="그림 1">
            <a:extLst>
              <a:ext uri="{FF2B5EF4-FFF2-40B4-BE49-F238E27FC236}">
                <a16:creationId xmlns:a16="http://schemas.microsoft.com/office/drawing/2014/main" id="{D045018D-FA8B-3B47-97B5-5B88EE3FE5B3}"/>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51284" y="839983"/>
            <a:ext cx="1825290" cy="2491213"/>
          </a:xfrm>
          <a:prstGeom prst="rect">
            <a:avLst/>
          </a:prstGeom>
        </p:spPr>
      </p:pic>
    </p:spTree>
    <p:extLst>
      <p:ext uri="{BB962C8B-B14F-4D97-AF65-F5344CB8AC3E}">
        <p14:creationId xmlns:p14="http://schemas.microsoft.com/office/powerpoint/2010/main" val="39111991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11943"/>
            <a:ext cx="12192000" cy="592638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233879" y="-640234"/>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3252357" y="2354821"/>
            <a:ext cx="7580871" cy="830997"/>
          </a:xfrm>
          <a:prstGeom prst="rect">
            <a:avLst/>
          </a:prstGeom>
          <a:noFill/>
        </p:spPr>
        <p:txBody>
          <a:bodyPr wrap="square" rtlCol="0">
            <a:spAutoFit/>
          </a:bodyPr>
          <a:lstStyle/>
          <a:p>
            <a:r>
              <a:rPr lang="en-US" altLang="ko-KR" sz="4800" dirty="0">
                <a:solidFill>
                  <a:schemeClr val="accent5">
                    <a:lumMod val="50000"/>
                  </a:schemeClr>
                </a:solidFill>
              </a:rPr>
              <a:t>Ⅱ. </a:t>
            </a:r>
            <a:r>
              <a:rPr lang="zh-CN" altLang="en-US" sz="4800" dirty="0">
                <a:solidFill>
                  <a:schemeClr val="accent5">
                    <a:lumMod val="50000"/>
                  </a:schemeClr>
                </a:solidFill>
              </a:rPr>
              <a:t>学期安排</a:t>
            </a:r>
            <a:endParaRPr lang="ko-KR" altLang="en-US" sz="4800" dirty="0">
              <a:solidFill>
                <a:schemeClr val="accent5">
                  <a:lumMod val="50000"/>
                </a:schemeClr>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8</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2092446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a:hlinkClick r:id="rId3"/>
          </p:cNvPr>
          <p:cNvSpPr/>
          <p:nvPr/>
        </p:nvSpPr>
        <p:spPr>
          <a:xfrm>
            <a:off x="0" y="-13458"/>
            <a:ext cx="12192000" cy="6123962"/>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4"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5"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ko-KR" sz="2800" dirty="0">
                <a:solidFill>
                  <a:srgbClr val="002060"/>
                </a:solidFill>
              </a:rPr>
              <a:t>1. 2021-1</a:t>
            </a:r>
            <a:r>
              <a:rPr lang="ko-KR" altLang="en-US" sz="2800" dirty="0" err="1">
                <a:solidFill>
                  <a:srgbClr val="002060"/>
                </a:solidFill>
              </a:rPr>
              <a:t>校历</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9</a:t>
            </a:fld>
            <a:endParaRPr lang="ko-KR" altLang="en-US" dirty="0"/>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graphicFrame>
        <p:nvGraphicFramePr>
          <p:cNvPr id="7" name="표 6"/>
          <p:cNvGraphicFramePr>
            <a:graphicFrameLocks noGrp="1"/>
          </p:cNvGraphicFramePr>
          <p:nvPr>
            <p:extLst>
              <p:ext uri="{D42A27DB-BD31-4B8C-83A1-F6EECF244321}">
                <p14:modId xmlns:p14="http://schemas.microsoft.com/office/powerpoint/2010/main" val="2439319300"/>
              </p:ext>
            </p:extLst>
          </p:nvPr>
        </p:nvGraphicFramePr>
        <p:xfrm>
          <a:off x="381925" y="712035"/>
          <a:ext cx="9885021" cy="5334653"/>
        </p:xfrm>
        <a:graphic>
          <a:graphicData uri="http://schemas.openxmlformats.org/drawingml/2006/table">
            <a:tbl>
              <a:tblPr>
                <a:tableStyleId>{5DA37D80-6434-44D0-A028-1B22A696006F}</a:tableStyleId>
              </a:tblPr>
              <a:tblGrid>
                <a:gridCol w="1111510">
                  <a:extLst>
                    <a:ext uri="{9D8B030D-6E8A-4147-A177-3AD203B41FA5}">
                      <a16:colId xmlns:a16="http://schemas.microsoft.com/office/drawing/2014/main" val="3269421531"/>
                    </a:ext>
                  </a:extLst>
                </a:gridCol>
                <a:gridCol w="1512718">
                  <a:extLst>
                    <a:ext uri="{9D8B030D-6E8A-4147-A177-3AD203B41FA5}">
                      <a16:colId xmlns:a16="http://schemas.microsoft.com/office/drawing/2014/main" val="2918503765"/>
                    </a:ext>
                  </a:extLst>
                </a:gridCol>
                <a:gridCol w="2531721">
                  <a:extLst>
                    <a:ext uri="{9D8B030D-6E8A-4147-A177-3AD203B41FA5}">
                      <a16:colId xmlns:a16="http://schemas.microsoft.com/office/drawing/2014/main" val="3852794862"/>
                    </a:ext>
                  </a:extLst>
                </a:gridCol>
                <a:gridCol w="4729072">
                  <a:extLst>
                    <a:ext uri="{9D8B030D-6E8A-4147-A177-3AD203B41FA5}">
                      <a16:colId xmlns:a16="http://schemas.microsoft.com/office/drawing/2014/main" val="1027180734"/>
                    </a:ext>
                  </a:extLst>
                </a:gridCol>
              </a:tblGrid>
              <a:tr h="275277">
                <a:tc>
                  <a:txBody>
                    <a:bodyPr/>
                    <a:lstStyle/>
                    <a:p>
                      <a:pPr algn="ctr"/>
                      <a:r>
                        <a:rPr lang="ko-KR" altLang="en-US" sz="1100" dirty="0" err="1">
                          <a:effectLst/>
                          <a:latin typeface="+mj-lt"/>
                        </a:rPr>
                        <a:t>年</a:t>
                      </a:r>
                      <a:endParaRPr lang="ko-KR" altLang="en-US" sz="1100" dirty="0">
                        <a:effectLst/>
                        <a:latin typeface="+mj-lt"/>
                      </a:endParaRPr>
                    </a:p>
                  </a:txBody>
                  <a:tcPr marL="80580" marR="80580" marT="40290" marB="40290" anchor="ctr"/>
                </a:tc>
                <a:tc>
                  <a:txBody>
                    <a:bodyPr/>
                    <a:lstStyle/>
                    <a:p>
                      <a:pPr algn="ctr"/>
                      <a:r>
                        <a:rPr lang="ko-KR" altLang="en-US" sz="1100" dirty="0" err="1">
                          <a:effectLst/>
                          <a:latin typeface="+mj-lt"/>
                        </a:rPr>
                        <a:t>月</a:t>
                      </a:r>
                      <a:endParaRPr lang="ko-KR" altLang="en-US" sz="1100" dirty="0">
                        <a:effectLst/>
                        <a:latin typeface="+mj-lt"/>
                      </a:endParaRPr>
                    </a:p>
                  </a:txBody>
                  <a:tcPr marL="80580" marR="80580" marT="40290" marB="40290" anchor="ctr"/>
                </a:tc>
                <a:tc>
                  <a:txBody>
                    <a:bodyPr/>
                    <a:lstStyle/>
                    <a:p>
                      <a:pPr algn="ctr"/>
                      <a:r>
                        <a:rPr lang="zh-CN" altLang="en-US" sz="1100" dirty="0">
                          <a:effectLst/>
                          <a:latin typeface="+mj-lt"/>
                        </a:rPr>
                        <a:t>日（星期）</a:t>
                      </a:r>
                      <a:endParaRPr lang="ko-KR" altLang="en-US" sz="1100" dirty="0">
                        <a:effectLst/>
                        <a:latin typeface="+mj-lt"/>
                      </a:endParaRPr>
                    </a:p>
                  </a:txBody>
                  <a:tcPr marL="80580" marR="80580" marT="40290" marB="40290" anchor="ctr"/>
                </a:tc>
                <a:tc>
                  <a:txBody>
                    <a:bodyPr/>
                    <a:lstStyle/>
                    <a:p>
                      <a:pPr algn="ctr"/>
                      <a:r>
                        <a:rPr lang="ko-KR" altLang="en-US" sz="1100" dirty="0" err="1">
                          <a:effectLst/>
                          <a:latin typeface="+mj-lt"/>
                        </a:rPr>
                        <a:t>日程安排</a:t>
                      </a:r>
                      <a:endParaRPr lang="ko-KR" altLang="en-US" sz="1100" dirty="0">
                        <a:effectLst/>
                        <a:latin typeface="+mj-lt"/>
                      </a:endParaRPr>
                    </a:p>
                  </a:txBody>
                  <a:tcPr marL="80580" marR="80580" marT="40290" marB="40290" anchor="ctr"/>
                </a:tc>
                <a:extLst>
                  <a:ext uri="{0D108BD9-81ED-4DB2-BD59-A6C34878D82A}">
                    <a16:rowId xmlns:a16="http://schemas.microsoft.com/office/drawing/2014/main" val="2593377274"/>
                  </a:ext>
                </a:extLst>
              </a:tr>
              <a:tr h="361384">
                <a:tc rowSpan="14">
                  <a:txBody>
                    <a:bodyPr/>
                    <a:lstStyle/>
                    <a:p>
                      <a:pPr algn="ctr"/>
                      <a:r>
                        <a:rPr lang="en-US" altLang="ko-KR" sz="1100" b="0" spc="0" dirty="0">
                          <a:effectLst/>
                          <a:latin typeface="+mj-lt"/>
                        </a:rPr>
                        <a:t>2021</a:t>
                      </a:r>
                      <a:r>
                        <a:rPr lang="ko-KR" altLang="en-US" sz="1100" b="0" spc="0" dirty="0" err="1">
                          <a:effectLst/>
                          <a:latin typeface="+mj-lt"/>
                        </a:rPr>
                        <a:t>年</a:t>
                      </a:r>
                      <a:endParaRPr lang="ko-KR" altLang="en-US" sz="1100" b="0" dirty="0">
                        <a:effectLst/>
                        <a:latin typeface="+mj-lt"/>
                      </a:endParaRPr>
                    </a:p>
                  </a:txBody>
                  <a:tcPr marL="80580" marR="80580" marT="40290" marB="40290" anchor="ctr"/>
                </a:tc>
                <a:tc rowSpan="2">
                  <a:txBody>
                    <a:bodyPr/>
                    <a:lstStyle/>
                    <a:p>
                      <a:r>
                        <a:rPr lang="en-US" altLang="ko-KR" sz="1100" b="0" dirty="0">
                          <a:effectLst/>
                          <a:latin typeface="+mj-lt"/>
                        </a:rPr>
                        <a:t>2</a:t>
                      </a:r>
                      <a:r>
                        <a:rPr lang="ko-KR" altLang="en-US" sz="1100" b="0" dirty="0" err="1">
                          <a:effectLst/>
                          <a:latin typeface="+mj-lt"/>
                        </a:rPr>
                        <a:t>月</a:t>
                      </a:r>
                      <a:endParaRPr lang="ko-KR" altLang="en-US" sz="1100" b="0" dirty="0">
                        <a:effectLst/>
                        <a:latin typeface="+mj-lt"/>
                      </a:endParaRPr>
                    </a:p>
                  </a:txBody>
                  <a:tcPr marL="80580" marR="80580" marT="40290" marB="40290" anchor="ctr"/>
                </a:tc>
                <a:tc>
                  <a:txBody>
                    <a:bodyPr/>
                    <a:lstStyle/>
                    <a:p>
                      <a:r>
                        <a:rPr lang="en-US" altLang="ko-KR" sz="1100" b="1" dirty="0">
                          <a:latin typeface="+mj-lt"/>
                        </a:rPr>
                        <a:t>02.22(</a:t>
                      </a:r>
                      <a:r>
                        <a:rPr lang="ko-KR" altLang="en-US" sz="1100" b="1" dirty="0" err="1">
                          <a:latin typeface="+mj-lt"/>
                        </a:rPr>
                        <a:t>星期一</a:t>
                      </a:r>
                      <a:r>
                        <a:rPr lang="en-US" altLang="ko-KR" sz="1100" b="1" dirty="0">
                          <a:latin typeface="+mj-lt"/>
                        </a:rPr>
                        <a:t>)</a:t>
                      </a:r>
                      <a:endParaRPr lang="ko-KR" altLang="en-US" sz="1100" dirty="0">
                        <a:effectLst/>
                        <a:latin typeface="+mj-lt"/>
                      </a:endParaRPr>
                    </a:p>
                  </a:txBody>
                  <a:tcPr marL="80580" marR="80580" marT="40290" marB="40290" anchor="ctr"/>
                </a:tc>
                <a:tc>
                  <a:txBody>
                    <a:bodyPr/>
                    <a:lstStyle/>
                    <a:p>
                      <a:r>
                        <a:rPr lang="zh-CN" altLang="en-US" sz="1100" dirty="0">
                          <a:effectLst/>
                          <a:latin typeface="+mj-lt"/>
                        </a:rPr>
                        <a:t>外国人新生（插班生）迎新会</a:t>
                      </a:r>
                      <a:endParaRPr lang="ko-KR" altLang="en-US" sz="1100" dirty="0">
                        <a:effectLst/>
                        <a:latin typeface="+mj-lt"/>
                      </a:endParaRPr>
                    </a:p>
                  </a:txBody>
                  <a:tcPr marL="80580" marR="80580" marT="40290" marB="40290" anchor="ctr"/>
                </a:tc>
                <a:extLst>
                  <a:ext uri="{0D108BD9-81ED-4DB2-BD59-A6C34878D82A}">
                    <a16:rowId xmlns:a16="http://schemas.microsoft.com/office/drawing/2014/main" val="353185991"/>
                  </a:ext>
                </a:extLst>
              </a:tr>
              <a:tr h="361384">
                <a:tc vMerge="1">
                  <a:txBody>
                    <a:bodyPr/>
                    <a:lstStyle/>
                    <a:p>
                      <a:pPr latinLnBrk="1"/>
                      <a:endParaRPr lang="ko-KR" altLang="en-US"/>
                    </a:p>
                  </a:txBody>
                  <a:tcPr/>
                </a:tc>
                <a:tc vMerge="1">
                  <a:txBody>
                    <a:bodyPr/>
                    <a:lstStyle/>
                    <a:p>
                      <a:endParaRPr lang="ko-KR" altLang="en-US" sz="1100" dirty="0">
                        <a:effectLst/>
                      </a:endParaRPr>
                    </a:p>
                  </a:txBody>
                  <a:tcPr marL="80580" marR="80580" marT="40290" marB="40290" anchor="ctr"/>
                </a:tc>
                <a:tc>
                  <a:txBody>
                    <a:bodyPr/>
                    <a:lstStyle/>
                    <a:p>
                      <a:r>
                        <a:rPr lang="en-US" altLang="ko-KR" sz="1100" b="1" dirty="0"/>
                        <a:t>02.23(</a:t>
                      </a:r>
                      <a:r>
                        <a:rPr lang="ko-KR" altLang="en-US" sz="1100" b="1" dirty="0" err="1"/>
                        <a:t>星期二</a:t>
                      </a:r>
                      <a:r>
                        <a:rPr lang="en-US" altLang="ko-KR" sz="1100" b="1" dirty="0"/>
                        <a:t>) </a:t>
                      </a:r>
                      <a:endParaRPr lang="ko-KR" altLang="en-US" sz="1100" dirty="0"/>
                    </a:p>
                  </a:txBody>
                  <a:tcPr marL="80580" marR="80580" marT="40290" marB="40290" anchor="ctr"/>
                </a:tc>
                <a:tc>
                  <a:txBody>
                    <a:bodyPr/>
                    <a:lstStyle/>
                    <a:p>
                      <a:r>
                        <a:rPr lang="ko-KR" altLang="en-US" sz="1100" dirty="0" err="1"/>
                        <a:t>新生选课</a:t>
                      </a:r>
                      <a:endParaRPr lang="ko-KR" altLang="en-US" sz="1100" dirty="0">
                        <a:effectLst/>
                        <a:latin typeface="+mj-lt"/>
                      </a:endParaRPr>
                    </a:p>
                  </a:txBody>
                  <a:tcPr marL="80580" marR="80580" marT="40290" marB="40290" anchor="ctr"/>
                </a:tc>
                <a:extLst>
                  <a:ext uri="{0D108BD9-81ED-4DB2-BD59-A6C34878D82A}">
                    <a16:rowId xmlns:a16="http://schemas.microsoft.com/office/drawing/2014/main" val="579285837"/>
                  </a:ext>
                </a:extLst>
              </a:tr>
              <a:tr h="361384">
                <a:tc vMerge="1">
                  <a:txBody>
                    <a:bodyPr/>
                    <a:lstStyle/>
                    <a:p>
                      <a:pPr latinLnBrk="1"/>
                      <a:endParaRPr lang="ko-KR" altLang="en-US"/>
                    </a:p>
                  </a:txBody>
                  <a:tcPr/>
                </a:tc>
                <a:tc>
                  <a:txBody>
                    <a:bodyPr/>
                    <a:lstStyle/>
                    <a:p>
                      <a:r>
                        <a:rPr lang="en-US" altLang="ko-KR" sz="1100" b="0" dirty="0">
                          <a:effectLst/>
                          <a:latin typeface="+mj-lt"/>
                        </a:rPr>
                        <a:t>3</a:t>
                      </a:r>
                      <a:r>
                        <a:rPr lang="ko-KR" altLang="en-US" sz="1100" b="0" dirty="0" err="1">
                          <a:effectLst/>
                          <a:latin typeface="+mj-lt"/>
                        </a:rPr>
                        <a:t>月</a:t>
                      </a:r>
                      <a:endParaRPr lang="ko-KR" altLang="en-US" sz="1100" b="0" dirty="0">
                        <a:effectLst/>
                        <a:latin typeface="+mj-lt"/>
                      </a:endParaRPr>
                    </a:p>
                  </a:txBody>
                  <a:tcPr marL="80580" marR="80580" marT="40290" marB="40290" anchor="ctr"/>
                </a:tc>
                <a:tc>
                  <a: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100" b="1" dirty="0"/>
                        <a:t>03.02(</a:t>
                      </a:r>
                      <a:r>
                        <a:rPr lang="ko-KR" altLang="en-US" sz="1100" b="1" dirty="0" err="1"/>
                        <a:t>星期二</a:t>
                      </a:r>
                      <a:r>
                        <a:rPr lang="en-US" altLang="ko-KR" sz="1100" b="1" dirty="0"/>
                        <a:t>) </a:t>
                      </a:r>
                      <a:endParaRPr lang="ko-KR" altLang="en-US" sz="1100" dirty="0"/>
                    </a:p>
                  </a:txBody>
                  <a:tcPr marL="80580" marR="80580" marT="40290" marB="40290" anchor="ctr"/>
                </a:tc>
                <a:tc>
                  <a:txBody>
                    <a:bodyPr/>
                    <a:lstStyle/>
                    <a:p>
                      <a:r>
                        <a:rPr lang="en-US" altLang="zh-CN" sz="1100" dirty="0"/>
                        <a:t>2021</a:t>
                      </a:r>
                      <a:r>
                        <a:rPr lang="zh-CN" altLang="en-US" sz="1100" dirty="0"/>
                        <a:t>学年度第一学期开课</a:t>
                      </a:r>
                      <a:endParaRPr lang="ko-KR" altLang="en-US" sz="1100" dirty="0">
                        <a:effectLst/>
                        <a:latin typeface="+mj-lt"/>
                      </a:endParaRPr>
                    </a:p>
                  </a:txBody>
                  <a:tcPr marL="80580" marR="80580" marT="40290" marB="40290" anchor="ctr"/>
                </a:tc>
                <a:extLst>
                  <a:ext uri="{0D108BD9-81ED-4DB2-BD59-A6C34878D82A}">
                    <a16:rowId xmlns:a16="http://schemas.microsoft.com/office/drawing/2014/main" val="3578654162"/>
                  </a:ext>
                </a:extLst>
              </a:tr>
              <a:tr h="361384">
                <a:tc vMerge="1">
                  <a:txBody>
                    <a:bodyPr/>
                    <a:lstStyle/>
                    <a:p>
                      <a:pPr latinLnBrk="1"/>
                      <a:endParaRPr lang="ko-KR" altLang="en-US"/>
                    </a:p>
                  </a:txBody>
                  <a:tcPr/>
                </a:tc>
                <a:tc rowSpan="2">
                  <a:txBody>
                    <a:bodyPr/>
                    <a:lstStyle/>
                    <a:p>
                      <a:pPr latinLnBrk="1"/>
                      <a:r>
                        <a:rPr lang="en-US" altLang="ko-KR" sz="1100" b="0" dirty="0">
                          <a:latin typeface="+mj-lt"/>
                        </a:rPr>
                        <a:t>4</a:t>
                      </a:r>
                      <a:r>
                        <a:rPr lang="ko-KR" altLang="en-US" sz="1100" b="0" dirty="0" err="1">
                          <a:latin typeface="+mj-lt"/>
                        </a:rPr>
                        <a:t>月</a:t>
                      </a:r>
                      <a:endParaRPr lang="ko-KR" altLang="en-US" sz="1100" b="0" dirty="0">
                        <a:latin typeface="+mj-lt"/>
                      </a:endParaRPr>
                    </a:p>
                  </a:txBody>
                  <a:tcPr marL="80580" marR="80580" marT="40290" marB="40290" anchor="ctr"/>
                </a:tc>
                <a:tc>
                  <a:txBody>
                    <a:bodyPr/>
                    <a:lstStyle/>
                    <a:p>
                      <a:r>
                        <a:rPr lang="en-US" altLang="ko-KR" sz="1100" b="1" dirty="0"/>
                        <a:t>04.20(</a:t>
                      </a:r>
                      <a:r>
                        <a:rPr lang="ko-KR" altLang="en-US" sz="1100" b="1" dirty="0" err="1"/>
                        <a:t>星期二</a:t>
                      </a:r>
                      <a:r>
                        <a:rPr lang="en-US" altLang="ko-KR" sz="1100" b="1" dirty="0"/>
                        <a:t>) ~ 04.26(</a:t>
                      </a:r>
                      <a:r>
                        <a:rPr lang="ko-KR" altLang="en-US" sz="1100" b="1" dirty="0" err="1"/>
                        <a:t>星期一</a:t>
                      </a:r>
                      <a:r>
                        <a:rPr lang="en-US" altLang="ko-KR" sz="1100" b="1" dirty="0"/>
                        <a:t>)</a:t>
                      </a:r>
                      <a:endParaRPr lang="ko-KR" altLang="en-US" sz="1100" dirty="0">
                        <a:effectLst/>
                        <a:latin typeface="+mj-lt"/>
                      </a:endParaRPr>
                    </a:p>
                  </a:txBody>
                  <a:tcPr marL="80580" marR="80580" marT="40290" marB="40290" anchor="ctr"/>
                </a:tc>
                <a:tc>
                  <a:txBody>
                    <a:bodyPr/>
                    <a:lstStyle/>
                    <a:p>
                      <a:r>
                        <a:rPr lang="ko-KR" altLang="en-US" sz="1100" dirty="0" err="1">
                          <a:effectLst/>
                          <a:latin typeface="+mj-lt"/>
                        </a:rPr>
                        <a:t>第一学期期中考试</a:t>
                      </a:r>
                      <a:endParaRPr lang="ko-KR" altLang="en-US" sz="1100" dirty="0">
                        <a:effectLst/>
                        <a:latin typeface="+mj-lt"/>
                      </a:endParaRPr>
                    </a:p>
                  </a:txBody>
                  <a:tcPr marL="80580" marR="80580" marT="40290" marB="40290" anchor="ctr"/>
                </a:tc>
                <a:extLst>
                  <a:ext uri="{0D108BD9-81ED-4DB2-BD59-A6C34878D82A}">
                    <a16:rowId xmlns:a16="http://schemas.microsoft.com/office/drawing/2014/main" val="3903801133"/>
                  </a:ext>
                </a:extLst>
              </a:tr>
              <a:tr h="361384">
                <a:tc vMerge="1">
                  <a:txBody>
                    <a:bodyPr/>
                    <a:lstStyle/>
                    <a:p>
                      <a:pPr latinLnBrk="1"/>
                      <a:endParaRPr lang="ko-KR" altLang="en-US"/>
                    </a:p>
                  </a:txBody>
                  <a:tcPr/>
                </a:tc>
                <a:tc vMerge="1">
                  <a:txBody>
                    <a:bodyPr/>
                    <a:lstStyle/>
                    <a:p>
                      <a:pPr latinLnBrk="1"/>
                      <a:endParaRPr lang="ko-KR" altLang="en-US"/>
                    </a:p>
                  </a:txBody>
                  <a:tcPr/>
                </a:tc>
                <a:tc>
                  <a:txBody>
                    <a:bodyPr/>
                    <a:lstStyle/>
                    <a:p>
                      <a:r>
                        <a:rPr lang="en-US" altLang="ko-KR" sz="1100" b="1" dirty="0"/>
                        <a:t>04.20(</a:t>
                      </a:r>
                      <a:r>
                        <a:rPr lang="ko-KR" altLang="en-US" sz="1100" b="1" dirty="0" err="1"/>
                        <a:t>星期二</a:t>
                      </a:r>
                      <a:r>
                        <a:rPr lang="en-US" altLang="ko-KR" sz="1100" b="1" dirty="0"/>
                        <a:t>) ~ 05.03(</a:t>
                      </a:r>
                      <a:r>
                        <a:rPr lang="ko-KR" altLang="en-US" sz="1100" b="1" dirty="0" err="1"/>
                        <a:t>星期一</a:t>
                      </a:r>
                      <a:r>
                        <a:rPr lang="en-US" altLang="ko-KR" sz="1100" b="1" dirty="0"/>
                        <a:t>)</a:t>
                      </a:r>
                      <a:r>
                        <a:rPr lang="ko-KR" altLang="en-US" sz="1100" dirty="0"/>
                        <a:t> </a:t>
                      </a:r>
                    </a:p>
                  </a:txBody>
                  <a:tcPr marL="80580" marR="80580" marT="40290" marB="40290" anchor="ctr"/>
                </a:tc>
                <a:tc>
                  <a:txBody>
                    <a:bodyPr/>
                    <a:lstStyle/>
                    <a:p>
                      <a:r>
                        <a:rPr lang="zh-CN" altLang="en-US" sz="1100" dirty="0"/>
                        <a:t>第一学期期中讲义评价</a:t>
                      </a:r>
                      <a:endParaRPr lang="ko-KR" altLang="en-US" sz="1100" dirty="0">
                        <a:effectLst/>
                        <a:latin typeface="+mj-lt"/>
                      </a:endParaRPr>
                    </a:p>
                  </a:txBody>
                  <a:tcPr marL="80580" marR="80580" marT="40290" marB="40290" anchor="ctr"/>
                </a:tc>
                <a:extLst>
                  <a:ext uri="{0D108BD9-81ED-4DB2-BD59-A6C34878D82A}">
                    <a16:rowId xmlns:a16="http://schemas.microsoft.com/office/drawing/2014/main" val="1144023973"/>
                  </a:ext>
                </a:extLst>
              </a:tr>
              <a:tr h="361384">
                <a:tc vMerge="1">
                  <a:txBody>
                    <a:bodyPr/>
                    <a:lstStyle/>
                    <a:p>
                      <a:pPr latinLnBrk="1"/>
                      <a:endParaRPr lang="ko-KR" altLang="en-US"/>
                    </a:p>
                  </a:txBody>
                  <a:tcPr/>
                </a:tc>
                <a:tc rowSpan="2">
                  <a:txBody>
                    <a:bodyPr/>
                    <a:lstStyle/>
                    <a:p>
                      <a:r>
                        <a:rPr lang="en-US" altLang="ko-KR" sz="1100" dirty="0">
                          <a:effectLst/>
                          <a:latin typeface="+mj-lt"/>
                        </a:rPr>
                        <a:t>5</a:t>
                      </a:r>
                      <a:r>
                        <a:rPr lang="ko-KR" altLang="en-US" sz="1100" dirty="0" err="1">
                          <a:effectLst/>
                          <a:latin typeface="+mj-lt"/>
                        </a:rPr>
                        <a:t>月</a:t>
                      </a:r>
                      <a:endParaRPr lang="ko-KR" altLang="en-US" sz="1100" dirty="0">
                        <a:effectLst/>
                        <a:latin typeface="+mj-lt"/>
                      </a:endParaRPr>
                    </a:p>
                  </a:txBody>
                  <a:tcPr marL="80580" marR="80580" marT="40290" marB="40290" anchor="ctr"/>
                </a:tc>
                <a:tc>
                  <a: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100" b="1" dirty="0"/>
                        <a:t>05.20(</a:t>
                      </a:r>
                      <a:r>
                        <a:rPr lang="ko-KR" altLang="en-US" sz="1100" b="1" dirty="0" err="1"/>
                        <a:t>星期四</a:t>
                      </a:r>
                      <a:r>
                        <a:rPr lang="en-US" altLang="ko-KR" sz="1100" b="1" dirty="0"/>
                        <a:t>)</a:t>
                      </a:r>
                      <a:endParaRPr lang="ko-KR" altLang="en-US" sz="1100" dirty="0">
                        <a:latin typeface="+mj-lt"/>
                      </a:endParaRPr>
                    </a:p>
                  </a:txBody>
                  <a:tcPr marL="80580" marR="80580" marT="40290" marB="40290" anchor="ctr"/>
                </a:tc>
                <a:tc>
                  <a:txBody>
                    <a:bodyPr/>
                    <a:lstStyle/>
                    <a:p>
                      <a:r>
                        <a:rPr lang="ko-KR" altLang="en-US" sz="1100" dirty="0" err="1">
                          <a:effectLst/>
                          <a:latin typeface="+mj-lt"/>
                        </a:rPr>
                        <a:t>建校纪念日</a:t>
                      </a:r>
                      <a:endParaRPr lang="ko-KR" altLang="en-US" sz="1100" dirty="0">
                        <a:effectLst/>
                        <a:latin typeface="+mj-lt"/>
                      </a:endParaRPr>
                    </a:p>
                  </a:txBody>
                  <a:tcPr marL="80580" marR="80580" marT="40290" marB="40290" anchor="ctr"/>
                </a:tc>
                <a:extLst>
                  <a:ext uri="{0D108BD9-81ED-4DB2-BD59-A6C34878D82A}">
                    <a16:rowId xmlns:a16="http://schemas.microsoft.com/office/drawing/2014/main" val="3017221793"/>
                  </a:ext>
                </a:extLst>
              </a:tr>
              <a:tr h="361384">
                <a:tc vMerge="1">
                  <a:txBody>
                    <a:bodyPr/>
                    <a:lstStyle/>
                    <a:p>
                      <a:pPr latinLnBrk="1"/>
                      <a:endParaRPr lang="ko-KR" altLang="en-US"/>
                    </a:p>
                  </a:txBody>
                  <a:tcPr/>
                </a:tc>
                <a:tc vMerge="1">
                  <a:txBody>
                    <a:bodyPr/>
                    <a:lstStyle/>
                    <a:p>
                      <a:pPr latinLnBrk="1"/>
                      <a:endParaRPr lang="ko-KR" altLang="en-US"/>
                    </a:p>
                  </a:txBody>
                  <a:tcPr/>
                </a:tc>
                <a:tc>
                  <a:txBody>
                    <a:bodyPr/>
                    <a:lstStyle/>
                    <a:p>
                      <a:r>
                        <a:rPr lang="en-US" altLang="ko-KR" sz="1100" b="1" dirty="0"/>
                        <a:t>05.26(</a:t>
                      </a:r>
                      <a:r>
                        <a:rPr lang="ko-KR" altLang="en-US" sz="1100" b="1" dirty="0" err="1"/>
                        <a:t>星期三</a:t>
                      </a:r>
                      <a:r>
                        <a:rPr lang="en-US" altLang="ko-KR" sz="1100" b="1" dirty="0"/>
                        <a:t>) ~ 05.28(</a:t>
                      </a:r>
                      <a:r>
                        <a:rPr lang="ko-KR" altLang="en-US" sz="1100" b="1" dirty="0" err="1"/>
                        <a:t>星期五</a:t>
                      </a:r>
                      <a:r>
                        <a:rPr lang="en-US" altLang="ko-KR" sz="1100" b="1" dirty="0"/>
                        <a:t>)</a:t>
                      </a:r>
                      <a:r>
                        <a:rPr lang="ko-KR" altLang="en-US" sz="1100" dirty="0"/>
                        <a:t> </a:t>
                      </a:r>
                    </a:p>
                  </a:txBody>
                  <a:tcPr marL="80580" marR="80580" marT="40290" marB="40290" anchor="ctr"/>
                </a:tc>
                <a:tc>
                  <a:txBody>
                    <a:bodyPr/>
                    <a:lstStyle/>
                    <a:p>
                      <a:r>
                        <a:rPr lang="ko-KR" altLang="en-US" sz="1100" dirty="0" err="1"/>
                        <a:t>暑期课程申请</a:t>
                      </a:r>
                      <a:endParaRPr lang="ko-KR" altLang="en-US" sz="1100" dirty="0">
                        <a:effectLst/>
                        <a:latin typeface="+mj-lt"/>
                      </a:endParaRPr>
                    </a:p>
                  </a:txBody>
                  <a:tcPr marL="80580" marR="80580" marT="40290" marB="40290" anchor="ctr"/>
                </a:tc>
                <a:extLst>
                  <a:ext uri="{0D108BD9-81ED-4DB2-BD59-A6C34878D82A}">
                    <a16:rowId xmlns:a16="http://schemas.microsoft.com/office/drawing/2014/main" val="3737323770"/>
                  </a:ext>
                </a:extLst>
              </a:tr>
              <a:tr h="361384">
                <a:tc vMerge="1">
                  <a:txBody>
                    <a:bodyPr/>
                    <a:lstStyle/>
                    <a:p>
                      <a:pPr latinLnBrk="1"/>
                      <a:endParaRPr lang="ko-KR" altLang="en-US"/>
                    </a:p>
                  </a:txBody>
                  <a:tcPr/>
                </a:tc>
                <a:tc rowSpan="3">
                  <a:txBody>
                    <a:bodyPr/>
                    <a:lstStyle/>
                    <a:p>
                      <a:pPr latinLnBrk="1"/>
                      <a:r>
                        <a:rPr lang="en-US" altLang="ko-KR" sz="1100" dirty="0">
                          <a:latin typeface="+mj-lt"/>
                        </a:rPr>
                        <a:t>6</a:t>
                      </a:r>
                      <a:r>
                        <a:rPr lang="ko-KR" altLang="en-US" sz="1100" dirty="0" err="1">
                          <a:latin typeface="+mj-lt"/>
                        </a:rPr>
                        <a:t>月</a:t>
                      </a:r>
                      <a:endParaRPr lang="ko-KR" altLang="en-US" sz="1100" dirty="0">
                        <a:latin typeface="+mj-lt"/>
                      </a:endParaRPr>
                    </a:p>
                  </a:txBody>
                  <a:tcPr marL="80580" marR="80580" marT="40290" marB="40290" anchor="ctr"/>
                </a:tc>
                <a:tc>
                  <a:txBody>
                    <a:bodyPr/>
                    <a:lstStyle/>
                    <a:p>
                      <a:r>
                        <a:rPr lang="en-US" altLang="ko-KR" sz="1100" b="1" dirty="0"/>
                        <a:t>06.01(</a:t>
                      </a:r>
                      <a:r>
                        <a:rPr lang="ko-KR" altLang="en-US" sz="1100" b="1" dirty="0" err="1"/>
                        <a:t>星期二</a:t>
                      </a:r>
                      <a:r>
                        <a:rPr lang="en-US" altLang="ko-KR" sz="1100" b="1" dirty="0"/>
                        <a:t>) ~ 06.14(</a:t>
                      </a:r>
                      <a:r>
                        <a:rPr lang="ko-KR" altLang="en-US" sz="1100" b="1" dirty="0" err="1"/>
                        <a:t>星期一</a:t>
                      </a:r>
                      <a:r>
                        <a:rPr lang="en-US" altLang="ko-KR" sz="1100" b="1" dirty="0"/>
                        <a:t>)</a:t>
                      </a:r>
                      <a:r>
                        <a:rPr lang="ko-KR" altLang="en-US" sz="1100" dirty="0"/>
                        <a:t> </a:t>
                      </a:r>
                    </a:p>
                  </a:txBody>
                  <a:tcPr marL="80580" marR="80580" marT="40290" marB="40290" anchor="ctr"/>
                </a:tc>
                <a:tc>
                  <a:txBody>
                    <a:bodyPr/>
                    <a:lstStyle/>
                    <a:p>
                      <a:r>
                        <a:rPr lang="ko-KR" altLang="en-US" sz="1100" dirty="0" err="1">
                          <a:effectLst/>
                          <a:latin typeface="+mj-lt"/>
                        </a:rPr>
                        <a:t>第一学期讲义评价</a:t>
                      </a:r>
                      <a:r>
                        <a:rPr lang="en-US" altLang="zh-CN" sz="1100" dirty="0">
                          <a:effectLst/>
                          <a:latin typeface="+mj-lt"/>
                        </a:rPr>
                        <a:t>/</a:t>
                      </a:r>
                      <a:r>
                        <a:rPr lang="zh-CN" altLang="en-US" sz="1100" dirty="0">
                          <a:effectLst/>
                          <a:latin typeface="+mj-lt"/>
                        </a:rPr>
                        <a:t>奖学金申请</a:t>
                      </a:r>
                      <a:endParaRPr lang="ko-KR" altLang="en-US" sz="1100" dirty="0">
                        <a:effectLst/>
                        <a:latin typeface="+mj-lt"/>
                      </a:endParaRPr>
                    </a:p>
                  </a:txBody>
                  <a:tcPr marL="80580" marR="80580" marT="40290" marB="40290" anchor="ctr"/>
                </a:tc>
                <a:extLst>
                  <a:ext uri="{0D108BD9-81ED-4DB2-BD59-A6C34878D82A}">
                    <a16:rowId xmlns:a16="http://schemas.microsoft.com/office/drawing/2014/main" val="3875727602"/>
                  </a:ext>
                </a:extLst>
              </a:tr>
              <a:tr h="361384">
                <a:tc vMerge="1">
                  <a:txBody>
                    <a:bodyPr/>
                    <a:lstStyle/>
                    <a:p>
                      <a:pPr latinLnBrk="1"/>
                      <a:endParaRPr lang="ko-KR" altLang="en-US"/>
                    </a:p>
                  </a:txBody>
                  <a:tcPr/>
                </a:tc>
                <a:tc vMerge="1">
                  <a:txBody>
                    <a:bodyPr/>
                    <a:lstStyle/>
                    <a:p>
                      <a:pPr latinLnBrk="1"/>
                      <a:endParaRPr lang="ko-KR" altLang="en-US"/>
                    </a:p>
                  </a:txBody>
                  <a:tcPr/>
                </a:tc>
                <a:tc>
                  <a: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100" b="1" dirty="0"/>
                        <a:t>06.08(</a:t>
                      </a:r>
                      <a:r>
                        <a:rPr lang="ko-KR" altLang="en-US" sz="1100" b="1" dirty="0" err="1"/>
                        <a:t>星期二</a:t>
                      </a:r>
                      <a:r>
                        <a:rPr lang="en-US" altLang="ko-KR" sz="1100" b="1" dirty="0"/>
                        <a:t>) ~06.21(</a:t>
                      </a:r>
                      <a:r>
                        <a:rPr lang="ko-KR" altLang="en-US" sz="1100" b="1" dirty="0" err="1"/>
                        <a:t>星期一</a:t>
                      </a:r>
                      <a:r>
                        <a:rPr lang="en-US" altLang="ko-KR" sz="1100" b="1" dirty="0"/>
                        <a:t>)</a:t>
                      </a:r>
                      <a:endParaRPr lang="ko-KR" altLang="en-US" sz="1100" dirty="0">
                        <a:latin typeface="+mj-lt"/>
                      </a:endParaRPr>
                    </a:p>
                  </a:txBody>
                  <a:tcPr marL="80580" marR="80580" marT="40290" marB="40290" anchor="ctr"/>
                </a:tc>
                <a:tc>
                  <a:txBody>
                    <a:bodyPr/>
                    <a:lstStyle/>
                    <a:p>
                      <a:r>
                        <a:rPr lang="ko-KR" altLang="en-US" sz="1100" dirty="0" err="1">
                          <a:effectLst/>
                          <a:latin typeface="+mj-lt"/>
                        </a:rPr>
                        <a:t>第一学期期末考试</a:t>
                      </a:r>
                      <a:r>
                        <a:rPr lang="en-US" altLang="zh-CN" sz="1100" dirty="0">
                          <a:effectLst/>
                          <a:latin typeface="+mj-lt"/>
                        </a:rPr>
                        <a:t>/</a:t>
                      </a:r>
                      <a:r>
                        <a:rPr lang="zh-CN" altLang="en-US" sz="1100" dirty="0">
                          <a:effectLst/>
                          <a:latin typeface="+mj-lt"/>
                        </a:rPr>
                        <a:t>补讲周</a:t>
                      </a:r>
                      <a:endParaRPr lang="ko-KR" altLang="en-US" sz="1100" dirty="0">
                        <a:effectLst/>
                        <a:latin typeface="+mj-lt"/>
                      </a:endParaRPr>
                    </a:p>
                  </a:txBody>
                  <a:tcPr marL="80580" marR="80580" marT="40290" marB="40290" anchor="ctr"/>
                </a:tc>
                <a:extLst>
                  <a:ext uri="{0D108BD9-81ED-4DB2-BD59-A6C34878D82A}">
                    <a16:rowId xmlns:a16="http://schemas.microsoft.com/office/drawing/2014/main" val="1347757840"/>
                  </a:ext>
                </a:extLst>
              </a:tr>
              <a:tr h="361384">
                <a:tc vMerge="1">
                  <a:txBody>
                    <a:bodyPr/>
                    <a:lstStyle/>
                    <a:p>
                      <a:pPr latinLnBrk="1"/>
                      <a:endParaRPr lang="ko-KR" altLang="en-US"/>
                    </a:p>
                  </a:txBody>
                  <a:tcPr/>
                </a:tc>
                <a:tc vMerge="1">
                  <a:txBody>
                    <a:bodyPr/>
                    <a:lstStyle/>
                    <a:p>
                      <a:pPr latinLnBrk="1"/>
                      <a:endParaRPr lang="ko-KR" altLang="en-US"/>
                    </a:p>
                  </a:txBody>
                  <a:tcPr/>
                </a:tc>
                <a:tc>
                  <a:txBody>
                    <a:bodyPr/>
                    <a:lstStyle/>
                    <a:p>
                      <a:r>
                        <a:rPr lang="en-US" altLang="ko-KR" sz="1100" b="1" dirty="0"/>
                        <a:t>06.22(</a:t>
                      </a:r>
                      <a:r>
                        <a:rPr lang="ko-KR" altLang="en-US" sz="1100" b="1" dirty="0" err="1"/>
                        <a:t>星期二</a:t>
                      </a:r>
                      <a:r>
                        <a:rPr lang="en-US" altLang="ko-KR" sz="1100" b="1" dirty="0"/>
                        <a:t>) ~ 07.15(</a:t>
                      </a:r>
                      <a:r>
                        <a:rPr lang="ko-KR" altLang="en-US" sz="1100" b="1" dirty="0" err="1"/>
                        <a:t>星期四</a:t>
                      </a:r>
                      <a:r>
                        <a:rPr lang="en-US" altLang="ko-KR" sz="1100" b="1" dirty="0"/>
                        <a:t>)</a:t>
                      </a:r>
                      <a:endParaRPr lang="ko-KR" altLang="en-US" sz="1100" dirty="0">
                        <a:effectLst/>
                        <a:latin typeface="+mj-lt"/>
                      </a:endParaRPr>
                    </a:p>
                  </a:txBody>
                  <a:tcPr marL="80580" marR="80580" marT="40290" marB="40290" anchor="ctr"/>
                </a:tc>
                <a:tc>
                  <a:txBody>
                    <a:bodyPr/>
                    <a:lstStyle/>
                    <a:p>
                      <a:r>
                        <a:rPr lang="ko-KR" altLang="en-US" sz="1100" dirty="0" err="1">
                          <a:effectLst/>
                          <a:latin typeface="+mj-lt"/>
                        </a:rPr>
                        <a:t>暑期课程</a:t>
                      </a:r>
                      <a:endParaRPr lang="ko-KR" altLang="en-US" sz="1100" dirty="0">
                        <a:effectLst/>
                        <a:latin typeface="+mj-lt"/>
                      </a:endParaRPr>
                    </a:p>
                  </a:txBody>
                  <a:tcPr marL="80580" marR="80580" marT="40290" marB="40290" anchor="ctr"/>
                </a:tc>
                <a:extLst>
                  <a:ext uri="{0D108BD9-81ED-4DB2-BD59-A6C34878D82A}">
                    <a16:rowId xmlns:a16="http://schemas.microsoft.com/office/drawing/2014/main" val="2318504596"/>
                  </a:ext>
                </a:extLst>
              </a:tr>
              <a:tr h="361384">
                <a:tc vMerge="1">
                  <a:txBody>
                    <a:bodyPr/>
                    <a:lstStyle/>
                    <a:p>
                      <a:pPr algn="ctr"/>
                      <a:endParaRPr lang="ko-KR" altLang="en-US" sz="1100" b="0" dirty="0">
                        <a:effectLst/>
                        <a:latin typeface="+mj-lt"/>
                      </a:endParaRPr>
                    </a:p>
                  </a:txBody>
                  <a:tcPr marL="80580" marR="80580" marT="40290" marB="40290" anchor="ctr"/>
                </a:tc>
                <a:tc rowSpan="3">
                  <a:txBody>
                    <a:bodyPr/>
                    <a:lstStyle/>
                    <a:p>
                      <a:pPr latinLnBrk="1"/>
                      <a:r>
                        <a:rPr lang="en-US" altLang="ko-KR" sz="1100" dirty="0">
                          <a:latin typeface="+mj-lt"/>
                        </a:rPr>
                        <a:t>8</a:t>
                      </a:r>
                      <a:r>
                        <a:rPr lang="ko-KR" altLang="en-US" sz="1100" dirty="0" err="1">
                          <a:latin typeface="+mj-lt"/>
                        </a:rPr>
                        <a:t>月</a:t>
                      </a:r>
                      <a:endParaRPr lang="ko-KR" altLang="en-US" sz="1100" dirty="0">
                        <a:latin typeface="+mj-lt"/>
                      </a:endParaRPr>
                    </a:p>
                  </a:txBody>
                  <a:tcPr marL="80580" marR="80580" marT="40290" marB="40290" anchor="ctr"/>
                </a:tc>
                <a:tc>
                  <a: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100" b="1" dirty="0"/>
                        <a:t>08.09(</a:t>
                      </a:r>
                      <a:r>
                        <a:rPr lang="ko-KR" altLang="en-US" sz="1100" b="1" dirty="0" err="1"/>
                        <a:t>星期一</a:t>
                      </a:r>
                      <a:r>
                        <a:rPr lang="en-US" altLang="ko-KR" sz="1100" b="1" dirty="0"/>
                        <a:t>) ~ 08.31(</a:t>
                      </a:r>
                      <a:r>
                        <a:rPr lang="ko-KR" altLang="en-US" sz="1100" b="1" dirty="0" err="1"/>
                        <a:t>星期二</a:t>
                      </a:r>
                      <a:r>
                        <a:rPr lang="en-US" altLang="ko-KR" sz="1100" b="1" dirty="0"/>
                        <a:t>)</a:t>
                      </a:r>
                      <a:r>
                        <a:rPr lang="ko-KR" altLang="en-US" sz="1100" dirty="0"/>
                        <a:t> </a:t>
                      </a:r>
                    </a:p>
                  </a:txBody>
                  <a:tcPr marL="80580" marR="80580" marT="40290" marB="40290" anchor="ctr"/>
                </a:tc>
                <a:tc>
                  <a:txBody>
                    <a:bodyPr/>
                    <a:lstStyle/>
                    <a:p>
                      <a:r>
                        <a:rPr lang="ko-KR" altLang="en-US" sz="1100" dirty="0" err="1">
                          <a:effectLst/>
                          <a:latin typeface="+mj-lt"/>
                        </a:rPr>
                        <a:t>第二学期复学申请</a:t>
                      </a:r>
                      <a:endParaRPr lang="ko-KR" altLang="en-US" sz="1100" dirty="0">
                        <a:effectLst/>
                        <a:latin typeface="+mj-lt"/>
                      </a:endParaRPr>
                    </a:p>
                  </a:txBody>
                  <a:tcPr marL="80580" marR="80580" marT="40290" marB="40290" anchor="ctr"/>
                </a:tc>
                <a:extLst>
                  <a:ext uri="{0D108BD9-81ED-4DB2-BD59-A6C34878D82A}">
                    <a16:rowId xmlns:a16="http://schemas.microsoft.com/office/drawing/2014/main" val="1374219303"/>
                  </a:ext>
                </a:extLst>
              </a:tr>
              <a:tr h="361384">
                <a:tc vMerge="1">
                  <a:txBody>
                    <a:bodyPr/>
                    <a:lstStyle/>
                    <a:p>
                      <a:pPr algn="ctr"/>
                      <a:endParaRPr lang="ko-KR" altLang="en-US" sz="1100" b="0" dirty="0">
                        <a:effectLst/>
                        <a:latin typeface="+mj-lt"/>
                      </a:endParaRPr>
                    </a:p>
                  </a:txBody>
                  <a:tcPr marL="80580" marR="80580" marT="40290" marB="40290" anchor="ctr"/>
                </a:tc>
                <a:tc vMerge="1">
                  <a:txBody>
                    <a:bodyPr/>
                    <a:lstStyle/>
                    <a:p>
                      <a:pPr latinLnBrk="1"/>
                      <a:endParaRPr lang="ko-KR" altLang="en-US" sz="1100" dirty="0">
                        <a:latin typeface="+mj-lt"/>
                      </a:endParaRPr>
                    </a:p>
                  </a:txBody>
                  <a:tcPr marL="80580" marR="80580" marT="40290" marB="40290" anchor="ctr"/>
                </a:tc>
                <a:tc>
                  <a:txBody>
                    <a:bodyPr/>
                    <a:lstStyle/>
                    <a:p>
                      <a:pPr>
                        <a:buFont typeface="Arial" panose="020B0604020202020204" pitchFamily="34" charset="0"/>
                        <a:buNone/>
                      </a:pPr>
                      <a:r>
                        <a:rPr lang="en-US" altLang="ko-KR" sz="1100" b="1" dirty="0"/>
                        <a:t>08.16(</a:t>
                      </a:r>
                      <a:r>
                        <a:rPr lang="ko-KR" altLang="en-US" sz="1100" b="1" dirty="0" err="1"/>
                        <a:t>星期一</a:t>
                      </a:r>
                      <a:r>
                        <a:rPr lang="en-US" altLang="ko-KR" sz="1100" b="1" dirty="0"/>
                        <a:t>) ~ 08.20(</a:t>
                      </a:r>
                      <a:r>
                        <a:rPr lang="ko-KR" altLang="en-US" sz="1100" b="1" dirty="0" err="1"/>
                        <a:t>星期五</a:t>
                      </a:r>
                      <a:r>
                        <a:rPr lang="en-US" altLang="ko-KR" sz="1100" b="1" dirty="0"/>
                        <a:t>)</a:t>
                      </a:r>
                      <a:r>
                        <a:rPr lang="ko-KR" altLang="en-US" sz="1100" dirty="0"/>
                        <a:t> </a:t>
                      </a:r>
                    </a:p>
                  </a:txBody>
                  <a:tcPr marL="80580" marR="80580" marT="40290" marB="40290" anchor="ctr"/>
                </a:tc>
                <a:tc>
                  <a:txBody>
                    <a:bodyPr/>
                    <a:lstStyle/>
                    <a:p>
                      <a:r>
                        <a:rPr lang="ko-KR" altLang="en-US" sz="1100" dirty="0" err="1">
                          <a:effectLst/>
                          <a:latin typeface="+mj-lt"/>
                        </a:rPr>
                        <a:t>第二学期选课</a:t>
                      </a:r>
                      <a:endParaRPr lang="ko-KR" altLang="en-US" sz="1100" dirty="0">
                        <a:effectLst/>
                        <a:latin typeface="+mj-lt"/>
                      </a:endParaRPr>
                    </a:p>
                  </a:txBody>
                  <a:tcPr marL="80580" marR="80580" marT="40290" marB="40290" anchor="ctr"/>
                </a:tc>
                <a:extLst>
                  <a:ext uri="{0D108BD9-81ED-4DB2-BD59-A6C34878D82A}">
                    <a16:rowId xmlns:a16="http://schemas.microsoft.com/office/drawing/2014/main" val="1156681203"/>
                  </a:ext>
                </a:extLst>
              </a:tr>
              <a:tr h="361384">
                <a:tc vMerge="1">
                  <a:txBody>
                    <a:bodyPr/>
                    <a:lstStyle/>
                    <a:p>
                      <a:pPr algn="ctr"/>
                      <a:endParaRPr lang="ko-KR" altLang="en-US" sz="1100" b="0" dirty="0">
                        <a:effectLst/>
                        <a:latin typeface="+mj-lt"/>
                      </a:endParaRPr>
                    </a:p>
                  </a:txBody>
                  <a:tcPr marL="80580" marR="80580" marT="40290" marB="40290" anchor="ctr"/>
                </a:tc>
                <a:tc vMerge="1">
                  <a:txBody>
                    <a:bodyPr/>
                    <a:lstStyle/>
                    <a:p>
                      <a:pPr latinLnBrk="1"/>
                      <a:endParaRPr lang="ko-KR" altLang="en-US" sz="1100" dirty="0">
                        <a:latin typeface="+mj-lt"/>
                      </a:endParaRPr>
                    </a:p>
                  </a:txBody>
                  <a:tcPr marL="80580" marR="80580" marT="40290" marB="40290" anchor="ctr"/>
                </a:tc>
                <a:tc>
                  <a: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100" b="1" dirty="0"/>
                        <a:t>08.18(</a:t>
                      </a:r>
                      <a:r>
                        <a:rPr lang="ko-KR" altLang="en-US" sz="1100" b="1" dirty="0" err="1"/>
                        <a:t>星期三</a:t>
                      </a:r>
                      <a:r>
                        <a:rPr lang="en-US" altLang="ko-KR" sz="1100" b="1" dirty="0"/>
                        <a:t>) ~ 08.31(</a:t>
                      </a:r>
                      <a:r>
                        <a:rPr lang="ko-KR" altLang="en-US" sz="1100" b="1" dirty="0" err="1"/>
                        <a:t>星期二</a:t>
                      </a:r>
                      <a:r>
                        <a:rPr lang="en-US" altLang="ko-KR" sz="1100" b="1" dirty="0"/>
                        <a:t>)</a:t>
                      </a:r>
                      <a:r>
                        <a:rPr lang="ko-KR" altLang="en-US" sz="1100" dirty="0"/>
                        <a:t> </a:t>
                      </a:r>
                    </a:p>
                  </a:txBody>
                  <a:tcPr marL="80580" marR="80580" marT="40290" marB="40290" anchor="ctr"/>
                </a:tc>
                <a:tc>
                  <a:txBody>
                    <a:bodyPr/>
                    <a:lstStyle/>
                    <a:p>
                      <a:r>
                        <a:rPr lang="ko-KR" altLang="en-US" sz="1100" dirty="0" err="1">
                          <a:effectLst/>
                          <a:latin typeface="+mj-lt"/>
                        </a:rPr>
                        <a:t>第二学期登陆</a:t>
                      </a:r>
                      <a:endParaRPr lang="ko-KR" altLang="en-US" sz="1100" dirty="0">
                        <a:effectLst/>
                        <a:latin typeface="+mj-lt"/>
                      </a:endParaRPr>
                    </a:p>
                  </a:txBody>
                  <a:tcPr marL="80580" marR="80580" marT="40290" marB="40290" anchor="ctr"/>
                </a:tc>
                <a:extLst>
                  <a:ext uri="{0D108BD9-81ED-4DB2-BD59-A6C34878D82A}">
                    <a16:rowId xmlns:a16="http://schemas.microsoft.com/office/drawing/2014/main" val="2538845466"/>
                  </a:ext>
                </a:extLst>
              </a:tr>
              <a:tr h="361384">
                <a:tc vMerge="1">
                  <a:txBody>
                    <a:bodyPr/>
                    <a:lstStyle/>
                    <a:p>
                      <a:pPr algn="ctr"/>
                      <a:endParaRPr lang="ko-KR" altLang="en-US" sz="1100" b="0" dirty="0">
                        <a:effectLst/>
                        <a:latin typeface="+mj-lt"/>
                      </a:endParaRPr>
                    </a:p>
                  </a:txBody>
                  <a:tcPr marL="80580" marR="80580" marT="40290" marB="40290" anchor="ctr"/>
                </a:tc>
                <a:tc>
                  <a:txBody>
                    <a:bodyPr/>
                    <a:lstStyle/>
                    <a:p>
                      <a:pPr latinLnBrk="1"/>
                      <a:r>
                        <a:rPr lang="en-US" altLang="ko-KR" sz="1100" dirty="0">
                          <a:latin typeface="+mj-lt"/>
                        </a:rPr>
                        <a:t>9</a:t>
                      </a:r>
                      <a:r>
                        <a:rPr lang="ko-KR" altLang="en-US" sz="1100" dirty="0" err="1">
                          <a:latin typeface="+mj-lt"/>
                        </a:rPr>
                        <a:t>月</a:t>
                      </a:r>
                      <a:endParaRPr lang="ko-KR" altLang="en-US" sz="1100" dirty="0">
                        <a:latin typeface="+mj-lt"/>
                      </a:endParaRPr>
                    </a:p>
                  </a:txBody>
                  <a:tcPr marL="80580" marR="80580" marT="40290" marB="40290" anchor="ctr"/>
                </a:tc>
                <a:tc>
                  <a: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100" b="1" dirty="0"/>
                        <a:t>09.01(</a:t>
                      </a:r>
                      <a:r>
                        <a:rPr lang="ko-KR" altLang="en-US" sz="1100" b="1" dirty="0" err="1"/>
                        <a:t>星期三</a:t>
                      </a:r>
                      <a:r>
                        <a:rPr lang="en-US" altLang="ko-KR" sz="1100" b="1" dirty="0"/>
                        <a:t>) </a:t>
                      </a:r>
                      <a:endParaRPr lang="ko-KR" altLang="en-US" sz="1100" dirty="0"/>
                    </a:p>
                  </a:txBody>
                  <a:tcPr marL="80580" marR="80580" marT="40290" marB="40290" anchor="ctr"/>
                </a:tc>
                <a:tc>
                  <a:txBody>
                    <a:bodyPr/>
                    <a:lstStyle/>
                    <a:p>
                      <a:r>
                        <a:rPr lang="en-US" altLang="ko-KR" sz="1100" dirty="0"/>
                        <a:t>2021</a:t>
                      </a:r>
                      <a:r>
                        <a:rPr lang="ko-KR" altLang="en-US" sz="1100" dirty="0" err="1"/>
                        <a:t>学年度第二学期开课</a:t>
                      </a:r>
                      <a:endParaRPr lang="ko-KR" altLang="en-US" sz="1100" dirty="0">
                        <a:effectLst/>
                        <a:latin typeface="+mj-lt"/>
                      </a:endParaRPr>
                    </a:p>
                  </a:txBody>
                  <a:tcPr marL="80580" marR="80580" marT="40290" marB="40290" anchor="ctr"/>
                </a:tc>
                <a:extLst>
                  <a:ext uri="{0D108BD9-81ED-4DB2-BD59-A6C34878D82A}">
                    <a16:rowId xmlns:a16="http://schemas.microsoft.com/office/drawing/2014/main" val="2734336681"/>
                  </a:ext>
                </a:extLst>
              </a:tr>
            </a:tbl>
          </a:graphicData>
        </a:graphic>
      </p:graphicFrame>
      <p:sp>
        <p:nvSpPr>
          <p:cNvPr id="12" name="Rectangle 1"/>
          <p:cNvSpPr>
            <a:spLocks noChangeArrowheads="1"/>
          </p:cNvSpPr>
          <p:nvPr/>
        </p:nvSpPr>
        <p:spPr bwMode="auto">
          <a:xfrm>
            <a:off x="3225800" y="17954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3" name="Rectangle 2"/>
          <p:cNvSpPr>
            <a:spLocks noChangeArrowheads="1"/>
          </p:cNvSpPr>
          <p:nvPr/>
        </p:nvSpPr>
        <p:spPr bwMode="auto">
          <a:xfrm>
            <a:off x="3219450" y="52816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31740" tIns="0" rIns="3174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ctr" latinLnBrk="0" hangingPunct="0">
              <a:lnSpc>
                <a:spcPct val="100000"/>
              </a:lnSpc>
              <a:spcBef>
                <a:spcPct val="0"/>
              </a:spcBef>
              <a:spcAft>
                <a:spcPct val="0"/>
              </a:spcAft>
              <a:buClrTx/>
              <a:buSzTx/>
              <a:buFontTx/>
              <a:buNone/>
              <a:tabLst/>
            </a:pPr>
            <a:r>
              <a:rPr kumimoji="0" lang="ko-KR" altLang="ko-KR" sz="1100" b="1" i="0" u="none" strike="noStrike" cap="none" normalizeH="0" baseline="0">
                <a:ln>
                  <a:noFill/>
                </a:ln>
                <a:solidFill>
                  <a:srgbClr val="DBDBDB"/>
                </a:solidFill>
                <a:effectLst/>
                <a:latin typeface="Arial" panose="020B0604020202020204" pitchFamily="34" charset="0"/>
                <a:ea typeface="inherit"/>
              </a:rPr>
              <a:t>  </a:t>
            </a:r>
            <a:endParaRPr kumimoji="0" lang="ko-KR" altLang="ko-KR" sz="1800" b="0" i="0" u="none" strike="noStrike" cap="none" normalizeH="0" baseline="0">
              <a:ln>
                <a:noFill/>
              </a:ln>
              <a:solidFill>
                <a:schemeClr val="tx1"/>
              </a:solidFill>
              <a:effectLst/>
              <a:latin typeface="Arial" panose="020B0604020202020204" pitchFamily="34" charset="0"/>
            </a:endParaRPr>
          </a:p>
        </p:txBody>
      </p:sp>
      <p:sp>
        <p:nvSpPr>
          <p:cNvPr id="10" name="TextBox 9"/>
          <p:cNvSpPr txBox="1"/>
          <p:nvPr/>
        </p:nvSpPr>
        <p:spPr>
          <a:xfrm>
            <a:off x="4335652" y="290171"/>
            <a:ext cx="4953239" cy="246221"/>
          </a:xfrm>
          <a:prstGeom prst="rect">
            <a:avLst/>
          </a:prstGeom>
          <a:noFill/>
        </p:spPr>
        <p:txBody>
          <a:bodyPr wrap="square" rtlCol="0">
            <a:spAutoFit/>
          </a:bodyPr>
          <a:lstStyle/>
          <a:p>
            <a:r>
              <a:rPr lang="en-US" altLang="ko-KR" sz="1000" dirty="0">
                <a:hlinkClick r:id="rId3"/>
              </a:rPr>
              <a:t>https://www.kw.ac.kr/ko/life/bachelor_calendar.jsp</a:t>
            </a:r>
            <a:endParaRPr lang="ko-KR" altLang="en-US" sz="1000" dirty="0"/>
          </a:p>
        </p:txBody>
      </p:sp>
    </p:spTree>
    <p:extLst>
      <p:ext uri="{BB962C8B-B14F-4D97-AF65-F5344CB8AC3E}">
        <p14:creationId xmlns:p14="http://schemas.microsoft.com/office/powerpoint/2010/main" val="2397548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15931"/>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324861" y="211521"/>
            <a:ext cx="7580871" cy="523220"/>
          </a:xfrm>
          <a:prstGeom prst="rect">
            <a:avLst/>
          </a:prstGeom>
          <a:noFill/>
        </p:spPr>
        <p:txBody>
          <a:bodyPr wrap="square" rtlCol="0">
            <a:spAutoFit/>
          </a:bodyPr>
          <a:lstStyle/>
          <a:p>
            <a:r>
              <a:rPr lang="en-US" altLang="ko-KR" sz="2800" dirty="0">
                <a:solidFill>
                  <a:srgbClr val="002060"/>
                </a:solidFill>
              </a:rPr>
              <a:t>2. </a:t>
            </a:r>
            <a:r>
              <a:rPr lang="zh-CN" altLang="en-US" sz="2800" dirty="0">
                <a:solidFill>
                  <a:srgbClr val="002060"/>
                </a:solidFill>
              </a:rPr>
              <a:t>课程与学士制度</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10</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6" name="TextBox 15"/>
          <p:cNvSpPr txBox="1"/>
          <p:nvPr/>
        </p:nvSpPr>
        <p:spPr>
          <a:xfrm>
            <a:off x="242239" y="3981999"/>
            <a:ext cx="8153400" cy="369332"/>
          </a:xfrm>
          <a:prstGeom prst="rect">
            <a:avLst/>
          </a:prstGeom>
          <a:noFill/>
        </p:spPr>
        <p:txBody>
          <a:bodyPr wrap="square" rtlCol="0">
            <a:spAutoFit/>
          </a:bodyPr>
          <a:lstStyle/>
          <a:p>
            <a:r>
              <a:rPr lang="en-US" altLang="ko-KR" dirty="0">
                <a:solidFill>
                  <a:srgbClr val="002060"/>
                </a:solidFill>
              </a:rPr>
              <a:t>2) </a:t>
            </a:r>
            <a:r>
              <a:rPr lang="zh-CN" altLang="en-US" dirty="0">
                <a:solidFill>
                  <a:srgbClr val="002060"/>
                </a:solidFill>
              </a:rPr>
              <a:t>课程编号的组成</a:t>
            </a:r>
            <a:endParaRPr lang="ko-KR" altLang="en-US" dirty="0">
              <a:solidFill>
                <a:srgbClr val="002060"/>
              </a:solidFill>
            </a:endParaRPr>
          </a:p>
        </p:txBody>
      </p:sp>
      <p:pic>
        <p:nvPicPr>
          <p:cNvPr id="17" name="_x388787800" descr="EMB000034604dbd"/>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3254" y="4398456"/>
            <a:ext cx="3750906" cy="1462088"/>
          </a:xfrm>
          <a:prstGeom prst="rect">
            <a:avLst/>
          </a:prstGeom>
          <a:noFill/>
          <a:extLst>
            <a:ext uri="{909E8E84-426E-40DD-AFC4-6F175D3DCCD1}">
              <a14:hiddenFill xmlns:a14="http://schemas.microsoft.com/office/drawing/2010/main">
                <a:solidFill>
                  <a:srgbClr val="FFFFFF"/>
                </a:solidFill>
              </a14:hiddenFill>
            </a:ext>
          </a:extLst>
        </p:spPr>
      </p:pic>
      <p:sp>
        <p:nvSpPr>
          <p:cNvPr id="18" name="_x388787872"/>
          <p:cNvSpPr>
            <a:spLocks noChangeArrowheads="1"/>
          </p:cNvSpPr>
          <p:nvPr/>
        </p:nvSpPr>
        <p:spPr bwMode="auto">
          <a:xfrm>
            <a:off x="1636818" y="5129500"/>
            <a:ext cx="3178175" cy="439738"/>
          </a:xfrm>
          <a:prstGeom prst="ellipse">
            <a:avLst/>
          </a:prstGeom>
          <a:noFill/>
          <a:ln w="35941">
            <a:solidFill>
              <a:srgbClr val="CA56A7"/>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p>
        </p:txBody>
      </p:sp>
      <p:graphicFrame>
        <p:nvGraphicFramePr>
          <p:cNvPr id="19" name="표 18"/>
          <p:cNvGraphicFramePr>
            <a:graphicFrameLocks noGrp="1"/>
          </p:cNvGraphicFramePr>
          <p:nvPr/>
        </p:nvGraphicFramePr>
        <p:xfrm>
          <a:off x="953254" y="1215169"/>
          <a:ext cx="7775879" cy="2391928"/>
        </p:xfrm>
        <a:graphic>
          <a:graphicData uri="http://schemas.openxmlformats.org/drawingml/2006/table">
            <a:tbl>
              <a:tblPr>
                <a:tableStyleId>{8A107856-5554-42FB-B03E-39F5DBC370BA}</a:tableStyleId>
              </a:tblPr>
              <a:tblGrid>
                <a:gridCol w="1375079">
                  <a:extLst>
                    <a:ext uri="{9D8B030D-6E8A-4147-A177-3AD203B41FA5}">
                      <a16:colId xmlns:a16="http://schemas.microsoft.com/office/drawing/2014/main" val="1702955677"/>
                    </a:ext>
                  </a:extLst>
                </a:gridCol>
                <a:gridCol w="965401">
                  <a:extLst>
                    <a:ext uri="{9D8B030D-6E8A-4147-A177-3AD203B41FA5}">
                      <a16:colId xmlns:a16="http://schemas.microsoft.com/office/drawing/2014/main" val="3834135227"/>
                    </a:ext>
                  </a:extLst>
                </a:gridCol>
                <a:gridCol w="5435399">
                  <a:extLst>
                    <a:ext uri="{9D8B030D-6E8A-4147-A177-3AD203B41FA5}">
                      <a16:colId xmlns:a16="http://schemas.microsoft.com/office/drawing/2014/main" val="319341386"/>
                    </a:ext>
                  </a:extLst>
                </a:gridCol>
              </a:tblGrid>
              <a:tr h="295208">
                <a:tc>
                  <a:txBody>
                    <a:bodyPr/>
                    <a:lstStyle/>
                    <a:p>
                      <a:pPr marL="0" marR="0" indent="0" algn="ctr" fontAlgn="base" latinLnBrk="0">
                        <a:lnSpc>
                          <a:spcPct val="160000"/>
                        </a:lnSpc>
                        <a:spcBef>
                          <a:spcPts val="0"/>
                        </a:spcBef>
                        <a:spcAft>
                          <a:spcPts val="0"/>
                        </a:spcAft>
                      </a:pPr>
                      <a:r>
                        <a:rPr lang="zh-CN" altLang="en-US" sz="1200" kern="0" spc="-20" dirty="0">
                          <a:solidFill>
                            <a:srgbClr val="002060"/>
                          </a:solidFill>
                          <a:effectLst/>
                          <a:latin typeface="+mn-lt"/>
                        </a:rPr>
                        <a:t>课程类别</a:t>
                      </a:r>
                      <a:endParaRPr lang="ko-KR" altLang="en-US" sz="1200" kern="0" spc="0" dirty="0">
                        <a:solidFill>
                          <a:srgbClr val="002060"/>
                        </a:solidFill>
                        <a:effectLst/>
                        <a:latin typeface="바탕" panose="02030600000101010101" pitchFamily="18" charset="-127"/>
                      </a:endParaRPr>
                    </a:p>
                  </a:txBody>
                  <a:tcPr marL="17907" marR="17907" marT="17907" marB="17907" anchor="ctr">
                    <a:solidFill>
                      <a:schemeClr val="accent2">
                        <a:lumMod val="40000"/>
                        <a:lumOff val="60000"/>
                      </a:schemeClr>
                    </a:solidFill>
                  </a:tcPr>
                </a:tc>
                <a:tc>
                  <a:txBody>
                    <a:bodyPr/>
                    <a:lstStyle/>
                    <a:p>
                      <a:pPr marL="0" marR="0" indent="0" algn="ctr" fontAlgn="base" latinLnBrk="0">
                        <a:lnSpc>
                          <a:spcPct val="160000"/>
                        </a:lnSpc>
                        <a:spcBef>
                          <a:spcPts val="0"/>
                        </a:spcBef>
                        <a:spcAft>
                          <a:spcPts val="0"/>
                        </a:spcAft>
                      </a:pPr>
                      <a:r>
                        <a:rPr lang="zh-CN" altLang="en-US" sz="1200" kern="0" spc="-20" dirty="0">
                          <a:solidFill>
                            <a:srgbClr val="002060"/>
                          </a:solidFill>
                          <a:effectLst/>
                          <a:latin typeface="+mn-lt"/>
                        </a:rPr>
                        <a:t>课程细分</a:t>
                      </a:r>
                      <a:endParaRPr lang="ko-KR" altLang="en-US" sz="1200" kern="0" spc="0" dirty="0">
                        <a:solidFill>
                          <a:srgbClr val="002060"/>
                        </a:solidFill>
                        <a:effectLst/>
                        <a:latin typeface="바탕" panose="02030600000101010101" pitchFamily="18" charset="-127"/>
                      </a:endParaRPr>
                    </a:p>
                  </a:txBody>
                  <a:tcPr marL="17907" marR="17907" marT="17907" marB="17907" anchor="ctr">
                    <a:solidFill>
                      <a:schemeClr val="accent2">
                        <a:lumMod val="40000"/>
                        <a:lumOff val="60000"/>
                      </a:schemeClr>
                    </a:solidFill>
                  </a:tcPr>
                </a:tc>
                <a:tc>
                  <a:txBody>
                    <a:bodyPr/>
                    <a:lstStyle/>
                    <a:p>
                      <a:pPr marL="0" marR="0" indent="0" algn="ctr" fontAlgn="base" latinLnBrk="0">
                        <a:lnSpc>
                          <a:spcPct val="160000"/>
                        </a:lnSpc>
                        <a:spcBef>
                          <a:spcPts val="0"/>
                        </a:spcBef>
                        <a:spcAft>
                          <a:spcPts val="0"/>
                        </a:spcAft>
                      </a:pPr>
                      <a:r>
                        <a:rPr lang="zh-CN" altLang="en-US" sz="1200" kern="0" spc="-20" dirty="0">
                          <a:solidFill>
                            <a:srgbClr val="002060"/>
                          </a:solidFill>
                          <a:effectLst/>
                        </a:rPr>
                        <a:t>备注</a:t>
                      </a:r>
                      <a:endParaRPr lang="ko-KR" altLang="en-US" sz="1200" kern="0" spc="0" dirty="0">
                        <a:solidFill>
                          <a:srgbClr val="002060"/>
                        </a:solidFill>
                        <a:effectLst/>
                        <a:latin typeface="바탕" panose="02030600000101010101" pitchFamily="18" charset="-127"/>
                      </a:endParaRPr>
                    </a:p>
                  </a:txBody>
                  <a:tcPr marL="17907" marR="17907" marT="17907" marB="17907" anchor="ctr">
                    <a:solidFill>
                      <a:schemeClr val="accent2">
                        <a:lumMod val="40000"/>
                        <a:lumOff val="60000"/>
                      </a:schemeClr>
                    </a:solidFill>
                  </a:tcPr>
                </a:tc>
                <a:extLst>
                  <a:ext uri="{0D108BD9-81ED-4DB2-BD59-A6C34878D82A}">
                    <a16:rowId xmlns:a16="http://schemas.microsoft.com/office/drawing/2014/main" val="4119424909"/>
                  </a:ext>
                </a:extLst>
              </a:tr>
              <a:tr h="295208">
                <a:tc rowSpan="2">
                  <a:txBody>
                    <a:bodyPr/>
                    <a:lstStyle/>
                    <a:p>
                      <a:pPr marL="0" marR="0" indent="0" algn="ctr" fontAlgn="base" latinLnBrk="0">
                        <a:lnSpc>
                          <a:spcPct val="160000"/>
                        </a:lnSpc>
                        <a:spcBef>
                          <a:spcPts val="0"/>
                        </a:spcBef>
                        <a:spcAft>
                          <a:spcPts val="0"/>
                        </a:spcAft>
                      </a:pPr>
                      <a:r>
                        <a:rPr lang="zh-CN" altLang="en-US" sz="1200" kern="0" spc="-20" dirty="0">
                          <a:solidFill>
                            <a:srgbClr val="002060"/>
                          </a:solidFill>
                          <a:effectLst/>
                          <a:latin typeface="+mn-lt"/>
                        </a:rPr>
                        <a:t>教养课程</a:t>
                      </a:r>
                      <a:endParaRPr lang="ko-KR" altLang="en-US" sz="1200" kern="0" spc="0" dirty="0">
                        <a:solidFill>
                          <a:srgbClr val="002060"/>
                        </a:solidFill>
                        <a:effectLst/>
                        <a:latin typeface="바탕" panose="02030600000101010101" pitchFamily="18" charset="-127"/>
                      </a:endParaRPr>
                    </a:p>
                  </a:txBody>
                  <a:tcPr marL="17907" marR="17907" marT="17907" marB="17907" anchor="ctr"/>
                </a:tc>
                <a:tc>
                  <a:txBody>
                    <a:bodyPr/>
                    <a:lstStyle/>
                    <a:p>
                      <a:pPr marL="0" marR="0" indent="0" algn="ctr" fontAlgn="base" latinLnBrk="0">
                        <a:lnSpc>
                          <a:spcPct val="160000"/>
                        </a:lnSpc>
                        <a:spcBef>
                          <a:spcPts val="0"/>
                        </a:spcBef>
                        <a:spcAft>
                          <a:spcPts val="0"/>
                        </a:spcAft>
                      </a:pPr>
                      <a:r>
                        <a:rPr lang="zh-CN" altLang="en-US" sz="1200" kern="0" spc="-20" dirty="0">
                          <a:solidFill>
                            <a:srgbClr val="002060"/>
                          </a:solidFill>
                          <a:effectLst/>
                          <a:latin typeface="+mn-lt"/>
                        </a:rPr>
                        <a:t>教养必修</a:t>
                      </a:r>
                      <a:endParaRPr lang="ko-KR" altLang="en-US" sz="1200" kern="0" spc="0" dirty="0">
                        <a:solidFill>
                          <a:srgbClr val="002060"/>
                        </a:solidFill>
                        <a:effectLst/>
                        <a:latin typeface="바탕" panose="02030600000101010101" pitchFamily="18" charset="-127"/>
                      </a:endParaRPr>
                    </a:p>
                  </a:txBody>
                  <a:tcPr marL="17907" marR="17907" marT="17907" marB="17907" anchor="ctr"/>
                </a:tc>
                <a:tc>
                  <a:txBody>
                    <a:bodyPr/>
                    <a:lstStyle/>
                    <a:p>
                      <a:pPr marL="0" marR="0" indent="0" algn="ctr" fontAlgn="base" latinLnBrk="1">
                        <a:lnSpc>
                          <a:spcPct val="160000"/>
                        </a:lnSpc>
                        <a:spcBef>
                          <a:spcPts val="0"/>
                        </a:spcBef>
                        <a:spcAft>
                          <a:spcPts val="0"/>
                        </a:spcAft>
                      </a:pPr>
                      <a:r>
                        <a:rPr lang="zh-CN" altLang="en-US" sz="1200" kern="0" spc="-20" dirty="0">
                          <a:solidFill>
                            <a:srgbClr val="002060"/>
                          </a:solidFill>
                          <a:effectLst/>
                        </a:rPr>
                        <a:t>必修教养课</a:t>
                      </a:r>
                      <a:r>
                        <a:rPr lang="en-US" altLang="ko-KR" sz="1200" kern="0" spc="-20" dirty="0">
                          <a:solidFill>
                            <a:srgbClr val="002060"/>
                          </a:solidFill>
                          <a:effectLst/>
                        </a:rPr>
                        <a:t>(</a:t>
                      </a:r>
                      <a:r>
                        <a:rPr lang="zh-CN" altLang="en-US" sz="1200" kern="0" spc="-20" dirty="0">
                          <a:solidFill>
                            <a:srgbClr val="002060"/>
                          </a:solidFill>
                          <a:effectLst/>
                        </a:rPr>
                        <a:t>外国人无要求</a:t>
                      </a:r>
                      <a:r>
                        <a:rPr lang="en-US" altLang="ko-KR" sz="1200" kern="0" spc="-20" dirty="0">
                          <a:solidFill>
                            <a:srgbClr val="002060"/>
                          </a:solidFill>
                          <a:effectLst/>
                        </a:rPr>
                        <a:t>)</a:t>
                      </a:r>
                      <a:endParaRPr lang="ko-KR" altLang="en-US" sz="1200" kern="0" spc="-20" dirty="0">
                        <a:solidFill>
                          <a:srgbClr val="002060"/>
                        </a:solidFill>
                        <a:effectLst/>
                        <a:latin typeface="바탕" panose="02030600000101010101" pitchFamily="18" charset="-127"/>
                        <a:ea typeface="굴림체" panose="020B0609000101010101" pitchFamily="49" charset="-127"/>
                      </a:endParaRPr>
                    </a:p>
                  </a:txBody>
                  <a:tcPr marL="17907" marR="17907" marT="17907" marB="17907" anchor="ctr"/>
                </a:tc>
                <a:extLst>
                  <a:ext uri="{0D108BD9-81ED-4DB2-BD59-A6C34878D82A}">
                    <a16:rowId xmlns:a16="http://schemas.microsoft.com/office/drawing/2014/main" val="877897102"/>
                  </a:ext>
                </a:extLst>
              </a:tr>
              <a:tr h="295208">
                <a:tc vMerge="1">
                  <a:txBody>
                    <a:bodyPr/>
                    <a:lstStyle/>
                    <a:p>
                      <a:pPr latinLnBrk="1"/>
                      <a:endParaRPr lang="ko-KR" altLang="en-US"/>
                    </a:p>
                  </a:txBody>
                  <a:tcPr/>
                </a:tc>
                <a:tc>
                  <a:txBody>
                    <a:bodyPr/>
                    <a:lstStyle/>
                    <a:p>
                      <a:pPr marL="0" marR="0" indent="0" algn="ctr" fontAlgn="base" latinLnBrk="0">
                        <a:lnSpc>
                          <a:spcPct val="160000"/>
                        </a:lnSpc>
                        <a:spcBef>
                          <a:spcPts val="0"/>
                        </a:spcBef>
                        <a:spcAft>
                          <a:spcPts val="0"/>
                        </a:spcAft>
                      </a:pPr>
                      <a:r>
                        <a:rPr lang="zh-CN" altLang="en-US" sz="1200" b="1" kern="0" spc="-20" dirty="0">
                          <a:solidFill>
                            <a:srgbClr val="002060"/>
                          </a:solidFill>
                          <a:effectLst/>
                          <a:latin typeface="+mn-lt"/>
                        </a:rPr>
                        <a:t>教养选修</a:t>
                      </a:r>
                      <a:endParaRPr lang="ko-KR" altLang="en-US" sz="1200" b="1" kern="0" spc="0" dirty="0">
                        <a:solidFill>
                          <a:srgbClr val="002060"/>
                        </a:solidFill>
                        <a:effectLst/>
                        <a:latin typeface="바탕" panose="02030600000101010101" pitchFamily="18" charset="-127"/>
                      </a:endParaRPr>
                    </a:p>
                  </a:txBody>
                  <a:tcPr marL="17907" marR="17907" marT="17907" marB="17907" anchor="ctr"/>
                </a:tc>
                <a:tc>
                  <a:txBody>
                    <a:bodyPr/>
                    <a:lstStyle/>
                    <a:p>
                      <a:pPr marL="0" marR="0" indent="0" algn="ctr" fontAlgn="base" latinLnBrk="1">
                        <a:lnSpc>
                          <a:spcPct val="160000"/>
                        </a:lnSpc>
                        <a:spcBef>
                          <a:spcPts val="0"/>
                        </a:spcBef>
                        <a:spcAft>
                          <a:spcPts val="0"/>
                        </a:spcAft>
                      </a:pPr>
                      <a:r>
                        <a:rPr lang="zh-CN" altLang="en-US" sz="1200" b="1" kern="0" spc="-20" dirty="0">
                          <a:solidFill>
                            <a:srgbClr val="002060"/>
                          </a:solidFill>
                          <a:effectLst/>
                          <a:latin typeface="+mn-lt"/>
                          <a:ea typeface="+mn-ea"/>
                        </a:rPr>
                        <a:t>选修教养课</a:t>
                      </a:r>
                      <a:endParaRPr lang="ko-KR" altLang="en-US" sz="1200" b="1" kern="0" spc="-20" dirty="0">
                        <a:solidFill>
                          <a:srgbClr val="002060"/>
                        </a:solidFill>
                        <a:effectLst/>
                        <a:latin typeface="바탕" panose="02030600000101010101" pitchFamily="18" charset="-127"/>
                        <a:ea typeface="굴림체" panose="020B0609000101010101" pitchFamily="49" charset="-127"/>
                      </a:endParaRPr>
                    </a:p>
                  </a:txBody>
                  <a:tcPr marL="17907" marR="17907" marT="17907" marB="17907" anchor="ctr"/>
                </a:tc>
                <a:extLst>
                  <a:ext uri="{0D108BD9-81ED-4DB2-BD59-A6C34878D82A}">
                    <a16:rowId xmlns:a16="http://schemas.microsoft.com/office/drawing/2014/main" val="420304217"/>
                  </a:ext>
                </a:extLst>
              </a:tr>
              <a:tr h="295208">
                <a:tc rowSpan="2">
                  <a:txBody>
                    <a:bodyPr/>
                    <a:lstStyle/>
                    <a:p>
                      <a:pPr marL="0" marR="0" indent="0" algn="ctr" fontAlgn="base" latinLnBrk="0">
                        <a:lnSpc>
                          <a:spcPct val="160000"/>
                        </a:lnSpc>
                        <a:spcBef>
                          <a:spcPts val="0"/>
                        </a:spcBef>
                        <a:spcAft>
                          <a:spcPts val="0"/>
                        </a:spcAft>
                      </a:pPr>
                      <a:r>
                        <a:rPr lang="zh-CN" altLang="en-US" sz="1200" kern="0" spc="-20" dirty="0">
                          <a:solidFill>
                            <a:srgbClr val="002060"/>
                          </a:solidFill>
                          <a:effectLst/>
                          <a:latin typeface="+mn-lt"/>
                        </a:rPr>
                        <a:t>专业课程</a:t>
                      </a:r>
                      <a:endParaRPr lang="ko-KR" altLang="en-US" sz="1200" kern="0" spc="0" dirty="0">
                        <a:solidFill>
                          <a:srgbClr val="002060"/>
                        </a:solidFill>
                        <a:effectLst/>
                        <a:latin typeface="바탕" panose="02030600000101010101" pitchFamily="18" charset="-127"/>
                      </a:endParaRPr>
                    </a:p>
                  </a:txBody>
                  <a:tcPr marL="17907" marR="17907" marT="17907" marB="17907" anchor="ctr"/>
                </a:tc>
                <a:tc>
                  <a:txBody>
                    <a:bodyPr/>
                    <a:lstStyle/>
                    <a:p>
                      <a:pPr marL="0" marR="0" indent="0" algn="ctr" fontAlgn="base" latinLnBrk="0">
                        <a:lnSpc>
                          <a:spcPct val="160000"/>
                        </a:lnSpc>
                        <a:spcBef>
                          <a:spcPts val="0"/>
                        </a:spcBef>
                        <a:spcAft>
                          <a:spcPts val="0"/>
                        </a:spcAft>
                      </a:pPr>
                      <a:r>
                        <a:rPr lang="zh-CN" altLang="en-US" sz="1200" b="1" kern="0" spc="-20" dirty="0">
                          <a:solidFill>
                            <a:srgbClr val="002060"/>
                          </a:solidFill>
                          <a:effectLst/>
                          <a:latin typeface="+mn-lt"/>
                        </a:rPr>
                        <a:t>专业必修</a:t>
                      </a:r>
                      <a:endParaRPr lang="ko-KR" altLang="en-US" sz="1200" b="1" kern="0" spc="0" dirty="0">
                        <a:solidFill>
                          <a:srgbClr val="002060"/>
                        </a:solidFill>
                        <a:effectLst/>
                        <a:latin typeface="바탕" panose="02030600000101010101" pitchFamily="18" charset="-127"/>
                      </a:endParaRPr>
                    </a:p>
                  </a:txBody>
                  <a:tcPr marL="17907" marR="17907" marT="17907" marB="17907" anchor="ctr"/>
                </a:tc>
                <a:tc>
                  <a:txBody>
                    <a:bodyPr/>
                    <a:lstStyle/>
                    <a:p>
                      <a:pPr marL="0" marR="0" indent="0" algn="ctr" fontAlgn="base" latinLnBrk="1">
                        <a:lnSpc>
                          <a:spcPct val="160000"/>
                        </a:lnSpc>
                        <a:spcBef>
                          <a:spcPts val="0"/>
                        </a:spcBef>
                        <a:spcAft>
                          <a:spcPts val="0"/>
                        </a:spcAft>
                      </a:pPr>
                      <a:r>
                        <a:rPr lang="zh-CN" altLang="en-US" sz="1200" b="1" kern="0" spc="-20" dirty="0">
                          <a:solidFill>
                            <a:srgbClr val="002060"/>
                          </a:solidFill>
                          <a:effectLst/>
                          <a:latin typeface="+mn-lt"/>
                          <a:ea typeface="+mn-ea"/>
                        </a:rPr>
                        <a:t>专业必修课</a:t>
                      </a:r>
                      <a:endParaRPr lang="ko-KR" altLang="en-US" sz="1200" b="1" kern="0" spc="-20" dirty="0">
                        <a:solidFill>
                          <a:srgbClr val="002060"/>
                        </a:solidFill>
                        <a:effectLst/>
                        <a:latin typeface="바탕" panose="02030600000101010101" pitchFamily="18" charset="-127"/>
                        <a:ea typeface="굴림체" panose="020B0609000101010101" pitchFamily="49" charset="-127"/>
                      </a:endParaRPr>
                    </a:p>
                  </a:txBody>
                  <a:tcPr marL="17907" marR="17907" marT="17907" marB="17907" anchor="ctr"/>
                </a:tc>
                <a:extLst>
                  <a:ext uri="{0D108BD9-81ED-4DB2-BD59-A6C34878D82A}">
                    <a16:rowId xmlns:a16="http://schemas.microsoft.com/office/drawing/2014/main" val="4187017085"/>
                  </a:ext>
                </a:extLst>
              </a:tr>
              <a:tr h="295208">
                <a:tc vMerge="1">
                  <a:txBody>
                    <a:bodyPr/>
                    <a:lstStyle/>
                    <a:p>
                      <a:pPr latinLnBrk="1"/>
                      <a:endParaRPr lang="ko-KR" altLang="en-US"/>
                    </a:p>
                  </a:txBody>
                  <a:tcPr/>
                </a:tc>
                <a:tc>
                  <a:txBody>
                    <a:bodyPr/>
                    <a:lstStyle/>
                    <a:p>
                      <a:pPr marL="0" marR="0" indent="0" algn="ctr" fontAlgn="base" latinLnBrk="0">
                        <a:lnSpc>
                          <a:spcPct val="160000"/>
                        </a:lnSpc>
                        <a:spcBef>
                          <a:spcPts val="0"/>
                        </a:spcBef>
                        <a:spcAft>
                          <a:spcPts val="0"/>
                        </a:spcAft>
                      </a:pPr>
                      <a:r>
                        <a:rPr lang="zh-CN" altLang="en-US" sz="1200" kern="0" spc="-20" dirty="0">
                          <a:solidFill>
                            <a:srgbClr val="002060"/>
                          </a:solidFill>
                          <a:effectLst/>
                          <a:latin typeface="+mn-lt"/>
                        </a:rPr>
                        <a:t>专业选修</a:t>
                      </a:r>
                      <a:endParaRPr lang="ko-KR" altLang="en-US" sz="1200" kern="0" spc="0" dirty="0">
                        <a:solidFill>
                          <a:srgbClr val="002060"/>
                        </a:solidFill>
                        <a:effectLst/>
                        <a:latin typeface="바탕" panose="02030600000101010101" pitchFamily="18" charset="-127"/>
                      </a:endParaRPr>
                    </a:p>
                  </a:txBody>
                  <a:tcPr marL="17907" marR="17907" marT="17907" marB="17907" anchor="ctr"/>
                </a:tc>
                <a:tc>
                  <a:txBody>
                    <a:bodyPr/>
                    <a:lstStyle/>
                    <a:p>
                      <a:pPr marL="0" marR="0" indent="0" algn="ctr" fontAlgn="base" latinLnBrk="1">
                        <a:lnSpc>
                          <a:spcPct val="160000"/>
                        </a:lnSpc>
                        <a:spcBef>
                          <a:spcPts val="0"/>
                        </a:spcBef>
                        <a:spcAft>
                          <a:spcPts val="0"/>
                        </a:spcAft>
                      </a:pPr>
                      <a:r>
                        <a:rPr lang="zh-CN" altLang="en-US" sz="1200" kern="0" spc="-20" dirty="0">
                          <a:solidFill>
                            <a:srgbClr val="002060"/>
                          </a:solidFill>
                          <a:effectLst/>
                          <a:latin typeface="+mn-lt"/>
                          <a:ea typeface="+mn-ea"/>
                        </a:rPr>
                        <a:t>专业选修课</a:t>
                      </a:r>
                      <a:endParaRPr lang="ko-KR" altLang="en-US" sz="1200" kern="0" spc="-20" dirty="0">
                        <a:solidFill>
                          <a:srgbClr val="002060"/>
                        </a:solidFill>
                        <a:effectLst/>
                        <a:latin typeface="바탕" panose="02030600000101010101" pitchFamily="18" charset="-127"/>
                        <a:ea typeface="굴림체" panose="020B0609000101010101" pitchFamily="49" charset="-127"/>
                      </a:endParaRPr>
                    </a:p>
                  </a:txBody>
                  <a:tcPr marL="17907" marR="17907" marT="17907" marB="17907" anchor="ctr"/>
                </a:tc>
                <a:extLst>
                  <a:ext uri="{0D108BD9-81ED-4DB2-BD59-A6C34878D82A}">
                    <a16:rowId xmlns:a16="http://schemas.microsoft.com/office/drawing/2014/main" val="436536396"/>
                  </a:ext>
                </a:extLst>
              </a:tr>
              <a:tr h="325472">
                <a:tc>
                  <a:txBody>
                    <a:bodyPr/>
                    <a:lstStyle/>
                    <a:p>
                      <a:pPr marL="0" marR="0" indent="0" algn="ctr" fontAlgn="base" latinLnBrk="0">
                        <a:lnSpc>
                          <a:spcPct val="160000"/>
                        </a:lnSpc>
                        <a:spcBef>
                          <a:spcPts val="0"/>
                        </a:spcBef>
                        <a:spcAft>
                          <a:spcPts val="0"/>
                        </a:spcAft>
                      </a:pPr>
                      <a:r>
                        <a:rPr lang="zh-CN" altLang="en-US" sz="1200" kern="0" spc="-20" dirty="0">
                          <a:solidFill>
                            <a:srgbClr val="002060"/>
                          </a:solidFill>
                          <a:effectLst/>
                          <a:latin typeface="+mn-lt"/>
                        </a:rPr>
                        <a:t>一般选修课程</a:t>
                      </a:r>
                      <a:endParaRPr lang="ko-KR" altLang="en-US" sz="1200" kern="0" spc="0" dirty="0">
                        <a:solidFill>
                          <a:srgbClr val="002060"/>
                        </a:solidFill>
                        <a:effectLst/>
                        <a:latin typeface="바탕" panose="02030600000101010101" pitchFamily="18" charset="-127"/>
                      </a:endParaRPr>
                    </a:p>
                  </a:txBody>
                  <a:tcPr marL="17907" marR="17907" marT="17907" marB="17907" anchor="ctr"/>
                </a:tc>
                <a:tc>
                  <a:txBody>
                    <a:bodyPr/>
                    <a:lstStyle/>
                    <a:p>
                      <a:pPr marL="0" marR="0" indent="0" algn="ctr" fontAlgn="base" latinLnBrk="0">
                        <a:lnSpc>
                          <a:spcPct val="160000"/>
                        </a:lnSpc>
                        <a:spcBef>
                          <a:spcPts val="0"/>
                        </a:spcBef>
                        <a:spcAft>
                          <a:spcPts val="0"/>
                        </a:spcAft>
                      </a:pPr>
                      <a:r>
                        <a:rPr lang="zh-CN" altLang="en-US" sz="1200" kern="0" spc="-20" dirty="0">
                          <a:solidFill>
                            <a:srgbClr val="002060"/>
                          </a:solidFill>
                          <a:effectLst/>
                        </a:rPr>
                        <a:t>一般选修</a:t>
                      </a:r>
                      <a:endParaRPr lang="ko-KR" altLang="en-US" sz="1200" kern="0" spc="0" dirty="0">
                        <a:solidFill>
                          <a:srgbClr val="002060"/>
                        </a:solidFill>
                        <a:effectLst/>
                        <a:latin typeface="바탕" panose="02030600000101010101" pitchFamily="18" charset="-127"/>
                      </a:endParaRPr>
                    </a:p>
                  </a:txBody>
                  <a:tcPr marL="17907" marR="17907" marT="17907" marB="17907" anchor="ctr"/>
                </a:tc>
                <a:tc>
                  <a:txBody>
                    <a:bodyPr/>
                    <a:lstStyle/>
                    <a:p>
                      <a:pPr marL="0" marR="0" indent="0" algn="ctr" fontAlgn="base" latinLnBrk="1">
                        <a:lnSpc>
                          <a:spcPct val="160000"/>
                        </a:lnSpc>
                        <a:spcBef>
                          <a:spcPts val="0"/>
                        </a:spcBef>
                        <a:spcAft>
                          <a:spcPts val="0"/>
                        </a:spcAft>
                      </a:pPr>
                      <a:r>
                        <a:rPr lang="zh-CN" altLang="en-US" sz="1200" kern="0" spc="-20" dirty="0">
                          <a:solidFill>
                            <a:srgbClr val="002060"/>
                          </a:solidFill>
                          <a:effectLst/>
                        </a:rPr>
                        <a:t>在其他专业所开设的专业课</a:t>
                      </a:r>
                      <a:endParaRPr lang="ko-KR" altLang="en-US" sz="1200" kern="0" spc="0" dirty="0">
                        <a:solidFill>
                          <a:srgbClr val="002060"/>
                        </a:solidFill>
                        <a:effectLst/>
                        <a:latin typeface="바탕" panose="02030600000101010101" pitchFamily="18" charset="-127"/>
                      </a:endParaRPr>
                    </a:p>
                  </a:txBody>
                  <a:tcPr marL="17907" marR="17907" marT="17907" marB="17907" anchor="ctr"/>
                </a:tc>
                <a:extLst>
                  <a:ext uri="{0D108BD9-81ED-4DB2-BD59-A6C34878D82A}">
                    <a16:rowId xmlns:a16="http://schemas.microsoft.com/office/drawing/2014/main" val="2697883787"/>
                  </a:ext>
                </a:extLst>
              </a:tr>
              <a:tr h="295208">
                <a:tc rowSpan="2">
                  <a:txBody>
                    <a:bodyPr/>
                    <a:lstStyle/>
                    <a:p>
                      <a:pPr marL="0" marR="0" indent="0" algn="ctr" fontAlgn="base" latinLnBrk="1">
                        <a:lnSpc>
                          <a:spcPct val="160000"/>
                        </a:lnSpc>
                        <a:spcBef>
                          <a:spcPts val="0"/>
                        </a:spcBef>
                        <a:spcAft>
                          <a:spcPts val="0"/>
                        </a:spcAft>
                      </a:pPr>
                      <a:r>
                        <a:rPr lang="zh-CN" altLang="en-US" sz="1200" kern="0" spc="-20" dirty="0">
                          <a:solidFill>
                            <a:srgbClr val="002060"/>
                          </a:solidFill>
                          <a:effectLst/>
                          <a:latin typeface="+mn-lt"/>
                          <a:ea typeface="+mn-ea"/>
                        </a:rPr>
                        <a:t>双专业课程</a:t>
                      </a:r>
                      <a:endParaRPr lang="ko-KR" altLang="en-US" sz="1200" kern="0" spc="-20" dirty="0">
                        <a:solidFill>
                          <a:srgbClr val="002060"/>
                        </a:solidFill>
                        <a:effectLst/>
                        <a:latin typeface="바탕" panose="02030600000101010101" pitchFamily="18" charset="-127"/>
                        <a:ea typeface="굴림체" panose="020B0609000101010101" pitchFamily="49" charset="-127"/>
                      </a:endParaRPr>
                    </a:p>
                  </a:txBody>
                  <a:tcPr marL="17907" marR="17907" marT="17907" marB="17907" anchor="ctr"/>
                </a:tc>
                <a:tc>
                  <a:txBody>
                    <a:bodyPr/>
                    <a:lstStyle/>
                    <a:p>
                      <a:pPr marL="0" marR="0" indent="0" algn="ctr" fontAlgn="base" latinLnBrk="0">
                        <a:lnSpc>
                          <a:spcPct val="160000"/>
                        </a:lnSpc>
                        <a:spcBef>
                          <a:spcPts val="0"/>
                        </a:spcBef>
                        <a:spcAft>
                          <a:spcPts val="0"/>
                        </a:spcAft>
                      </a:pPr>
                      <a:r>
                        <a:rPr lang="zh-CN" altLang="en-US" sz="1200" kern="0" spc="-20" dirty="0">
                          <a:solidFill>
                            <a:srgbClr val="002060"/>
                          </a:solidFill>
                          <a:effectLst/>
                        </a:rPr>
                        <a:t>双专业必修</a:t>
                      </a:r>
                      <a:endParaRPr lang="ko-KR" altLang="en-US" sz="1200" kern="0" spc="0" dirty="0">
                        <a:solidFill>
                          <a:srgbClr val="002060"/>
                        </a:solidFill>
                        <a:effectLst/>
                        <a:latin typeface="바탕" panose="02030600000101010101" pitchFamily="18" charset="-127"/>
                      </a:endParaRPr>
                    </a:p>
                  </a:txBody>
                  <a:tcPr marL="17907" marR="17907" marT="17907" marB="17907" anchor="ctr"/>
                </a:tc>
                <a:tc>
                  <a:txBody>
                    <a:bodyPr/>
                    <a:lstStyle/>
                    <a:p>
                      <a:pPr marL="0" marR="0" indent="0" algn="ctr" fontAlgn="base" latinLnBrk="1">
                        <a:lnSpc>
                          <a:spcPct val="160000"/>
                        </a:lnSpc>
                        <a:spcBef>
                          <a:spcPts val="0"/>
                        </a:spcBef>
                        <a:spcAft>
                          <a:spcPts val="0"/>
                        </a:spcAft>
                      </a:pPr>
                      <a:r>
                        <a:rPr lang="zh-CN" altLang="en-US" sz="1200" kern="0" spc="-20" dirty="0">
                          <a:solidFill>
                            <a:srgbClr val="002060"/>
                          </a:solidFill>
                          <a:effectLst/>
                        </a:rPr>
                        <a:t>双专业的必修课</a:t>
                      </a:r>
                      <a:endParaRPr lang="ko-KR" altLang="en-US" sz="1200" kern="0" spc="-20" dirty="0">
                        <a:solidFill>
                          <a:srgbClr val="002060"/>
                        </a:solidFill>
                        <a:effectLst/>
                        <a:latin typeface="바탕" panose="02030600000101010101" pitchFamily="18" charset="-127"/>
                        <a:ea typeface="굴림체" panose="020B0609000101010101" pitchFamily="49" charset="-127"/>
                      </a:endParaRPr>
                    </a:p>
                  </a:txBody>
                  <a:tcPr marL="17907" marR="17907" marT="17907" marB="17907" anchor="ctr"/>
                </a:tc>
                <a:extLst>
                  <a:ext uri="{0D108BD9-81ED-4DB2-BD59-A6C34878D82A}">
                    <a16:rowId xmlns:a16="http://schemas.microsoft.com/office/drawing/2014/main" val="113930657"/>
                  </a:ext>
                </a:extLst>
              </a:tr>
              <a:tr h="295208">
                <a:tc vMerge="1">
                  <a:txBody>
                    <a:bodyPr/>
                    <a:lstStyle/>
                    <a:p>
                      <a:pPr latinLnBrk="1"/>
                      <a:endParaRPr lang="ko-KR" altLang="en-US"/>
                    </a:p>
                  </a:txBody>
                  <a:tcPr/>
                </a:tc>
                <a:tc>
                  <a:txBody>
                    <a:bodyPr/>
                    <a:lstStyle/>
                    <a:p>
                      <a:pPr marL="0" marR="0" indent="0" algn="ctr" fontAlgn="base" latinLnBrk="0">
                        <a:lnSpc>
                          <a:spcPct val="160000"/>
                        </a:lnSpc>
                        <a:spcBef>
                          <a:spcPts val="0"/>
                        </a:spcBef>
                        <a:spcAft>
                          <a:spcPts val="0"/>
                        </a:spcAft>
                      </a:pPr>
                      <a:r>
                        <a:rPr lang="zh-CN" altLang="en-US" sz="1200" kern="0" spc="-20" dirty="0">
                          <a:solidFill>
                            <a:srgbClr val="002060"/>
                          </a:solidFill>
                          <a:effectLst/>
                        </a:rPr>
                        <a:t>双专业选修</a:t>
                      </a:r>
                      <a:endParaRPr lang="ko-KR" altLang="en-US" sz="1200" kern="0" spc="0" dirty="0">
                        <a:solidFill>
                          <a:srgbClr val="002060"/>
                        </a:solidFill>
                        <a:effectLst/>
                        <a:latin typeface="바탕" panose="02030600000101010101" pitchFamily="18" charset="-127"/>
                      </a:endParaRPr>
                    </a:p>
                  </a:txBody>
                  <a:tcPr marL="17907" marR="17907" marT="17907" marB="17907" anchor="ctr"/>
                </a:tc>
                <a:tc>
                  <a:txBody>
                    <a:bodyPr/>
                    <a:lstStyle/>
                    <a:p>
                      <a:pPr marL="0" marR="0" indent="0" algn="ctr" fontAlgn="base" latinLnBrk="1">
                        <a:lnSpc>
                          <a:spcPct val="160000"/>
                        </a:lnSpc>
                        <a:spcBef>
                          <a:spcPts val="0"/>
                        </a:spcBef>
                        <a:spcAft>
                          <a:spcPts val="0"/>
                        </a:spcAft>
                      </a:pPr>
                      <a:r>
                        <a:rPr lang="zh-CN" altLang="en-US" sz="1200" kern="0" spc="-20" dirty="0">
                          <a:solidFill>
                            <a:srgbClr val="002060"/>
                          </a:solidFill>
                          <a:effectLst/>
                        </a:rPr>
                        <a:t>双专业的选修课</a:t>
                      </a:r>
                      <a:endParaRPr lang="ko-KR" altLang="en-US" sz="1200" kern="0" spc="-20" dirty="0">
                        <a:solidFill>
                          <a:srgbClr val="002060"/>
                        </a:solidFill>
                        <a:effectLst/>
                        <a:latin typeface="바탕" panose="02030600000101010101" pitchFamily="18" charset="-127"/>
                        <a:ea typeface="굴림체" panose="020B0609000101010101" pitchFamily="49" charset="-127"/>
                      </a:endParaRPr>
                    </a:p>
                  </a:txBody>
                  <a:tcPr marL="17907" marR="17907" marT="17907" marB="17907" anchor="ctr"/>
                </a:tc>
                <a:extLst>
                  <a:ext uri="{0D108BD9-81ED-4DB2-BD59-A6C34878D82A}">
                    <a16:rowId xmlns:a16="http://schemas.microsoft.com/office/drawing/2014/main" val="2322774202"/>
                  </a:ext>
                </a:extLst>
              </a:tr>
            </a:tbl>
          </a:graphicData>
        </a:graphic>
      </p:graphicFrame>
      <p:sp>
        <p:nvSpPr>
          <p:cNvPr id="20" name="TextBox 19"/>
          <p:cNvSpPr txBox="1"/>
          <p:nvPr/>
        </p:nvSpPr>
        <p:spPr>
          <a:xfrm>
            <a:off x="223773" y="800725"/>
            <a:ext cx="8171866" cy="338554"/>
          </a:xfrm>
          <a:prstGeom prst="rect">
            <a:avLst/>
          </a:prstGeom>
          <a:noFill/>
        </p:spPr>
        <p:txBody>
          <a:bodyPr wrap="square" rtlCol="0">
            <a:spAutoFit/>
          </a:bodyPr>
          <a:lstStyle/>
          <a:p>
            <a:pPr marL="342900" indent="-342900">
              <a:buAutoNum type="arabicParenR"/>
            </a:pPr>
            <a:r>
              <a:rPr lang="zh-CN" altLang="en-US" sz="1600" dirty="0">
                <a:solidFill>
                  <a:srgbClr val="002060"/>
                </a:solidFill>
              </a:rPr>
              <a:t>课程制度详解</a:t>
            </a:r>
            <a:endParaRPr lang="ko-KR" altLang="en-US" sz="1600" dirty="0">
              <a:solidFill>
                <a:srgbClr val="002060"/>
              </a:solidFill>
            </a:endParaRPr>
          </a:p>
        </p:txBody>
      </p:sp>
      <p:sp>
        <p:nvSpPr>
          <p:cNvPr id="21" name="TextBox 20"/>
          <p:cNvSpPr txBox="1"/>
          <p:nvPr/>
        </p:nvSpPr>
        <p:spPr>
          <a:xfrm>
            <a:off x="4722164" y="5569238"/>
            <a:ext cx="6955486" cy="338554"/>
          </a:xfrm>
          <a:prstGeom prst="rect">
            <a:avLst/>
          </a:prstGeom>
          <a:solidFill>
            <a:srgbClr val="FFFF00"/>
          </a:solidFill>
        </p:spPr>
        <p:txBody>
          <a:bodyPr wrap="square" rtlCol="0">
            <a:spAutoFit/>
          </a:bodyPr>
          <a:lstStyle/>
          <a:p>
            <a:r>
              <a:rPr lang="en-US" altLang="ko-KR" sz="1600" dirty="0">
                <a:solidFill>
                  <a:srgbClr val="002060"/>
                </a:solidFill>
                <a:latin typeface="+mn-ea"/>
              </a:rPr>
              <a:t> * </a:t>
            </a:r>
            <a:r>
              <a:rPr lang="zh-CN" altLang="en-US" sz="1600" b="1" dirty="0">
                <a:solidFill>
                  <a:srgbClr val="002060"/>
                </a:solidFill>
                <a:latin typeface="+mn-ea"/>
              </a:rPr>
              <a:t>一个学期仅可在同一类别，具有同种难度课程中选择一门</a:t>
            </a:r>
            <a:endParaRPr lang="ko-KR" altLang="en-US" sz="1600" dirty="0">
              <a:solidFill>
                <a:srgbClr val="002060"/>
              </a:solidFill>
              <a:latin typeface="+mn-ea"/>
            </a:endParaRPr>
          </a:p>
        </p:txBody>
      </p:sp>
      <p:cxnSp>
        <p:nvCxnSpPr>
          <p:cNvPr id="7" name="직선 연결선 6"/>
          <p:cNvCxnSpPr/>
          <p:nvPr/>
        </p:nvCxnSpPr>
        <p:spPr>
          <a:xfrm>
            <a:off x="8610600" y="1655805"/>
            <a:ext cx="521043" cy="16063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직선 연결선 22"/>
          <p:cNvCxnSpPr/>
          <p:nvPr/>
        </p:nvCxnSpPr>
        <p:spPr>
          <a:xfrm flipV="1">
            <a:off x="8575682" y="1816042"/>
            <a:ext cx="529281" cy="1524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9166561" y="1675107"/>
            <a:ext cx="1964725" cy="646331"/>
          </a:xfrm>
          <a:prstGeom prst="rect">
            <a:avLst/>
          </a:prstGeom>
          <a:noFill/>
        </p:spPr>
        <p:txBody>
          <a:bodyPr wrap="square" rtlCol="0">
            <a:spAutoFit/>
          </a:bodyPr>
          <a:lstStyle/>
          <a:p>
            <a:r>
              <a:rPr lang="en-US" altLang="zh-CN" dirty="0"/>
              <a:t>30</a:t>
            </a:r>
            <a:r>
              <a:rPr lang="zh-CN" altLang="en-US" dirty="0"/>
              <a:t>分（无具体要求） </a:t>
            </a:r>
            <a:endParaRPr lang="ko-KR" altLang="en-US" dirty="0"/>
          </a:p>
        </p:txBody>
      </p:sp>
    </p:spTree>
    <p:extLst>
      <p:ext uri="{BB962C8B-B14F-4D97-AF65-F5344CB8AC3E}">
        <p14:creationId xmlns:p14="http://schemas.microsoft.com/office/powerpoint/2010/main" val="1870624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8"/>
          <p:cNvSpPr/>
          <p:nvPr/>
        </p:nvSpPr>
        <p:spPr>
          <a:xfrm>
            <a:off x="4720281" y="3818238"/>
            <a:ext cx="7327557" cy="222421"/>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3" name="Shape 143"/>
          <p:cNvSpPr/>
          <p:nvPr/>
        </p:nvSpPr>
        <p:spPr>
          <a:xfrm>
            <a:off x="0" y="-51914"/>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sp>
        <p:nvSpPr>
          <p:cNvPr id="4" name="TextBox 3"/>
          <p:cNvSpPr txBox="1"/>
          <p:nvPr/>
        </p:nvSpPr>
        <p:spPr>
          <a:xfrm>
            <a:off x="241940" y="803355"/>
            <a:ext cx="7580871" cy="369332"/>
          </a:xfrm>
          <a:prstGeom prst="rect">
            <a:avLst/>
          </a:prstGeom>
          <a:noFill/>
        </p:spPr>
        <p:txBody>
          <a:bodyPr wrap="square" rtlCol="0">
            <a:spAutoFit/>
          </a:bodyPr>
          <a:lstStyle/>
          <a:p>
            <a:r>
              <a:rPr lang="en-US" altLang="ko-KR" dirty="0">
                <a:solidFill>
                  <a:srgbClr val="002060"/>
                </a:solidFill>
              </a:rPr>
              <a:t>3) </a:t>
            </a:r>
            <a:r>
              <a:rPr lang="zh-CN" altLang="en-US" dirty="0">
                <a:solidFill>
                  <a:srgbClr val="002060"/>
                </a:solidFill>
              </a:rPr>
              <a:t>毕业学分</a:t>
            </a:r>
            <a:endParaRPr lang="ko-KR" altLang="en-US"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11</a:t>
            </a:fld>
            <a:endParaRPr lang="ko-KR" altLang="en-US"/>
          </a:p>
        </p:txBody>
      </p:sp>
      <p:graphicFrame>
        <p:nvGraphicFramePr>
          <p:cNvPr id="6" name="표 5"/>
          <p:cNvGraphicFramePr>
            <a:graphicFrameLocks noGrp="1"/>
          </p:cNvGraphicFramePr>
          <p:nvPr/>
        </p:nvGraphicFramePr>
        <p:xfrm>
          <a:off x="3715263" y="82519"/>
          <a:ext cx="8427309" cy="5216121"/>
        </p:xfrm>
        <a:graphic>
          <a:graphicData uri="http://schemas.openxmlformats.org/drawingml/2006/table">
            <a:tbl>
              <a:tblPr>
                <a:tableStyleId>{8A107856-5554-42FB-B03E-39F5DBC370BA}</a:tableStyleId>
              </a:tblPr>
              <a:tblGrid>
                <a:gridCol w="971464">
                  <a:extLst>
                    <a:ext uri="{9D8B030D-6E8A-4147-A177-3AD203B41FA5}">
                      <a16:colId xmlns:a16="http://schemas.microsoft.com/office/drawing/2014/main" val="3299650702"/>
                    </a:ext>
                  </a:extLst>
                </a:gridCol>
                <a:gridCol w="3655979">
                  <a:extLst>
                    <a:ext uri="{9D8B030D-6E8A-4147-A177-3AD203B41FA5}">
                      <a16:colId xmlns:a16="http://schemas.microsoft.com/office/drawing/2014/main" val="1246363473"/>
                    </a:ext>
                  </a:extLst>
                </a:gridCol>
                <a:gridCol w="528586">
                  <a:extLst>
                    <a:ext uri="{9D8B030D-6E8A-4147-A177-3AD203B41FA5}">
                      <a16:colId xmlns:a16="http://schemas.microsoft.com/office/drawing/2014/main" val="1972181340"/>
                    </a:ext>
                  </a:extLst>
                </a:gridCol>
                <a:gridCol w="1635640">
                  <a:extLst>
                    <a:ext uri="{9D8B030D-6E8A-4147-A177-3AD203B41FA5}">
                      <a16:colId xmlns:a16="http://schemas.microsoft.com/office/drawing/2014/main" val="3169842876"/>
                    </a:ext>
                  </a:extLst>
                </a:gridCol>
                <a:gridCol w="1635640">
                  <a:extLst>
                    <a:ext uri="{9D8B030D-6E8A-4147-A177-3AD203B41FA5}">
                      <a16:colId xmlns:a16="http://schemas.microsoft.com/office/drawing/2014/main" val="881629711"/>
                    </a:ext>
                  </a:extLst>
                </a:gridCol>
              </a:tblGrid>
              <a:tr h="415405">
                <a:tc gridSpan="2">
                  <a:txBody>
                    <a:bodyPr/>
                    <a:lstStyle/>
                    <a:p>
                      <a:pPr marL="0" marR="0" indent="0" algn="ctr" fontAlgn="base" latinLnBrk="0">
                        <a:lnSpc>
                          <a:spcPct val="130000"/>
                        </a:lnSpc>
                        <a:spcBef>
                          <a:spcPts val="0"/>
                        </a:spcBef>
                        <a:spcAft>
                          <a:spcPts val="0"/>
                        </a:spcAft>
                      </a:pPr>
                      <a:r>
                        <a:rPr lang="zh-CN" altLang="en-US" sz="1200" kern="0" spc="0" dirty="0">
                          <a:effectLst/>
                          <a:latin typeface="+mn-ea"/>
                          <a:ea typeface="+mn-ea"/>
                        </a:rPr>
                        <a:t>院系</a:t>
                      </a:r>
                      <a:endParaRPr lang="ko-KR" altLang="en-US" sz="1200" kern="0" spc="0" dirty="0">
                        <a:solidFill>
                          <a:srgbClr val="000000"/>
                        </a:solidFill>
                        <a:effectLst/>
                        <a:latin typeface="+mn-ea"/>
                        <a:ea typeface="+mn-ea"/>
                      </a:endParaRPr>
                    </a:p>
                  </a:txBody>
                  <a:tcPr marL="17907" marR="17907" marT="17907" marB="17907" anchor="ctr">
                    <a:solidFill>
                      <a:schemeClr val="accent2">
                        <a:lumMod val="40000"/>
                        <a:lumOff val="60000"/>
                      </a:schemeClr>
                    </a:solidFill>
                  </a:tcPr>
                </a:tc>
                <a:tc h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zh-CN" altLang="en-US" sz="1200" kern="0" spc="0" dirty="0">
                          <a:effectLst/>
                          <a:latin typeface="+mn-ea"/>
                          <a:ea typeface="+mn-ea"/>
                        </a:rPr>
                        <a:t>教养</a:t>
                      </a:r>
                      <a:endParaRPr lang="ko-KR" altLang="en-US" sz="1200" kern="0" spc="0" dirty="0">
                        <a:solidFill>
                          <a:srgbClr val="000000"/>
                        </a:solidFill>
                        <a:effectLst/>
                        <a:latin typeface="+mn-ea"/>
                        <a:ea typeface="+mn-ea"/>
                      </a:endParaRPr>
                    </a:p>
                  </a:txBody>
                  <a:tcPr marL="17907" marR="17907" marT="17907" marB="17907" anchor="ctr">
                    <a:solidFill>
                      <a:schemeClr val="accent2">
                        <a:lumMod val="40000"/>
                        <a:lumOff val="60000"/>
                      </a:schemeClr>
                    </a:solidFill>
                  </a:tcPr>
                </a:tc>
                <a:tc>
                  <a:txBody>
                    <a:bodyPr/>
                    <a:lstStyle/>
                    <a:p>
                      <a:pPr marL="0" marR="0" indent="0" algn="ctr" fontAlgn="base" latinLnBrk="0">
                        <a:lnSpc>
                          <a:spcPct val="130000"/>
                        </a:lnSpc>
                        <a:spcBef>
                          <a:spcPts val="0"/>
                        </a:spcBef>
                        <a:spcAft>
                          <a:spcPts val="0"/>
                        </a:spcAft>
                      </a:pPr>
                      <a:r>
                        <a:rPr lang="zh-CN" altLang="en-US" sz="1200" kern="0" spc="0" dirty="0">
                          <a:effectLst/>
                          <a:latin typeface="+mn-ea"/>
                          <a:ea typeface="+mn-ea"/>
                        </a:rPr>
                        <a:t>专业</a:t>
                      </a:r>
                      <a:endParaRPr lang="ko-KR" altLang="en-US" sz="1200" kern="0" spc="0" dirty="0">
                        <a:solidFill>
                          <a:srgbClr val="000000"/>
                        </a:solidFill>
                        <a:effectLst/>
                        <a:latin typeface="+mn-ea"/>
                        <a:ea typeface="+mn-ea"/>
                      </a:endParaRPr>
                    </a:p>
                  </a:txBody>
                  <a:tcPr marL="17907" marR="17907" marT="17907" marB="17907" anchor="ctr">
                    <a:solidFill>
                      <a:schemeClr val="accent2">
                        <a:lumMod val="40000"/>
                        <a:lumOff val="60000"/>
                      </a:schemeClr>
                    </a:solidFill>
                  </a:tcPr>
                </a:tc>
                <a:tc>
                  <a:txBody>
                    <a:bodyPr/>
                    <a:lstStyle/>
                    <a:p>
                      <a:pPr marL="0" marR="0" indent="0" algn="ctr" fontAlgn="base" latinLnBrk="0">
                        <a:lnSpc>
                          <a:spcPct val="130000"/>
                        </a:lnSpc>
                        <a:spcBef>
                          <a:spcPts val="0"/>
                        </a:spcBef>
                        <a:spcAft>
                          <a:spcPts val="0"/>
                        </a:spcAft>
                      </a:pPr>
                      <a:r>
                        <a:rPr lang="zh-CN" altLang="en-US" sz="1200" kern="0" spc="0" dirty="0">
                          <a:effectLst/>
                          <a:latin typeface="+mn-ea"/>
                          <a:ea typeface="+mn-ea"/>
                        </a:rPr>
                        <a:t>毕业所需学分</a:t>
                      </a:r>
                      <a:endParaRPr lang="ko-KR" altLang="en-US" sz="1200" kern="0" spc="0" dirty="0">
                        <a:solidFill>
                          <a:srgbClr val="000000"/>
                        </a:solidFill>
                        <a:effectLst/>
                        <a:latin typeface="+mn-ea"/>
                        <a:ea typeface="+mn-ea"/>
                      </a:endParaRPr>
                    </a:p>
                  </a:txBody>
                  <a:tcPr marL="17907" marR="17907" marT="17907" marB="17907" anchor="ctr">
                    <a:solidFill>
                      <a:schemeClr val="accent2">
                        <a:lumMod val="40000"/>
                        <a:lumOff val="60000"/>
                      </a:schemeClr>
                    </a:solidFill>
                  </a:tcPr>
                </a:tc>
                <a:extLst>
                  <a:ext uri="{0D108BD9-81ED-4DB2-BD59-A6C34878D82A}">
                    <a16:rowId xmlns:a16="http://schemas.microsoft.com/office/drawing/2014/main" val="757522250"/>
                  </a:ext>
                </a:extLst>
              </a:tr>
              <a:tr h="289305">
                <a:tc gridSpan="2">
                  <a:txBody>
                    <a:bodyPr/>
                    <a:lstStyle/>
                    <a:p>
                      <a:pPr marL="0" marR="0" indent="0" algn="ctr" fontAlgn="base" latinLnBrk="0">
                        <a:lnSpc>
                          <a:spcPct val="130000"/>
                        </a:lnSpc>
                        <a:spcBef>
                          <a:spcPts val="0"/>
                        </a:spcBef>
                        <a:spcAft>
                          <a:spcPts val="0"/>
                        </a:spcAft>
                      </a:pPr>
                      <a:r>
                        <a:rPr lang="zh-CN" altLang="en-US" sz="1200" kern="0" spc="0" dirty="0">
                          <a:effectLst/>
                          <a:latin typeface="+mn-ea"/>
                          <a:ea typeface="+mn-ea"/>
                        </a:rPr>
                        <a:t>电子工程、理工系</a:t>
                      </a:r>
                      <a:endParaRPr lang="ko-KR" altLang="en-US" sz="1200" kern="0" spc="0" dirty="0">
                        <a:solidFill>
                          <a:srgbClr val="000000"/>
                        </a:solidFill>
                        <a:effectLst/>
                        <a:latin typeface="+mn-ea"/>
                        <a:ea typeface="+mn-ea"/>
                      </a:endParaRPr>
                    </a:p>
                  </a:txBody>
                  <a:tcPr marL="17907" marR="17907" marT="17907" marB="17907" anchor="ctr">
                    <a:solidFill>
                      <a:schemeClr val="accent2">
                        <a:lumMod val="20000"/>
                        <a:lumOff val="80000"/>
                      </a:schemeClr>
                    </a:solidFill>
                  </a:tcPr>
                </a:tc>
                <a:tc hMerge="1">
                  <a:txBody>
                    <a:bodyPr/>
                    <a:lstStyle/>
                    <a:p>
                      <a:pPr latinLnBrk="1"/>
                      <a:endParaRPr lang="ko-KR" altLang="en-US"/>
                    </a:p>
                  </a:txBody>
                  <a:tcPr/>
                </a:tc>
                <a:tc rowSpan="16">
                  <a:txBody>
                    <a:bodyPr/>
                    <a:lstStyle/>
                    <a:p>
                      <a:pPr marL="0" marR="0" indent="0" algn="ctr" fontAlgn="base" latinLnBrk="0">
                        <a:lnSpc>
                          <a:spcPct val="130000"/>
                        </a:lnSpc>
                        <a:spcBef>
                          <a:spcPts val="0"/>
                        </a:spcBef>
                        <a:spcAft>
                          <a:spcPts val="0"/>
                        </a:spcAft>
                      </a:pPr>
                      <a:r>
                        <a:rPr lang="en-US" sz="1200" kern="0" spc="0" dirty="0">
                          <a:effectLst/>
                          <a:latin typeface="+mn-ea"/>
                          <a:ea typeface="+mn-ea"/>
                        </a:rPr>
                        <a:t>30</a:t>
                      </a:r>
                      <a:endParaRPr lang="en-US" sz="1200" kern="0" spc="0" dirty="0">
                        <a:solidFill>
                          <a:srgbClr val="000000"/>
                        </a:solidFill>
                        <a:effectLst/>
                        <a:latin typeface="+mn-ea"/>
                        <a:ea typeface="+mn-ea"/>
                      </a:endParaRP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mn-ea"/>
                          <a:ea typeface="+mn-ea"/>
                        </a:rPr>
                        <a:t>60</a:t>
                      </a: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mn-ea"/>
                          <a:ea typeface="+mn-ea"/>
                        </a:rPr>
                        <a:t>133</a:t>
                      </a: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3033776462"/>
                  </a:ext>
                </a:extLst>
              </a:tr>
              <a:tr h="289305">
                <a:tc gridSpan="2">
                  <a:txBody>
                    <a:bodyPr/>
                    <a:lstStyle/>
                    <a:p>
                      <a:pPr marL="0" marR="0" indent="0" algn="ctr" fontAlgn="base" latinLnBrk="0">
                        <a:lnSpc>
                          <a:spcPct val="130000"/>
                        </a:lnSpc>
                        <a:spcBef>
                          <a:spcPts val="0"/>
                        </a:spcBef>
                        <a:spcAft>
                          <a:spcPts val="0"/>
                        </a:spcAft>
                      </a:pPr>
                      <a:r>
                        <a:rPr lang="zh-CN" altLang="en-US" sz="1200" kern="0" spc="0" dirty="0">
                          <a:effectLst/>
                          <a:latin typeface="+mn-ea"/>
                          <a:ea typeface="+mn-ea"/>
                        </a:rPr>
                        <a:t>建筑系</a:t>
                      </a:r>
                      <a:r>
                        <a:rPr lang="en-US" altLang="ko-KR" sz="1200" kern="0" spc="0" dirty="0">
                          <a:effectLst/>
                          <a:latin typeface="+mn-ea"/>
                          <a:ea typeface="+mn-ea"/>
                        </a:rPr>
                        <a:t>(5</a:t>
                      </a:r>
                      <a:r>
                        <a:rPr lang="zh-CN" altLang="en-US" sz="1200" kern="0" spc="0" dirty="0">
                          <a:effectLst/>
                          <a:latin typeface="+mn-ea"/>
                          <a:ea typeface="+mn-ea"/>
                        </a:rPr>
                        <a:t>年</a:t>
                      </a:r>
                      <a:r>
                        <a:rPr lang="en-US" altLang="ko-KR" sz="1200" kern="0" spc="0" dirty="0">
                          <a:effectLst/>
                          <a:latin typeface="+mn-ea"/>
                          <a:ea typeface="+mn-ea"/>
                        </a:rPr>
                        <a:t>)</a:t>
                      </a:r>
                      <a:endParaRPr lang="ko-KR" altLang="en-US" sz="1200" kern="0" spc="0" dirty="0">
                        <a:solidFill>
                          <a:srgbClr val="000000"/>
                        </a:solidFill>
                        <a:effectLst/>
                        <a:latin typeface="+mn-ea"/>
                        <a:ea typeface="+mn-ea"/>
                      </a:endParaRPr>
                    </a:p>
                  </a:txBody>
                  <a:tcPr marL="17907" marR="17907" marT="17907" marB="17907" anchor="ctr">
                    <a:solidFill>
                      <a:schemeClr val="accent2">
                        <a:lumMod val="20000"/>
                        <a:lumOff val="80000"/>
                      </a:schemeClr>
                    </a:solidFill>
                  </a:tcPr>
                </a:tc>
                <a:tc hMerge="1">
                  <a:txBody>
                    <a:bodyPr/>
                    <a:lstStyle/>
                    <a:p>
                      <a:pPr latinLnBrk="1"/>
                      <a:endParaRPr lang="ko-KR" altLang="en-US"/>
                    </a:p>
                  </a:txBody>
                  <a:tcPr/>
                </a:tc>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mn-ea"/>
                          <a:ea typeface="+mn-ea"/>
                        </a:rPr>
                        <a:t>120</a:t>
                      </a: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a:solidFill>
                            <a:srgbClr val="000000"/>
                          </a:solidFill>
                          <a:effectLst/>
                          <a:latin typeface="+mn-ea"/>
                          <a:ea typeface="+mn-ea"/>
                        </a:rPr>
                        <a:t>163</a:t>
                      </a: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4026238831"/>
                  </a:ext>
                </a:extLst>
              </a:tr>
              <a:tr h="289305">
                <a:tc rowSpan="3">
                  <a:txBody>
                    <a:bodyPr/>
                    <a:lstStyle/>
                    <a:p>
                      <a:pPr marL="0" marR="0" indent="0" algn="ctr" fontAlgn="base" latinLnBrk="0">
                        <a:lnSpc>
                          <a:spcPct val="130000"/>
                        </a:lnSpc>
                        <a:spcBef>
                          <a:spcPts val="0"/>
                        </a:spcBef>
                        <a:spcAft>
                          <a:spcPts val="0"/>
                        </a:spcAft>
                      </a:pPr>
                      <a:r>
                        <a:rPr lang="zh-CN" altLang="en-US" sz="1200" kern="0" spc="0" dirty="0">
                          <a:solidFill>
                            <a:schemeClr val="dk1"/>
                          </a:solidFill>
                          <a:effectLst/>
                          <a:latin typeface="+mn-ea"/>
                          <a:ea typeface="+mn-ea"/>
                        </a:rPr>
                        <a:t>自然科学学院</a:t>
                      </a:r>
                      <a:endParaRPr lang="ko-KR" altLang="en-US" sz="1200" kern="0" spc="0" dirty="0">
                        <a:solidFill>
                          <a:srgbClr val="000000"/>
                        </a:solidFill>
                        <a:effectLst/>
                        <a:latin typeface="+mn-ea"/>
                        <a:ea typeface="+mn-ea"/>
                      </a:endParaRP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zh-CN" altLang="en-US" sz="1200" kern="0" spc="0" dirty="0">
                          <a:solidFill>
                            <a:schemeClr val="dk1"/>
                          </a:solidFill>
                          <a:effectLst/>
                          <a:latin typeface="+mn-ea"/>
                          <a:ea typeface="+mn-ea"/>
                        </a:rPr>
                        <a:t>数学系</a:t>
                      </a:r>
                      <a:endParaRPr lang="ko-KR" altLang="en-US" sz="1200" kern="0" spc="0" dirty="0">
                        <a:solidFill>
                          <a:srgbClr val="000000"/>
                        </a:solidFill>
                        <a:effectLst/>
                        <a:latin typeface="+mn-ea"/>
                        <a:ea typeface="+mn-ea"/>
                      </a:endParaRPr>
                    </a:p>
                  </a:txBody>
                  <a:tcPr marL="17907" marR="17907" marT="17907" marB="17907" anchor="ctr">
                    <a:solidFill>
                      <a:schemeClr val="accent2">
                        <a:lumMod val="20000"/>
                        <a:lumOff val="80000"/>
                      </a:schemeClr>
                    </a:solidFill>
                  </a:tcPr>
                </a:tc>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mn-ea"/>
                          <a:ea typeface="+mn-ea"/>
                        </a:rPr>
                        <a:t>54</a:t>
                      </a: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a:solidFill>
                            <a:srgbClr val="000000"/>
                          </a:solidFill>
                          <a:effectLst/>
                          <a:latin typeface="+mn-ea"/>
                          <a:ea typeface="+mn-ea"/>
                        </a:rPr>
                        <a:t>133</a:t>
                      </a: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1404223802"/>
                  </a:ext>
                </a:extLst>
              </a:tr>
              <a:tr h="403119">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zh-CN" altLang="en-US" sz="1200" kern="0" spc="0" dirty="0">
                          <a:effectLst/>
                          <a:latin typeface="+mn-ea"/>
                          <a:ea typeface="+mn-ea"/>
                        </a:rPr>
                        <a:t>电子生物物理系</a:t>
                      </a:r>
                      <a:r>
                        <a:rPr lang="en-US" altLang="ko-KR" sz="1200" kern="0" spc="0" dirty="0">
                          <a:effectLst/>
                          <a:latin typeface="+mn-ea"/>
                          <a:ea typeface="+mn-ea"/>
                        </a:rPr>
                        <a:t>,</a:t>
                      </a:r>
                      <a:r>
                        <a:rPr lang="zh-CN" altLang="en-US" sz="1200" kern="0" spc="0" dirty="0">
                          <a:effectLst/>
                          <a:latin typeface="+mn-ea"/>
                          <a:ea typeface="+mn-ea"/>
                        </a:rPr>
                        <a:t>化学系</a:t>
                      </a:r>
                      <a:r>
                        <a:rPr lang="en-US" altLang="ko-KR" sz="1200" kern="0" spc="0" dirty="0">
                          <a:effectLst/>
                          <a:latin typeface="+mn-ea"/>
                          <a:ea typeface="+mn-ea"/>
                        </a:rPr>
                        <a:t>,</a:t>
                      </a:r>
                      <a:r>
                        <a:rPr lang="zh-CN" altLang="en-US" sz="1200" kern="0" spc="0" dirty="0">
                          <a:effectLst/>
                          <a:latin typeface="+mn-ea"/>
                          <a:ea typeface="+mn-ea"/>
                        </a:rPr>
                        <a:t>生活体育学系</a:t>
                      </a:r>
                      <a:endParaRPr lang="ko-KR" altLang="en-US" sz="1200" kern="0" spc="0" dirty="0">
                        <a:solidFill>
                          <a:srgbClr val="000000"/>
                        </a:solidFill>
                        <a:effectLst/>
                        <a:latin typeface="+mn-ea"/>
                        <a:ea typeface="+mn-ea"/>
                      </a:endParaRPr>
                    </a:p>
                  </a:txBody>
                  <a:tcPr marL="17907" marR="17907" marT="17907" marB="17907" anchor="ctr">
                    <a:solidFill>
                      <a:schemeClr val="accent2">
                        <a:lumMod val="20000"/>
                        <a:lumOff val="80000"/>
                      </a:schemeClr>
                    </a:solidFill>
                  </a:tcPr>
                </a:tc>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mn-ea"/>
                          <a:ea typeface="+mn-ea"/>
                        </a:rPr>
                        <a:t>60</a:t>
                      </a: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mn-ea"/>
                          <a:ea typeface="+mn-ea"/>
                        </a:rPr>
                        <a:t>133</a:t>
                      </a: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3539172909"/>
                  </a:ext>
                </a:extLst>
              </a:tr>
              <a:tr h="289305">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zh-CN" altLang="en-US" sz="1200" kern="0" spc="0" dirty="0">
                          <a:effectLst/>
                          <a:latin typeface="+mn-ea"/>
                          <a:ea typeface="+mn-ea"/>
                        </a:rPr>
                        <a:t>信息内容学系</a:t>
                      </a:r>
                      <a:r>
                        <a:rPr lang="en-US" altLang="ko-KR" sz="1200" kern="0" spc="0" dirty="0">
                          <a:effectLst/>
                          <a:latin typeface="+mn-ea"/>
                          <a:ea typeface="+mn-ea"/>
                        </a:rPr>
                        <a:t>(</a:t>
                      </a:r>
                      <a:r>
                        <a:rPr lang="zh-CN" altLang="en-US" sz="1200" kern="0" spc="0" dirty="0">
                          <a:effectLst/>
                          <a:latin typeface="+mn-ea"/>
                          <a:ea typeface="+mn-ea"/>
                        </a:rPr>
                        <a:t>网络安全学系</a:t>
                      </a:r>
                      <a:r>
                        <a:rPr lang="en-US" altLang="ko-KR" sz="1200" kern="0" spc="0" dirty="0">
                          <a:effectLst/>
                          <a:latin typeface="+mn-ea"/>
                          <a:ea typeface="+mn-ea"/>
                        </a:rPr>
                        <a:t>)</a:t>
                      </a:r>
                      <a:endParaRPr lang="ko-KR" altLang="en-US" sz="1200" kern="0" spc="0" dirty="0">
                        <a:solidFill>
                          <a:srgbClr val="000000"/>
                        </a:solidFill>
                        <a:effectLst/>
                        <a:latin typeface="+mn-ea"/>
                        <a:ea typeface="+mn-ea"/>
                      </a:endParaRPr>
                    </a:p>
                  </a:txBody>
                  <a:tcPr marL="17907" marR="17907" marT="17907" marB="17907" anchor="ctr">
                    <a:solidFill>
                      <a:schemeClr val="accent2">
                        <a:lumMod val="20000"/>
                        <a:lumOff val="80000"/>
                      </a:schemeClr>
                    </a:solidFill>
                  </a:tcPr>
                </a:tc>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en-US" sz="1200" kern="0" spc="0">
                          <a:solidFill>
                            <a:srgbClr val="000000"/>
                          </a:solidFill>
                          <a:effectLst/>
                          <a:latin typeface="+mn-ea"/>
                          <a:ea typeface="+mn-ea"/>
                        </a:rPr>
                        <a:t>45</a:t>
                      </a: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a:solidFill>
                            <a:srgbClr val="000000"/>
                          </a:solidFill>
                          <a:effectLst/>
                          <a:latin typeface="+mn-ea"/>
                          <a:ea typeface="+mn-ea"/>
                        </a:rPr>
                        <a:t>120</a:t>
                      </a: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335592140"/>
                  </a:ext>
                </a:extLst>
              </a:tr>
              <a:tr h="289305">
                <a:tc rowSpan="5">
                  <a:txBody>
                    <a:bodyPr/>
                    <a:lstStyle/>
                    <a:p>
                      <a:pPr marL="0" marR="0" indent="0" algn="ctr" fontAlgn="base" latinLnBrk="0">
                        <a:lnSpc>
                          <a:spcPct val="130000"/>
                        </a:lnSpc>
                        <a:spcBef>
                          <a:spcPts val="0"/>
                        </a:spcBef>
                        <a:spcAft>
                          <a:spcPts val="0"/>
                        </a:spcAft>
                      </a:pPr>
                      <a:r>
                        <a:rPr lang="zh-CN" altLang="en-US" sz="1200" kern="0" spc="0" dirty="0">
                          <a:effectLst/>
                          <a:latin typeface="+mn-ea"/>
                          <a:ea typeface="+mn-ea"/>
                        </a:rPr>
                        <a:t>人文社会科学学院</a:t>
                      </a:r>
                      <a:endParaRPr lang="ko-KR" altLang="en-US" sz="1200" kern="0" spc="0" dirty="0">
                        <a:solidFill>
                          <a:srgbClr val="000000"/>
                        </a:solidFill>
                        <a:effectLst/>
                        <a:latin typeface="+mn-ea"/>
                        <a:ea typeface="+mn-ea"/>
                      </a:endParaRP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zh-CN" altLang="en-US" sz="1200" kern="0" spc="0" dirty="0">
                          <a:solidFill>
                            <a:schemeClr val="dk1"/>
                          </a:solidFill>
                          <a:effectLst/>
                          <a:latin typeface="+mn-ea"/>
                          <a:ea typeface="+mn-ea"/>
                        </a:rPr>
                        <a:t>国语国文系</a:t>
                      </a:r>
                      <a:endParaRPr lang="ko-KR" altLang="en-US" sz="1200" kern="0" spc="0" dirty="0">
                        <a:solidFill>
                          <a:srgbClr val="000000"/>
                        </a:solidFill>
                        <a:effectLst/>
                        <a:latin typeface="+mn-ea"/>
                        <a:ea typeface="+mn-ea"/>
                      </a:endParaRPr>
                    </a:p>
                  </a:txBody>
                  <a:tcPr marL="17907" marR="17907" marT="17907" marB="17907" anchor="ctr">
                    <a:solidFill>
                      <a:schemeClr val="accent2">
                        <a:lumMod val="20000"/>
                        <a:lumOff val="80000"/>
                      </a:schemeClr>
                    </a:solidFill>
                  </a:tcPr>
                </a:tc>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en-US" sz="1200" kern="0" spc="0">
                          <a:solidFill>
                            <a:srgbClr val="000000"/>
                          </a:solidFill>
                          <a:effectLst/>
                          <a:latin typeface="+mn-ea"/>
                          <a:ea typeface="+mn-ea"/>
                        </a:rPr>
                        <a:t>51</a:t>
                      </a: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mn-ea"/>
                          <a:ea typeface="+mn-ea"/>
                        </a:rPr>
                        <a:t>130</a:t>
                      </a: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3177354605"/>
                  </a:ext>
                </a:extLst>
              </a:tr>
              <a:tr h="289305">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zh-CN" altLang="en-US" sz="1200" kern="0" spc="0" dirty="0">
                          <a:solidFill>
                            <a:schemeClr val="dk1"/>
                          </a:solidFill>
                          <a:effectLst/>
                          <a:latin typeface="+mn-ea"/>
                          <a:ea typeface="+mn-ea"/>
                        </a:rPr>
                        <a:t>英语英文系</a:t>
                      </a:r>
                      <a:endParaRPr lang="ko-KR" altLang="en-US" sz="1200" kern="0" spc="0" dirty="0">
                        <a:solidFill>
                          <a:srgbClr val="000000"/>
                        </a:solidFill>
                        <a:effectLst/>
                        <a:latin typeface="+mn-ea"/>
                        <a:ea typeface="+mn-ea"/>
                      </a:endParaRPr>
                    </a:p>
                  </a:txBody>
                  <a:tcPr marL="17907" marR="17907" marT="17907" marB="17907" anchor="ctr">
                    <a:solidFill>
                      <a:schemeClr val="accent2">
                        <a:lumMod val="20000"/>
                        <a:lumOff val="80000"/>
                      </a:schemeClr>
                    </a:solidFill>
                  </a:tcPr>
                </a:tc>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mn-ea"/>
                          <a:ea typeface="+mn-ea"/>
                        </a:rPr>
                        <a:t>45</a:t>
                      </a: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mn-ea"/>
                          <a:ea typeface="+mn-ea"/>
                        </a:rPr>
                        <a:t>130</a:t>
                      </a: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1335772281"/>
                  </a:ext>
                </a:extLst>
              </a:tr>
              <a:tr h="289305">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zh-CN" altLang="en-US" sz="1200" kern="0" spc="0" dirty="0">
                          <a:solidFill>
                            <a:schemeClr val="dk1"/>
                          </a:solidFill>
                          <a:effectLst/>
                          <a:latin typeface="+mn-ea"/>
                          <a:ea typeface="+mn-ea"/>
                        </a:rPr>
                        <a:t>产业心理系</a:t>
                      </a:r>
                      <a:endParaRPr lang="ko-KR" altLang="en-US" sz="1200" kern="0" spc="0" dirty="0">
                        <a:solidFill>
                          <a:srgbClr val="000000"/>
                        </a:solidFill>
                        <a:effectLst/>
                        <a:latin typeface="+mn-ea"/>
                        <a:ea typeface="+mn-ea"/>
                      </a:endParaRPr>
                    </a:p>
                  </a:txBody>
                  <a:tcPr marL="17907" marR="17907" marT="17907" marB="17907" anchor="ctr">
                    <a:solidFill>
                      <a:schemeClr val="accent2">
                        <a:lumMod val="20000"/>
                        <a:lumOff val="80000"/>
                      </a:schemeClr>
                    </a:solidFill>
                  </a:tcPr>
                </a:tc>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mn-ea"/>
                          <a:ea typeface="+mn-ea"/>
                        </a:rPr>
                        <a:t>51</a:t>
                      </a: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a:solidFill>
                            <a:srgbClr val="000000"/>
                          </a:solidFill>
                          <a:effectLst/>
                          <a:latin typeface="+mn-ea"/>
                          <a:ea typeface="+mn-ea"/>
                        </a:rPr>
                        <a:t>130</a:t>
                      </a: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1591248805"/>
                  </a:ext>
                </a:extLst>
              </a:tr>
              <a:tr h="289305">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zh-CN" altLang="en-US" sz="1200" kern="0" spc="0" dirty="0">
                          <a:solidFill>
                            <a:schemeClr val="dk1"/>
                          </a:solidFill>
                          <a:effectLst/>
                          <a:latin typeface="+mn-ea"/>
                          <a:ea typeface="+mn-ea"/>
                        </a:rPr>
                        <a:t>媒体影像系</a:t>
                      </a:r>
                      <a:endParaRPr lang="ko-KR" altLang="en-US" sz="1200" kern="0" spc="0" dirty="0">
                        <a:solidFill>
                          <a:srgbClr val="000000"/>
                        </a:solidFill>
                        <a:effectLst/>
                        <a:latin typeface="+mn-ea"/>
                        <a:ea typeface="+mn-ea"/>
                      </a:endParaRPr>
                    </a:p>
                  </a:txBody>
                  <a:tcPr marL="17907" marR="17907" marT="17907" marB="17907" anchor="ctr">
                    <a:solidFill>
                      <a:schemeClr val="accent2">
                        <a:lumMod val="20000"/>
                        <a:lumOff val="80000"/>
                      </a:schemeClr>
                    </a:solidFill>
                  </a:tcPr>
                </a:tc>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mn-ea"/>
                          <a:ea typeface="+mn-ea"/>
                        </a:rPr>
                        <a:t>45</a:t>
                      </a: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mn-ea"/>
                          <a:ea typeface="+mn-ea"/>
                        </a:rPr>
                        <a:t>130</a:t>
                      </a: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3771918681"/>
                  </a:ext>
                </a:extLst>
              </a:tr>
              <a:tr h="289305">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zh-CN" altLang="en-US" sz="1200" kern="0" spc="0" dirty="0">
                          <a:solidFill>
                            <a:schemeClr val="dk1"/>
                          </a:solidFill>
                          <a:effectLst/>
                          <a:latin typeface="+mn-ea"/>
                          <a:ea typeface="+mn-ea"/>
                        </a:rPr>
                        <a:t>东北亚产业学部</a:t>
                      </a:r>
                      <a:endParaRPr lang="ko-KR" altLang="en-US" sz="1200" kern="0" spc="0" dirty="0">
                        <a:solidFill>
                          <a:srgbClr val="000000"/>
                        </a:solidFill>
                        <a:effectLst/>
                        <a:latin typeface="+mn-ea"/>
                        <a:ea typeface="+mn-ea"/>
                      </a:endParaRPr>
                    </a:p>
                  </a:txBody>
                  <a:tcPr marL="17907" marR="17907" marT="17907" marB="17907" anchor="ctr">
                    <a:solidFill>
                      <a:schemeClr val="accent2">
                        <a:lumMod val="20000"/>
                        <a:lumOff val="80000"/>
                      </a:schemeClr>
                    </a:solidFill>
                  </a:tcPr>
                </a:tc>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mn-ea"/>
                          <a:ea typeface="+mn-ea"/>
                        </a:rPr>
                        <a:t>66</a:t>
                      </a: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mn-ea"/>
                          <a:ea typeface="+mn-ea"/>
                        </a:rPr>
                        <a:t>130</a:t>
                      </a: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300873570"/>
                  </a:ext>
                </a:extLst>
              </a:tr>
              <a:tr h="289305">
                <a:tc rowSpan="4">
                  <a:txBody>
                    <a:bodyPr/>
                    <a:lstStyle/>
                    <a:p>
                      <a:pPr marL="0" marR="0" indent="0" algn="ctr" fontAlgn="base" latinLnBrk="0">
                        <a:lnSpc>
                          <a:spcPct val="130000"/>
                        </a:lnSpc>
                        <a:spcBef>
                          <a:spcPts val="0"/>
                        </a:spcBef>
                        <a:spcAft>
                          <a:spcPts val="0"/>
                        </a:spcAft>
                      </a:pPr>
                      <a:r>
                        <a:rPr lang="zh-CN" altLang="en-US" sz="1200" kern="0" spc="0" dirty="0">
                          <a:solidFill>
                            <a:schemeClr val="dk1"/>
                          </a:solidFill>
                          <a:effectLst/>
                          <a:latin typeface="+mn-ea"/>
                          <a:ea typeface="+mn-ea"/>
                        </a:rPr>
                        <a:t>政法学院</a:t>
                      </a:r>
                      <a:endParaRPr lang="ko-KR" altLang="en-US" sz="1200" kern="0" spc="0" dirty="0">
                        <a:solidFill>
                          <a:srgbClr val="000000"/>
                        </a:solidFill>
                        <a:effectLst/>
                        <a:latin typeface="+mn-ea"/>
                        <a:ea typeface="+mn-ea"/>
                      </a:endParaRP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zh-CN" altLang="en-US" sz="1200" kern="0" spc="0" dirty="0">
                          <a:solidFill>
                            <a:schemeClr val="dk1"/>
                          </a:solidFill>
                          <a:effectLst/>
                          <a:latin typeface="+mn-ea"/>
                          <a:ea typeface="+mn-ea"/>
                        </a:rPr>
                        <a:t>行政学系</a:t>
                      </a:r>
                      <a:endParaRPr lang="ko-KR" altLang="en-US" sz="1200" kern="0" spc="0" dirty="0">
                        <a:solidFill>
                          <a:srgbClr val="000000"/>
                        </a:solidFill>
                        <a:effectLst/>
                        <a:latin typeface="+mn-ea"/>
                        <a:ea typeface="+mn-ea"/>
                      </a:endParaRPr>
                    </a:p>
                  </a:txBody>
                  <a:tcPr marL="17907" marR="17907" marT="17907" marB="17907" anchor="ctr">
                    <a:solidFill>
                      <a:schemeClr val="accent2">
                        <a:lumMod val="20000"/>
                        <a:lumOff val="80000"/>
                      </a:schemeClr>
                    </a:solidFill>
                  </a:tcPr>
                </a:tc>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en-US" sz="1200" kern="0" spc="0">
                          <a:solidFill>
                            <a:srgbClr val="000000"/>
                          </a:solidFill>
                          <a:effectLst/>
                          <a:latin typeface="+mn-ea"/>
                          <a:ea typeface="+mn-ea"/>
                        </a:rPr>
                        <a:t>45</a:t>
                      </a: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mn-ea"/>
                          <a:ea typeface="+mn-ea"/>
                        </a:rPr>
                        <a:t>130</a:t>
                      </a: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2528385140"/>
                  </a:ext>
                </a:extLst>
              </a:tr>
              <a:tr h="289305">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zh-CN" altLang="en-US" sz="1200" kern="0" spc="0" dirty="0">
                          <a:solidFill>
                            <a:schemeClr val="dk1"/>
                          </a:solidFill>
                          <a:effectLst/>
                          <a:latin typeface="+mn-ea"/>
                          <a:ea typeface="+mn-ea"/>
                        </a:rPr>
                        <a:t>法学系</a:t>
                      </a:r>
                      <a:endParaRPr lang="ko-KR" altLang="en-US" sz="1200" kern="0" spc="0" dirty="0">
                        <a:solidFill>
                          <a:srgbClr val="000000"/>
                        </a:solidFill>
                        <a:effectLst/>
                        <a:latin typeface="+mn-ea"/>
                        <a:ea typeface="+mn-ea"/>
                      </a:endParaRPr>
                    </a:p>
                  </a:txBody>
                  <a:tcPr marL="17907" marR="17907" marT="17907" marB="17907" anchor="ctr">
                    <a:solidFill>
                      <a:srgbClr val="FFFF00"/>
                    </a:solidFill>
                  </a:tcPr>
                </a:tc>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mn-ea"/>
                          <a:ea typeface="+mn-ea"/>
                        </a:rPr>
                        <a:t>45</a:t>
                      </a:r>
                    </a:p>
                  </a:txBody>
                  <a:tcPr marL="17907" marR="17907" marT="17907" marB="17907" anchor="ctr">
                    <a:solidFill>
                      <a:srgbClr val="FFFF00"/>
                    </a:solidFill>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mn-ea"/>
                          <a:ea typeface="+mn-ea"/>
                        </a:rPr>
                        <a:t>130</a:t>
                      </a:r>
                    </a:p>
                  </a:txBody>
                  <a:tcPr marL="17907" marR="17907" marT="17907" marB="17907" anchor="ctr">
                    <a:solidFill>
                      <a:srgbClr val="FFFF00"/>
                    </a:solidFill>
                  </a:tcPr>
                </a:tc>
                <a:extLst>
                  <a:ext uri="{0D108BD9-81ED-4DB2-BD59-A6C34878D82A}">
                    <a16:rowId xmlns:a16="http://schemas.microsoft.com/office/drawing/2014/main" val="1022549173"/>
                  </a:ext>
                </a:extLst>
              </a:tr>
              <a:tr h="289305">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zh-CN" altLang="en-US" sz="1200" kern="0" spc="0" dirty="0">
                          <a:effectLst/>
                          <a:latin typeface="+mn-ea"/>
                          <a:ea typeface="+mn-ea"/>
                        </a:rPr>
                        <a:t>资产管理系</a:t>
                      </a:r>
                      <a:r>
                        <a:rPr lang="en-US" altLang="ko-KR" sz="1200" kern="0" spc="0" dirty="0">
                          <a:effectLst/>
                          <a:latin typeface="+mn-ea"/>
                          <a:ea typeface="+mn-ea"/>
                        </a:rPr>
                        <a:t>(</a:t>
                      </a:r>
                      <a:r>
                        <a:rPr lang="zh-CN" altLang="en-US" sz="1200" kern="0" spc="0" dirty="0">
                          <a:effectLst/>
                          <a:latin typeface="+mn-ea"/>
                          <a:ea typeface="+mn-ea"/>
                        </a:rPr>
                        <a:t>不动产法务系</a:t>
                      </a:r>
                      <a:r>
                        <a:rPr lang="en-US" altLang="ko-KR" sz="1200" kern="0" spc="0" dirty="0">
                          <a:effectLst/>
                          <a:latin typeface="+mn-ea"/>
                          <a:ea typeface="+mn-ea"/>
                        </a:rPr>
                        <a:t>)</a:t>
                      </a:r>
                      <a:endParaRPr lang="ko-KR" altLang="en-US" sz="1200" kern="0" spc="0" dirty="0">
                        <a:solidFill>
                          <a:srgbClr val="000000"/>
                        </a:solidFill>
                        <a:effectLst/>
                        <a:latin typeface="+mn-ea"/>
                        <a:ea typeface="+mn-ea"/>
                      </a:endParaRPr>
                    </a:p>
                  </a:txBody>
                  <a:tcPr marL="17907" marR="17907" marT="17907" marB="17907" anchor="ctr">
                    <a:solidFill>
                      <a:schemeClr val="accent2">
                        <a:lumMod val="20000"/>
                        <a:lumOff val="80000"/>
                      </a:schemeClr>
                    </a:solidFill>
                  </a:tcPr>
                </a:tc>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en-US" sz="1200" kern="0" spc="0">
                          <a:solidFill>
                            <a:srgbClr val="000000"/>
                          </a:solidFill>
                          <a:effectLst/>
                          <a:latin typeface="+mn-ea"/>
                          <a:ea typeface="+mn-ea"/>
                        </a:rPr>
                        <a:t>45</a:t>
                      </a: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mn-ea"/>
                          <a:ea typeface="+mn-ea"/>
                        </a:rPr>
                        <a:t>120</a:t>
                      </a: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2862143754"/>
                  </a:ext>
                </a:extLst>
              </a:tr>
              <a:tr h="289305">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zh-CN" altLang="en-US" sz="1200" kern="0" spc="0" dirty="0">
                          <a:solidFill>
                            <a:schemeClr val="dk1"/>
                          </a:solidFill>
                          <a:effectLst/>
                          <a:latin typeface="+mn-ea"/>
                          <a:ea typeface="+mn-ea"/>
                        </a:rPr>
                        <a:t>国际学部</a:t>
                      </a:r>
                      <a:endParaRPr lang="ko-KR" altLang="en-US" sz="1200" kern="0" spc="0" dirty="0">
                        <a:solidFill>
                          <a:srgbClr val="000000"/>
                        </a:solidFill>
                        <a:effectLst/>
                        <a:latin typeface="+mn-ea"/>
                        <a:ea typeface="+mn-ea"/>
                      </a:endParaRPr>
                    </a:p>
                  </a:txBody>
                  <a:tcPr marL="17907" marR="17907" marT="17907" marB="17907" anchor="ctr">
                    <a:solidFill>
                      <a:schemeClr val="accent2">
                        <a:lumMod val="20000"/>
                        <a:lumOff val="80000"/>
                      </a:schemeClr>
                    </a:solidFill>
                  </a:tcPr>
                </a:tc>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mn-ea"/>
                          <a:ea typeface="+mn-ea"/>
                        </a:rPr>
                        <a:t>45</a:t>
                      </a: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mn-ea"/>
                          <a:ea typeface="+mn-ea"/>
                        </a:rPr>
                        <a:t>130</a:t>
                      </a: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1952014042"/>
                  </a:ext>
                </a:extLst>
              </a:tr>
              <a:tr h="289305">
                <a:tc rowSpan="2">
                  <a:txBody>
                    <a:bodyPr/>
                    <a:lstStyle/>
                    <a:p>
                      <a:pPr marL="0" marR="0" indent="0" algn="ctr" fontAlgn="base" latinLnBrk="0">
                        <a:lnSpc>
                          <a:spcPct val="130000"/>
                        </a:lnSpc>
                        <a:spcBef>
                          <a:spcPts val="0"/>
                        </a:spcBef>
                        <a:spcAft>
                          <a:spcPts val="0"/>
                        </a:spcAft>
                      </a:pPr>
                      <a:r>
                        <a:rPr lang="zh-CN" altLang="en-US" sz="1200" kern="0" spc="0" dirty="0">
                          <a:solidFill>
                            <a:schemeClr val="dk1"/>
                          </a:solidFill>
                          <a:effectLst/>
                          <a:latin typeface="+mn-ea"/>
                          <a:ea typeface="+mn-ea"/>
                        </a:rPr>
                        <a:t>经营学院</a:t>
                      </a:r>
                      <a:endParaRPr lang="ko-KR" altLang="en-US" sz="1200" kern="0" spc="0" dirty="0">
                        <a:solidFill>
                          <a:srgbClr val="000000"/>
                        </a:solidFill>
                        <a:effectLst/>
                        <a:latin typeface="+mn-ea"/>
                        <a:ea typeface="+mn-ea"/>
                      </a:endParaRP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zh-CN" altLang="en-US" sz="1200" kern="0" spc="0" dirty="0">
                          <a:solidFill>
                            <a:schemeClr val="dk1"/>
                          </a:solidFill>
                          <a:effectLst/>
                          <a:latin typeface="+mn-ea"/>
                          <a:ea typeface="+mn-ea"/>
                        </a:rPr>
                        <a:t>经营学部</a:t>
                      </a:r>
                      <a:endParaRPr lang="ko-KR" altLang="en-US" sz="1200" kern="0" spc="0" dirty="0">
                        <a:solidFill>
                          <a:srgbClr val="000000"/>
                        </a:solidFill>
                        <a:effectLst/>
                        <a:latin typeface="+mn-ea"/>
                        <a:ea typeface="+mn-ea"/>
                      </a:endParaRPr>
                    </a:p>
                  </a:txBody>
                  <a:tcPr marL="17907" marR="17907" marT="17907" marB="17907" anchor="ctr">
                    <a:solidFill>
                      <a:schemeClr val="accent2">
                        <a:lumMod val="20000"/>
                        <a:lumOff val="80000"/>
                      </a:schemeClr>
                    </a:solidFill>
                  </a:tcPr>
                </a:tc>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en-US" sz="1200" kern="0" spc="0">
                          <a:solidFill>
                            <a:srgbClr val="000000"/>
                          </a:solidFill>
                          <a:effectLst/>
                          <a:latin typeface="+mn-ea"/>
                          <a:ea typeface="+mn-ea"/>
                        </a:rPr>
                        <a:t>45</a:t>
                      </a: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mn-ea"/>
                          <a:ea typeface="+mn-ea"/>
                        </a:rPr>
                        <a:t>130</a:t>
                      </a: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3645674280"/>
                  </a:ext>
                </a:extLst>
              </a:tr>
              <a:tr h="347327">
                <a:tc vMerge="1">
                  <a:txBody>
                    <a:bodyPr/>
                    <a:lstStyle/>
                    <a:p>
                      <a:pPr latinLnBrk="1"/>
                      <a:endParaRPr lang="ko-KR" altLang="en-US"/>
                    </a:p>
                  </a:txBody>
                  <a:tcPr/>
                </a:tc>
                <a:tc>
                  <a:txBody>
                    <a:bodyPr/>
                    <a:lstStyle/>
                    <a:p>
                      <a:pPr marL="0" marR="0" indent="0" algn="ctr" fontAlgn="base" latinLnBrk="0">
                        <a:lnSpc>
                          <a:spcPct val="130000"/>
                        </a:lnSpc>
                        <a:spcBef>
                          <a:spcPts val="0"/>
                        </a:spcBef>
                        <a:spcAft>
                          <a:spcPts val="0"/>
                        </a:spcAft>
                      </a:pPr>
                      <a:r>
                        <a:rPr lang="zh-CN" altLang="en-US" sz="1200" kern="0" spc="0" dirty="0">
                          <a:solidFill>
                            <a:schemeClr val="dk1"/>
                          </a:solidFill>
                          <a:effectLst/>
                          <a:latin typeface="+mn-ea"/>
                          <a:ea typeface="+mn-ea"/>
                        </a:rPr>
                        <a:t>国际通商学部</a:t>
                      </a:r>
                      <a:endParaRPr lang="ko-KR" altLang="en-US" sz="1200" kern="0" spc="0" dirty="0">
                        <a:solidFill>
                          <a:srgbClr val="000000"/>
                        </a:solidFill>
                        <a:effectLst/>
                        <a:latin typeface="+mn-ea"/>
                        <a:ea typeface="+mn-ea"/>
                      </a:endParaRPr>
                    </a:p>
                  </a:txBody>
                  <a:tcPr marL="17907" marR="17907" marT="17907" marB="17907" anchor="ctr">
                    <a:solidFill>
                      <a:schemeClr val="accent2">
                        <a:lumMod val="20000"/>
                        <a:lumOff val="80000"/>
                      </a:schemeClr>
                    </a:solidFill>
                  </a:tcPr>
                </a:tc>
                <a:tc vMerge="1">
                  <a:txBody>
                    <a:bodyPr/>
                    <a:lstStyle/>
                    <a:p>
                      <a:pPr latinLnBrk="1"/>
                      <a:endParaRPr lang="ko-KR" altLang="en-US"/>
                    </a:p>
                  </a:txBody>
                  <a:tcPr/>
                </a:tc>
                <a:tc>
                  <a:txBody>
                    <a:bodyPr/>
                    <a:lstStyle/>
                    <a:p>
                      <a:pPr marL="0" marR="0" indent="0" algn="ctr" fontAlgn="base" latinLnBrk="0">
                        <a:lnSpc>
                          <a:spcPct val="160000"/>
                        </a:lnSpc>
                        <a:spcBef>
                          <a:spcPts val="0"/>
                        </a:spcBef>
                        <a:spcAft>
                          <a:spcPts val="0"/>
                        </a:spcAft>
                      </a:pPr>
                      <a:r>
                        <a:rPr lang="en-US" sz="1200" kern="0" spc="0" dirty="0">
                          <a:solidFill>
                            <a:srgbClr val="000000"/>
                          </a:solidFill>
                          <a:effectLst/>
                          <a:latin typeface="+mn-ea"/>
                          <a:ea typeface="+mn-ea"/>
                        </a:rPr>
                        <a:t>57</a:t>
                      </a:r>
                    </a:p>
                  </a:txBody>
                  <a:tcPr marL="17907" marR="17907" marT="17907" marB="17907" anchor="ctr">
                    <a:solidFill>
                      <a:schemeClr val="accent2">
                        <a:lumMod val="20000"/>
                        <a:lumOff val="80000"/>
                      </a:schemeClr>
                    </a:solidFill>
                  </a:tcPr>
                </a:tc>
                <a:tc>
                  <a:txBody>
                    <a:bodyPr/>
                    <a:lstStyle/>
                    <a:p>
                      <a:pPr marL="0" marR="0" indent="0" algn="ctr" fontAlgn="base" latinLnBrk="0">
                        <a:lnSpc>
                          <a:spcPct val="130000"/>
                        </a:lnSpc>
                        <a:spcBef>
                          <a:spcPts val="0"/>
                        </a:spcBef>
                        <a:spcAft>
                          <a:spcPts val="0"/>
                        </a:spcAft>
                      </a:pPr>
                      <a:r>
                        <a:rPr lang="en-US" sz="1200" kern="0" spc="0" dirty="0">
                          <a:solidFill>
                            <a:srgbClr val="000000"/>
                          </a:solidFill>
                          <a:effectLst/>
                          <a:latin typeface="+mn-ea"/>
                          <a:ea typeface="+mn-ea"/>
                        </a:rPr>
                        <a:t>130</a:t>
                      </a: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1161583919"/>
                  </a:ext>
                </a:extLst>
              </a:tr>
            </a:tbl>
          </a:graphicData>
        </a:graphic>
      </p:graphicFrame>
      <p:sp>
        <p:nvSpPr>
          <p:cNvPr id="11" name="TextBox 10"/>
          <p:cNvSpPr txBox="1"/>
          <p:nvPr/>
        </p:nvSpPr>
        <p:spPr>
          <a:xfrm>
            <a:off x="241940" y="140067"/>
            <a:ext cx="3285031" cy="523220"/>
          </a:xfrm>
          <a:prstGeom prst="rect">
            <a:avLst/>
          </a:prstGeom>
          <a:noFill/>
        </p:spPr>
        <p:txBody>
          <a:bodyPr wrap="square" rtlCol="0">
            <a:spAutoFit/>
          </a:bodyPr>
          <a:lstStyle/>
          <a:p>
            <a:r>
              <a:rPr lang="en-US" altLang="ko-KR" sz="2800" dirty="0">
                <a:solidFill>
                  <a:srgbClr val="002060"/>
                </a:solidFill>
              </a:rPr>
              <a:t>2. </a:t>
            </a:r>
            <a:r>
              <a:rPr lang="zh-CN" altLang="en-US" sz="2800" dirty="0">
                <a:solidFill>
                  <a:srgbClr val="002060"/>
                </a:solidFill>
              </a:rPr>
              <a:t>课程与学士制度</a:t>
            </a:r>
            <a:endParaRPr lang="ko-KR" altLang="en-US" sz="2800" dirty="0">
              <a:solidFill>
                <a:srgbClr val="002060"/>
              </a:solidFill>
            </a:endParaRPr>
          </a:p>
        </p:txBody>
      </p:sp>
      <p:graphicFrame>
        <p:nvGraphicFramePr>
          <p:cNvPr id="12" name="표 11"/>
          <p:cNvGraphicFramePr>
            <a:graphicFrameLocks noGrp="1"/>
          </p:cNvGraphicFramePr>
          <p:nvPr/>
        </p:nvGraphicFramePr>
        <p:xfrm>
          <a:off x="165111" y="1378795"/>
          <a:ext cx="3117313" cy="4323254"/>
        </p:xfrm>
        <a:graphic>
          <a:graphicData uri="http://schemas.openxmlformats.org/drawingml/2006/table">
            <a:tbl>
              <a:tblPr>
                <a:tableStyleId>{8A107856-5554-42FB-B03E-39F5DBC370BA}</a:tableStyleId>
              </a:tblPr>
              <a:tblGrid>
                <a:gridCol w="551262">
                  <a:extLst>
                    <a:ext uri="{9D8B030D-6E8A-4147-A177-3AD203B41FA5}">
                      <a16:colId xmlns:a16="http://schemas.microsoft.com/office/drawing/2014/main" val="1702955677"/>
                    </a:ext>
                  </a:extLst>
                </a:gridCol>
                <a:gridCol w="641737">
                  <a:extLst>
                    <a:ext uri="{9D8B030D-6E8A-4147-A177-3AD203B41FA5}">
                      <a16:colId xmlns:a16="http://schemas.microsoft.com/office/drawing/2014/main" val="3834135227"/>
                    </a:ext>
                  </a:extLst>
                </a:gridCol>
                <a:gridCol w="1924314">
                  <a:extLst>
                    <a:ext uri="{9D8B030D-6E8A-4147-A177-3AD203B41FA5}">
                      <a16:colId xmlns:a16="http://schemas.microsoft.com/office/drawing/2014/main" val="319341386"/>
                    </a:ext>
                  </a:extLst>
                </a:gridCol>
              </a:tblGrid>
              <a:tr h="551289">
                <a:tc>
                  <a:txBody>
                    <a:bodyPr/>
                    <a:lstStyle/>
                    <a:p>
                      <a:pPr marL="0" marR="0" indent="0" algn="ctr" fontAlgn="base" latinLnBrk="0">
                        <a:lnSpc>
                          <a:spcPct val="160000"/>
                        </a:lnSpc>
                        <a:spcBef>
                          <a:spcPts val="0"/>
                        </a:spcBef>
                        <a:spcAft>
                          <a:spcPts val="0"/>
                        </a:spcAft>
                      </a:pPr>
                      <a:r>
                        <a:rPr lang="zh-CN" altLang="en-US" sz="800" kern="0" spc="-20" dirty="0">
                          <a:solidFill>
                            <a:srgbClr val="002060"/>
                          </a:solidFill>
                          <a:effectLst/>
                        </a:rPr>
                        <a:t>课程类别</a:t>
                      </a:r>
                      <a:endParaRPr lang="ko-KR" altLang="en-US" sz="800" kern="0" spc="0" dirty="0">
                        <a:solidFill>
                          <a:srgbClr val="002060"/>
                        </a:solidFill>
                        <a:effectLst/>
                        <a:latin typeface="바탕" panose="02030600000101010101" pitchFamily="18" charset="-127"/>
                      </a:endParaRPr>
                    </a:p>
                  </a:txBody>
                  <a:tcPr marL="17907" marR="17907" marT="17907" marB="17907" anchor="ctr">
                    <a:solidFill>
                      <a:schemeClr val="accent2">
                        <a:lumMod val="40000"/>
                        <a:lumOff val="60000"/>
                      </a:schemeClr>
                    </a:solidFill>
                  </a:tcPr>
                </a:tc>
                <a:tc>
                  <a:txBody>
                    <a:bodyPr/>
                    <a:lstStyle/>
                    <a:p>
                      <a:pPr marL="0" marR="0" indent="0" algn="ctr" fontAlgn="base" latinLnBrk="0">
                        <a:lnSpc>
                          <a:spcPct val="160000"/>
                        </a:lnSpc>
                        <a:spcBef>
                          <a:spcPts val="0"/>
                        </a:spcBef>
                        <a:spcAft>
                          <a:spcPts val="0"/>
                        </a:spcAft>
                      </a:pPr>
                      <a:r>
                        <a:rPr lang="zh-CN" altLang="en-US" sz="800" kern="0" spc="-20" dirty="0">
                          <a:solidFill>
                            <a:srgbClr val="002060"/>
                          </a:solidFill>
                          <a:effectLst/>
                        </a:rPr>
                        <a:t>课程细分</a:t>
                      </a:r>
                      <a:endParaRPr lang="ko-KR" altLang="en-US" sz="800" kern="0" spc="0" dirty="0">
                        <a:solidFill>
                          <a:srgbClr val="002060"/>
                        </a:solidFill>
                        <a:effectLst/>
                        <a:latin typeface="바탕" panose="02030600000101010101" pitchFamily="18" charset="-127"/>
                      </a:endParaRPr>
                    </a:p>
                  </a:txBody>
                  <a:tcPr marL="17907" marR="17907" marT="17907" marB="17907" anchor="ctr">
                    <a:solidFill>
                      <a:schemeClr val="accent2">
                        <a:lumMod val="40000"/>
                        <a:lumOff val="60000"/>
                      </a:schemeClr>
                    </a:solidFill>
                  </a:tcPr>
                </a:tc>
                <a:tc>
                  <a:txBody>
                    <a:bodyPr/>
                    <a:lstStyle/>
                    <a:p>
                      <a:pPr marL="0" marR="0" indent="0" algn="ctr" fontAlgn="base" latinLnBrk="0">
                        <a:lnSpc>
                          <a:spcPct val="160000"/>
                        </a:lnSpc>
                        <a:spcBef>
                          <a:spcPts val="0"/>
                        </a:spcBef>
                        <a:spcAft>
                          <a:spcPts val="0"/>
                        </a:spcAft>
                      </a:pPr>
                      <a:r>
                        <a:rPr lang="zh-CN" altLang="en-US" sz="800" kern="0" spc="-20" dirty="0">
                          <a:solidFill>
                            <a:srgbClr val="002060"/>
                          </a:solidFill>
                          <a:effectLst/>
                        </a:rPr>
                        <a:t>备注</a:t>
                      </a:r>
                      <a:endParaRPr lang="ko-KR" altLang="en-US" sz="800" kern="0" spc="0" dirty="0">
                        <a:solidFill>
                          <a:srgbClr val="002060"/>
                        </a:solidFill>
                        <a:effectLst/>
                        <a:latin typeface="바탕" panose="02030600000101010101" pitchFamily="18" charset="-127"/>
                      </a:endParaRPr>
                    </a:p>
                  </a:txBody>
                  <a:tcPr marL="17907" marR="17907" marT="17907" marB="17907" anchor="ctr">
                    <a:solidFill>
                      <a:schemeClr val="accent2">
                        <a:lumMod val="40000"/>
                        <a:lumOff val="60000"/>
                      </a:schemeClr>
                    </a:solidFill>
                  </a:tcPr>
                </a:tc>
                <a:extLst>
                  <a:ext uri="{0D108BD9-81ED-4DB2-BD59-A6C34878D82A}">
                    <a16:rowId xmlns:a16="http://schemas.microsoft.com/office/drawing/2014/main" val="4119424909"/>
                  </a:ext>
                </a:extLst>
              </a:tr>
              <a:tr h="504870">
                <a:tc rowSpan="2">
                  <a:txBody>
                    <a:bodyPr/>
                    <a:lstStyle/>
                    <a:p>
                      <a:pPr marL="0" marR="0" indent="0" algn="ctr" fontAlgn="base" latinLnBrk="0">
                        <a:lnSpc>
                          <a:spcPct val="160000"/>
                        </a:lnSpc>
                        <a:spcBef>
                          <a:spcPts val="0"/>
                        </a:spcBef>
                        <a:spcAft>
                          <a:spcPts val="0"/>
                        </a:spcAft>
                      </a:pPr>
                      <a:r>
                        <a:rPr lang="zh-CN" altLang="en-US" sz="800" kern="0" spc="-20" dirty="0">
                          <a:solidFill>
                            <a:srgbClr val="002060"/>
                          </a:solidFill>
                          <a:effectLst/>
                        </a:rPr>
                        <a:t>教养课程</a:t>
                      </a:r>
                      <a:endParaRPr lang="ko-KR" altLang="en-US" sz="800" kern="0" spc="0" dirty="0">
                        <a:solidFill>
                          <a:srgbClr val="002060"/>
                        </a:solidFill>
                        <a:effectLst/>
                        <a:latin typeface="바탕" panose="02030600000101010101" pitchFamily="18" charset="-127"/>
                      </a:endParaRPr>
                    </a:p>
                  </a:txBody>
                  <a:tcPr marL="17907" marR="17907" marT="17907" marB="17907" anchor="ctr"/>
                </a:tc>
                <a:tc>
                  <a:txBody>
                    <a:bodyPr/>
                    <a:lstStyle/>
                    <a:p>
                      <a:pPr marL="0" marR="0" indent="0" algn="ctr" fontAlgn="base" latinLnBrk="0">
                        <a:lnSpc>
                          <a:spcPct val="160000"/>
                        </a:lnSpc>
                        <a:spcBef>
                          <a:spcPts val="0"/>
                        </a:spcBef>
                        <a:spcAft>
                          <a:spcPts val="0"/>
                        </a:spcAft>
                      </a:pPr>
                      <a:r>
                        <a:rPr lang="zh-CN" altLang="en-US" sz="800" kern="0" spc="-20" dirty="0">
                          <a:solidFill>
                            <a:srgbClr val="002060"/>
                          </a:solidFill>
                          <a:effectLst/>
                        </a:rPr>
                        <a:t>教养必修</a:t>
                      </a:r>
                      <a:endParaRPr lang="ko-KR" altLang="en-US" sz="800" kern="0" spc="0" dirty="0">
                        <a:solidFill>
                          <a:srgbClr val="002060"/>
                        </a:solidFill>
                        <a:effectLst/>
                        <a:latin typeface="바탕" panose="02030600000101010101" pitchFamily="18" charset="-127"/>
                      </a:endParaRPr>
                    </a:p>
                  </a:txBody>
                  <a:tcPr marL="17907" marR="17907" marT="17907" marB="17907" anchor="ctr"/>
                </a:tc>
                <a:tc>
                  <a:txBody>
                    <a:bodyPr/>
                    <a:lstStyle/>
                    <a:p>
                      <a:pPr marL="0" marR="0" indent="0" algn="ctr" fontAlgn="base" latinLnBrk="1">
                        <a:lnSpc>
                          <a:spcPct val="160000"/>
                        </a:lnSpc>
                        <a:spcBef>
                          <a:spcPts val="0"/>
                        </a:spcBef>
                        <a:spcAft>
                          <a:spcPts val="0"/>
                        </a:spcAft>
                      </a:pPr>
                      <a:r>
                        <a:rPr lang="zh-CN" altLang="en-US" sz="800" kern="0" spc="-20" dirty="0">
                          <a:solidFill>
                            <a:srgbClr val="002060"/>
                          </a:solidFill>
                          <a:effectLst/>
                          <a:latin typeface="바탕" panose="02030600000101010101" pitchFamily="18" charset="-127"/>
                          <a:ea typeface="굴림체" panose="020B0609000101010101" pitchFamily="49" charset="-127"/>
                        </a:rPr>
                        <a:t>必修教养课（外国人无要求）</a:t>
                      </a:r>
                      <a:endParaRPr lang="ko-KR" altLang="en-US" sz="800" kern="0" spc="-20" dirty="0">
                        <a:solidFill>
                          <a:srgbClr val="002060"/>
                        </a:solidFill>
                        <a:effectLst/>
                        <a:latin typeface="바탕" panose="02030600000101010101" pitchFamily="18" charset="-127"/>
                        <a:ea typeface="굴림체" panose="020B0609000101010101" pitchFamily="49" charset="-127"/>
                      </a:endParaRPr>
                    </a:p>
                  </a:txBody>
                  <a:tcPr marL="17907" marR="17907" marT="17907" marB="17907" anchor="ctr"/>
                </a:tc>
                <a:extLst>
                  <a:ext uri="{0D108BD9-81ED-4DB2-BD59-A6C34878D82A}">
                    <a16:rowId xmlns:a16="http://schemas.microsoft.com/office/drawing/2014/main" val="877897102"/>
                  </a:ext>
                </a:extLst>
              </a:tr>
              <a:tr h="504870">
                <a:tc vMerge="1">
                  <a:txBody>
                    <a:bodyPr/>
                    <a:lstStyle/>
                    <a:p>
                      <a:pPr latinLnBrk="1"/>
                      <a:endParaRPr lang="ko-KR" altLang="en-US"/>
                    </a:p>
                  </a:txBody>
                  <a:tcPr/>
                </a:tc>
                <a:tc>
                  <a:txBody>
                    <a:bodyPr/>
                    <a:lstStyle/>
                    <a:p>
                      <a:pPr marL="0" marR="0" indent="0" algn="ctr" fontAlgn="base" latinLnBrk="0">
                        <a:lnSpc>
                          <a:spcPct val="160000"/>
                        </a:lnSpc>
                        <a:spcBef>
                          <a:spcPts val="0"/>
                        </a:spcBef>
                        <a:spcAft>
                          <a:spcPts val="0"/>
                        </a:spcAft>
                      </a:pPr>
                      <a:r>
                        <a:rPr lang="zh-CN" altLang="en-US" sz="800" b="1" kern="0" spc="-20" dirty="0">
                          <a:solidFill>
                            <a:srgbClr val="002060"/>
                          </a:solidFill>
                          <a:effectLst/>
                        </a:rPr>
                        <a:t>教养选修</a:t>
                      </a:r>
                      <a:endParaRPr lang="ko-KR" altLang="en-US" sz="800" b="1" kern="0" spc="0" dirty="0">
                        <a:solidFill>
                          <a:srgbClr val="002060"/>
                        </a:solidFill>
                        <a:effectLst/>
                        <a:latin typeface="바탕" panose="02030600000101010101" pitchFamily="18" charset="-127"/>
                      </a:endParaRPr>
                    </a:p>
                  </a:txBody>
                  <a:tcPr marL="17907" marR="17907" marT="17907" marB="17907" anchor="ctr"/>
                </a:tc>
                <a:tc>
                  <a:txBody>
                    <a:bodyPr/>
                    <a:lstStyle/>
                    <a:p>
                      <a:pPr marL="0" marR="0" indent="0" algn="ctr" fontAlgn="base" latinLnBrk="1">
                        <a:lnSpc>
                          <a:spcPct val="160000"/>
                        </a:lnSpc>
                        <a:spcBef>
                          <a:spcPts val="0"/>
                        </a:spcBef>
                        <a:spcAft>
                          <a:spcPts val="0"/>
                        </a:spcAft>
                      </a:pPr>
                      <a:r>
                        <a:rPr lang="zh-CN" altLang="en-US" sz="800" b="1" kern="0" spc="-20" dirty="0">
                          <a:solidFill>
                            <a:srgbClr val="002060"/>
                          </a:solidFill>
                          <a:effectLst/>
                        </a:rPr>
                        <a:t>选修教养课</a:t>
                      </a:r>
                      <a:endParaRPr lang="ko-KR" altLang="en-US" sz="800" b="1" kern="0" spc="-20" dirty="0">
                        <a:solidFill>
                          <a:srgbClr val="002060"/>
                        </a:solidFill>
                        <a:effectLst/>
                        <a:latin typeface="바탕" panose="02030600000101010101" pitchFamily="18" charset="-127"/>
                        <a:ea typeface="굴림체" panose="020B0609000101010101" pitchFamily="49" charset="-127"/>
                      </a:endParaRPr>
                    </a:p>
                  </a:txBody>
                  <a:tcPr marL="17907" marR="17907" marT="17907" marB="17907" anchor="ctr"/>
                </a:tc>
                <a:extLst>
                  <a:ext uri="{0D108BD9-81ED-4DB2-BD59-A6C34878D82A}">
                    <a16:rowId xmlns:a16="http://schemas.microsoft.com/office/drawing/2014/main" val="420304217"/>
                  </a:ext>
                </a:extLst>
              </a:tr>
              <a:tr h="504870">
                <a:tc rowSpan="2">
                  <a:txBody>
                    <a:bodyPr/>
                    <a:lstStyle/>
                    <a:p>
                      <a:pPr marL="0" marR="0" indent="0" algn="ctr" fontAlgn="base" latinLnBrk="0">
                        <a:lnSpc>
                          <a:spcPct val="160000"/>
                        </a:lnSpc>
                        <a:spcBef>
                          <a:spcPts val="0"/>
                        </a:spcBef>
                        <a:spcAft>
                          <a:spcPts val="0"/>
                        </a:spcAft>
                      </a:pPr>
                      <a:r>
                        <a:rPr lang="zh-CN" altLang="en-US" sz="800" kern="0" spc="-20" dirty="0">
                          <a:solidFill>
                            <a:srgbClr val="002060"/>
                          </a:solidFill>
                          <a:effectLst/>
                        </a:rPr>
                        <a:t>专业课程</a:t>
                      </a:r>
                      <a:endParaRPr lang="ko-KR" altLang="en-US" sz="800" kern="0" spc="0" dirty="0">
                        <a:solidFill>
                          <a:srgbClr val="002060"/>
                        </a:solidFill>
                        <a:effectLst/>
                        <a:latin typeface="바탕" panose="02030600000101010101" pitchFamily="18" charset="-127"/>
                      </a:endParaRPr>
                    </a:p>
                  </a:txBody>
                  <a:tcPr marL="17907" marR="17907" marT="17907" marB="17907" anchor="ctr"/>
                </a:tc>
                <a:tc>
                  <a:txBody>
                    <a:bodyPr/>
                    <a:lstStyle/>
                    <a:p>
                      <a:pPr marL="0" marR="0" indent="0" algn="ctr" fontAlgn="base" latinLnBrk="0">
                        <a:lnSpc>
                          <a:spcPct val="160000"/>
                        </a:lnSpc>
                        <a:spcBef>
                          <a:spcPts val="0"/>
                        </a:spcBef>
                        <a:spcAft>
                          <a:spcPts val="0"/>
                        </a:spcAft>
                      </a:pPr>
                      <a:r>
                        <a:rPr lang="zh-CN" altLang="en-US" sz="800" b="1" kern="0" spc="-20" dirty="0">
                          <a:solidFill>
                            <a:srgbClr val="002060"/>
                          </a:solidFill>
                          <a:effectLst/>
                        </a:rPr>
                        <a:t>专业必修</a:t>
                      </a:r>
                      <a:endParaRPr lang="ko-KR" altLang="en-US" sz="800" b="1" kern="0" spc="0" dirty="0">
                        <a:solidFill>
                          <a:srgbClr val="002060"/>
                        </a:solidFill>
                        <a:effectLst/>
                        <a:latin typeface="바탕" panose="02030600000101010101" pitchFamily="18" charset="-127"/>
                      </a:endParaRPr>
                    </a:p>
                  </a:txBody>
                  <a:tcPr marL="17907" marR="17907" marT="17907" marB="17907" anchor="ctr"/>
                </a:tc>
                <a:tc>
                  <a:txBody>
                    <a:bodyPr/>
                    <a:lstStyle/>
                    <a:p>
                      <a:pPr marL="0" marR="0" indent="0" algn="ctr" fontAlgn="base" latinLnBrk="1">
                        <a:lnSpc>
                          <a:spcPct val="160000"/>
                        </a:lnSpc>
                        <a:spcBef>
                          <a:spcPts val="0"/>
                        </a:spcBef>
                        <a:spcAft>
                          <a:spcPts val="0"/>
                        </a:spcAft>
                      </a:pPr>
                      <a:r>
                        <a:rPr lang="zh-CN" altLang="en-US" sz="800" b="1" kern="0" spc="-20" dirty="0">
                          <a:solidFill>
                            <a:srgbClr val="002060"/>
                          </a:solidFill>
                          <a:effectLst/>
                        </a:rPr>
                        <a:t>专业必修课</a:t>
                      </a:r>
                      <a:endParaRPr lang="ko-KR" altLang="en-US" sz="800" b="1" kern="0" spc="-20" dirty="0">
                        <a:solidFill>
                          <a:srgbClr val="002060"/>
                        </a:solidFill>
                        <a:effectLst/>
                        <a:latin typeface="바탕" panose="02030600000101010101" pitchFamily="18" charset="-127"/>
                        <a:ea typeface="굴림체" panose="020B0609000101010101" pitchFamily="49" charset="-127"/>
                      </a:endParaRPr>
                    </a:p>
                  </a:txBody>
                  <a:tcPr marL="17907" marR="17907" marT="17907" marB="17907" anchor="ctr"/>
                </a:tc>
                <a:extLst>
                  <a:ext uri="{0D108BD9-81ED-4DB2-BD59-A6C34878D82A}">
                    <a16:rowId xmlns:a16="http://schemas.microsoft.com/office/drawing/2014/main" val="4187017085"/>
                  </a:ext>
                </a:extLst>
              </a:tr>
              <a:tr h="504870">
                <a:tc vMerge="1">
                  <a:txBody>
                    <a:bodyPr/>
                    <a:lstStyle/>
                    <a:p>
                      <a:pPr latinLnBrk="1"/>
                      <a:endParaRPr lang="ko-KR" altLang="en-US"/>
                    </a:p>
                  </a:txBody>
                  <a:tcPr/>
                </a:tc>
                <a:tc>
                  <a:txBody>
                    <a:bodyPr/>
                    <a:lstStyle/>
                    <a:p>
                      <a:pPr marL="0" marR="0" indent="0" algn="ctr" fontAlgn="base" latinLnBrk="0">
                        <a:lnSpc>
                          <a:spcPct val="160000"/>
                        </a:lnSpc>
                        <a:spcBef>
                          <a:spcPts val="0"/>
                        </a:spcBef>
                        <a:spcAft>
                          <a:spcPts val="0"/>
                        </a:spcAft>
                      </a:pPr>
                      <a:r>
                        <a:rPr lang="zh-CN" altLang="en-US" sz="800" kern="0" spc="-20" dirty="0">
                          <a:solidFill>
                            <a:srgbClr val="002060"/>
                          </a:solidFill>
                          <a:effectLst/>
                        </a:rPr>
                        <a:t>专业选修</a:t>
                      </a:r>
                      <a:endParaRPr lang="ko-KR" altLang="en-US" sz="800" kern="0" spc="0" dirty="0">
                        <a:solidFill>
                          <a:srgbClr val="002060"/>
                        </a:solidFill>
                        <a:effectLst/>
                        <a:latin typeface="바탕" panose="02030600000101010101" pitchFamily="18" charset="-127"/>
                      </a:endParaRPr>
                    </a:p>
                  </a:txBody>
                  <a:tcPr marL="17907" marR="17907" marT="17907" marB="17907" anchor="ctr"/>
                </a:tc>
                <a:tc>
                  <a:txBody>
                    <a:bodyPr/>
                    <a:lstStyle/>
                    <a:p>
                      <a:pPr marL="0" marR="0" indent="0" algn="ctr" fontAlgn="base" latinLnBrk="1">
                        <a:lnSpc>
                          <a:spcPct val="160000"/>
                        </a:lnSpc>
                        <a:spcBef>
                          <a:spcPts val="0"/>
                        </a:spcBef>
                        <a:spcAft>
                          <a:spcPts val="0"/>
                        </a:spcAft>
                      </a:pPr>
                      <a:r>
                        <a:rPr lang="zh-CN" altLang="en-US" sz="800" kern="0" spc="-20" dirty="0">
                          <a:solidFill>
                            <a:srgbClr val="002060"/>
                          </a:solidFill>
                          <a:effectLst/>
                        </a:rPr>
                        <a:t>专业选修课</a:t>
                      </a:r>
                      <a:endParaRPr lang="ko-KR" altLang="en-US" sz="800" kern="0" spc="-20" dirty="0">
                        <a:solidFill>
                          <a:srgbClr val="002060"/>
                        </a:solidFill>
                        <a:effectLst/>
                        <a:latin typeface="바탕" panose="02030600000101010101" pitchFamily="18" charset="-127"/>
                        <a:ea typeface="굴림체" panose="020B0609000101010101" pitchFamily="49" charset="-127"/>
                      </a:endParaRPr>
                    </a:p>
                  </a:txBody>
                  <a:tcPr marL="17907" marR="17907" marT="17907" marB="17907" anchor="ctr"/>
                </a:tc>
                <a:extLst>
                  <a:ext uri="{0D108BD9-81ED-4DB2-BD59-A6C34878D82A}">
                    <a16:rowId xmlns:a16="http://schemas.microsoft.com/office/drawing/2014/main" val="436536396"/>
                  </a:ext>
                </a:extLst>
              </a:tr>
              <a:tr h="742745">
                <a:tc>
                  <a:txBody>
                    <a:bodyPr/>
                    <a:lstStyle/>
                    <a:p>
                      <a:pPr marL="0" marR="0" indent="0" algn="ctr" fontAlgn="base" latinLnBrk="0">
                        <a:lnSpc>
                          <a:spcPct val="160000"/>
                        </a:lnSpc>
                        <a:spcBef>
                          <a:spcPts val="0"/>
                        </a:spcBef>
                        <a:spcAft>
                          <a:spcPts val="0"/>
                        </a:spcAft>
                      </a:pPr>
                      <a:r>
                        <a:rPr lang="zh-CN" altLang="en-US" sz="800" kern="0" spc="-20" dirty="0">
                          <a:solidFill>
                            <a:srgbClr val="002060"/>
                          </a:solidFill>
                          <a:effectLst/>
                        </a:rPr>
                        <a:t>一般选修课</a:t>
                      </a:r>
                      <a:endParaRPr lang="ko-KR" altLang="en-US" sz="800" kern="0" spc="0" dirty="0">
                        <a:solidFill>
                          <a:srgbClr val="002060"/>
                        </a:solidFill>
                        <a:effectLst/>
                        <a:latin typeface="바탕" panose="02030600000101010101" pitchFamily="18" charset="-127"/>
                      </a:endParaRPr>
                    </a:p>
                  </a:txBody>
                  <a:tcPr marL="17907" marR="17907" marT="17907" marB="17907" anchor="ctr"/>
                </a:tc>
                <a:tc>
                  <a:txBody>
                    <a:bodyPr/>
                    <a:lstStyle/>
                    <a:p>
                      <a:pPr marL="0" marR="0" indent="0" algn="ctr" fontAlgn="base" latinLnBrk="0">
                        <a:lnSpc>
                          <a:spcPct val="160000"/>
                        </a:lnSpc>
                        <a:spcBef>
                          <a:spcPts val="0"/>
                        </a:spcBef>
                        <a:spcAft>
                          <a:spcPts val="0"/>
                        </a:spcAft>
                      </a:pPr>
                      <a:r>
                        <a:rPr lang="zh-CN" altLang="en-US" sz="800" kern="0" spc="-20" dirty="0">
                          <a:solidFill>
                            <a:srgbClr val="002060"/>
                          </a:solidFill>
                          <a:effectLst/>
                        </a:rPr>
                        <a:t>一般选修</a:t>
                      </a:r>
                      <a:endParaRPr lang="ko-KR" altLang="en-US" sz="800" kern="0" spc="0" dirty="0">
                        <a:solidFill>
                          <a:srgbClr val="002060"/>
                        </a:solidFill>
                        <a:effectLst/>
                        <a:latin typeface="바탕" panose="02030600000101010101" pitchFamily="18" charset="-127"/>
                      </a:endParaRPr>
                    </a:p>
                  </a:txBody>
                  <a:tcPr marL="17907" marR="17907" marT="17907" marB="17907" anchor="ctr"/>
                </a:tc>
                <a:tc>
                  <a:txBody>
                    <a:bodyPr/>
                    <a:lstStyle/>
                    <a:p>
                      <a:pPr marL="0" marR="0" indent="0" algn="ctr" fontAlgn="base" latinLnBrk="1">
                        <a:lnSpc>
                          <a:spcPct val="160000"/>
                        </a:lnSpc>
                        <a:spcBef>
                          <a:spcPts val="0"/>
                        </a:spcBef>
                        <a:spcAft>
                          <a:spcPts val="0"/>
                        </a:spcAft>
                      </a:pPr>
                      <a:r>
                        <a:rPr lang="zh-CN" altLang="en-US" sz="800" kern="0" spc="-20" dirty="0">
                          <a:solidFill>
                            <a:srgbClr val="002060"/>
                          </a:solidFill>
                          <a:effectLst/>
                        </a:rPr>
                        <a:t>在其他专业开设的专业课</a:t>
                      </a:r>
                      <a:endParaRPr lang="ko-KR" altLang="en-US" sz="800" kern="0" spc="0" dirty="0">
                        <a:solidFill>
                          <a:srgbClr val="002060"/>
                        </a:solidFill>
                        <a:effectLst/>
                        <a:latin typeface="바탕" panose="02030600000101010101" pitchFamily="18" charset="-127"/>
                      </a:endParaRPr>
                    </a:p>
                  </a:txBody>
                  <a:tcPr marL="17907" marR="17907" marT="17907" marB="17907" anchor="ctr"/>
                </a:tc>
                <a:extLst>
                  <a:ext uri="{0D108BD9-81ED-4DB2-BD59-A6C34878D82A}">
                    <a16:rowId xmlns:a16="http://schemas.microsoft.com/office/drawing/2014/main" val="2697883787"/>
                  </a:ext>
                </a:extLst>
              </a:tr>
              <a:tr h="504870">
                <a:tc rowSpan="2">
                  <a:txBody>
                    <a:bodyPr/>
                    <a:lstStyle/>
                    <a:p>
                      <a:pPr marL="0" marR="0" indent="0" algn="ctr" fontAlgn="base" latinLnBrk="1">
                        <a:lnSpc>
                          <a:spcPct val="160000"/>
                        </a:lnSpc>
                        <a:spcBef>
                          <a:spcPts val="0"/>
                        </a:spcBef>
                        <a:spcAft>
                          <a:spcPts val="0"/>
                        </a:spcAft>
                      </a:pPr>
                      <a:r>
                        <a:rPr lang="zh-CN" altLang="en-US" sz="800" kern="0" spc="-20" dirty="0">
                          <a:solidFill>
                            <a:srgbClr val="002060"/>
                          </a:solidFill>
                          <a:effectLst/>
                          <a:latin typeface="+mn-lt"/>
                          <a:ea typeface="+mn-ea"/>
                        </a:rPr>
                        <a:t>双专业课程</a:t>
                      </a:r>
                      <a:endParaRPr lang="ko-KR" altLang="en-US" sz="800" kern="0" spc="-20" dirty="0">
                        <a:solidFill>
                          <a:srgbClr val="002060"/>
                        </a:solidFill>
                        <a:effectLst/>
                        <a:latin typeface="바탕" panose="02030600000101010101" pitchFamily="18" charset="-127"/>
                        <a:ea typeface="굴림체" panose="020B0609000101010101" pitchFamily="49" charset="-127"/>
                      </a:endParaRPr>
                    </a:p>
                  </a:txBody>
                  <a:tcPr marL="17907" marR="17907" marT="17907" marB="17907" anchor="ctr"/>
                </a:tc>
                <a:tc>
                  <a:txBody>
                    <a:bodyPr/>
                    <a:lstStyle/>
                    <a:p>
                      <a:pPr marL="0" marR="0" indent="0" algn="ctr" fontAlgn="base" latinLnBrk="0">
                        <a:lnSpc>
                          <a:spcPct val="160000"/>
                        </a:lnSpc>
                        <a:spcBef>
                          <a:spcPts val="0"/>
                        </a:spcBef>
                        <a:spcAft>
                          <a:spcPts val="0"/>
                        </a:spcAft>
                      </a:pPr>
                      <a:r>
                        <a:rPr lang="zh-CN" altLang="en-US" sz="800" kern="0" spc="-20" dirty="0">
                          <a:solidFill>
                            <a:srgbClr val="002060"/>
                          </a:solidFill>
                          <a:effectLst/>
                          <a:latin typeface="+mn-lt"/>
                        </a:rPr>
                        <a:t>双专业必修</a:t>
                      </a:r>
                      <a:endParaRPr lang="ko-KR" altLang="en-US" sz="800" kern="0" spc="0" dirty="0">
                        <a:solidFill>
                          <a:srgbClr val="002060"/>
                        </a:solidFill>
                        <a:effectLst/>
                        <a:latin typeface="바탕" panose="02030600000101010101" pitchFamily="18" charset="-127"/>
                      </a:endParaRPr>
                    </a:p>
                  </a:txBody>
                  <a:tcPr marL="17907" marR="17907" marT="17907" marB="17907" anchor="ctr"/>
                </a:tc>
                <a:tc>
                  <a:txBody>
                    <a:bodyPr/>
                    <a:lstStyle/>
                    <a:p>
                      <a:pPr marL="0" marR="0" indent="0" algn="ctr" fontAlgn="base" latinLnBrk="1">
                        <a:lnSpc>
                          <a:spcPct val="160000"/>
                        </a:lnSpc>
                        <a:spcBef>
                          <a:spcPts val="0"/>
                        </a:spcBef>
                        <a:spcAft>
                          <a:spcPts val="0"/>
                        </a:spcAft>
                      </a:pPr>
                      <a:r>
                        <a:rPr lang="zh-CN" altLang="en-US" sz="800" kern="0" spc="-20" dirty="0">
                          <a:solidFill>
                            <a:srgbClr val="002060"/>
                          </a:solidFill>
                          <a:effectLst/>
                        </a:rPr>
                        <a:t>双专业的必修课</a:t>
                      </a:r>
                      <a:endParaRPr lang="ko-KR" altLang="en-US" sz="800" kern="0" spc="-20" dirty="0">
                        <a:solidFill>
                          <a:srgbClr val="002060"/>
                        </a:solidFill>
                        <a:effectLst/>
                        <a:latin typeface="바탕" panose="02030600000101010101" pitchFamily="18" charset="-127"/>
                        <a:ea typeface="굴림체" panose="020B0609000101010101" pitchFamily="49" charset="-127"/>
                      </a:endParaRPr>
                    </a:p>
                  </a:txBody>
                  <a:tcPr marL="17907" marR="17907" marT="17907" marB="17907" anchor="ctr"/>
                </a:tc>
                <a:extLst>
                  <a:ext uri="{0D108BD9-81ED-4DB2-BD59-A6C34878D82A}">
                    <a16:rowId xmlns:a16="http://schemas.microsoft.com/office/drawing/2014/main" val="113930657"/>
                  </a:ext>
                </a:extLst>
              </a:tr>
              <a:tr h="504870">
                <a:tc vMerge="1">
                  <a:txBody>
                    <a:bodyPr/>
                    <a:lstStyle/>
                    <a:p>
                      <a:pPr latinLnBrk="1"/>
                      <a:endParaRPr lang="ko-KR" altLang="en-US"/>
                    </a:p>
                  </a:txBody>
                  <a:tcPr/>
                </a:tc>
                <a:tc>
                  <a:txBody>
                    <a:bodyPr/>
                    <a:lstStyle/>
                    <a:p>
                      <a:pPr marL="0" marR="0" indent="0" algn="ctr" fontAlgn="base" latinLnBrk="0">
                        <a:lnSpc>
                          <a:spcPct val="160000"/>
                        </a:lnSpc>
                        <a:spcBef>
                          <a:spcPts val="0"/>
                        </a:spcBef>
                        <a:spcAft>
                          <a:spcPts val="0"/>
                        </a:spcAft>
                      </a:pPr>
                      <a:r>
                        <a:rPr lang="zh-CN" altLang="en-US" sz="800" kern="0" spc="-20" dirty="0">
                          <a:solidFill>
                            <a:srgbClr val="002060"/>
                          </a:solidFill>
                          <a:effectLst/>
                        </a:rPr>
                        <a:t>双专业选修</a:t>
                      </a:r>
                      <a:endParaRPr lang="ko-KR" altLang="en-US" sz="800" kern="0" spc="0" dirty="0">
                        <a:solidFill>
                          <a:srgbClr val="002060"/>
                        </a:solidFill>
                        <a:effectLst/>
                        <a:latin typeface="바탕" panose="02030600000101010101" pitchFamily="18" charset="-127"/>
                      </a:endParaRPr>
                    </a:p>
                  </a:txBody>
                  <a:tcPr marL="17907" marR="17907" marT="17907" marB="17907" anchor="ctr"/>
                </a:tc>
                <a:tc>
                  <a:txBody>
                    <a:bodyPr/>
                    <a:lstStyle/>
                    <a:p>
                      <a:pPr marL="0" marR="0" indent="0" algn="ctr" fontAlgn="base" latinLnBrk="1">
                        <a:lnSpc>
                          <a:spcPct val="160000"/>
                        </a:lnSpc>
                        <a:spcBef>
                          <a:spcPts val="0"/>
                        </a:spcBef>
                        <a:spcAft>
                          <a:spcPts val="0"/>
                        </a:spcAft>
                      </a:pPr>
                      <a:r>
                        <a:rPr lang="zh-CN" altLang="en-US" sz="800" kern="0" spc="-20" dirty="0">
                          <a:solidFill>
                            <a:srgbClr val="002060"/>
                          </a:solidFill>
                          <a:effectLst/>
                        </a:rPr>
                        <a:t>双专业的选修课</a:t>
                      </a:r>
                      <a:endParaRPr lang="ko-KR" altLang="en-US" sz="800" kern="0" spc="-20" dirty="0">
                        <a:solidFill>
                          <a:srgbClr val="002060"/>
                        </a:solidFill>
                        <a:effectLst/>
                        <a:latin typeface="바탕" panose="02030600000101010101" pitchFamily="18" charset="-127"/>
                        <a:ea typeface="굴림체" panose="020B0609000101010101" pitchFamily="49" charset="-127"/>
                      </a:endParaRPr>
                    </a:p>
                  </a:txBody>
                  <a:tcPr marL="17907" marR="17907" marT="17907" marB="17907" anchor="ctr"/>
                </a:tc>
                <a:extLst>
                  <a:ext uri="{0D108BD9-81ED-4DB2-BD59-A6C34878D82A}">
                    <a16:rowId xmlns:a16="http://schemas.microsoft.com/office/drawing/2014/main" val="2322774202"/>
                  </a:ext>
                </a:extLst>
              </a:tr>
            </a:tbl>
          </a:graphicData>
        </a:graphic>
      </p:graphicFrame>
      <p:sp>
        <p:nvSpPr>
          <p:cNvPr id="8" name="TextBox 7"/>
          <p:cNvSpPr txBox="1"/>
          <p:nvPr/>
        </p:nvSpPr>
        <p:spPr>
          <a:xfrm>
            <a:off x="4015947" y="5298640"/>
            <a:ext cx="7809470" cy="584775"/>
          </a:xfrm>
          <a:prstGeom prst="rect">
            <a:avLst/>
          </a:prstGeom>
          <a:solidFill>
            <a:srgbClr val="FFFF00"/>
          </a:solidFill>
        </p:spPr>
        <p:txBody>
          <a:bodyPr wrap="square" rtlCol="0">
            <a:spAutoFit/>
          </a:bodyPr>
          <a:lstStyle/>
          <a:p>
            <a:r>
              <a:rPr lang="zh-CN" altLang="en-US" sz="1600" dirty="0"/>
              <a:t>法学部</a:t>
            </a:r>
            <a:r>
              <a:rPr lang="ko-KR" altLang="en-US" sz="1600" dirty="0"/>
              <a:t> </a:t>
            </a:r>
            <a:r>
              <a:rPr lang="en-US" altLang="ko-KR" sz="1600" dirty="0"/>
              <a:t>(</a:t>
            </a:r>
            <a:r>
              <a:rPr lang="zh-CN" altLang="en-US" sz="1600" dirty="0"/>
              <a:t>教养</a:t>
            </a:r>
            <a:r>
              <a:rPr lang="en-US" altLang="ko-KR" sz="1600" dirty="0"/>
              <a:t>)30+(</a:t>
            </a:r>
            <a:r>
              <a:rPr lang="zh-CN" altLang="en-US" sz="1600" dirty="0"/>
              <a:t>专业</a:t>
            </a:r>
            <a:r>
              <a:rPr lang="en-US" altLang="ko-KR" sz="1600" dirty="0"/>
              <a:t>)45=75       (</a:t>
            </a:r>
            <a:r>
              <a:rPr lang="zh-CN" altLang="en-US" sz="1600" dirty="0"/>
              <a:t>毕业所需学分</a:t>
            </a:r>
            <a:r>
              <a:rPr lang="en-US" altLang="ko-KR" sz="1600" dirty="0"/>
              <a:t>)130-(</a:t>
            </a:r>
            <a:r>
              <a:rPr lang="zh-CN" altLang="en-US" sz="1600" dirty="0"/>
              <a:t>教养</a:t>
            </a:r>
            <a:r>
              <a:rPr lang="en-US" altLang="ko-KR" sz="1600" dirty="0"/>
              <a:t>+</a:t>
            </a:r>
            <a:r>
              <a:rPr lang="zh-CN" altLang="en-US" sz="1600" dirty="0"/>
              <a:t>专业</a:t>
            </a:r>
            <a:r>
              <a:rPr lang="en-US" altLang="ko-KR" sz="1600" dirty="0"/>
              <a:t>)75=(</a:t>
            </a:r>
            <a:r>
              <a:rPr lang="zh-CN" altLang="en-US" sz="1600" dirty="0"/>
              <a:t>剩余学分</a:t>
            </a:r>
            <a:r>
              <a:rPr lang="en-US" altLang="ko-KR" sz="1600" dirty="0"/>
              <a:t>)55   </a:t>
            </a:r>
          </a:p>
          <a:p>
            <a:r>
              <a:rPr lang="en-US" altLang="ko-KR" sz="1600" dirty="0"/>
              <a:t>        *</a:t>
            </a:r>
            <a:r>
              <a:rPr lang="zh-CN" altLang="en-US" sz="1600" dirty="0"/>
              <a:t>剩余</a:t>
            </a:r>
            <a:r>
              <a:rPr lang="en-US" altLang="ko-KR" sz="1600" dirty="0"/>
              <a:t>55</a:t>
            </a:r>
            <a:r>
              <a:rPr lang="zh-CN" altLang="en-US" sz="1600" dirty="0"/>
              <a:t>学分课通过选择教养或专业课程进行补充</a:t>
            </a:r>
            <a:endParaRPr lang="ko-KR" altLang="en-US" sz="1600" dirty="0"/>
          </a:p>
        </p:txBody>
      </p:sp>
      <p:sp>
        <p:nvSpPr>
          <p:cNvPr id="7" name="직사각형 6"/>
          <p:cNvSpPr/>
          <p:nvPr/>
        </p:nvSpPr>
        <p:spPr>
          <a:xfrm>
            <a:off x="8402595" y="2656703"/>
            <a:ext cx="383059" cy="4572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200" b="1" dirty="0">
                <a:solidFill>
                  <a:schemeClr val="tx1"/>
                </a:solidFill>
              </a:rPr>
              <a:t>30</a:t>
            </a:r>
            <a:endParaRPr lang="ko-KR" altLang="en-US" sz="1200" b="1" dirty="0">
              <a:solidFill>
                <a:schemeClr val="tx1"/>
              </a:solidFill>
            </a:endParaRPr>
          </a:p>
        </p:txBody>
      </p:sp>
    </p:spTree>
    <p:extLst>
      <p:ext uri="{BB962C8B-B14F-4D97-AF65-F5344CB8AC3E}">
        <p14:creationId xmlns:p14="http://schemas.microsoft.com/office/powerpoint/2010/main" val="123630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9779"/>
            <a:ext cx="12192000" cy="5621867"/>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96659" y="834963"/>
            <a:ext cx="7580871" cy="369332"/>
          </a:xfrm>
          <a:prstGeom prst="rect">
            <a:avLst/>
          </a:prstGeom>
          <a:noFill/>
        </p:spPr>
        <p:txBody>
          <a:bodyPr wrap="square" rtlCol="0">
            <a:spAutoFit/>
          </a:bodyPr>
          <a:lstStyle/>
          <a:p>
            <a:r>
              <a:rPr lang="en-US" altLang="ko-KR" dirty="0">
                <a:solidFill>
                  <a:srgbClr val="002060"/>
                </a:solidFill>
              </a:rPr>
              <a:t>4) </a:t>
            </a:r>
            <a:r>
              <a:rPr lang="zh-CN" altLang="en-US" b="1" dirty="0">
                <a:solidFill>
                  <a:srgbClr val="002060"/>
                </a:solidFill>
              </a:rPr>
              <a:t>插班生</a:t>
            </a:r>
            <a:r>
              <a:rPr lang="zh-CN" altLang="en-US" dirty="0">
                <a:solidFill>
                  <a:srgbClr val="002060"/>
                </a:solidFill>
              </a:rPr>
              <a:t>需要学习的课程与所需学分</a:t>
            </a:r>
            <a:endParaRPr lang="ko-KR" altLang="en-US"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12</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7" name="TextBox 6"/>
          <p:cNvSpPr txBox="1"/>
          <p:nvPr/>
        </p:nvSpPr>
        <p:spPr>
          <a:xfrm>
            <a:off x="1413932" y="2558025"/>
            <a:ext cx="9135533" cy="507831"/>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zh-CN" altLang="en-US" dirty="0">
                <a:solidFill>
                  <a:srgbClr val="002060"/>
                </a:solidFill>
              </a:rPr>
              <a:t>可以选择学习与在之前学校学习过的同一个课程（不会被认定为是重复学习）</a:t>
            </a:r>
            <a:endParaRPr lang="en-US" altLang="ko-KR" dirty="0">
              <a:solidFill>
                <a:srgbClr val="002060"/>
              </a:solidFill>
            </a:endParaRPr>
          </a:p>
        </p:txBody>
      </p:sp>
      <p:sp>
        <p:nvSpPr>
          <p:cNvPr id="16" name="TextBox 15"/>
          <p:cNvSpPr txBox="1"/>
          <p:nvPr/>
        </p:nvSpPr>
        <p:spPr>
          <a:xfrm>
            <a:off x="1413932" y="4452650"/>
            <a:ext cx="9135533" cy="923330"/>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zh-CN" altLang="en-US" dirty="0">
                <a:solidFill>
                  <a:srgbClr val="002060"/>
                </a:solidFill>
              </a:rPr>
              <a:t>插班生学习要求</a:t>
            </a:r>
            <a:r>
              <a:rPr lang="en-US" altLang="ko-KR" dirty="0">
                <a:solidFill>
                  <a:srgbClr val="002060"/>
                </a:solidFill>
              </a:rPr>
              <a:t>: </a:t>
            </a:r>
            <a:r>
              <a:rPr lang="en-US" altLang="zh-CN" dirty="0">
                <a:solidFill>
                  <a:srgbClr val="002060"/>
                </a:solidFill>
              </a:rPr>
              <a:t>3</a:t>
            </a:r>
            <a:r>
              <a:rPr lang="zh-CN" altLang="en-US" dirty="0">
                <a:solidFill>
                  <a:srgbClr val="002060"/>
                </a:solidFill>
              </a:rPr>
              <a:t>年级插班生</a:t>
            </a:r>
            <a:r>
              <a:rPr lang="en-US" altLang="ko-KR" dirty="0">
                <a:solidFill>
                  <a:srgbClr val="002060"/>
                </a:solidFill>
              </a:rPr>
              <a:t>(</a:t>
            </a:r>
            <a:r>
              <a:rPr lang="zh-CN" altLang="en-US" dirty="0">
                <a:solidFill>
                  <a:srgbClr val="002060"/>
                </a:solidFill>
              </a:rPr>
              <a:t>在校学习</a:t>
            </a:r>
            <a:r>
              <a:rPr lang="en-US" altLang="zh-CN" dirty="0">
                <a:solidFill>
                  <a:srgbClr val="002060"/>
                </a:solidFill>
              </a:rPr>
              <a:t>4</a:t>
            </a:r>
            <a:r>
              <a:rPr lang="zh-CN" altLang="en-US" dirty="0">
                <a:solidFill>
                  <a:srgbClr val="002060"/>
                </a:solidFill>
              </a:rPr>
              <a:t>个学期以上</a:t>
            </a:r>
            <a:r>
              <a:rPr lang="en-US" altLang="ko-KR" dirty="0">
                <a:solidFill>
                  <a:srgbClr val="002060"/>
                </a:solidFill>
              </a:rPr>
              <a:t>), </a:t>
            </a:r>
            <a:r>
              <a:rPr lang="en-US" altLang="zh-CN" dirty="0">
                <a:solidFill>
                  <a:srgbClr val="002060"/>
                </a:solidFill>
              </a:rPr>
              <a:t>2</a:t>
            </a:r>
            <a:r>
              <a:rPr lang="zh-CN" altLang="en-US" dirty="0">
                <a:solidFill>
                  <a:srgbClr val="002060"/>
                </a:solidFill>
              </a:rPr>
              <a:t>年级插班生</a:t>
            </a:r>
            <a:r>
              <a:rPr lang="en-US" altLang="ko-KR" dirty="0">
                <a:solidFill>
                  <a:srgbClr val="002060"/>
                </a:solidFill>
              </a:rPr>
              <a:t>(</a:t>
            </a:r>
            <a:r>
              <a:rPr lang="zh-CN" altLang="en-US" dirty="0">
                <a:solidFill>
                  <a:srgbClr val="002060"/>
                </a:solidFill>
              </a:rPr>
              <a:t>在校学习</a:t>
            </a:r>
            <a:r>
              <a:rPr lang="en-US" altLang="zh-CN" dirty="0">
                <a:solidFill>
                  <a:srgbClr val="002060"/>
                </a:solidFill>
              </a:rPr>
              <a:t>6</a:t>
            </a:r>
            <a:r>
              <a:rPr lang="zh-CN" altLang="en-US" dirty="0">
                <a:solidFill>
                  <a:srgbClr val="002060"/>
                </a:solidFill>
              </a:rPr>
              <a:t>个学期以上</a:t>
            </a:r>
            <a:r>
              <a:rPr lang="en-US" altLang="ko-KR" dirty="0">
                <a:solidFill>
                  <a:srgbClr val="002060"/>
                </a:solidFill>
              </a:rPr>
              <a:t>)</a:t>
            </a:r>
          </a:p>
        </p:txBody>
      </p:sp>
      <p:sp>
        <p:nvSpPr>
          <p:cNvPr id="19" name="TextBox 18"/>
          <p:cNvSpPr txBox="1"/>
          <p:nvPr/>
        </p:nvSpPr>
        <p:spPr>
          <a:xfrm>
            <a:off x="1413933" y="1440319"/>
            <a:ext cx="9135533" cy="923330"/>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zh-CN" altLang="en-US" dirty="0">
                <a:solidFill>
                  <a:srgbClr val="002060"/>
                </a:solidFill>
              </a:rPr>
              <a:t>在进行选课时，需要与学部或院系进行交流后，对之前所在学校的学分进行认证，并确认需要学习的课程</a:t>
            </a:r>
            <a:endParaRPr lang="en-US" altLang="ko-KR" dirty="0">
              <a:solidFill>
                <a:srgbClr val="002060"/>
              </a:solidFill>
            </a:endParaRPr>
          </a:p>
        </p:txBody>
      </p:sp>
      <p:sp>
        <p:nvSpPr>
          <p:cNvPr id="17" name="TextBox 16"/>
          <p:cNvSpPr txBox="1"/>
          <p:nvPr/>
        </p:nvSpPr>
        <p:spPr>
          <a:xfrm>
            <a:off x="1413932" y="3260233"/>
            <a:ext cx="9135533" cy="923330"/>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zh-CN" altLang="en-US" dirty="0">
                <a:solidFill>
                  <a:srgbClr val="002060"/>
                </a:solidFill>
              </a:rPr>
              <a:t>须学习相应年级的必修课程以及插班生指定的课程（为完成相应课程时，将无法毕业）</a:t>
            </a:r>
            <a:endParaRPr lang="en-US" altLang="ko-KR" dirty="0">
              <a:solidFill>
                <a:srgbClr val="002060"/>
              </a:solidFill>
            </a:endParaRPr>
          </a:p>
          <a:p>
            <a:pPr>
              <a:lnSpc>
                <a:spcPct val="150000"/>
              </a:lnSpc>
            </a:pPr>
            <a:r>
              <a:rPr lang="en-US" altLang="ko-KR" dirty="0">
                <a:solidFill>
                  <a:srgbClr val="002060"/>
                </a:solidFill>
              </a:rPr>
              <a:t>: </a:t>
            </a:r>
            <a:r>
              <a:rPr lang="en-US" altLang="zh-CN" dirty="0">
                <a:solidFill>
                  <a:srgbClr val="002060"/>
                </a:solidFill>
              </a:rPr>
              <a:t>2</a:t>
            </a:r>
            <a:r>
              <a:rPr lang="zh-CN" altLang="en-US" dirty="0">
                <a:solidFill>
                  <a:srgbClr val="002060"/>
                </a:solidFill>
              </a:rPr>
              <a:t>年级需要学习</a:t>
            </a:r>
            <a:r>
              <a:rPr lang="en-US" altLang="zh-CN" dirty="0">
                <a:solidFill>
                  <a:srgbClr val="002060"/>
                </a:solidFill>
              </a:rPr>
              <a:t>2</a:t>
            </a:r>
            <a:r>
              <a:rPr lang="zh-CN" altLang="en-US" dirty="0">
                <a:solidFill>
                  <a:srgbClr val="002060"/>
                </a:solidFill>
              </a:rPr>
              <a:t>、</a:t>
            </a:r>
            <a:r>
              <a:rPr lang="en-US" altLang="zh-CN" dirty="0">
                <a:solidFill>
                  <a:srgbClr val="002060"/>
                </a:solidFill>
              </a:rPr>
              <a:t>3</a:t>
            </a:r>
            <a:r>
              <a:rPr lang="zh-CN" altLang="en-US" dirty="0">
                <a:solidFill>
                  <a:srgbClr val="002060"/>
                </a:solidFill>
              </a:rPr>
              <a:t>、</a:t>
            </a:r>
            <a:r>
              <a:rPr lang="en-US" altLang="zh-CN" dirty="0">
                <a:solidFill>
                  <a:srgbClr val="002060"/>
                </a:solidFill>
              </a:rPr>
              <a:t>4</a:t>
            </a:r>
            <a:r>
              <a:rPr lang="zh-CN" altLang="en-US" dirty="0">
                <a:solidFill>
                  <a:srgbClr val="002060"/>
                </a:solidFill>
              </a:rPr>
              <a:t>年级的必修课程，</a:t>
            </a:r>
            <a:r>
              <a:rPr lang="en-US" altLang="zh-CN" dirty="0">
                <a:solidFill>
                  <a:srgbClr val="002060"/>
                </a:solidFill>
              </a:rPr>
              <a:t>3</a:t>
            </a:r>
            <a:r>
              <a:rPr lang="zh-CN" altLang="en-US" dirty="0">
                <a:solidFill>
                  <a:srgbClr val="002060"/>
                </a:solidFill>
              </a:rPr>
              <a:t>年级需要学习</a:t>
            </a:r>
            <a:r>
              <a:rPr lang="en-US" altLang="zh-CN" dirty="0">
                <a:solidFill>
                  <a:srgbClr val="002060"/>
                </a:solidFill>
              </a:rPr>
              <a:t>3</a:t>
            </a:r>
            <a:r>
              <a:rPr lang="zh-CN" altLang="en-US" dirty="0">
                <a:solidFill>
                  <a:srgbClr val="002060"/>
                </a:solidFill>
              </a:rPr>
              <a:t>、</a:t>
            </a:r>
            <a:r>
              <a:rPr lang="en-US" altLang="zh-CN" dirty="0">
                <a:solidFill>
                  <a:srgbClr val="002060"/>
                </a:solidFill>
              </a:rPr>
              <a:t>4</a:t>
            </a:r>
            <a:r>
              <a:rPr lang="zh-CN" altLang="en-US" dirty="0">
                <a:solidFill>
                  <a:srgbClr val="002060"/>
                </a:solidFill>
              </a:rPr>
              <a:t>年级的必修课程。</a:t>
            </a:r>
            <a:endParaRPr lang="en-US" altLang="ko-KR" dirty="0">
              <a:solidFill>
                <a:srgbClr val="002060"/>
              </a:solidFill>
            </a:endParaRPr>
          </a:p>
        </p:txBody>
      </p:sp>
      <p:sp>
        <p:nvSpPr>
          <p:cNvPr id="18" name="TextBox 17"/>
          <p:cNvSpPr txBox="1"/>
          <p:nvPr/>
        </p:nvSpPr>
        <p:spPr>
          <a:xfrm>
            <a:off x="109440" y="164677"/>
            <a:ext cx="7580871" cy="523220"/>
          </a:xfrm>
          <a:prstGeom prst="rect">
            <a:avLst/>
          </a:prstGeom>
          <a:noFill/>
        </p:spPr>
        <p:txBody>
          <a:bodyPr wrap="square" rtlCol="0">
            <a:spAutoFit/>
          </a:bodyPr>
          <a:lstStyle/>
          <a:p>
            <a:r>
              <a:rPr lang="en-US" altLang="ko-KR" sz="2800" dirty="0">
                <a:solidFill>
                  <a:srgbClr val="002060"/>
                </a:solidFill>
              </a:rPr>
              <a:t>2. </a:t>
            </a:r>
            <a:r>
              <a:rPr lang="zh-CN" altLang="en-US" sz="2800" dirty="0">
                <a:solidFill>
                  <a:srgbClr val="002060"/>
                </a:solidFill>
              </a:rPr>
              <a:t>课程与学士制度</a:t>
            </a:r>
            <a:endParaRPr lang="ko-KR" altLang="en-US" sz="2800" dirty="0">
              <a:solidFill>
                <a:srgbClr val="002060"/>
              </a:solidFill>
            </a:endParaRPr>
          </a:p>
        </p:txBody>
      </p:sp>
      <p:sp>
        <p:nvSpPr>
          <p:cNvPr id="10" name="TextBox 9"/>
          <p:cNvSpPr txBox="1"/>
          <p:nvPr/>
        </p:nvSpPr>
        <p:spPr>
          <a:xfrm>
            <a:off x="6505057" y="900863"/>
            <a:ext cx="6674167" cy="276999"/>
          </a:xfrm>
          <a:prstGeom prst="rect">
            <a:avLst/>
          </a:prstGeom>
          <a:noFill/>
        </p:spPr>
        <p:txBody>
          <a:bodyPr wrap="square" rtlCol="0">
            <a:spAutoFit/>
          </a:bodyPr>
          <a:lstStyle/>
          <a:p>
            <a:r>
              <a:rPr lang="en-US" altLang="zh-CN" sz="1200" dirty="0"/>
              <a:t>                </a:t>
            </a:r>
            <a:r>
              <a:rPr lang="zh-CN" altLang="en-US" sz="1200" dirty="0"/>
              <a:t>院系概况</a:t>
            </a:r>
            <a:r>
              <a:rPr lang="en-US" altLang="ko-KR" sz="1200" dirty="0">
                <a:hlinkClick r:id="rId5"/>
              </a:rPr>
              <a:t>https://www.kw.ac.kr/ko/univ/glance.jsp</a:t>
            </a:r>
            <a:endParaRPr lang="ko-KR" altLang="en-US" sz="1200" dirty="0"/>
          </a:p>
        </p:txBody>
      </p:sp>
      <p:sp>
        <p:nvSpPr>
          <p:cNvPr id="12" name="TextBox 11"/>
          <p:cNvSpPr txBox="1"/>
          <p:nvPr/>
        </p:nvSpPr>
        <p:spPr>
          <a:xfrm>
            <a:off x="7376137" y="1123487"/>
            <a:ext cx="6140411" cy="276999"/>
          </a:xfrm>
          <a:prstGeom prst="rect">
            <a:avLst/>
          </a:prstGeom>
          <a:noFill/>
        </p:spPr>
        <p:txBody>
          <a:bodyPr wrap="square" rtlCol="0">
            <a:spAutoFit/>
          </a:bodyPr>
          <a:lstStyle/>
          <a:p>
            <a:r>
              <a:rPr lang="zh-CN" altLang="en-US" sz="1200" dirty="0"/>
              <a:t>位置</a:t>
            </a:r>
            <a:r>
              <a:rPr lang="ko-KR" altLang="en-US" sz="1200" dirty="0"/>
              <a:t> </a:t>
            </a:r>
            <a:r>
              <a:rPr lang="en-US" altLang="ko-KR" sz="1200" dirty="0">
                <a:hlinkClick r:id="rId6"/>
              </a:rPr>
              <a:t>https://www.kw.ac.kr/ko/tour/tour01.jsp</a:t>
            </a:r>
            <a:endParaRPr lang="ko-KR" altLang="en-US" sz="1200" dirty="0"/>
          </a:p>
        </p:txBody>
      </p:sp>
    </p:spTree>
    <p:extLst>
      <p:ext uri="{BB962C8B-B14F-4D97-AF65-F5344CB8AC3E}">
        <p14:creationId xmlns:p14="http://schemas.microsoft.com/office/powerpoint/2010/main" val="2736774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9006" y="0"/>
            <a:ext cx="12192000"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96659" y="850894"/>
            <a:ext cx="7580871" cy="369332"/>
          </a:xfrm>
          <a:prstGeom prst="rect">
            <a:avLst/>
          </a:prstGeom>
          <a:noFill/>
        </p:spPr>
        <p:txBody>
          <a:bodyPr wrap="square" rtlCol="0">
            <a:spAutoFit/>
          </a:bodyPr>
          <a:lstStyle/>
          <a:p>
            <a:r>
              <a:rPr lang="en-US" altLang="ko-KR" dirty="0">
                <a:solidFill>
                  <a:srgbClr val="002060"/>
                </a:solidFill>
              </a:rPr>
              <a:t>5) </a:t>
            </a:r>
            <a:r>
              <a:rPr lang="zh-CN" altLang="en-US" dirty="0">
                <a:solidFill>
                  <a:srgbClr val="002060"/>
                </a:solidFill>
              </a:rPr>
              <a:t>专业种类</a:t>
            </a:r>
            <a:r>
              <a:rPr lang="ko-KR" altLang="en-US" dirty="0">
                <a:solidFill>
                  <a:srgbClr val="002060"/>
                </a:solidFill>
              </a:rPr>
              <a:t> </a:t>
            </a:r>
            <a:r>
              <a:rPr lang="en-US" altLang="ko-KR" dirty="0">
                <a:solidFill>
                  <a:srgbClr val="002060"/>
                </a:solidFill>
              </a:rPr>
              <a:t>: </a:t>
            </a:r>
            <a:r>
              <a:rPr lang="zh-CN" altLang="en-US" dirty="0">
                <a:solidFill>
                  <a:srgbClr val="002060"/>
                </a:solidFill>
              </a:rPr>
              <a:t>深化</a:t>
            </a:r>
            <a:r>
              <a:rPr lang="en-US" altLang="ko-KR" dirty="0">
                <a:solidFill>
                  <a:srgbClr val="002060"/>
                </a:solidFill>
              </a:rPr>
              <a:t>, </a:t>
            </a:r>
            <a:r>
              <a:rPr lang="zh-CN" altLang="en-US" dirty="0">
                <a:solidFill>
                  <a:srgbClr val="002060"/>
                </a:solidFill>
              </a:rPr>
              <a:t>辅修</a:t>
            </a:r>
            <a:r>
              <a:rPr lang="en-US" altLang="ko-KR" dirty="0">
                <a:solidFill>
                  <a:srgbClr val="002060"/>
                </a:solidFill>
              </a:rPr>
              <a:t>, </a:t>
            </a:r>
            <a:r>
              <a:rPr lang="zh-CN" altLang="en-US" dirty="0">
                <a:solidFill>
                  <a:srgbClr val="002060"/>
                </a:solidFill>
              </a:rPr>
              <a:t>双专业</a:t>
            </a:r>
            <a:r>
              <a:rPr lang="en-US" altLang="ko-KR" dirty="0">
                <a:solidFill>
                  <a:srgbClr val="002060"/>
                </a:solidFill>
              </a:rPr>
              <a:t>, </a:t>
            </a:r>
            <a:r>
              <a:rPr lang="zh-CN" altLang="en-US" dirty="0">
                <a:solidFill>
                  <a:srgbClr val="002060"/>
                </a:solidFill>
              </a:rPr>
              <a:t>跨学科专业</a:t>
            </a:r>
            <a:endParaRPr lang="ko-KR" altLang="en-US"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13</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graphicFrame>
        <p:nvGraphicFramePr>
          <p:cNvPr id="7" name="표 6"/>
          <p:cNvGraphicFramePr>
            <a:graphicFrameLocks noGrp="1"/>
          </p:cNvGraphicFramePr>
          <p:nvPr/>
        </p:nvGraphicFramePr>
        <p:xfrm>
          <a:off x="1164609" y="2187455"/>
          <a:ext cx="10455304" cy="3031658"/>
        </p:xfrm>
        <a:graphic>
          <a:graphicData uri="http://schemas.openxmlformats.org/drawingml/2006/table">
            <a:tbl>
              <a:tblPr>
                <a:tableStyleId>{8A107856-5554-42FB-B03E-39F5DBC370BA}</a:tableStyleId>
              </a:tblPr>
              <a:tblGrid>
                <a:gridCol w="1124400">
                  <a:extLst>
                    <a:ext uri="{9D8B030D-6E8A-4147-A177-3AD203B41FA5}">
                      <a16:colId xmlns:a16="http://schemas.microsoft.com/office/drawing/2014/main" val="1702955677"/>
                    </a:ext>
                  </a:extLst>
                </a:gridCol>
                <a:gridCol w="7832638">
                  <a:extLst>
                    <a:ext uri="{9D8B030D-6E8A-4147-A177-3AD203B41FA5}">
                      <a16:colId xmlns:a16="http://schemas.microsoft.com/office/drawing/2014/main" val="3834135227"/>
                    </a:ext>
                  </a:extLst>
                </a:gridCol>
                <a:gridCol w="1498266">
                  <a:extLst>
                    <a:ext uri="{9D8B030D-6E8A-4147-A177-3AD203B41FA5}">
                      <a16:colId xmlns:a16="http://schemas.microsoft.com/office/drawing/2014/main" val="319341386"/>
                    </a:ext>
                  </a:extLst>
                </a:gridCol>
              </a:tblGrid>
              <a:tr h="627379">
                <a:tc>
                  <a:txBody>
                    <a:bodyPr/>
                    <a:lstStyle/>
                    <a:p>
                      <a:pPr marL="0" marR="0" indent="0" algn="ctr" fontAlgn="base" latinLnBrk="0">
                        <a:lnSpc>
                          <a:spcPct val="160000"/>
                        </a:lnSpc>
                        <a:spcBef>
                          <a:spcPts val="0"/>
                        </a:spcBef>
                        <a:spcAft>
                          <a:spcPts val="0"/>
                        </a:spcAft>
                      </a:pPr>
                      <a:r>
                        <a:rPr lang="zh-CN" altLang="en-US" sz="1400" kern="0" spc="-20" dirty="0">
                          <a:solidFill>
                            <a:srgbClr val="002060"/>
                          </a:solidFill>
                          <a:effectLst/>
                          <a:latin typeface="+mn-lt"/>
                        </a:rPr>
                        <a:t>类别</a:t>
                      </a:r>
                      <a:endParaRPr lang="ko-KR" altLang="en-US" sz="1400" kern="0" spc="0" dirty="0">
                        <a:solidFill>
                          <a:srgbClr val="002060"/>
                        </a:solidFill>
                        <a:effectLst/>
                        <a:latin typeface="바탕" panose="02030600000101010101" pitchFamily="18" charset="-127"/>
                      </a:endParaRPr>
                    </a:p>
                  </a:txBody>
                  <a:tcPr marL="17907" marR="17907" marT="17907" marB="17907" anchor="ctr">
                    <a:solidFill>
                      <a:schemeClr val="accent2">
                        <a:lumMod val="40000"/>
                        <a:lumOff val="60000"/>
                      </a:schemeClr>
                    </a:solidFill>
                  </a:tcPr>
                </a:tc>
                <a:tc>
                  <a:txBody>
                    <a:bodyPr/>
                    <a:lstStyle/>
                    <a:p>
                      <a:pPr marL="0" marR="0" indent="0" algn="ctr" fontAlgn="base" latinLnBrk="0">
                        <a:lnSpc>
                          <a:spcPct val="160000"/>
                        </a:lnSpc>
                        <a:spcBef>
                          <a:spcPts val="0"/>
                        </a:spcBef>
                        <a:spcAft>
                          <a:spcPts val="0"/>
                        </a:spcAft>
                      </a:pPr>
                      <a:r>
                        <a:rPr lang="zh-CN" altLang="en-US" sz="1400" kern="0" spc="0" dirty="0">
                          <a:solidFill>
                            <a:srgbClr val="002060"/>
                          </a:solidFill>
                          <a:effectLst/>
                          <a:latin typeface="바탕" panose="02030600000101010101" pitchFamily="18" charset="-127"/>
                        </a:rPr>
                        <a:t>内容</a:t>
                      </a:r>
                      <a:endParaRPr lang="ko-KR" altLang="en-US" sz="1400" kern="0" spc="0" dirty="0">
                        <a:solidFill>
                          <a:srgbClr val="002060"/>
                        </a:solidFill>
                        <a:effectLst/>
                        <a:latin typeface="바탕" panose="02030600000101010101" pitchFamily="18" charset="-127"/>
                      </a:endParaRPr>
                    </a:p>
                  </a:txBody>
                  <a:tcPr marL="17907" marR="17907" marT="17907" marB="17907" anchor="ctr">
                    <a:solidFill>
                      <a:schemeClr val="accent2">
                        <a:lumMod val="40000"/>
                        <a:lumOff val="60000"/>
                      </a:schemeClr>
                    </a:solidFill>
                  </a:tcPr>
                </a:tc>
                <a:tc>
                  <a:txBody>
                    <a:bodyPr/>
                    <a:lstStyle/>
                    <a:p>
                      <a:pPr marL="0" marR="0" indent="0" algn="ctr" fontAlgn="base" latinLnBrk="0">
                        <a:lnSpc>
                          <a:spcPct val="160000"/>
                        </a:lnSpc>
                        <a:spcBef>
                          <a:spcPts val="0"/>
                        </a:spcBef>
                        <a:spcAft>
                          <a:spcPts val="0"/>
                        </a:spcAft>
                      </a:pPr>
                      <a:r>
                        <a:rPr lang="zh-CN" altLang="en-US" sz="1400" kern="0" spc="-20" dirty="0">
                          <a:solidFill>
                            <a:srgbClr val="002060"/>
                          </a:solidFill>
                          <a:effectLst/>
                        </a:rPr>
                        <a:t>备注</a:t>
                      </a:r>
                      <a:endParaRPr lang="ko-KR" altLang="en-US" sz="1400" kern="0" spc="0" dirty="0">
                        <a:solidFill>
                          <a:srgbClr val="002060"/>
                        </a:solidFill>
                        <a:effectLst/>
                        <a:latin typeface="바탕" panose="02030600000101010101" pitchFamily="18" charset="-127"/>
                      </a:endParaRPr>
                    </a:p>
                  </a:txBody>
                  <a:tcPr marL="17907" marR="17907" marT="17907" marB="17907" anchor="ctr">
                    <a:solidFill>
                      <a:schemeClr val="accent2">
                        <a:lumMod val="40000"/>
                        <a:lumOff val="60000"/>
                      </a:schemeClr>
                    </a:solidFill>
                  </a:tcPr>
                </a:tc>
                <a:extLst>
                  <a:ext uri="{0D108BD9-81ED-4DB2-BD59-A6C34878D82A}">
                    <a16:rowId xmlns:a16="http://schemas.microsoft.com/office/drawing/2014/main" val="4119424909"/>
                  </a:ext>
                </a:extLst>
              </a:tr>
              <a:tr h="896881">
                <a:tc>
                  <a:txBody>
                    <a:bodyPr/>
                    <a:lstStyle/>
                    <a:p>
                      <a:pPr marL="0" marR="0" indent="0" algn="ctr" fontAlgn="base" latinLnBrk="0">
                        <a:lnSpc>
                          <a:spcPct val="160000"/>
                        </a:lnSpc>
                        <a:spcBef>
                          <a:spcPts val="0"/>
                        </a:spcBef>
                        <a:spcAft>
                          <a:spcPts val="0"/>
                        </a:spcAft>
                      </a:pPr>
                      <a:r>
                        <a:rPr lang="zh-CN" altLang="en-US" sz="1400" kern="0" spc="-20" dirty="0">
                          <a:solidFill>
                            <a:srgbClr val="002060"/>
                          </a:solidFill>
                          <a:effectLst/>
                          <a:latin typeface="+mn-lt"/>
                        </a:rPr>
                        <a:t>深化专业</a:t>
                      </a:r>
                      <a:endParaRPr lang="ko-KR" altLang="en-US" sz="1400" kern="0" spc="0" dirty="0">
                        <a:solidFill>
                          <a:srgbClr val="002060"/>
                        </a:solidFill>
                        <a:effectLst/>
                        <a:latin typeface="바탕" panose="02030600000101010101" pitchFamily="18" charset="-127"/>
                      </a:endParaRPr>
                    </a:p>
                  </a:txBody>
                  <a:tcPr marL="17907" marR="17907" marT="17907" marB="17907" anchor="ctr"/>
                </a:tc>
                <a:tc>
                  <a:txBody>
                    <a:bodyPr/>
                    <a:lstStyle/>
                    <a:p>
                      <a:pPr marL="0" marR="0" lvl="0" indent="0" algn="ctr" defTabSz="914400" rtl="0" eaLnBrk="1" fontAlgn="base" latinLnBrk="0" hangingPunct="1">
                        <a:lnSpc>
                          <a:spcPct val="160000"/>
                        </a:lnSpc>
                        <a:spcBef>
                          <a:spcPts val="0"/>
                        </a:spcBef>
                        <a:spcAft>
                          <a:spcPts val="0"/>
                        </a:spcAft>
                        <a:buClrTx/>
                        <a:buSzTx/>
                        <a:buFontTx/>
                        <a:buNone/>
                        <a:tabLst/>
                        <a:defRPr/>
                      </a:pPr>
                      <a:r>
                        <a:rPr lang="zh-CN" altLang="en-US" sz="1400" kern="1200" dirty="0">
                          <a:solidFill>
                            <a:srgbClr val="002060"/>
                          </a:solidFill>
                          <a:effectLst/>
                          <a:latin typeface="+mn-lt"/>
                          <a:ea typeface="+mn-ea"/>
                          <a:cs typeface="+mn-cs"/>
                        </a:rPr>
                        <a:t>获得专业学分</a:t>
                      </a:r>
                      <a:r>
                        <a:rPr lang="en-US" altLang="zh-CN" sz="1400" kern="1200" dirty="0">
                          <a:solidFill>
                            <a:srgbClr val="002060"/>
                          </a:solidFill>
                          <a:effectLst/>
                          <a:latin typeface="+mn-lt"/>
                          <a:ea typeface="+mn-ea"/>
                          <a:cs typeface="+mn-cs"/>
                        </a:rPr>
                        <a:t>45</a:t>
                      </a:r>
                      <a:r>
                        <a:rPr lang="zh-CN" altLang="en-US" sz="1400" kern="1200" dirty="0">
                          <a:solidFill>
                            <a:srgbClr val="002060"/>
                          </a:solidFill>
                          <a:effectLst/>
                          <a:latin typeface="+mn-lt"/>
                          <a:ea typeface="+mn-ea"/>
                          <a:cs typeface="+mn-cs"/>
                        </a:rPr>
                        <a:t>分以上后，追加学习</a:t>
                      </a:r>
                      <a:r>
                        <a:rPr lang="en-US" altLang="zh-CN" sz="1400" kern="1200" dirty="0">
                          <a:solidFill>
                            <a:srgbClr val="002060"/>
                          </a:solidFill>
                          <a:effectLst/>
                          <a:latin typeface="+mn-lt"/>
                          <a:ea typeface="+mn-ea"/>
                          <a:cs typeface="+mn-cs"/>
                        </a:rPr>
                        <a:t>25</a:t>
                      </a:r>
                      <a:r>
                        <a:rPr lang="zh-CN" altLang="en-US" sz="1400" kern="1200" dirty="0">
                          <a:solidFill>
                            <a:srgbClr val="002060"/>
                          </a:solidFill>
                          <a:effectLst/>
                          <a:latin typeface="+mn-lt"/>
                          <a:ea typeface="+mn-ea"/>
                          <a:cs typeface="+mn-cs"/>
                        </a:rPr>
                        <a:t>分的专业课的情况</a:t>
                      </a:r>
                      <a:r>
                        <a:rPr lang="en-US" altLang="ko-KR" sz="1400" kern="1200" dirty="0">
                          <a:solidFill>
                            <a:srgbClr val="002060"/>
                          </a:solidFill>
                          <a:effectLst/>
                          <a:latin typeface="+mn-lt"/>
                          <a:ea typeface="+mn-ea"/>
                          <a:cs typeface="+mn-cs"/>
                        </a:rPr>
                        <a:t>(</a:t>
                      </a:r>
                      <a:r>
                        <a:rPr lang="zh-CN" altLang="en-US" sz="1400" kern="1200" dirty="0">
                          <a:solidFill>
                            <a:srgbClr val="002060"/>
                          </a:solidFill>
                          <a:effectLst/>
                          <a:latin typeface="+mn-lt"/>
                          <a:ea typeface="+mn-ea"/>
                          <a:cs typeface="+mn-cs"/>
                        </a:rPr>
                        <a:t>共</a:t>
                      </a:r>
                      <a:r>
                        <a:rPr lang="en-US" altLang="ko-KR" sz="1400" kern="1200" dirty="0">
                          <a:solidFill>
                            <a:srgbClr val="002060"/>
                          </a:solidFill>
                          <a:effectLst/>
                          <a:latin typeface="+mn-lt"/>
                          <a:ea typeface="+mn-ea"/>
                          <a:cs typeface="+mn-cs"/>
                        </a:rPr>
                        <a:t>70</a:t>
                      </a:r>
                      <a:r>
                        <a:rPr lang="zh-CN" altLang="en-US" sz="1400" kern="1200" dirty="0">
                          <a:solidFill>
                            <a:srgbClr val="002060"/>
                          </a:solidFill>
                          <a:effectLst/>
                          <a:latin typeface="+mn-lt"/>
                          <a:ea typeface="+mn-ea"/>
                          <a:cs typeface="+mn-cs"/>
                        </a:rPr>
                        <a:t>个学分以上</a:t>
                      </a:r>
                      <a:r>
                        <a:rPr lang="en-US" altLang="ko-KR" sz="1400" kern="1200" dirty="0">
                          <a:solidFill>
                            <a:srgbClr val="002060"/>
                          </a:solidFill>
                          <a:effectLst/>
                          <a:latin typeface="+mn-lt"/>
                          <a:ea typeface="+mn-ea"/>
                          <a:cs typeface="+mn-cs"/>
                        </a:rPr>
                        <a:t>)</a:t>
                      </a:r>
                      <a:endParaRPr lang="ko-KR" altLang="en-US" sz="1400" kern="0" spc="0" dirty="0">
                        <a:solidFill>
                          <a:srgbClr val="002060"/>
                        </a:solidFill>
                        <a:effectLst/>
                        <a:latin typeface="바탕" panose="02030600000101010101" pitchFamily="18" charset="-127"/>
                      </a:endParaRPr>
                    </a:p>
                  </a:txBody>
                  <a:tcPr marL="17907" marR="17907" marT="17907" marB="17907" anchor="ctr"/>
                </a:tc>
                <a:tc>
                  <a:txBody>
                    <a:bodyPr/>
                    <a:lstStyle/>
                    <a:p>
                      <a:pPr marL="0" marR="0" lvl="0" indent="0" algn="ctr" defTabSz="914400" rtl="0" eaLnBrk="1" fontAlgn="base" latinLnBrk="1" hangingPunct="1">
                        <a:lnSpc>
                          <a:spcPct val="160000"/>
                        </a:lnSpc>
                        <a:spcBef>
                          <a:spcPts val="0"/>
                        </a:spcBef>
                        <a:spcAft>
                          <a:spcPts val="0"/>
                        </a:spcAft>
                        <a:buClrTx/>
                        <a:buSzTx/>
                        <a:buFontTx/>
                        <a:buNone/>
                        <a:tabLst/>
                        <a:defRPr/>
                      </a:pPr>
                      <a:r>
                        <a:rPr lang="zh-CN" altLang="en-US" sz="1400" kern="1200" dirty="0">
                          <a:solidFill>
                            <a:srgbClr val="002060"/>
                          </a:solidFill>
                          <a:effectLst/>
                          <a:latin typeface="+mn-lt"/>
                          <a:ea typeface="+mn-ea"/>
                          <a:cs typeface="+mn-cs"/>
                        </a:rPr>
                        <a:t>电子工程或理工科目前还未支持</a:t>
                      </a:r>
                      <a:endParaRPr lang="ko-KR" altLang="en-US" sz="1400" kern="0" spc="-20" dirty="0">
                        <a:solidFill>
                          <a:srgbClr val="002060"/>
                        </a:solidFill>
                        <a:effectLst/>
                        <a:latin typeface="바탕" panose="02030600000101010101" pitchFamily="18" charset="-127"/>
                        <a:ea typeface="굴림체" panose="020B0609000101010101" pitchFamily="49" charset="-127"/>
                      </a:endParaRPr>
                    </a:p>
                  </a:txBody>
                  <a:tcPr marL="17907" marR="17907" marT="17907" marB="17907" anchor="ctr"/>
                </a:tc>
                <a:extLst>
                  <a:ext uri="{0D108BD9-81ED-4DB2-BD59-A6C34878D82A}">
                    <a16:rowId xmlns:a16="http://schemas.microsoft.com/office/drawing/2014/main" val="877897102"/>
                  </a:ext>
                </a:extLst>
              </a:tr>
              <a:tr h="896881">
                <a:tc>
                  <a:txBody>
                    <a:bodyPr/>
                    <a:lstStyle/>
                    <a:p>
                      <a:pPr marL="0" marR="0" indent="0" algn="ctr" fontAlgn="base" latinLnBrk="0">
                        <a:lnSpc>
                          <a:spcPct val="160000"/>
                        </a:lnSpc>
                        <a:spcBef>
                          <a:spcPts val="0"/>
                        </a:spcBef>
                        <a:spcAft>
                          <a:spcPts val="0"/>
                        </a:spcAft>
                      </a:pPr>
                      <a:r>
                        <a:rPr lang="zh-CN" altLang="en-US" sz="1400" kern="0" spc="-20" dirty="0">
                          <a:solidFill>
                            <a:srgbClr val="002060"/>
                          </a:solidFill>
                          <a:effectLst/>
                          <a:latin typeface="+mn-lt"/>
                        </a:rPr>
                        <a:t>双专业</a:t>
                      </a:r>
                      <a:endParaRPr lang="ko-KR" altLang="en-US" sz="1400" kern="0" spc="0" dirty="0">
                        <a:solidFill>
                          <a:srgbClr val="002060"/>
                        </a:solidFill>
                        <a:effectLst/>
                        <a:latin typeface="바탕" panose="02030600000101010101" pitchFamily="18" charset="-127"/>
                      </a:endParaRPr>
                    </a:p>
                  </a:txBody>
                  <a:tcPr marL="17907" marR="17907" marT="17907" marB="17907" anchor="ctr"/>
                </a:tc>
                <a:tc>
                  <a:txBody>
                    <a:bodyPr/>
                    <a:lstStyle/>
                    <a:p>
                      <a:pPr marL="0" marR="0" lvl="0" indent="0" algn="ctr" defTabSz="914400" rtl="0" eaLnBrk="1" fontAlgn="base" latinLnBrk="0" hangingPunct="1">
                        <a:lnSpc>
                          <a:spcPct val="160000"/>
                        </a:lnSpc>
                        <a:spcBef>
                          <a:spcPts val="0"/>
                        </a:spcBef>
                        <a:spcAft>
                          <a:spcPts val="0"/>
                        </a:spcAft>
                        <a:buClrTx/>
                        <a:buSzTx/>
                        <a:buFontTx/>
                        <a:buNone/>
                        <a:tabLst/>
                        <a:defRPr/>
                      </a:pPr>
                      <a:r>
                        <a:rPr lang="zh-CN" altLang="en-US" sz="1400" kern="1200" dirty="0">
                          <a:solidFill>
                            <a:srgbClr val="002060"/>
                          </a:solidFill>
                          <a:effectLst/>
                          <a:latin typeface="+mn-lt"/>
                          <a:ea typeface="+mn-ea"/>
                          <a:cs typeface="+mn-cs"/>
                        </a:rPr>
                        <a:t>学习本专业课的同时，学习其他专业的专业课的情况，当双专业学分达到（</a:t>
                      </a:r>
                      <a:r>
                        <a:rPr lang="en-US" altLang="zh-CN" sz="1400" kern="1200" dirty="0">
                          <a:solidFill>
                            <a:srgbClr val="002060"/>
                          </a:solidFill>
                          <a:effectLst/>
                          <a:latin typeface="+mn-lt"/>
                          <a:ea typeface="+mn-ea"/>
                          <a:cs typeface="+mn-cs"/>
                        </a:rPr>
                        <a:t>45~60</a:t>
                      </a:r>
                      <a:r>
                        <a:rPr lang="zh-CN" altLang="en-US" sz="1400" kern="1200" dirty="0">
                          <a:solidFill>
                            <a:srgbClr val="002060"/>
                          </a:solidFill>
                          <a:effectLst/>
                          <a:latin typeface="+mn-lt"/>
                          <a:ea typeface="+mn-ea"/>
                          <a:cs typeface="+mn-cs"/>
                        </a:rPr>
                        <a:t>学分以上）时，被认定为双专业</a:t>
                      </a:r>
                      <a:endParaRPr lang="en-US" altLang="ko-KR" sz="1400" kern="1200" dirty="0">
                        <a:solidFill>
                          <a:srgbClr val="002060"/>
                        </a:solidFill>
                        <a:effectLst/>
                        <a:latin typeface="+mn-lt"/>
                        <a:ea typeface="+mn-ea"/>
                        <a:cs typeface="+mn-cs"/>
                      </a:endParaRPr>
                    </a:p>
                  </a:txBody>
                  <a:tcPr marL="17907" marR="17907" marT="17907" marB="17907" anchor="ctr"/>
                </a:tc>
                <a:tc>
                  <a:txBody>
                    <a:bodyPr/>
                    <a:lstStyle/>
                    <a:p>
                      <a:pPr marL="0" marR="0" indent="0" algn="ctr" fontAlgn="base" latinLnBrk="1">
                        <a:lnSpc>
                          <a:spcPct val="160000"/>
                        </a:lnSpc>
                        <a:spcBef>
                          <a:spcPts val="0"/>
                        </a:spcBef>
                        <a:spcAft>
                          <a:spcPts val="0"/>
                        </a:spcAft>
                      </a:pPr>
                      <a:endParaRPr lang="ko-KR" altLang="en-US" sz="1400" kern="0" spc="-20" dirty="0">
                        <a:solidFill>
                          <a:srgbClr val="002060"/>
                        </a:solidFill>
                        <a:effectLst/>
                        <a:latin typeface="바탕" panose="02030600000101010101" pitchFamily="18" charset="-127"/>
                        <a:ea typeface="굴림체" panose="020B0609000101010101" pitchFamily="49" charset="-127"/>
                      </a:endParaRPr>
                    </a:p>
                  </a:txBody>
                  <a:tcPr marL="17907" marR="17907" marT="17907" marB="17907" anchor="ctr"/>
                </a:tc>
                <a:extLst>
                  <a:ext uri="{0D108BD9-81ED-4DB2-BD59-A6C34878D82A}">
                    <a16:rowId xmlns:a16="http://schemas.microsoft.com/office/drawing/2014/main" val="4187017085"/>
                  </a:ext>
                </a:extLst>
              </a:tr>
              <a:tr h="610517">
                <a:tc>
                  <a:txBody>
                    <a:bodyPr/>
                    <a:lstStyle/>
                    <a:p>
                      <a:pPr marL="0" marR="0" indent="0" algn="ctr" fontAlgn="base" latinLnBrk="0">
                        <a:lnSpc>
                          <a:spcPct val="160000"/>
                        </a:lnSpc>
                        <a:spcBef>
                          <a:spcPts val="0"/>
                        </a:spcBef>
                        <a:spcAft>
                          <a:spcPts val="0"/>
                        </a:spcAft>
                      </a:pPr>
                      <a:r>
                        <a:rPr lang="zh-CN" altLang="en-US" sz="1400" kern="0" spc="0" dirty="0">
                          <a:solidFill>
                            <a:srgbClr val="002060"/>
                          </a:solidFill>
                          <a:effectLst/>
                          <a:latin typeface="바탕" panose="02030600000101010101" pitchFamily="18" charset="-127"/>
                        </a:rPr>
                        <a:t>辅修专业</a:t>
                      </a:r>
                      <a:endParaRPr lang="ko-KR" altLang="en-US" sz="1400" kern="0" spc="0" dirty="0">
                        <a:solidFill>
                          <a:srgbClr val="002060"/>
                        </a:solidFill>
                        <a:effectLst/>
                        <a:latin typeface="바탕" panose="02030600000101010101" pitchFamily="18" charset="-127"/>
                      </a:endParaRPr>
                    </a:p>
                  </a:txBody>
                  <a:tcPr marL="17907" marR="17907" marT="17907" marB="17907" anchor="ctr"/>
                </a:tc>
                <a:tc>
                  <a:txBody>
                    <a:bodyPr/>
                    <a:lstStyle/>
                    <a:p>
                      <a:pPr algn="ctr" fontAlgn="base" latinLnBrk="1"/>
                      <a:r>
                        <a:rPr lang="zh-CN" altLang="en-US" sz="1400" kern="1200" dirty="0">
                          <a:solidFill>
                            <a:srgbClr val="002060"/>
                          </a:solidFill>
                          <a:effectLst/>
                          <a:latin typeface="+mn-lt"/>
                          <a:ea typeface="+mn-ea"/>
                          <a:cs typeface="+mn-cs"/>
                        </a:rPr>
                        <a:t>在学习本专业课时，学习其他专业课共计</a:t>
                      </a:r>
                      <a:r>
                        <a:rPr lang="en-US" altLang="zh-CN" sz="1400" kern="1200" dirty="0">
                          <a:solidFill>
                            <a:srgbClr val="002060"/>
                          </a:solidFill>
                          <a:effectLst/>
                          <a:latin typeface="+mn-lt"/>
                          <a:ea typeface="+mn-ea"/>
                          <a:cs typeface="+mn-cs"/>
                        </a:rPr>
                        <a:t>21</a:t>
                      </a:r>
                      <a:r>
                        <a:rPr lang="zh-CN" altLang="en-US" sz="1400" kern="1200" dirty="0">
                          <a:solidFill>
                            <a:srgbClr val="002060"/>
                          </a:solidFill>
                          <a:effectLst/>
                          <a:latin typeface="+mn-lt"/>
                          <a:ea typeface="+mn-ea"/>
                          <a:cs typeface="+mn-cs"/>
                        </a:rPr>
                        <a:t>学分以上的情况</a:t>
                      </a:r>
                      <a:endParaRPr lang="ko-KR" altLang="en-US" sz="1400" kern="1200" dirty="0">
                        <a:solidFill>
                          <a:srgbClr val="002060"/>
                        </a:solidFill>
                        <a:effectLst/>
                        <a:latin typeface="+mn-lt"/>
                        <a:ea typeface="+mn-ea"/>
                        <a:cs typeface="+mn-cs"/>
                      </a:endParaRPr>
                    </a:p>
                  </a:txBody>
                  <a:tcPr marL="17907" marR="17907" marT="17907" marB="17907" anchor="ctr"/>
                </a:tc>
                <a:tc>
                  <a:txBody>
                    <a:bodyPr/>
                    <a:lstStyle/>
                    <a:p>
                      <a:pPr marL="0" marR="0" indent="0" algn="ctr" fontAlgn="base" latinLnBrk="1">
                        <a:lnSpc>
                          <a:spcPct val="160000"/>
                        </a:lnSpc>
                        <a:spcBef>
                          <a:spcPts val="0"/>
                        </a:spcBef>
                        <a:spcAft>
                          <a:spcPts val="0"/>
                        </a:spcAft>
                      </a:pPr>
                      <a:endParaRPr lang="ko-KR" altLang="en-US" sz="1400" kern="0" spc="0" dirty="0">
                        <a:solidFill>
                          <a:srgbClr val="002060"/>
                        </a:solidFill>
                        <a:effectLst/>
                        <a:latin typeface="바탕" panose="02030600000101010101" pitchFamily="18" charset="-127"/>
                      </a:endParaRPr>
                    </a:p>
                  </a:txBody>
                  <a:tcPr marL="17907" marR="17907" marT="17907" marB="17907" anchor="ctr"/>
                </a:tc>
                <a:extLst>
                  <a:ext uri="{0D108BD9-81ED-4DB2-BD59-A6C34878D82A}">
                    <a16:rowId xmlns:a16="http://schemas.microsoft.com/office/drawing/2014/main" val="2697883787"/>
                  </a:ext>
                </a:extLst>
              </a:tr>
            </a:tbl>
          </a:graphicData>
        </a:graphic>
      </p:graphicFrame>
      <p:sp>
        <p:nvSpPr>
          <p:cNvPr id="15" name="TextBox 14"/>
          <p:cNvSpPr txBox="1"/>
          <p:nvPr/>
        </p:nvSpPr>
        <p:spPr>
          <a:xfrm>
            <a:off x="438734" y="1257915"/>
            <a:ext cx="8171866" cy="923330"/>
          </a:xfrm>
          <a:prstGeom prst="rect">
            <a:avLst/>
          </a:prstGeom>
          <a:noFill/>
        </p:spPr>
        <p:txBody>
          <a:bodyPr wrap="square" rtlCol="0">
            <a:spAutoFit/>
          </a:bodyPr>
          <a:lstStyle/>
          <a:p>
            <a:pPr>
              <a:lnSpc>
                <a:spcPct val="150000"/>
              </a:lnSpc>
            </a:pPr>
            <a:r>
              <a:rPr lang="en-US" altLang="ko-KR" dirty="0">
                <a:solidFill>
                  <a:srgbClr val="002060"/>
                </a:solidFill>
              </a:rPr>
              <a:t>(1) </a:t>
            </a:r>
            <a:r>
              <a:rPr lang="zh-CN" altLang="en-US" dirty="0">
                <a:solidFill>
                  <a:srgbClr val="002060"/>
                </a:solidFill>
              </a:rPr>
              <a:t>申请时间</a:t>
            </a:r>
            <a:r>
              <a:rPr lang="ko-KR" altLang="en-US" dirty="0">
                <a:solidFill>
                  <a:srgbClr val="002060"/>
                </a:solidFill>
              </a:rPr>
              <a:t> </a:t>
            </a:r>
            <a:r>
              <a:rPr lang="en-US" altLang="ko-KR" dirty="0">
                <a:solidFill>
                  <a:srgbClr val="002060"/>
                </a:solidFill>
              </a:rPr>
              <a:t>: </a:t>
            </a:r>
            <a:r>
              <a:rPr lang="zh-CN" altLang="en-US" dirty="0">
                <a:solidFill>
                  <a:srgbClr val="002060"/>
                </a:solidFill>
              </a:rPr>
              <a:t>每年</a:t>
            </a:r>
            <a:r>
              <a:rPr lang="ko-KR" altLang="en-US" dirty="0">
                <a:solidFill>
                  <a:srgbClr val="002060"/>
                </a:solidFill>
              </a:rPr>
              <a:t> </a:t>
            </a:r>
            <a:r>
              <a:rPr lang="en-US" altLang="ko-KR" dirty="0">
                <a:solidFill>
                  <a:srgbClr val="002060"/>
                </a:solidFill>
              </a:rPr>
              <a:t>4</a:t>
            </a:r>
            <a:r>
              <a:rPr lang="zh-CN" altLang="en-US" dirty="0">
                <a:solidFill>
                  <a:srgbClr val="002060"/>
                </a:solidFill>
              </a:rPr>
              <a:t>月</a:t>
            </a:r>
            <a:r>
              <a:rPr lang="en-US" altLang="ko-KR" dirty="0">
                <a:solidFill>
                  <a:srgbClr val="002060"/>
                </a:solidFill>
              </a:rPr>
              <a:t>, 10</a:t>
            </a:r>
            <a:r>
              <a:rPr lang="zh-CN" altLang="en-US" dirty="0">
                <a:solidFill>
                  <a:srgbClr val="002060"/>
                </a:solidFill>
              </a:rPr>
              <a:t>月中旬</a:t>
            </a:r>
            <a:endParaRPr lang="en-US" altLang="ko-KR" dirty="0">
              <a:solidFill>
                <a:srgbClr val="002060"/>
              </a:solidFill>
            </a:endParaRPr>
          </a:p>
          <a:p>
            <a:pPr>
              <a:lnSpc>
                <a:spcPct val="150000"/>
              </a:lnSpc>
            </a:pPr>
            <a:r>
              <a:rPr lang="en-US" altLang="ko-KR" dirty="0">
                <a:solidFill>
                  <a:srgbClr val="002060"/>
                </a:solidFill>
              </a:rPr>
              <a:t>(2) </a:t>
            </a:r>
            <a:r>
              <a:rPr lang="zh-CN" altLang="en-US" dirty="0">
                <a:solidFill>
                  <a:srgbClr val="002060"/>
                </a:solidFill>
              </a:rPr>
              <a:t>专业种类</a:t>
            </a:r>
            <a:endParaRPr lang="ko-KR" altLang="en-US" dirty="0">
              <a:solidFill>
                <a:srgbClr val="002060"/>
              </a:solidFill>
            </a:endParaRPr>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6" name="TextBox 15"/>
          <p:cNvSpPr txBox="1"/>
          <p:nvPr/>
        </p:nvSpPr>
        <p:spPr>
          <a:xfrm>
            <a:off x="363328" y="5393193"/>
            <a:ext cx="8171866" cy="369332"/>
          </a:xfrm>
          <a:prstGeom prst="rect">
            <a:avLst/>
          </a:prstGeom>
          <a:noFill/>
        </p:spPr>
        <p:txBody>
          <a:bodyPr wrap="square" rtlCol="0">
            <a:spAutoFit/>
          </a:bodyPr>
          <a:lstStyle/>
          <a:p>
            <a:r>
              <a:rPr lang="en-US" altLang="ko-KR" dirty="0">
                <a:solidFill>
                  <a:srgbClr val="002060"/>
                </a:solidFill>
              </a:rPr>
              <a:t>(3) </a:t>
            </a:r>
            <a:r>
              <a:rPr lang="zh-CN" altLang="en-US" dirty="0">
                <a:solidFill>
                  <a:srgbClr val="002060"/>
                </a:solidFill>
              </a:rPr>
              <a:t>注意事项</a:t>
            </a:r>
            <a:r>
              <a:rPr lang="ko-KR" altLang="en-US" dirty="0">
                <a:solidFill>
                  <a:srgbClr val="002060"/>
                </a:solidFill>
              </a:rPr>
              <a:t> </a:t>
            </a:r>
            <a:r>
              <a:rPr lang="en-US" altLang="ko-KR" dirty="0">
                <a:solidFill>
                  <a:srgbClr val="002060"/>
                </a:solidFill>
              </a:rPr>
              <a:t>: </a:t>
            </a:r>
            <a:r>
              <a:rPr lang="zh-CN" altLang="en-US" dirty="0">
                <a:solidFill>
                  <a:srgbClr val="002060"/>
                </a:solidFill>
              </a:rPr>
              <a:t>中途放弃时，将被认定为一般选修课程</a:t>
            </a:r>
            <a:endParaRPr lang="ko-KR" altLang="en-US" dirty="0">
              <a:solidFill>
                <a:srgbClr val="002060"/>
              </a:solidFill>
            </a:endParaRPr>
          </a:p>
        </p:txBody>
      </p:sp>
      <p:sp>
        <p:nvSpPr>
          <p:cNvPr id="17" name="TextBox 16"/>
          <p:cNvSpPr txBox="1"/>
          <p:nvPr/>
        </p:nvSpPr>
        <p:spPr>
          <a:xfrm>
            <a:off x="109440" y="164677"/>
            <a:ext cx="7580871" cy="523220"/>
          </a:xfrm>
          <a:prstGeom prst="rect">
            <a:avLst/>
          </a:prstGeom>
          <a:noFill/>
        </p:spPr>
        <p:txBody>
          <a:bodyPr wrap="square" rtlCol="0">
            <a:spAutoFit/>
          </a:bodyPr>
          <a:lstStyle/>
          <a:p>
            <a:r>
              <a:rPr lang="en-US" altLang="ko-KR" sz="2800" dirty="0">
                <a:solidFill>
                  <a:srgbClr val="002060"/>
                </a:solidFill>
              </a:rPr>
              <a:t>2. </a:t>
            </a:r>
            <a:r>
              <a:rPr lang="zh-CN" altLang="en-US" sz="2800" dirty="0">
                <a:solidFill>
                  <a:srgbClr val="002060"/>
                </a:solidFill>
              </a:rPr>
              <a:t>课程与学士制度</a:t>
            </a:r>
            <a:r>
              <a:rPr lang="ko-KR" altLang="en-US" sz="2800" dirty="0">
                <a:solidFill>
                  <a:srgbClr val="002060"/>
                </a:solidFill>
              </a:rPr>
              <a:t> </a:t>
            </a:r>
          </a:p>
        </p:txBody>
      </p:sp>
      <p:sp>
        <p:nvSpPr>
          <p:cNvPr id="10" name="직사각형 9"/>
          <p:cNvSpPr/>
          <p:nvPr/>
        </p:nvSpPr>
        <p:spPr>
          <a:xfrm>
            <a:off x="7147846" y="1734424"/>
            <a:ext cx="4536819" cy="415498"/>
          </a:xfrm>
          <a:prstGeom prst="rect">
            <a:avLst/>
          </a:prstGeom>
        </p:spPr>
        <p:txBody>
          <a:bodyPr wrap="none">
            <a:spAutoFit/>
          </a:bodyPr>
          <a:lstStyle/>
          <a:p>
            <a:r>
              <a:rPr lang="en-US" altLang="ko-KR" sz="1050" b="1" dirty="0"/>
              <a:t>[</a:t>
            </a:r>
            <a:r>
              <a:rPr lang="zh-CN" altLang="en-US" sz="1050" b="1" dirty="0"/>
              <a:t>学士</a:t>
            </a:r>
            <a:r>
              <a:rPr lang="en-US" altLang="ko-KR" sz="1050" b="1" dirty="0"/>
              <a:t>] </a:t>
            </a:r>
            <a:r>
              <a:rPr lang="en-US" altLang="ko-KR" sz="1050" dirty="0"/>
              <a:t>2021</a:t>
            </a:r>
            <a:r>
              <a:rPr lang="zh-CN" altLang="en-US" sz="1050" dirty="0"/>
              <a:t>学年度第</a:t>
            </a:r>
            <a:r>
              <a:rPr lang="en-US" altLang="ko-KR" sz="1050" dirty="0"/>
              <a:t>1</a:t>
            </a:r>
            <a:r>
              <a:rPr lang="zh-CN" altLang="en-US" sz="1050" dirty="0"/>
              <a:t>学期多专业项目申请</a:t>
            </a:r>
            <a:endParaRPr lang="en-US" altLang="ko-KR" sz="1050" dirty="0"/>
          </a:p>
          <a:p>
            <a:r>
              <a:rPr lang="en-US" altLang="ko-KR" sz="1050" dirty="0">
                <a:hlinkClick r:id="rId5"/>
              </a:rPr>
              <a:t>https://www.kw.ac.kr/ko/life/notice.jsp?BoardMode=view&amp;DUID=33497</a:t>
            </a:r>
            <a:endParaRPr lang="ko-KR" altLang="en-US" sz="1050" dirty="0"/>
          </a:p>
        </p:txBody>
      </p:sp>
    </p:spTree>
    <p:extLst>
      <p:ext uri="{BB962C8B-B14F-4D97-AF65-F5344CB8AC3E}">
        <p14:creationId xmlns:p14="http://schemas.microsoft.com/office/powerpoint/2010/main" val="2019489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6460"/>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313092" y="755205"/>
            <a:ext cx="7580871" cy="369332"/>
          </a:xfrm>
          <a:prstGeom prst="rect">
            <a:avLst/>
          </a:prstGeom>
          <a:noFill/>
        </p:spPr>
        <p:txBody>
          <a:bodyPr wrap="square" rtlCol="0">
            <a:spAutoFit/>
          </a:bodyPr>
          <a:lstStyle/>
          <a:p>
            <a:r>
              <a:rPr lang="en-US" altLang="ko-KR" dirty="0">
                <a:solidFill>
                  <a:srgbClr val="002060"/>
                </a:solidFill>
              </a:rPr>
              <a:t>6) </a:t>
            </a:r>
            <a:r>
              <a:rPr lang="zh-CN" altLang="en-US" dirty="0">
                <a:solidFill>
                  <a:srgbClr val="002060"/>
                </a:solidFill>
              </a:rPr>
              <a:t>上课时间</a:t>
            </a:r>
            <a:endParaRPr lang="ko-KR" altLang="en-US"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14</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graphicFrame>
        <p:nvGraphicFramePr>
          <p:cNvPr id="7" name="표 6"/>
          <p:cNvGraphicFramePr>
            <a:graphicFrameLocks noGrp="1"/>
          </p:cNvGraphicFramePr>
          <p:nvPr/>
        </p:nvGraphicFramePr>
        <p:xfrm>
          <a:off x="1499204" y="2484542"/>
          <a:ext cx="8739445" cy="3331097"/>
        </p:xfrm>
        <a:graphic>
          <a:graphicData uri="http://schemas.openxmlformats.org/drawingml/2006/table">
            <a:tbl>
              <a:tblPr>
                <a:tableStyleId>{8A107856-5554-42FB-B03E-39F5DBC370BA}</a:tableStyleId>
              </a:tblPr>
              <a:tblGrid>
                <a:gridCol w="2525370">
                  <a:extLst>
                    <a:ext uri="{9D8B030D-6E8A-4147-A177-3AD203B41FA5}">
                      <a16:colId xmlns:a16="http://schemas.microsoft.com/office/drawing/2014/main" val="1702955677"/>
                    </a:ext>
                  </a:extLst>
                </a:gridCol>
                <a:gridCol w="6214075">
                  <a:extLst>
                    <a:ext uri="{9D8B030D-6E8A-4147-A177-3AD203B41FA5}">
                      <a16:colId xmlns:a16="http://schemas.microsoft.com/office/drawing/2014/main" val="3834135227"/>
                    </a:ext>
                  </a:extLst>
                </a:gridCol>
              </a:tblGrid>
              <a:tr h="434371">
                <a:tc>
                  <a:txBody>
                    <a:bodyPr/>
                    <a:lstStyle/>
                    <a:p>
                      <a:pPr marL="0" marR="0" indent="0" algn="ctr" fontAlgn="base" latinLnBrk="0">
                        <a:lnSpc>
                          <a:spcPct val="160000"/>
                        </a:lnSpc>
                        <a:spcBef>
                          <a:spcPts val="0"/>
                        </a:spcBef>
                        <a:spcAft>
                          <a:spcPts val="0"/>
                        </a:spcAft>
                      </a:pPr>
                      <a:r>
                        <a:rPr lang="zh-CN" altLang="en-US" sz="1400" kern="0" spc="0" dirty="0">
                          <a:solidFill>
                            <a:srgbClr val="002060"/>
                          </a:solidFill>
                          <a:effectLst/>
                          <a:latin typeface="바탕" panose="02030600000101010101" pitchFamily="18" charset="-127"/>
                        </a:rPr>
                        <a:t>课时</a:t>
                      </a:r>
                      <a:endParaRPr lang="ko-KR" altLang="en-US" sz="1400" kern="0" spc="0" dirty="0">
                        <a:solidFill>
                          <a:srgbClr val="002060"/>
                        </a:solidFill>
                        <a:effectLst/>
                        <a:latin typeface="바탕" panose="02030600000101010101" pitchFamily="18" charset="-127"/>
                      </a:endParaRPr>
                    </a:p>
                  </a:txBody>
                  <a:tcPr marL="17907" marR="17907" marT="17907" marB="17907" anchor="ctr">
                    <a:solidFill>
                      <a:schemeClr val="accent2">
                        <a:lumMod val="40000"/>
                        <a:lumOff val="60000"/>
                      </a:schemeClr>
                    </a:solidFill>
                  </a:tcPr>
                </a:tc>
                <a:tc>
                  <a:txBody>
                    <a:bodyPr/>
                    <a:lstStyle/>
                    <a:p>
                      <a:pPr marL="0" marR="0" indent="0" algn="ctr" fontAlgn="base" latinLnBrk="0">
                        <a:lnSpc>
                          <a:spcPct val="160000"/>
                        </a:lnSpc>
                        <a:spcBef>
                          <a:spcPts val="0"/>
                        </a:spcBef>
                        <a:spcAft>
                          <a:spcPts val="0"/>
                        </a:spcAft>
                      </a:pPr>
                      <a:r>
                        <a:rPr lang="zh-CN" altLang="en-US" sz="1400" kern="0" spc="0" dirty="0">
                          <a:solidFill>
                            <a:srgbClr val="002060"/>
                          </a:solidFill>
                          <a:effectLst/>
                          <a:latin typeface="바탕" panose="02030600000101010101" pitchFamily="18" charset="-127"/>
                        </a:rPr>
                        <a:t>时间</a:t>
                      </a:r>
                      <a:endParaRPr lang="ko-KR" altLang="en-US" sz="1400" kern="0" spc="0" dirty="0">
                        <a:solidFill>
                          <a:srgbClr val="002060"/>
                        </a:solidFill>
                        <a:effectLst/>
                        <a:latin typeface="바탕" panose="02030600000101010101" pitchFamily="18" charset="-127"/>
                      </a:endParaRPr>
                    </a:p>
                  </a:txBody>
                  <a:tcPr marL="17907" marR="17907" marT="17907" marB="17907" anchor="ctr">
                    <a:solidFill>
                      <a:schemeClr val="accent2">
                        <a:lumMod val="40000"/>
                        <a:lumOff val="60000"/>
                      </a:schemeClr>
                    </a:solidFill>
                  </a:tcPr>
                </a:tc>
                <a:extLst>
                  <a:ext uri="{0D108BD9-81ED-4DB2-BD59-A6C34878D82A}">
                    <a16:rowId xmlns:a16="http://schemas.microsoft.com/office/drawing/2014/main" val="4119424909"/>
                  </a:ext>
                </a:extLst>
              </a:tr>
              <a:tr h="413818">
                <a:tc>
                  <a:txBody>
                    <a:bodyPr/>
                    <a:lstStyle/>
                    <a:p>
                      <a:pPr marL="0" marR="0" indent="0" algn="ctr" fontAlgn="base" latinLnBrk="0">
                        <a:lnSpc>
                          <a:spcPct val="160000"/>
                        </a:lnSpc>
                        <a:spcBef>
                          <a:spcPts val="0"/>
                        </a:spcBef>
                        <a:spcAft>
                          <a:spcPts val="0"/>
                        </a:spcAft>
                      </a:pPr>
                      <a:r>
                        <a:rPr lang="en-US" altLang="ko-KR" sz="1400" kern="0" spc="0" dirty="0">
                          <a:solidFill>
                            <a:srgbClr val="002060"/>
                          </a:solidFill>
                          <a:effectLst/>
                          <a:latin typeface="+mn-ea"/>
                          <a:ea typeface="+mn-ea"/>
                        </a:rPr>
                        <a:t>1</a:t>
                      </a:r>
                      <a:r>
                        <a:rPr lang="zh-CN" altLang="en-US" sz="1400" kern="0" spc="0" dirty="0">
                          <a:solidFill>
                            <a:srgbClr val="002060"/>
                          </a:solidFill>
                          <a:effectLst/>
                          <a:latin typeface="+mn-ea"/>
                          <a:ea typeface="+mn-ea"/>
                        </a:rPr>
                        <a:t>课时</a:t>
                      </a:r>
                      <a:endParaRPr lang="ko-KR" altLang="en-US" sz="1400" kern="0" spc="0" dirty="0">
                        <a:solidFill>
                          <a:srgbClr val="002060"/>
                        </a:solidFill>
                        <a:effectLst/>
                        <a:latin typeface="+mn-ea"/>
                        <a:ea typeface="+mn-ea"/>
                      </a:endParaRPr>
                    </a:p>
                  </a:txBody>
                  <a:tcPr marL="17907" marR="17907" marT="17907" marB="17907" anchor="ctr"/>
                </a:tc>
                <a:tc>
                  <a:txBody>
                    <a:bodyPr/>
                    <a:lstStyle/>
                    <a:p>
                      <a:pPr marL="0" marR="0" lvl="0" indent="0" algn="ctr" defTabSz="914400" rtl="0" eaLnBrk="1" fontAlgn="base" latinLnBrk="0" hangingPunct="1">
                        <a:lnSpc>
                          <a:spcPct val="160000"/>
                        </a:lnSpc>
                        <a:spcBef>
                          <a:spcPts val="0"/>
                        </a:spcBef>
                        <a:spcAft>
                          <a:spcPts val="0"/>
                        </a:spcAft>
                        <a:buClrTx/>
                        <a:buSzTx/>
                        <a:buFontTx/>
                        <a:buNone/>
                        <a:tabLst/>
                        <a:defRPr/>
                      </a:pPr>
                      <a:r>
                        <a:rPr lang="en-US" altLang="ko-KR" sz="1400" kern="1200" dirty="0">
                          <a:solidFill>
                            <a:srgbClr val="002060"/>
                          </a:solidFill>
                          <a:effectLst/>
                          <a:latin typeface="+mn-ea"/>
                          <a:ea typeface="+mn-ea"/>
                          <a:cs typeface="+mn-cs"/>
                        </a:rPr>
                        <a:t>09:00 ~ 10:15</a:t>
                      </a:r>
                      <a:endParaRPr lang="ko-KR" altLang="en-US" sz="1400" kern="0" spc="0" dirty="0">
                        <a:solidFill>
                          <a:srgbClr val="002060"/>
                        </a:solidFill>
                        <a:effectLst/>
                        <a:latin typeface="+mn-ea"/>
                        <a:ea typeface="+mn-ea"/>
                      </a:endParaRPr>
                    </a:p>
                  </a:txBody>
                  <a:tcPr marL="17907" marR="17907" marT="17907" marB="17907" anchor="ctr"/>
                </a:tc>
                <a:extLst>
                  <a:ext uri="{0D108BD9-81ED-4DB2-BD59-A6C34878D82A}">
                    <a16:rowId xmlns:a16="http://schemas.microsoft.com/office/drawing/2014/main" val="304933980"/>
                  </a:ext>
                </a:extLst>
              </a:tr>
              <a:tr h="413818">
                <a:tc>
                  <a:txBody>
                    <a:bodyPr/>
                    <a:lstStyle/>
                    <a:p>
                      <a:pPr marL="0" marR="0" indent="0" algn="ctr" fontAlgn="base" latinLnBrk="0">
                        <a:lnSpc>
                          <a:spcPct val="160000"/>
                        </a:lnSpc>
                        <a:spcBef>
                          <a:spcPts val="0"/>
                        </a:spcBef>
                        <a:spcAft>
                          <a:spcPts val="0"/>
                        </a:spcAft>
                      </a:pPr>
                      <a:r>
                        <a:rPr lang="en-US" altLang="ko-KR" sz="1400" kern="0" spc="-20" dirty="0">
                          <a:solidFill>
                            <a:srgbClr val="002060"/>
                          </a:solidFill>
                          <a:effectLst/>
                          <a:latin typeface="+mn-ea"/>
                          <a:ea typeface="+mn-ea"/>
                        </a:rPr>
                        <a:t>2</a:t>
                      </a:r>
                      <a:r>
                        <a:rPr lang="zh-CN" altLang="en-US" sz="1400" kern="0" spc="-20" dirty="0">
                          <a:solidFill>
                            <a:srgbClr val="002060"/>
                          </a:solidFill>
                          <a:effectLst/>
                          <a:latin typeface="+mn-ea"/>
                          <a:ea typeface="+mn-ea"/>
                        </a:rPr>
                        <a:t>课时</a:t>
                      </a:r>
                      <a:endParaRPr lang="ko-KR" altLang="en-US" sz="1400" kern="0" spc="0" dirty="0">
                        <a:solidFill>
                          <a:srgbClr val="002060"/>
                        </a:solidFill>
                        <a:effectLst/>
                        <a:latin typeface="+mn-ea"/>
                        <a:ea typeface="+mn-ea"/>
                      </a:endParaRPr>
                    </a:p>
                  </a:txBody>
                  <a:tcPr marL="17907" marR="17907" marT="17907" marB="17907" anchor="ctr"/>
                </a:tc>
                <a:tc>
                  <a:txBody>
                    <a:bodyPr/>
                    <a:lstStyle/>
                    <a:p>
                      <a:pPr marL="0" marR="0" lvl="0" indent="0" algn="ctr" defTabSz="914400" rtl="0" eaLnBrk="1" fontAlgn="base" latinLnBrk="0" hangingPunct="1">
                        <a:lnSpc>
                          <a:spcPct val="160000"/>
                        </a:lnSpc>
                        <a:spcBef>
                          <a:spcPts val="0"/>
                        </a:spcBef>
                        <a:spcAft>
                          <a:spcPts val="0"/>
                        </a:spcAft>
                        <a:buClrTx/>
                        <a:buSzTx/>
                        <a:buFontTx/>
                        <a:buNone/>
                        <a:tabLst/>
                        <a:defRPr/>
                      </a:pPr>
                      <a:r>
                        <a:rPr lang="en-US" altLang="ko-KR" sz="1400" kern="1200" dirty="0">
                          <a:solidFill>
                            <a:srgbClr val="002060"/>
                          </a:solidFill>
                          <a:effectLst/>
                          <a:latin typeface="+mn-ea"/>
                          <a:ea typeface="+mn-ea"/>
                          <a:cs typeface="+mn-cs"/>
                        </a:rPr>
                        <a:t>10:30 ~ 11:45</a:t>
                      </a:r>
                      <a:endParaRPr lang="ko-KR" altLang="en-US" sz="1400" kern="0" spc="0" dirty="0">
                        <a:solidFill>
                          <a:srgbClr val="002060"/>
                        </a:solidFill>
                        <a:effectLst/>
                        <a:latin typeface="+mn-ea"/>
                        <a:ea typeface="+mn-ea"/>
                      </a:endParaRPr>
                    </a:p>
                  </a:txBody>
                  <a:tcPr marL="17907" marR="17907" marT="17907" marB="17907" anchor="ctr"/>
                </a:tc>
                <a:extLst>
                  <a:ext uri="{0D108BD9-81ED-4DB2-BD59-A6C34878D82A}">
                    <a16:rowId xmlns:a16="http://schemas.microsoft.com/office/drawing/2014/main" val="4187017085"/>
                  </a:ext>
                </a:extLst>
              </a:tr>
              <a:tr h="413818">
                <a:tc>
                  <a:txBody>
                    <a:bodyPr/>
                    <a:lstStyle/>
                    <a:p>
                      <a:pPr marL="0" marR="0" indent="0" algn="ctr" fontAlgn="base" latinLnBrk="0">
                        <a:lnSpc>
                          <a:spcPct val="160000"/>
                        </a:lnSpc>
                        <a:spcBef>
                          <a:spcPts val="0"/>
                        </a:spcBef>
                        <a:spcAft>
                          <a:spcPts val="0"/>
                        </a:spcAft>
                      </a:pPr>
                      <a:r>
                        <a:rPr lang="en-US" altLang="ko-KR" sz="1400" kern="0" spc="0" dirty="0">
                          <a:solidFill>
                            <a:srgbClr val="002060"/>
                          </a:solidFill>
                          <a:effectLst/>
                          <a:latin typeface="+mn-ea"/>
                          <a:ea typeface="+mn-ea"/>
                        </a:rPr>
                        <a:t>3</a:t>
                      </a:r>
                      <a:r>
                        <a:rPr lang="zh-CN" altLang="en-US" sz="1400" kern="0" spc="0" dirty="0">
                          <a:solidFill>
                            <a:srgbClr val="002060"/>
                          </a:solidFill>
                          <a:effectLst/>
                          <a:latin typeface="+mn-ea"/>
                          <a:ea typeface="+mn-ea"/>
                        </a:rPr>
                        <a:t>课时</a:t>
                      </a:r>
                      <a:endParaRPr lang="ko-KR" altLang="en-US" sz="1400" kern="0" spc="0" dirty="0">
                        <a:solidFill>
                          <a:srgbClr val="002060"/>
                        </a:solidFill>
                        <a:effectLst/>
                        <a:latin typeface="+mn-ea"/>
                        <a:ea typeface="+mn-ea"/>
                      </a:endParaRPr>
                    </a:p>
                  </a:txBody>
                  <a:tcPr marL="17907" marR="17907" marT="17907" marB="17907" anchor="ctr"/>
                </a:tc>
                <a:tc>
                  <a:txBody>
                    <a:bodyPr/>
                    <a:lstStyle/>
                    <a:p>
                      <a:pPr marL="0" marR="0" lvl="0" indent="0" algn="ctr" defTabSz="914400" rtl="0" eaLnBrk="1" fontAlgn="base" latinLnBrk="0" hangingPunct="1">
                        <a:lnSpc>
                          <a:spcPct val="160000"/>
                        </a:lnSpc>
                        <a:spcBef>
                          <a:spcPts val="0"/>
                        </a:spcBef>
                        <a:spcAft>
                          <a:spcPts val="0"/>
                        </a:spcAft>
                        <a:buClrTx/>
                        <a:buSzTx/>
                        <a:buFontTx/>
                        <a:buNone/>
                        <a:tabLst/>
                        <a:defRPr/>
                      </a:pPr>
                      <a:r>
                        <a:rPr lang="en-US" altLang="ko-KR" sz="1400" kern="1200" dirty="0">
                          <a:solidFill>
                            <a:srgbClr val="002060"/>
                          </a:solidFill>
                          <a:effectLst/>
                          <a:latin typeface="+mn-ea"/>
                          <a:ea typeface="+mn-ea"/>
                          <a:cs typeface="+mn-cs"/>
                        </a:rPr>
                        <a:t>12:00 ~ 13:15</a:t>
                      </a:r>
                      <a:endParaRPr lang="ko-KR" altLang="en-US" sz="1400" kern="0" spc="0" dirty="0">
                        <a:solidFill>
                          <a:srgbClr val="002060"/>
                        </a:solidFill>
                        <a:effectLst/>
                        <a:latin typeface="+mn-ea"/>
                        <a:ea typeface="+mn-ea"/>
                      </a:endParaRPr>
                    </a:p>
                  </a:txBody>
                  <a:tcPr marL="17907" marR="17907" marT="17907" marB="17907" anchor="ctr"/>
                </a:tc>
                <a:extLst>
                  <a:ext uri="{0D108BD9-81ED-4DB2-BD59-A6C34878D82A}">
                    <a16:rowId xmlns:a16="http://schemas.microsoft.com/office/drawing/2014/main" val="359640877"/>
                  </a:ext>
                </a:extLst>
              </a:tr>
              <a:tr h="413818">
                <a:tc>
                  <a:txBody>
                    <a:bodyPr/>
                    <a:lstStyle/>
                    <a:p>
                      <a:pPr marL="0" marR="0" indent="0" algn="ctr" fontAlgn="base" latinLnBrk="0">
                        <a:lnSpc>
                          <a:spcPct val="160000"/>
                        </a:lnSpc>
                        <a:spcBef>
                          <a:spcPts val="0"/>
                        </a:spcBef>
                        <a:spcAft>
                          <a:spcPts val="0"/>
                        </a:spcAft>
                      </a:pPr>
                      <a:r>
                        <a:rPr lang="en-US" altLang="ko-KR" sz="1400" kern="0" spc="0" dirty="0">
                          <a:solidFill>
                            <a:srgbClr val="002060"/>
                          </a:solidFill>
                          <a:effectLst/>
                          <a:latin typeface="+mn-ea"/>
                          <a:ea typeface="+mn-ea"/>
                        </a:rPr>
                        <a:t>4</a:t>
                      </a:r>
                      <a:r>
                        <a:rPr lang="zh-CN" altLang="en-US" sz="1400" kern="0" spc="0" dirty="0">
                          <a:solidFill>
                            <a:srgbClr val="002060"/>
                          </a:solidFill>
                          <a:effectLst/>
                          <a:latin typeface="+mn-ea"/>
                          <a:ea typeface="+mn-ea"/>
                        </a:rPr>
                        <a:t>课时</a:t>
                      </a:r>
                      <a:endParaRPr lang="ko-KR" altLang="en-US" sz="1400" kern="0" spc="0" dirty="0">
                        <a:solidFill>
                          <a:srgbClr val="002060"/>
                        </a:solidFill>
                        <a:effectLst/>
                        <a:latin typeface="+mn-ea"/>
                        <a:ea typeface="+mn-ea"/>
                      </a:endParaRPr>
                    </a:p>
                  </a:txBody>
                  <a:tcPr marL="17907" marR="17907" marT="17907" marB="17907" anchor="ctr"/>
                </a:tc>
                <a:tc>
                  <a:txBody>
                    <a:bodyPr/>
                    <a:lstStyle/>
                    <a:p>
                      <a:pPr marL="0" marR="0" lvl="0" indent="0" algn="ctr" defTabSz="914400" rtl="0" eaLnBrk="1" fontAlgn="base" latinLnBrk="1" hangingPunct="1">
                        <a:lnSpc>
                          <a:spcPct val="100000"/>
                        </a:lnSpc>
                        <a:spcBef>
                          <a:spcPts val="0"/>
                        </a:spcBef>
                        <a:spcAft>
                          <a:spcPts val="0"/>
                        </a:spcAft>
                        <a:buClrTx/>
                        <a:buSzTx/>
                        <a:buFontTx/>
                        <a:buNone/>
                        <a:tabLst/>
                        <a:defRPr/>
                      </a:pPr>
                      <a:r>
                        <a:rPr lang="en-US" altLang="ko-KR" sz="1400" kern="1200" dirty="0">
                          <a:solidFill>
                            <a:srgbClr val="002060"/>
                          </a:solidFill>
                          <a:effectLst/>
                          <a:latin typeface="+mn-ea"/>
                          <a:ea typeface="+mn-ea"/>
                          <a:cs typeface="+mn-cs"/>
                        </a:rPr>
                        <a:t>13:30 ~ 14:45</a:t>
                      </a:r>
                      <a:endParaRPr lang="ko-KR" altLang="en-US" sz="1400" kern="1200" dirty="0">
                        <a:solidFill>
                          <a:srgbClr val="002060"/>
                        </a:solidFill>
                        <a:effectLst/>
                        <a:latin typeface="+mn-ea"/>
                        <a:ea typeface="+mn-ea"/>
                        <a:cs typeface="+mn-cs"/>
                      </a:endParaRPr>
                    </a:p>
                  </a:txBody>
                  <a:tcPr marL="17907" marR="17907" marT="17907" marB="17907" anchor="ctr"/>
                </a:tc>
                <a:extLst>
                  <a:ext uri="{0D108BD9-81ED-4DB2-BD59-A6C34878D82A}">
                    <a16:rowId xmlns:a16="http://schemas.microsoft.com/office/drawing/2014/main" val="2697883787"/>
                  </a:ext>
                </a:extLst>
              </a:tr>
              <a:tr h="413818">
                <a:tc>
                  <a:txBody>
                    <a:bodyPr/>
                    <a:lstStyle/>
                    <a:p>
                      <a:pPr marL="0" marR="0" indent="0" algn="ctr" fontAlgn="base" latinLnBrk="0">
                        <a:lnSpc>
                          <a:spcPct val="160000"/>
                        </a:lnSpc>
                        <a:spcBef>
                          <a:spcPts val="0"/>
                        </a:spcBef>
                        <a:spcAft>
                          <a:spcPts val="0"/>
                        </a:spcAft>
                      </a:pPr>
                      <a:r>
                        <a:rPr lang="en-US" altLang="ko-KR" sz="1400" kern="0" spc="0" dirty="0">
                          <a:solidFill>
                            <a:srgbClr val="002060"/>
                          </a:solidFill>
                          <a:effectLst/>
                          <a:latin typeface="+mn-ea"/>
                          <a:ea typeface="+mn-ea"/>
                        </a:rPr>
                        <a:t>5</a:t>
                      </a:r>
                      <a:r>
                        <a:rPr lang="zh-CN" altLang="en-US" sz="1400" kern="0" spc="0" dirty="0">
                          <a:solidFill>
                            <a:srgbClr val="002060"/>
                          </a:solidFill>
                          <a:effectLst/>
                          <a:latin typeface="+mn-ea"/>
                          <a:ea typeface="+mn-ea"/>
                        </a:rPr>
                        <a:t>课时</a:t>
                      </a:r>
                      <a:endParaRPr lang="ko-KR" altLang="en-US" sz="1400" kern="0" spc="0" dirty="0">
                        <a:solidFill>
                          <a:srgbClr val="002060"/>
                        </a:solidFill>
                        <a:effectLst/>
                        <a:latin typeface="+mn-ea"/>
                        <a:ea typeface="+mn-ea"/>
                      </a:endParaRPr>
                    </a:p>
                  </a:txBody>
                  <a:tcPr marL="17907" marR="17907" marT="17907" marB="17907" anchor="ctr"/>
                </a:tc>
                <a:tc>
                  <a:txBody>
                    <a:bodyPr/>
                    <a:lstStyle/>
                    <a:p>
                      <a:pPr algn="ctr" fontAlgn="base" latinLnBrk="1"/>
                      <a:r>
                        <a:rPr lang="en-US" altLang="ko-KR" sz="1400" kern="1200" dirty="0">
                          <a:solidFill>
                            <a:srgbClr val="002060"/>
                          </a:solidFill>
                          <a:effectLst/>
                          <a:latin typeface="+mn-ea"/>
                          <a:ea typeface="+mn-ea"/>
                          <a:cs typeface="+mn-cs"/>
                        </a:rPr>
                        <a:t>15:00 ~ 16:15</a:t>
                      </a:r>
                    </a:p>
                  </a:txBody>
                  <a:tcPr marL="17907" marR="17907" marT="17907" marB="17907" anchor="ctr"/>
                </a:tc>
                <a:extLst>
                  <a:ext uri="{0D108BD9-81ED-4DB2-BD59-A6C34878D82A}">
                    <a16:rowId xmlns:a16="http://schemas.microsoft.com/office/drawing/2014/main" val="2879197485"/>
                  </a:ext>
                </a:extLst>
              </a:tr>
              <a:tr h="413818">
                <a:tc>
                  <a:txBody>
                    <a:bodyPr/>
                    <a:lstStyle/>
                    <a:p>
                      <a:pPr marL="0" marR="0" indent="0" algn="ctr" fontAlgn="base" latinLnBrk="1">
                        <a:lnSpc>
                          <a:spcPct val="160000"/>
                        </a:lnSpc>
                        <a:spcBef>
                          <a:spcPts val="0"/>
                        </a:spcBef>
                        <a:spcAft>
                          <a:spcPts val="0"/>
                        </a:spcAft>
                      </a:pPr>
                      <a:r>
                        <a:rPr lang="en-US" altLang="ko-KR" sz="1400" kern="0" spc="-20" dirty="0">
                          <a:solidFill>
                            <a:srgbClr val="002060"/>
                          </a:solidFill>
                          <a:effectLst/>
                          <a:latin typeface="+mn-ea"/>
                          <a:ea typeface="+mn-ea"/>
                        </a:rPr>
                        <a:t>6</a:t>
                      </a:r>
                      <a:r>
                        <a:rPr lang="zh-CN" altLang="en-US" sz="1400" kern="0" spc="-20" dirty="0">
                          <a:solidFill>
                            <a:srgbClr val="002060"/>
                          </a:solidFill>
                          <a:effectLst/>
                          <a:latin typeface="+mn-ea"/>
                          <a:ea typeface="+mn-ea"/>
                        </a:rPr>
                        <a:t>课时</a:t>
                      </a:r>
                      <a:endParaRPr lang="ko-KR" altLang="en-US" sz="1400" kern="0" spc="-20" dirty="0">
                        <a:solidFill>
                          <a:srgbClr val="002060"/>
                        </a:solidFill>
                        <a:effectLst/>
                        <a:latin typeface="+mn-ea"/>
                        <a:ea typeface="+mn-ea"/>
                      </a:endParaRPr>
                    </a:p>
                  </a:txBody>
                  <a:tcPr marL="17907" marR="17907" marT="17907" marB="17907" anchor="ctr"/>
                </a:tc>
                <a:tc>
                  <a:txBody>
                    <a:bodyPr/>
                    <a:lstStyle/>
                    <a:p>
                      <a:pPr marL="0" marR="0" lvl="0" indent="0" algn="ctr" defTabSz="914400" rtl="0" eaLnBrk="1" fontAlgn="base" latinLnBrk="0" hangingPunct="1">
                        <a:lnSpc>
                          <a:spcPct val="160000"/>
                        </a:lnSpc>
                        <a:spcBef>
                          <a:spcPts val="0"/>
                        </a:spcBef>
                        <a:spcAft>
                          <a:spcPts val="0"/>
                        </a:spcAft>
                        <a:buClrTx/>
                        <a:buSzTx/>
                        <a:buFontTx/>
                        <a:buNone/>
                        <a:tabLst/>
                        <a:defRPr/>
                      </a:pPr>
                      <a:r>
                        <a:rPr lang="en-US" altLang="ko-KR" sz="1400" kern="1200" dirty="0">
                          <a:solidFill>
                            <a:srgbClr val="002060"/>
                          </a:solidFill>
                          <a:effectLst/>
                          <a:latin typeface="+mn-ea"/>
                          <a:ea typeface="+mn-ea"/>
                          <a:cs typeface="+mn-cs"/>
                        </a:rPr>
                        <a:t>16:30 ~ 17:45</a:t>
                      </a:r>
                      <a:endParaRPr lang="ko-KR" altLang="en-US" sz="1400" kern="0" spc="0" dirty="0">
                        <a:solidFill>
                          <a:srgbClr val="002060"/>
                        </a:solidFill>
                        <a:effectLst/>
                        <a:latin typeface="+mn-ea"/>
                        <a:ea typeface="+mn-ea"/>
                      </a:endParaRPr>
                    </a:p>
                  </a:txBody>
                  <a:tcPr marL="17907" marR="17907" marT="17907" marB="17907" anchor="ctr"/>
                </a:tc>
                <a:extLst>
                  <a:ext uri="{0D108BD9-81ED-4DB2-BD59-A6C34878D82A}">
                    <a16:rowId xmlns:a16="http://schemas.microsoft.com/office/drawing/2014/main" val="113930657"/>
                  </a:ext>
                </a:extLst>
              </a:tr>
              <a:tr h="413818">
                <a:tc>
                  <a:txBody>
                    <a:bodyPr/>
                    <a:lstStyle/>
                    <a:p>
                      <a:pPr marL="0" marR="0" indent="0" algn="ctr" fontAlgn="base" latinLnBrk="1">
                        <a:lnSpc>
                          <a:spcPct val="160000"/>
                        </a:lnSpc>
                        <a:spcBef>
                          <a:spcPts val="0"/>
                        </a:spcBef>
                        <a:spcAft>
                          <a:spcPts val="0"/>
                        </a:spcAft>
                      </a:pPr>
                      <a:r>
                        <a:rPr lang="en-US" altLang="ko-KR" sz="1400" kern="0" spc="-20" dirty="0">
                          <a:solidFill>
                            <a:srgbClr val="002060"/>
                          </a:solidFill>
                          <a:effectLst/>
                          <a:latin typeface="+mn-ea"/>
                          <a:ea typeface="+mn-ea"/>
                        </a:rPr>
                        <a:t>6</a:t>
                      </a:r>
                      <a:r>
                        <a:rPr lang="zh-CN" altLang="en-US" sz="1400" kern="0" spc="-20" dirty="0">
                          <a:solidFill>
                            <a:srgbClr val="002060"/>
                          </a:solidFill>
                          <a:effectLst/>
                          <a:latin typeface="+mn-ea"/>
                          <a:ea typeface="+mn-ea"/>
                        </a:rPr>
                        <a:t>课时延长</a:t>
                      </a:r>
                      <a:endParaRPr lang="ko-KR" altLang="en-US" sz="1400" kern="0" spc="-20" dirty="0">
                        <a:solidFill>
                          <a:srgbClr val="002060"/>
                        </a:solidFill>
                        <a:effectLst/>
                        <a:latin typeface="+mn-ea"/>
                        <a:ea typeface="+mn-ea"/>
                      </a:endParaRPr>
                    </a:p>
                  </a:txBody>
                  <a:tcPr marL="17907" marR="17907" marT="17907" marB="17907" anchor="ctr"/>
                </a:tc>
                <a:tc>
                  <a:txBody>
                    <a:bodyPr/>
                    <a:lstStyle/>
                    <a:p>
                      <a:pPr marL="0" marR="0" lvl="0" indent="0" algn="ctr" defTabSz="914400" rtl="0" eaLnBrk="1" fontAlgn="base" latinLnBrk="0" hangingPunct="1">
                        <a:lnSpc>
                          <a:spcPct val="160000"/>
                        </a:lnSpc>
                        <a:spcBef>
                          <a:spcPts val="0"/>
                        </a:spcBef>
                        <a:spcAft>
                          <a:spcPts val="0"/>
                        </a:spcAft>
                        <a:buClrTx/>
                        <a:buSzTx/>
                        <a:buFontTx/>
                        <a:buNone/>
                        <a:tabLst/>
                        <a:defRPr/>
                      </a:pPr>
                      <a:r>
                        <a:rPr lang="en-US" altLang="ko-KR" sz="1400" kern="1200" dirty="0">
                          <a:solidFill>
                            <a:srgbClr val="002060"/>
                          </a:solidFill>
                          <a:effectLst/>
                          <a:latin typeface="+mn-ea"/>
                          <a:ea typeface="+mn-ea"/>
                          <a:cs typeface="+mn-cs"/>
                        </a:rPr>
                        <a:t>16:30 ~ 19:15 (3</a:t>
                      </a:r>
                      <a:r>
                        <a:rPr lang="zh-CN" altLang="en-US" sz="1400" kern="1200" dirty="0">
                          <a:solidFill>
                            <a:srgbClr val="002060"/>
                          </a:solidFill>
                          <a:effectLst/>
                          <a:latin typeface="+mn-ea"/>
                          <a:ea typeface="+mn-ea"/>
                          <a:cs typeface="+mn-cs"/>
                        </a:rPr>
                        <a:t>小时课程</a:t>
                      </a:r>
                      <a:r>
                        <a:rPr lang="en-US" altLang="ko-KR" sz="1400" kern="1200" dirty="0">
                          <a:solidFill>
                            <a:srgbClr val="002060"/>
                          </a:solidFill>
                          <a:effectLst/>
                          <a:latin typeface="+mn-ea"/>
                          <a:ea typeface="+mn-ea"/>
                          <a:cs typeface="+mn-cs"/>
                        </a:rPr>
                        <a:t>) </a:t>
                      </a:r>
                      <a:endParaRPr lang="ko-KR" altLang="en-US" sz="1400" kern="0" spc="0" dirty="0">
                        <a:solidFill>
                          <a:srgbClr val="002060"/>
                        </a:solidFill>
                        <a:effectLst/>
                        <a:latin typeface="+mn-ea"/>
                        <a:ea typeface="+mn-ea"/>
                      </a:endParaRPr>
                    </a:p>
                  </a:txBody>
                  <a:tcPr marL="17907" marR="17907" marT="17907" marB="17907" anchor="ctr"/>
                </a:tc>
                <a:extLst>
                  <a:ext uri="{0D108BD9-81ED-4DB2-BD59-A6C34878D82A}">
                    <a16:rowId xmlns:a16="http://schemas.microsoft.com/office/drawing/2014/main" val="4027217219"/>
                  </a:ext>
                </a:extLst>
              </a:tr>
            </a:tbl>
          </a:graphicData>
        </a:graphic>
      </p:graphicFrame>
      <p:sp>
        <p:nvSpPr>
          <p:cNvPr id="15" name="TextBox 14"/>
          <p:cNvSpPr txBox="1"/>
          <p:nvPr/>
        </p:nvSpPr>
        <p:spPr>
          <a:xfrm>
            <a:off x="438734" y="1115023"/>
            <a:ext cx="8171866" cy="1338828"/>
          </a:xfrm>
          <a:prstGeom prst="rect">
            <a:avLst/>
          </a:prstGeom>
          <a:noFill/>
        </p:spPr>
        <p:txBody>
          <a:bodyPr wrap="square" rtlCol="0">
            <a:spAutoFit/>
          </a:bodyPr>
          <a:lstStyle/>
          <a:p>
            <a:pPr fontAlgn="base">
              <a:lnSpc>
                <a:spcPct val="150000"/>
              </a:lnSpc>
            </a:pPr>
            <a:r>
              <a:rPr lang="en-US" altLang="ko-KR" dirty="0">
                <a:solidFill>
                  <a:srgbClr val="002060"/>
                </a:solidFill>
              </a:rPr>
              <a:t>(1)</a:t>
            </a:r>
            <a:r>
              <a:rPr lang="ko-KR" altLang="en-US" dirty="0">
                <a:solidFill>
                  <a:srgbClr val="002060"/>
                </a:solidFill>
              </a:rPr>
              <a:t> </a:t>
            </a:r>
            <a:r>
              <a:rPr lang="zh-CN" altLang="en-US" dirty="0">
                <a:solidFill>
                  <a:srgbClr val="002060"/>
                </a:solidFill>
              </a:rPr>
              <a:t>学分</a:t>
            </a:r>
            <a:r>
              <a:rPr lang="en-US" altLang="ko-KR" dirty="0">
                <a:solidFill>
                  <a:srgbClr val="002060"/>
                </a:solidFill>
              </a:rPr>
              <a:t>(Credit hour) </a:t>
            </a:r>
            <a:endParaRPr lang="ko-KR" altLang="en-US" dirty="0">
              <a:solidFill>
                <a:srgbClr val="002060"/>
              </a:solidFill>
            </a:endParaRPr>
          </a:p>
          <a:p>
            <a:pPr fontAlgn="base">
              <a:lnSpc>
                <a:spcPct val="150000"/>
              </a:lnSpc>
            </a:pPr>
            <a:r>
              <a:rPr lang="en-US" altLang="ko-KR" dirty="0">
                <a:solidFill>
                  <a:srgbClr val="002060"/>
                </a:solidFill>
              </a:rPr>
              <a:t>   - </a:t>
            </a:r>
            <a:r>
              <a:rPr lang="zh-CN" altLang="en-US" dirty="0">
                <a:solidFill>
                  <a:srgbClr val="002060"/>
                </a:solidFill>
              </a:rPr>
              <a:t>每周一小时</a:t>
            </a:r>
            <a:r>
              <a:rPr lang="ko-KR" altLang="en-US" dirty="0">
                <a:solidFill>
                  <a:srgbClr val="002060"/>
                </a:solidFill>
              </a:rPr>
              <a:t> * </a:t>
            </a:r>
            <a:r>
              <a:rPr lang="en-US" altLang="ko-KR" dirty="0">
                <a:solidFill>
                  <a:srgbClr val="002060"/>
                </a:solidFill>
              </a:rPr>
              <a:t>15</a:t>
            </a:r>
            <a:r>
              <a:rPr lang="zh-CN" altLang="en-US" dirty="0">
                <a:solidFill>
                  <a:srgbClr val="002060"/>
                </a:solidFill>
              </a:rPr>
              <a:t>周</a:t>
            </a:r>
            <a:r>
              <a:rPr lang="ko-KR" altLang="en-US" dirty="0">
                <a:solidFill>
                  <a:srgbClr val="002060"/>
                </a:solidFill>
              </a:rPr>
              <a:t> </a:t>
            </a:r>
            <a:r>
              <a:rPr lang="en-US" altLang="ko-KR" dirty="0">
                <a:solidFill>
                  <a:srgbClr val="002060"/>
                </a:solidFill>
              </a:rPr>
              <a:t>= 1</a:t>
            </a:r>
            <a:r>
              <a:rPr lang="zh-CN" altLang="en-US" dirty="0">
                <a:solidFill>
                  <a:srgbClr val="002060"/>
                </a:solidFill>
              </a:rPr>
              <a:t>学分</a:t>
            </a:r>
            <a:r>
              <a:rPr lang="ko-KR" altLang="en-US" dirty="0">
                <a:solidFill>
                  <a:srgbClr val="002060"/>
                </a:solidFill>
              </a:rPr>
              <a:t> </a:t>
            </a:r>
            <a:r>
              <a:rPr lang="en-US" altLang="ko-KR" dirty="0">
                <a:solidFill>
                  <a:srgbClr val="002060"/>
                </a:solidFill>
              </a:rPr>
              <a:t>/ 1</a:t>
            </a:r>
            <a:r>
              <a:rPr lang="zh-CN" altLang="en-US" dirty="0">
                <a:solidFill>
                  <a:srgbClr val="002060"/>
                </a:solidFill>
              </a:rPr>
              <a:t>节课</a:t>
            </a:r>
            <a:r>
              <a:rPr lang="en-US" altLang="ko-KR" dirty="0">
                <a:solidFill>
                  <a:srgbClr val="002060"/>
                </a:solidFill>
              </a:rPr>
              <a:t>=3</a:t>
            </a:r>
            <a:r>
              <a:rPr lang="zh-CN" altLang="en-US" dirty="0">
                <a:solidFill>
                  <a:srgbClr val="002060"/>
                </a:solidFill>
              </a:rPr>
              <a:t>学分</a:t>
            </a:r>
            <a:r>
              <a:rPr lang="ko-KR" altLang="en-US" dirty="0">
                <a:solidFill>
                  <a:srgbClr val="002060"/>
                </a:solidFill>
              </a:rPr>
              <a:t> </a:t>
            </a:r>
            <a:r>
              <a:rPr lang="en-US" altLang="ko-KR" dirty="0">
                <a:solidFill>
                  <a:srgbClr val="002060"/>
                </a:solidFill>
              </a:rPr>
              <a:t>3</a:t>
            </a:r>
            <a:r>
              <a:rPr lang="zh-CN" altLang="en-US" dirty="0">
                <a:solidFill>
                  <a:srgbClr val="002060"/>
                </a:solidFill>
              </a:rPr>
              <a:t>小时制</a:t>
            </a:r>
            <a:endParaRPr lang="en-US" altLang="ko-KR" dirty="0">
              <a:solidFill>
                <a:srgbClr val="002060"/>
              </a:solidFill>
            </a:endParaRPr>
          </a:p>
          <a:p>
            <a:pPr>
              <a:lnSpc>
                <a:spcPct val="150000"/>
              </a:lnSpc>
            </a:pPr>
            <a:r>
              <a:rPr lang="en-US" altLang="ko-KR" dirty="0">
                <a:solidFill>
                  <a:srgbClr val="002060"/>
                </a:solidFill>
              </a:rPr>
              <a:t>(2) </a:t>
            </a:r>
            <a:r>
              <a:rPr lang="zh-CN" altLang="en-US" dirty="0">
                <a:solidFill>
                  <a:srgbClr val="002060"/>
                </a:solidFill>
              </a:rPr>
              <a:t>上课时间</a:t>
            </a:r>
            <a:r>
              <a:rPr lang="ko-KR" altLang="en-US" dirty="0">
                <a:solidFill>
                  <a:srgbClr val="002060"/>
                </a:solidFill>
              </a:rPr>
              <a:t> </a:t>
            </a:r>
            <a:r>
              <a:rPr lang="en-US" altLang="ko-KR" dirty="0">
                <a:solidFill>
                  <a:srgbClr val="002060"/>
                </a:solidFill>
              </a:rPr>
              <a:t>: 1</a:t>
            </a:r>
            <a:r>
              <a:rPr lang="zh-CN" altLang="en-US" dirty="0">
                <a:solidFill>
                  <a:srgbClr val="002060"/>
                </a:solidFill>
              </a:rPr>
              <a:t>课时</a:t>
            </a:r>
            <a:r>
              <a:rPr lang="ko-KR" altLang="en-US" dirty="0">
                <a:solidFill>
                  <a:srgbClr val="002060"/>
                </a:solidFill>
              </a:rPr>
              <a:t> </a:t>
            </a:r>
            <a:r>
              <a:rPr lang="en-US" altLang="ko-KR" dirty="0">
                <a:solidFill>
                  <a:srgbClr val="002060"/>
                </a:solidFill>
              </a:rPr>
              <a:t>75</a:t>
            </a:r>
            <a:r>
              <a:rPr lang="zh-CN" altLang="en-US" dirty="0">
                <a:solidFill>
                  <a:srgbClr val="002060"/>
                </a:solidFill>
              </a:rPr>
              <a:t>分钟</a:t>
            </a:r>
            <a:endParaRPr lang="ko-KR" altLang="en-US" dirty="0">
              <a:solidFill>
                <a:srgbClr val="002060"/>
              </a:solidFill>
            </a:endParaRPr>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6" name="TextBox 15"/>
          <p:cNvSpPr txBox="1"/>
          <p:nvPr/>
        </p:nvSpPr>
        <p:spPr>
          <a:xfrm>
            <a:off x="142305" y="188241"/>
            <a:ext cx="7580871" cy="523220"/>
          </a:xfrm>
          <a:prstGeom prst="rect">
            <a:avLst/>
          </a:prstGeom>
          <a:noFill/>
        </p:spPr>
        <p:txBody>
          <a:bodyPr wrap="square" rtlCol="0">
            <a:spAutoFit/>
          </a:bodyPr>
          <a:lstStyle/>
          <a:p>
            <a:r>
              <a:rPr lang="en-US" altLang="ko-KR" sz="2800" dirty="0">
                <a:solidFill>
                  <a:srgbClr val="002060"/>
                </a:solidFill>
              </a:rPr>
              <a:t>2. </a:t>
            </a:r>
            <a:r>
              <a:rPr lang="zh-CN" altLang="en-US" sz="2800" dirty="0">
                <a:solidFill>
                  <a:srgbClr val="002060"/>
                </a:solidFill>
              </a:rPr>
              <a:t>课程与学士制度</a:t>
            </a:r>
            <a:endParaRPr lang="ko-KR" altLang="en-US" sz="2800" dirty="0">
              <a:solidFill>
                <a:srgbClr val="002060"/>
              </a:solidFill>
            </a:endParaRPr>
          </a:p>
        </p:txBody>
      </p:sp>
    </p:spTree>
    <p:extLst>
      <p:ext uri="{BB962C8B-B14F-4D97-AF65-F5344CB8AC3E}">
        <p14:creationId xmlns:p14="http://schemas.microsoft.com/office/powerpoint/2010/main" val="4126357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24426"/>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704454" y="2394604"/>
            <a:ext cx="7580871" cy="523220"/>
          </a:xfrm>
          <a:prstGeom prst="rect">
            <a:avLst/>
          </a:prstGeom>
          <a:noFill/>
        </p:spPr>
        <p:txBody>
          <a:bodyPr wrap="square" rtlCol="0">
            <a:spAutoFit/>
          </a:bodyPr>
          <a:lstStyle/>
          <a:p>
            <a:r>
              <a:rPr lang="ko-KR" altLang="en-US" sz="2800" dirty="0" err="1">
                <a:solidFill>
                  <a:srgbClr val="002060"/>
                </a:solidFill>
              </a:rPr>
              <a:t>수업제도</a:t>
            </a:r>
            <a:r>
              <a:rPr lang="ko-KR" altLang="en-US" sz="2800" dirty="0">
                <a:solidFill>
                  <a:srgbClr val="002060"/>
                </a:solidFill>
              </a:rPr>
              <a:t> 안내</a:t>
            </a: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15</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graphicFrame>
        <p:nvGraphicFramePr>
          <p:cNvPr id="7" name="표 6"/>
          <p:cNvGraphicFramePr>
            <a:graphicFrameLocks noGrp="1"/>
          </p:cNvGraphicFramePr>
          <p:nvPr/>
        </p:nvGraphicFramePr>
        <p:xfrm>
          <a:off x="804070" y="1150268"/>
          <a:ext cx="6943392" cy="4149090"/>
        </p:xfrm>
        <a:graphic>
          <a:graphicData uri="http://schemas.openxmlformats.org/drawingml/2006/table">
            <a:tbl>
              <a:tblPr>
                <a:tableStyleId>{8A107856-5554-42FB-B03E-39F5DBC370BA}</a:tableStyleId>
              </a:tblPr>
              <a:tblGrid>
                <a:gridCol w="1556584">
                  <a:extLst>
                    <a:ext uri="{9D8B030D-6E8A-4147-A177-3AD203B41FA5}">
                      <a16:colId xmlns:a16="http://schemas.microsoft.com/office/drawing/2014/main" val="1702955677"/>
                    </a:ext>
                  </a:extLst>
                </a:gridCol>
                <a:gridCol w="3001114">
                  <a:extLst>
                    <a:ext uri="{9D8B030D-6E8A-4147-A177-3AD203B41FA5}">
                      <a16:colId xmlns:a16="http://schemas.microsoft.com/office/drawing/2014/main" val="2050599416"/>
                    </a:ext>
                  </a:extLst>
                </a:gridCol>
                <a:gridCol w="2385694">
                  <a:extLst>
                    <a:ext uri="{9D8B030D-6E8A-4147-A177-3AD203B41FA5}">
                      <a16:colId xmlns:a16="http://schemas.microsoft.com/office/drawing/2014/main" val="3834135227"/>
                    </a:ext>
                  </a:extLst>
                </a:gridCol>
              </a:tblGrid>
              <a:tr h="347289">
                <a:tc>
                  <a:txBody>
                    <a:bodyPr/>
                    <a:lstStyle/>
                    <a:p>
                      <a:pPr marL="0" marR="0" indent="0" algn="ctr" fontAlgn="base" latinLnBrk="0">
                        <a:lnSpc>
                          <a:spcPct val="160000"/>
                        </a:lnSpc>
                        <a:spcBef>
                          <a:spcPts val="0"/>
                        </a:spcBef>
                        <a:spcAft>
                          <a:spcPts val="0"/>
                        </a:spcAft>
                      </a:pPr>
                      <a:r>
                        <a:rPr lang="zh-CN" altLang="en-US" sz="1400" b="1" kern="0" spc="-20" dirty="0">
                          <a:solidFill>
                            <a:srgbClr val="002060"/>
                          </a:solidFill>
                          <a:effectLst/>
                          <a:latin typeface="+mn-ea"/>
                          <a:ea typeface="+mn-ea"/>
                        </a:rPr>
                        <a:t>等级</a:t>
                      </a:r>
                      <a:endParaRPr lang="ko-KR" altLang="en-US" sz="1400" kern="0" spc="0" dirty="0">
                        <a:solidFill>
                          <a:srgbClr val="002060"/>
                        </a:solidFill>
                        <a:effectLst/>
                        <a:latin typeface="+mn-ea"/>
                        <a:ea typeface="+mn-ea"/>
                      </a:endParaRPr>
                    </a:p>
                  </a:txBody>
                  <a:tcPr marL="17907" marR="17907" marT="17907" marB="17907" anchor="ctr">
                    <a:solidFill>
                      <a:schemeClr val="accent2">
                        <a:lumMod val="40000"/>
                        <a:lumOff val="60000"/>
                      </a:schemeClr>
                    </a:solidFill>
                  </a:tcPr>
                </a:tc>
                <a:tc>
                  <a:txBody>
                    <a:bodyPr/>
                    <a:lstStyle/>
                    <a:p>
                      <a:pPr marL="0" marR="0" indent="0" algn="ctr" fontAlgn="base" latinLnBrk="0">
                        <a:lnSpc>
                          <a:spcPct val="160000"/>
                        </a:lnSpc>
                        <a:spcBef>
                          <a:spcPts val="0"/>
                        </a:spcBef>
                        <a:spcAft>
                          <a:spcPts val="0"/>
                        </a:spcAft>
                      </a:pPr>
                      <a:r>
                        <a:rPr lang="zh-CN" altLang="en-US" sz="1400" b="1" kern="0" spc="-20" dirty="0">
                          <a:solidFill>
                            <a:srgbClr val="002060"/>
                          </a:solidFill>
                          <a:effectLst/>
                          <a:latin typeface="+mn-ea"/>
                          <a:ea typeface="+mn-ea"/>
                        </a:rPr>
                        <a:t>获得分数</a:t>
                      </a:r>
                      <a:endParaRPr lang="ko-KR" altLang="en-US" sz="1400" kern="0" spc="0" dirty="0">
                        <a:solidFill>
                          <a:srgbClr val="002060"/>
                        </a:solidFill>
                        <a:effectLst/>
                        <a:latin typeface="+mn-ea"/>
                        <a:ea typeface="+mn-ea"/>
                      </a:endParaRPr>
                    </a:p>
                  </a:txBody>
                  <a:tcPr marL="17907" marR="17907" marT="17907" marB="17907" anchor="ctr">
                    <a:solidFill>
                      <a:schemeClr val="accent2">
                        <a:lumMod val="40000"/>
                        <a:lumOff val="60000"/>
                      </a:schemeClr>
                    </a:solidFill>
                  </a:tcPr>
                </a:tc>
                <a:tc>
                  <a:txBody>
                    <a:bodyPr/>
                    <a:lstStyle/>
                    <a:p>
                      <a:pPr marL="0" marR="0" indent="0" algn="ctr" fontAlgn="base" latinLnBrk="0">
                        <a:lnSpc>
                          <a:spcPct val="160000"/>
                        </a:lnSpc>
                        <a:spcBef>
                          <a:spcPts val="0"/>
                        </a:spcBef>
                        <a:spcAft>
                          <a:spcPts val="0"/>
                        </a:spcAft>
                      </a:pPr>
                      <a:r>
                        <a:rPr lang="zh-CN" altLang="en-US" sz="1400" kern="0" spc="0" dirty="0">
                          <a:solidFill>
                            <a:srgbClr val="002060"/>
                          </a:solidFill>
                          <a:effectLst/>
                          <a:latin typeface="+mn-ea"/>
                          <a:ea typeface="+mn-ea"/>
                        </a:rPr>
                        <a:t>绩点</a:t>
                      </a:r>
                      <a:endParaRPr lang="ko-KR" altLang="en-US" sz="1400" kern="0" spc="0" dirty="0">
                        <a:solidFill>
                          <a:srgbClr val="002060"/>
                        </a:solidFill>
                        <a:effectLst/>
                        <a:latin typeface="+mn-ea"/>
                        <a:ea typeface="+mn-ea"/>
                      </a:endParaRPr>
                    </a:p>
                  </a:txBody>
                  <a:tcPr marL="17907" marR="17907" marT="17907" marB="17907" anchor="ctr">
                    <a:solidFill>
                      <a:schemeClr val="accent2">
                        <a:lumMod val="40000"/>
                        <a:lumOff val="60000"/>
                      </a:schemeClr>
                    </a:solidFill>
                  </a:tcPr>
                </a:tc>
                <a:extLst>
                  <a:ext uri="{0D108BD9-81ED-4DB2-BD59-A6C34878D82A}">
                    <a16:rowId xmlns:a16="http://schemas.microsoft.com/office/drawing/2014/main" val="4119424909"/>
                  </a:ext>
                </a:extLst>
              </a:tr>
              <a:tr h="347289">
                <a:tc>
                  <a:txBody>
                    <a:bodyPr/>
                    <a:lstStyle/>
                    <a:p>
                      <a:pPr marL="762000" marR="0" indent="0" algn="l" fontAlgn="base" latinLnBrk="0">
                        <a:lnSpc>
                          <a:spcPct val="160000"/>
                        </a:lnSpc>
                        <a:spcBef>
                          <a:spcPts val="0"/>
                        </a:spcBef>
                        <a:spcAft>
                          <a:spcPts val="0"/>
                        </a:spcAft>
                      </a:pPr>
                      <a:r>
                        <a:rPr lang="en-US" sz="1400" kern="0" spc="-20" dirty="0">
                          <a:solidFill>
                            <a:srgbClr val="002060"/>
                          </a:solidFill>
                          <a:effectLst/>
                          <a:latin typeface="+mn-ea"/>
                          <a:ea typeface="+mn-ea"/>
                        </a:rPr>
                        <a:t>A+</a:t>
                      </a:r>
                      <a:endParaRPr lang="en-US" sz="1400" kern="0" spc="0" dirty="0">
                        <a:solidFill>
                          <a:srgbClr val="002060"/>
                        </a:solidFill>
                        <a:effectLst/>
                        <a:latin typeface="+mn-ea"/>
                        <a:ea typeface="+mn-ea"/>
                      </a:endParaRPr>
                    </a:p>
                  </a:txBody>
                  <a:tcPr marL="17907" marR="17907" marT="17907" marB="17907" anchor="ctr">
                    <a:solidFill>
                      <a:schemeClr val="accent4">
                        <a:lumMod val="40000"/>
                        <a:lumOff val="6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mn-ea"/>
                          <a:ea typeface="+mn-ea"/>
                        </a:rPr>
                        <a:t>95 - 100</a:t>
                      </a:r>
                      <a:endParaRPr lang="en-US" sz="1400" kern="0" spc="0" dirty="0">
                        <a:solidFill>
                          <a:srgbClr val="002060"/>
                        </a:solidFill>
                        <a:effectLst/>
                        <a:latin typeface="+mn-ea"/>
                        <a:ea typeface="+mn-ea"/>
                      </a:endParaRPr>
                    </a:p>
                  </a:txBody>
                  <a:tcPr marL="17907" marR="17907" marT="17907" marB="17907" anchor="ctr">
                    <a:solidFill>
                      <a:schemeClr val="accent4">
                        <a:lumMod val="40000"/>
                        <a:lumOff val="60000"/>
                      </a:schemeClr>
                    </a:solidFill>
                  </a:tcPr>
                </a:tc>
                <a:tc>
                  <a:txBody>
                    <a:bodyPr/>
                    <a:lstStyle/>
                    <a:p>
                      <a:pPr marL="0" marR="0" indent="0" algn="ctr" fontAlgn="base" latinLnBrk="0">
                        <a:lnSpc>
                          <a:spcPct val="160000"/>
                        </a:lnSpc>
                        <a:spcBef>
                          <a:spcPts val="0"/>
                        </a:spcBef>
                        <a:spcAft>
                          <a:spcPts val="0"/>
                        </a:spcAft>
                      </a:pPr>
                      <a:r>
                        <a:rPr lang="en-US" sz="1400" kern="0" spc="-20">
                          <a:solidFill>
                            <a:srgbClr val="002060"/>
                          </a:solidFill>
                          <a:effectLst/>
                          <a:latin typeface="+mn-ea"/>
                          <a:ea typeface="+mn-ea"/>
                        </a:rPr>
                        <a:t>4.5</a:t>
                      </a:r>
                      <a:endParaRPr lang="en-US" sz="1400" kern="0" spc="0">
                        <a:solidFill>
                          <a:srgbClr val="002060"/>
                        </a:solidFill>
                        <a:effectLst/>
                        <a:latin typeface="+mn-ea"/>
                        <a:ea typeface="+mn-ea"/>
                      </a:endParaRPr>
                    </a:p>
                  </a:txBody>
                  <a:tcPr marL="17907" marR="17907" marT="17907" marB="17907" anchor="ctr">
                    <a:solidFill>
                      <a:schemeClr val="accent4">
                        <a:lumMod val="40000"/>
                        <a:lumOff val="60000"/>
                      </a:schemeClr>
                    </a:solidFill>
                  </a:tcPr>
                </a:tc>
                <a:extLst>
                  <a:ext uri="{0D108BD9-81ED-4DB2-BD59-A6C34878D82A}">
                    <a16:rowId xmlns:a16="http://schemas.microsoft.com/office/drawing/2014/main" val="1424245934"/>
                  </a:ext>
                </a:extLst>
              </a:tr>
              <a:tr h="347289">
                <a:tc>
                  <a:txBody>
                    <a:bodyPr/>
                    <a:lstStyle/>
                    <a:p>
                      <a:pPr marL="762000" marR="0" indent="0" algn="l" fontAlgn="base" latinLnBrk="0">
                        <a:lnSpc>
                          <a:spcPct val="160000"/>
                        </a:lnSpc>
                        <a:spcBef>
                          <a:spcPts val="0"/>
                        </a:spcBef>
                        <a:spcAft>
                          <a:spcPts val="0"/>
                        </a:spcAft>
                      </a:pPr>
                      <a:r>
                        <a:rPr lang="en-US" sz="1400" kern="0" spc="-20" dirty="0">
                          <a:solidFill>
                            <a:srgbClr val="002060"/>
                          </a:solidFill>
                          <a:effectLst/>
                          <a:latin typeface="+mn-ea"/>
                          <a:ea typeface="+mn-ea"/>
                        </a:rPr>
                        <a:t>A0</a:t>
                      </a:r>
                      <a:endParaRPr lang="en-US" sz="1400" kern="0" spc="0" dirty="0">
                        <a:solidFill>
                          <a:srgbClr val="002060"/>
                        </a:solidFill>
                        <a:effectLst/>
                        <a:latin typeface="+mn-ea"/>
                        <a:ea typeface="+mn-ea"/>
                      </a:endParaRPr>
                    </a:p>
                  </a:txBody>
                  <a:tcPr marL="17907" marR="17907" marT="17907" marB="17907" anchor="ctr">
                    <a:solidFill>
                      <a:schemeClr val="accent4">
                        <a:lumMod val="40000"/>
                        <a:lumOff val="6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mn-ea"/>
                          <a:ea typeface="+mn-ea"/>
                        </a:rPr>
                        <a:t>90 - 94</a:t>
                      </a:r>
                      <a:endParaRPr lang="en-US" sz="1400" kern="0" spc="0" dirty="0">
                        <a:solidFill>
                          <a:srgbClr val="002060"/>
                        </a:solidFill>
                        <a:effectLst/>
                        <a:latin typeface="+mn-ea"/>
                        <a:ea typeface="+mn-ea"/>
                      </a:endParaRPr>
                    </a:p>
                  </a:txBody>
                  <a:tcPr marL="17907" marR="17907" marT="17907" marB="17907" anchor="ctr">
                    <a:solidFill>
                      <a:schemeClr val="accent4">
                        <a:lumMod val="40000"/>
                        <a:lumOff val="6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mn-ea"/>
                          <a:ea typeface="+mn-ea"/>
                        </a:rPr>
                        <a:t>4.0</a:t>
                      </a:r>
                      <a:endParaRPr lang="en-US" sz="1400" kern="0" spc="0" dirty="0">
                        <a:solidFill>
                          <a:srgbClr val="002060"/>
                        </a:solidFill>
                        <a:effectLst/>
                        <a:latin typeface="+mn-ea"/>
                        <a:ea typeface="+mn-ea"/>
                      </a:endParaRPr>
                    </a:p>
                  </a:txBody>
                  <a:tcPr marL="17907" marR="17907" marT="17907" marB="17907" anchor="ctr">
                    <a:solidFill>
                      <a:schemeClr val="accent4">
                        <a:lumMod val="40000"/>
                        <a:lumOff val="60000"/>
                      </a:schemeClr>
                    </a:solidFill>
                  </a:tcPr>
                </a:tc>
                <a:extLst>
                  <a:ext uri="{0D108BD9-81ED-4DB2-BD59-A6C34878D82A}">
                    <a16:rowId xmlns:a16="http://schemas.microsoft.com/office/drawing/2014/main" val="2430662329"/>
                  </a:ext>
                </a:extLst>
              </a:tr>
              <a:tr h="347289">
                <a:tc>
                  <a:txBody>
                    <a:bodyPr/>
                    <a:lstStyle/>
                    <a:p>
                      <a:pPr marL="762000" marR="0" indent="0" algn="l" fontAlgn="base" latinLnBrk="0">
                        <a:lnSpc>
                          <a:spcPct val="160000"/>
                        </a:lnSpc>
                        <a:spcBef>
                          <a:spcPts val="0"/>
                        </a:spcBef>
                        <a:spcAft>
                          <a:spcPts val="0"/>
                        </a:spcAft>
                      </a:pPr>
                      <a:r>
                        <a:rPr lang="en-US" sz="1400" kern="0" spc="-20" dirty="0">
                          <a:solidFill>
                            <a:srgbClr val="002060"/>
                          </a:solidFill>
                          <a:effectLst/>
                          <a:latin typeface="+mn-ea"/>
                          <a:ea typeface="+mn-ea"/>
                        </a:rPr>
                        <a:t>B+</a:t>
                      </a:r>
                      <a:endParaRPr lang="en-US" sz="1400" kern="0" spc="0" dirty="0">
                        <a:solidFill>
                          <a:srgbClr val="002060"/>
                        </a:solidFill>
                        <a:effectLst/>
                        <a:latin typeface="+mn-ea"/>
                        <a:ea typeface="+mn-ea"/>
                      </a:endParaRPr>
                    </a:p>
                  </a:txBody>
                  <a:tcPr marL="17907" marR="17907" marT="17907" marB="17907" anchor="ctr">
                    <a:solidFill>
                      <a:schemeClr val="accent4">
                        <a:lumMod val="40000"/>
                        <a:lumOff val="6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mn-ea"/>
                          <a:ea typeface="+mn-ea"/>
                        </a:rPr>
                        <a:t>85 - 89</a:t>
                      </a:r>
                      <a:endParaRPr lang="en-US" sz="1400" kern="0" spc="0" dirty="0">
                        <a:solidFill>
                          <a:srgbClr val="002060"/>
                        </a:solidFill>
                        <a:effectLst/>
                        <a:latin typeface="+mn-ea"/>
                        <a:ea typeface="+mn-ea"/>
                      </a:endParaRPr>
                    </a:p>
                  </a:txBody>
                  <a:tcPr marL="17907" marR="17907" marT="17907" marB="17907" anchor="ctr">
                    <a:solidFill>
                      <a:schemeClr val="accent4">
                        <a:lumMod val="40000"/>
                        <a:lumOff val="6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mn-ea"/>
                          <a:ea typeface="+mn-ea"/>
                        </a:rPr>
                        <a:t>3.5</a:t>
                      </a:r>
                      <a:endParaRPr lang="en-US" sz="1400" kern="0" spc="0" dirty="0">
                        <a:solidFill>
                          <a:srgbClr val="002060"/>
                        </a:solidFill>
                        <a:effectLst/>
                        <a:latin typeface="+mn-ea"/>
                        <a:ea typeface="+mn-ea"/>
                      </a:endParaRPr>
                    </a:p>
                  </a:txBody>
                  <a:tcPr marL="17907" marR="17907" marT="17907" marB="17907" anchor="ctr">
                    <a:solidFill>
                      <a:schemeClr val="accent4">
                        <a:lumMod val="40000"/>
                        <a:lumOff val="60000"/>
                      </a:schemeClr>
                    </a:solidFill>
                  </a:tcPr>
                </a:tc>
                <a:extLst>
                  <a:ext uri="{0D108BD9-81ED-4DB2-BD59-A6C34878D82A}">
                    <a16:rowId xmlns:a16="http://schemas.microsoft.com/office/drawing/2014/main" val="877897102"/>
                  </a:ext>
                </a:extLst>
              </a:tr>
              <a:tr h="347289">
                <a:tc>
                  <a:txBody>
                    <a:bodyPr/>
                    <a:lstStyle/>
                    <a:p>
                      <a:pPr marL="762000" marR="0" indent="0" algn="l" fontAlgn="base" latinLnBrk="0">
                        <a:lnSpc>
                          <a:spcPct val="160000"/>
                        </a:lnSpc>
                        <a:spcBef>
                          <a:spcPts val="0"/>
                        </a:spcBef>
                        <a:spcAft>
                          <a:spcPts val="0"/>
                        </a:spcAft>
                      </a:pPr>
                      <a:r>
                        <a:rPr lang="en-US" sz="1400" kern="0" spc="-20" dirty="0">
                          <a:solidFill>
                            <a:srgbClr val="002060"/>
                          </a:solidFill>
                          <a:effectLst/>
                          <a:latin typeface="+mn-ea"/>
                          <a:ea typeface="+mn-ea"/>
                        </a:rPr>
                        <a:t>B0</a:t>
                      </a:r>
                      <a:endParaRPr lang="en-US" sz="1400" kern="0" spc="0" dirty="0">
                        <a:solidFill>
                          <a:srgbClr val="002060"/>
                        </a:solidFill>
                        <a:effectLst/>
                        <a:latin typeface="+mn-ea"/>
                        <a:ea typeface="+mn-ea"/>
                      </a:endParaRPr>
                    </a:p>
                  </a:txBody>
                  <a:tcPr marL="17907" marR="17907" marT="17907" marB="17907" anchor="ctr">
                    <a:solidFill>
                      <a:schemeClr val="accent4">
                        <a:lumMod val="40000"/>
                        <a:lumOff val="6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mn-ea"/>
                          <a:ea typeface="+mn-ea"/>
                        </a:rPr>
                        <a:t>80 - 84</a:t>
                      </a:r>
                      <a:endParaRPr lang="en-US" sz="1400" kern="0" spc="0" dirty="0">
                        <a:solidFill>
                          <a:srgbClr val="002060"/>
                        </a:solidFill>
                        <a:effectLst/>
                        <a:latin typeface="+mn-ea"/>
                        <a:ea typeface="+mn-ea"/>
                      </a:endParaRPr>
                    </a:p>
                  </a:txBody>
                  <a:tcPr marL="17907" marR="17907" marT="17907" marB="17907" anchor="ctr">
                    <a:solidFill>
                      <a:schemeClr val="accent4">
                        <a:lumMod val="40000"/>
                        <a:lumOff val="6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mn-ea"/>
                          <a:ea typeface="+mn-ea"/>
                        </a:rPr>
                        <a:t>3.0</a:t>
                      </a:r>
                      <a:endParaRPr lang="en-US" sz="1400" kern="0" spc="0" dirty="0">
                        <a:solidFill>
                          <a:srgbClr val="002060"/>
                        </a:solidFill>
                        <a:effectLst/>
                        <a:latin typeface="+mn-ea"/>
                        <a:ea typeface="+mn-ea"/>
                      </a:endParaRPr>
                    </a:p>
                  </a:txBody>
                  <a:tcPr marL="17907" marR="17907" marT="17907" marB="17907" anchor="ctr">
                    <a:solidFill>
                      <a:schemeClr val="accent4">
                        <a:lumMod val="40000"/>
                        <a:lumOff val="60000"/>
                      </a:schemeClr>
                    </a:solidFill>
                  </a:tcPr>
                </a:tc>
                <a:extLst>
                  <a:ext uri="{0D108BD9-81ED-4DB2-BD59-A6C34878D82A}">
                    <a16:rowId xmlns:a16="http://schemas.microsoft.com/office/drawing/2014/main" val="304933980"/>
                  </a:ext>
                </a:extLst>
              </a:tr>
              <a:tr h="347289">
                <a:tc>
                  <a:txBody>
                    <a:bodyPr/>
                    <a:lstStyle/>
                    <a:p>
                      <a:pPr marL="762000" marR="0" indent="0" algn="l" fontAlgn="base" latinLnBrk="0">
                        <a:lnSpc>
                          <a:spcPct val="160000"/>
                        </a:lnSpc>
                        <a:spcBef>
                          <a:spcPts val="0"/>
                        </a:spcBef>
                        <a:spcAft>
                          <a:spcPts val="0"/>
                        </a:spcAft>
                      </a:pPr>
                      <a:r>
                        <a:rPr lang="en-US" sz="1400" kern="0" spc="-20" dirty="0">
                          <a:solidFill>
                            <a:srgbClr val="002060"/>
                          </a:solidFill>
                          <a:effectLst/>
                          <a:latin typeface="+mn-ea"/>
                          <a:ea typeface="+mn-ea"/>
                        </a:rPr>
                        <a:t>C+</a:t>
                      </a:r>
                      <a:endParaRPr lang="en-US" sz="1400" kern="0" spc="0" dirty="0">
                        <a:solidFill>
                          <a:srgbClr val="002060"/>
                        </a:solidFill>
                        <a:effectLst/>
                        <a:latin typeface="+mn-ea"/>
                        <a:ea typeface="+mn-ea"/>
                      </a:endParaRPr>
                    </a:p>
                  </a:txBody>
                  <a:tcPr marL="17907" marR="17907" marT="17907" marB="17907" anchor="ctr">
                    <a:solidFill>
                      <a:schemeClr val="accent4">
                        <a:lumMod val="40000"/>
                        <a:lumOff val="6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mn-ea"/>
                          <a:ea typeface="+mn-ea"/>
                        </a:rPr>
                        <a:t>75 - 79</a:t>
                      </a:r>
                      <a:endParaRPr lang="en-US" sz="1400" kern="0" spc="0" dirty="0">
                        <a:solidFill>
                          <a:srgbClr val="002060"/>
                        </a:solidFill>
                        <a:effectLst/>
                        <a:latin typeface="+mn-ea"/>
                        <a:ea typeface="+mn-ea"/>
                      </a:endParaRPr>
                    </a:p>
                  </a:txBody>
                  <a:tcPr marL="17907" marR="17907" marT="17907" marB="17907" anchor="ctr">
                    <a:solidFill>
                      <a:schemeClr val="accent4">
                        <a:lumMod val="40000"/>
                        <a:lumOff val="6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mn-ea"/>
                          <a:ea typeface="+mn-ea"/>
                        </a:rPr>
                        <a:t>2.5</a:t>
                      </a:r>
                      <a:endParaRPr lang="en-US" sz="1400" kern="0" spc="0" dirty="0">
                        <a:solidFill>
                          <a:srgbClr val="002060"/>
                        </a:solidFill>
                        <a:effectLst/>
                        <a:latin typeface="+mn-ea"/>
                        <a:ea typeface="+mn-ea"/>
                      </a:endParaRPr>
                    </a:p>
                  </a:txBody>
                  <a:tcPr marL="17907" marR="17907" marT="17907" marB="17907" anchor="ctr">
                    <a:solidFill>
                      <a:schemeClr val="accent4">
                        <a:lumMod val="40000"/>
                        <a:lumOff val="60000"/>
                      </a:schemeClr>
                    </a:solidFill>
                  </a:tcPr>
                </a:tc>
                <a:extLst>
                  <a:ext uri="{0D108BD9-81ED-4DB2-BD59-A6C34878D82A}">
                    <a16:rowId xmlns:a16="http://schemas.microsoft.com/office/drawing/2014/main" val="4187017085"/>
                  </a:ext>
                </a:extLst>
              </a:tr>
              <a:tr h="347289">
                <a:tc>
                  <a:txBody>
                    <a:bodyPr/>
                    <a:lstStyle/>
                    <a:p>
                      <a:pPr marL="762000" marR="0" indent="0" algn="l" fontAlgn="base" latinLnBrk="0">
                        <a:lnSpc>
                          <a:spcPct val="160000"/>
                        </a:lnSpc>
                        <a:spcBef>
                          <a:spcPts val="0"/>
                        </a:spcBef>
                        <a:spcAft>
                          <a:spcPts val="0"/>
                        </a:spcAft>
                      </a:pPr>
                      <a:r>
                        <a:rPr lang="en-US" sz="1400" kern="0" spc="-20" dirty="0">
                          <a:solidFill>
                            <a:srgbClr val="002060"/>
                          </a:solidFill>
                          <a:effectLst/>
                          <a:latin typeface="+mn-ea"/>
                          <a:ea typeface="+mn-ea"/>
                        </a:rPr>
                        <a:t>C0</a:t>
                      </a:r>
                      <a:endParaRPr lang="en-US" sz="1400" kern="0" spc="0" dirty="0">
                        <a:solidFill>
                          <a:srgbClr val="002060"/>
                        </a:solidFill>
                        <a:effectLst/>
                        <a:latin typeface="+mn-ea"/>
                        <a:ea typeface="+mn-ea"/>
                      </a:endParaRPr>
                    </a:p>
                  </a:txBody>
                  <a:tcPr marL="17907" marR="17907" marT="17907" marB="17907" anchor="ctr">
                    <a:solidFill>
                      <a:schemeClr val="accent2">
                        <a:lumMod val="20000"/>
                        <a:lumOff val="8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mn-ea"/>
                          <a:ea typeface="+mn-ea"/>
                        </a:rPr>
                        <a:t>70 - 74</a:t>
                      </a:r>
                      <a:endParaRPr lang="en-US" sz="1400" kern="0" spc="0" dirty="0">
                        <a:solidFill>
                          <a:srgbClr val="002060"/>
                        </a:solidFill>
                        <a:effectLst/>
                        <a:latin typeface="+mn-ea"/>
                        <a:ea typeface="+mn-ea"/>
                      </a:endParaRPr>
                    </a:p>
                  </a:txBody>
                  <a:tcPr marL="17907" marR="17907" marT="17907" marB="17907" anchor="ctr">
                    <a:solidFill>
                      <a:schemeClr val="accent2">
                        <a:lumMod val="20000"/>
                        <a:lumOff val="8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mn-ea"/>
                          <a:ea typeface="+mn-ea"/>
                        </a:rPr>
                        <a:t>2.0</a:t>
                      </a:r>
                      <a:endParaRPr lang="en-US" sz="1400" kern="0" spc="0" dirty="0">
                        <a:solidFill>
                          <a:srgbClr val="002060"/>
                        </a:solidFill>
                        <a:effectLst/>
                        <a:latin typeface="+mn-ea"/>
                        <a:ea typeface="+mn-ea"/>
                      </a:endParaRP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359640877"/>
                  </a:ext>
                </a:extLst>
              </a:tr>
              <a:tr h="347289">
                <a:tc>
                  <a:txBody>
                    <a:bodyPr/>
                    <a:lstStyle/>
                    <a:p>
                      <a:pPr marL="762000" marR="0" indent="0" algn="l" fontAlgn="base" latinLnBrk="0">
                        <a:lnSpc>
                          <a:spcPct val="160000"/>
                        </a:lnSpc>
                        <a:spcBef>
                          <a:spcPts val="0"/>
                        </a:spcBef>
                        <a:spcAft>
                          <a:spcPts val="0"/>
                        </a:spcAft>
                      </a:pPr>
                      <a:r>
                        <a:rPr lang="en-US" sz="1400" kern="0" spc="-20" dirty="0">
                          <a:solidFill>
                            <a:srgbClr val="002060"/>
                          </a:solidFill>
                          <a:effectLst/>
                          <a:latin typeface="+mn-ea"/>
                          <a:ea typeface="+mn-ea"/>
                        </a:rPr>
                        <a:t>D+</a:t>
                      </a:r>
                      <a:endParaRPr lang="en-US" sz="1400" kern="0" spc="0" dirty="0">
                        <a:solidFill>
                          <a:srgbClr val="002060"/>
                        </a:solidFill>
                        <a:effectLst/>
                        <a:latin typeface="+mn-ea"/>
                        <a:ea typeface="+mn-ea"/>
                      </a:endParaRPr>
                    </a:p>
                  </a:txBody>
                  <a:tcPr marL="17907" marR="17907" marT="17907" marB="17907" anchor="ctr">
                    <a:solidFill>
                      <a:schemeClr val="accent2">
                        <a:lumMod val="20000"/>
                        <a:lumOff val="8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mn-ea"/>
                          <a:ea typeface="+mn-ea"/>
                        </a:rPr>
                        <a:t>65 - 69</a:t>
                      </a:r>
                      <a:endParaRPr lang="en-US" sz="1400" kern="0" spc="0" dirty="0">
                        <a:solidFill>
                          <a:srgbClr val="002060"/>
                        </a:solidFill>
                        <a:effectLst/>
                        <a:latin typeface="+mn-ea"/>
                        <a:ea typeface="+mn-ea"/>
                      </a:endParaRPr>
                    </a:p>
                  </a:txBody>
                  <a:tcPr marL="17907" marR="17907" marT="17907" marB="17907" anchor="ctr">
                    <a:solidFill>
                      <a:schemeClr val="accent2">
                        <a:lumMod val="20000"/>
                        <a:lumOff val="8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mn-ea"/>
                          <a:ea typeface="+mn-ea"/>
                        </a:rPr>
                        <a:t>1.5</a:t>
                      </a:r>
                      <a:endParaRPr lang="en-US" sz="1400" kern="0" spc="0" dirty="0">
                        <a:solidFill>
                          <a:srgbClr val="002060"/>
                        </a:solidFill>
                        <a:effectLst/>
                        <a:latin typeface="+mn-ea"/>
                        <a:ea typeface="+mn-ea"/>
                      </a:endParaRP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2697883787"/>
                  </a:ext>
                </a:extLst>
              </a:tr>
              <a:tr h="347289">
                <a:tc>
                  <a:txBody>
                    <a:bodyPr/>
                    <a:lstStyle/>
                    <a:p>
                      <a:pPr marL="762000" marR="0" indent="0" algn="l" fontAlgn="base" latinLnBrk="0">
                        <a:lnSpc>
                          <a:spcPct val="160000"/>
                        </a:lnSpc>
                        <a:spcBef>
                          <a:spcPts val="0"/>
                        </a:spcBef>
                        <a:spcAft>
                          <a:spcPts val="0"/>
                        </a:spcAft>
                      </a:pPr>
                      <a:r>
                        <a:rPr lang="en-US" sz="1400" kern="0" spc="-20">
                          <a:solidFill>
                            <a:srgbClr val="002060"/>
                          </a:solidFill>
                          <a:effectLst/>
                          <a:latin typeface="+mn-ea"/>
                          <a:ea typeface="+mn-ea"/>
                        </a:rPr>
                        <a:t>D0</a:t>
                      </a:r>
                      <a:endParaRPr lang="en-US" sz="1400" kern="0" spc="0">
                        <a:solidFill>
                          <a:srgbClr val="002060"/>
                        </a:solidFill>
                        <a:effectLst/>
                        <a:latin typeface="+mn-ea"/>
                        <a:ea typeface="+mn-ea"/>
                      </a:endParaRPr>
                    </a:p>
                  </a:txBody>
                  <a:tcPr marL="17907" marR="17907" marT="17907" marB="17907" anchor="ctr">
                    <a:solidFill>
                      <a:schemeClr val="accent2">
                        <a:lumMod val="20000"/>
                        <a:lumOff val="8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mn-ea"/>
                          <a:ea typeface="+mn-ea"/>
                        </a:rPr>
                        <a:t>60 - 64</a:t>
                      </a:r>
                      <a:endParaRPr lang="en-US" sz="1400" kern="0" spc="0" dirty="0">
                        <a:solidFill>
                          <a:srgbClr val="002060"/>
                        </a:solidFill>
                        <a:effectLst/>
                        <a:latin typeface="+mn-ea"/>
                        <a:ea typeface="+mn-ea"/>
                      </a:endParaRPr>
                    </a:p>
                  </a:txBody>
                  <a:tcPr marL="17907" marR="17907" marT="17907" marB="17907" anchor="ctr">
                    <a:solidFill>
                      <a:schemeClr val="accent2">
                        <a:lumMod val="20000"/>
                        <a:lumOff val="8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mn-ea"/>
                          <a:ea typeface="+mn-ea"/>
                        </a:rPr>
                        <a:t>1.0</a:t>
                      </a:r>
                      <a:endParaRPr lang="en-US" sz="1400" kern="0" spc="0" dirty="0">
                        <a:solidFill>
                          <a:srgbClr val="002060"/>
                        </a:solidFill>
                        <a:effectLst/>
                        <a:latin typeface="+mn-ea"/>
                        <a:ea typeface="+mn-ea"/>
                      </a:endParaRP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2879197485"/>
                  </a:ext>
                </a:extLst>
              </a:tr>
              <a:tr h="347289">
                <a:tc>
                  <a:txBody>
                    <a:bodyPr/>
                    <a:lstStyle/>
                    <a:p>
                      <a:pPr marL="762000" marR="0" indent="0" algn="l" fontAlgn="base" latinLnBrk="0">
                        <a:lnSpc>
                          <a:spcPct val="160000"/>
                        </a:lnSpc>
                        <a:spcBef>
                          <a:spcPts val="0"/>
                        </a:spcBef>
                        <a:spcAft>
                          <a:spcPts val="0"/>
                        </a:spcAft>
                      </a:pPr>
                      <a:r>
                        <a:rPr lang="en-US" sz="1400" kern="0" spc="-20">
                          <a:solidFill>
                            <a:srgbClr val="002060"/>
                          </a:solidFill>
                          <a:effectLst/>
                          <a:latin typeface="+mn-ea"/>
                          <a:ea typeface="+mn-ea"/>
                        </a:rPr>
                        <a:t>F</a:t>
                      </a:r>
                      <a:endParaRPr lang="en-US" sz="1400" kern="0" spc="0">
                        <a:solidFill>
                          <a:srgbClr val="002060"/>
                        </a:solidFill>
                        <a:effectLst/>
                        <a:latin typeface="+mn-ea"/>
                        <a:ea typeface="+mn-ea"/>
                      </a:endParaRPr>
                    </a:p>
                  </a:txBody>
                  <a:tcPr marL="17907" marR="17907" marT="17907" marB="17907" anchor="ctr">
                    <a:solidFill>
                      <a:schemeClr val="accent2">
                        <a:lumMod val="20000"/>
                        <a:lumOff val="80000"/>
                      </a:schemeClr>
                    </a:solidFill>
                  </a:tcPr>
                </a:tc>
                <a:tc>
                  <a:txBody>
                    <a:bodyPr/>
                    <a:lstStyle/>
                    <a:p>
                      <a:pPr marL="0" marR="0" indent="0" algn="ctr" fontAlgn="base" latinLnBrk="0">
                        <a:lnSpc>
                          <a:spcPct val="160000"/>
                        </a:lnSpc>
                        <a:spcBef>
                          <a:spcPts val="0"/>
                        </a:spcBef>
                        <a:spcAft>
                          <a:spcPts val="0"/>
                        </a:spcAft>
                      </a:pPr>
                      <a:r>
                        <a:rPr lang="en-US" altLang="ko-KR" sz="1400" kern="0" spc="-20" dirty="0">
                          <a:solidFill>
                            <a:srgbClr val="002060"/>
                          </a:solidFill>
                          <a:effectLst/>
                          <a:latin typeface="+mn-ea"/>
                          <a:ea typeface="+mn-ea"/>
                        </a:rPr>
                        <a:t>60 </a:t>
                      </a:r>
                      <a:r>
                        <a:rPr lang="ko-KR" altLang="en-US" sz="1400" kern="0" spc="-20" dirty="0">
                          <a:solidFill>
                            <a:srgbClr val="002060"/>
                          </a:solidFill>
                          <a:effectLst/>
                          <a:latin typeface="+mn-ea"/>
                          <a:ea typeface="+mn-ea"/>
                        </a:rPr>
                        <a:t>미만</a:t>
                      </a:r>
                      <a:endParaRPr lang="ko-KR" altLang="en-US" sz="1400" kern="0" spc="0" dirty="0">
                        <a:solidFill>
                          <a:srgbClr val="002060"/>
                        </a:solidFill>
                        <a:effectLst/>
                        <a:latin typeface="+mn-ea"/>
                        <a:ea typeface="+mn-ea"/>
                      </a:endParaRPr>
                    </a:p>
                  </a:txBody>
                  <a:tcPr marL="17907" marR="17907" marT="17907" marB="17907" anchor="ctr">
                    <a:solidFill>
                      <a:schemeClr val="accent2">
                        <a:lumMod val="20000"/>
                        <a:lumOff val="8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mn-ea"/>
                          <a:ea typeface="+mn-ea"/>
                        </a:rPr>
                        <a:t>0</a:t>
                      </a:r>
                      <a:endParaRPr lang="en-US" sz="1400" kern="0" spc="0" dirty="0">
                        <a:solidFill>
                          <a:srgbClr val="002060"/>
                        </a:solidFill>
                        <a:effectLst/>
                        <a:latin typeface="+mn-ea"/>
                        <a:ea typeface="+mn-ea"/>
                      </a:endParaRP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113930657"/>
                  </a:ext>
                </a:extLst>
              </a:tr>
              <a:tr h="347289">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mn-ea"/>
                          <a:ea typeface="+mn-ea"/>
                        </a:rPr>
                        <a:t>P / NP</a:t>
                      </a:r>
                      <a:endParaRPr lang="en-US" sz="1400" kern="0" spc="0" dirty="0">
                        <a:solidFill>
                          <a:srgbClr val="002060"/>
                        </a:solidFill>
                        <a:effectLst/>
                        <a:latin typeface="+mn-ea"/>
                        <a:ea typeface="+mn-ea"/>
                      </a:endParaRPr>
                    </a:p>
                  </a:txBody>
                  <a:tcPr marL="17907" marR="17907" marT="17907" marB="17907" anchor="ctr">
                    <a:solidFill>
                      <a:schemeClr val="accent2">
                        <a:lumMod val="20000"/>
                        <a:lumOff val="80000"/>
                      </a:schemeClr>
                    </a:solidFill>
                  </a:tcPr>
                </a:tc>
                <a:tc>
                  <a:txBody>
                    <a:bodyPr/>
                    <a:lstStyle/>
                    <a:p>
                      <a:pPr marL="0" marR="0" indent="0" algn="ctr" fontAlgn="base" latinLnBrk="0">
                        <a:lnSpc>
                          <a:spcPct val="160000"/>
                        </a:lnSpc>
                        <a:spcBef>
                          <a:spcPts val="0"/>
                        </a:spcBef>
                        <a:spcAft>
                          <a:spcPts val="0"/>
                        </a:spcAft>
                      </a:pPr>
                      <a:r>
                        <a:rPr lang="zh-CN" altLang="en-US" sz="1400" kern="0" spc="-20" dirty="0">
                          <a:solidFill>
                            <a:srgbClr val="002060"/>
                          </a:solidFill>
                          <a:effectLst/>
                          <a:latin typeface="+mn-ea"/>
                          <a:ea typeface="+mn-ea"/>
                        </a:rPr>
                        <a:t>合格</a:t>
                      </a:r>
                      <a:r>
                        <a:rPr lang="en-US" altLang="zh-CN" sz="1400" kern="0" spc="-20" dirty="0">
                          <a:solidFill>
                            <a:srgbClr val="002060"/>
                          </a:solidFill>
                          <a:effectLst/>
                          <a:latin typeface="+mn-ea"/>
                          <a:ea typeface="+mn-ea"/>
                        </a:rPr>
                        <a:t>/</a:t>
                      </a:r>
                      <a:r>
                        <a:rPr lang="zh-CN" altLang="en-US" sz="1400" kern="0" spc="-20" dirty="0">
                          <a:solidFill>
                            <a:srgbClr val="002060"/>
                          </a:solidFill>
                          <a:effectLst/>
                          <a:latin typeface="+mn-ea"/>
                          <a:ea typeface="+mn-ea"/>
                        </a:rPr>
                        <a:t>不合格</a:t>
                      </a:r>
                      <a:endParaRPr lang="ko-KR" altLang="en-US" sz="1400" kern="0" spc="0" dirty="0">
                        <a:solidFill>
                          <a:srgbClr val="002060"/>
                        </a:solidFill>
                        <a:effectLst/>
                        <a:latin typeface="+mn-ea"/>
                        <a:ea typeface="+mn-ea"/>
                      </a:endParaRPr>
                    </a:p>
                  </a:txBody>
                  <a:tcPr marL="17907" marR="17907" marT="17907" marB="17907" anchor="ctr">
                    <a:solidFill>
                      <a:schemeClr val="accent2">
                        <a:lumMod val="20000"/>
                        <a:lumOff val="80000"/>
                      </a:schemeClr>
                    </a:solidFill>
                  </a:tcPr>
                </a:tc>
                <a:tc>
                  <a:txBody>
                    <a:bodyPr/>
                    <a:lstStyle/>
                    <a:p>
                      <a:pPr marL="0" marR="0" indent="0" algn="ctr" fontAlgn="base" latinLnBrk="0">
                        <a:lnSpc>
                          <a:spcPct val="160000"/>
                        </a:lnSpc>
                        <a:spcBef>
                          <a:spcPts val="0"/>
                        </a:spcBef>
                        <a:spcAft>
                          <a:spcPts val="0"/>
                        </a:spcAft>
                      </a:pPr>
                      <a:r>
                        <a:rPr lang="en-US" sz="1400" kern="0" spc="-20" dirty="0">
                          <a:solidFill>
                            <a:srgbClr val="002060"/>
                          </a:solidFill>
                          <a:effectLst/>
                          <a:latin typeface="+mn-ea"/>
                          <a:ea typeface="+mn-ea"/>
                        </a:rPr>
                        <a:t>-</a:t>
                      </a:r>
                      <a:endParaRPr lang="en-US" sz="1400" kern="0" spc="0" dirty="0">
                        <a:solidFill>
                          <a:srgbClr val="002060"/>
                        </a:solidFill>
                        <a:effectLst/>
                        <a:latin typeface="+mn-ea"/>
                        <a:ea typeface="+mn-ea"/>
                      </a:endParaRPr>
                    </a:p>
                  </a:txBody>
                  <a:tcPr marL="17907" marR="17907" marT="17907" marB="17907" anchor="ctr">
                    <a:solidFill>
                      <a:schemeClr val="accent2">
                        <a:lumMod val="20000"/>
                        <a:lumOff val="80000"/>
                      </a:schemeClr>
                    </a:solidFill>
                  </a:tcPr>
                </a:tc>
                <a:extLst>
                  <a:ext uri="{0D108BD9-81ED-4DB2-BD59-A6C34878D82A}">
                    <a16:rowId xmlns:a16="http://schemas.microsoft.com/office/drawing/2014/main" val="4027217219"/>
                  </a:ext>
                </a:extLst>
              </a:tr>
            </a:tbl>
          </a:graphicData>
        </a:graphic>
      </p:graphicFrame>
      <p:sp>
        <p:nvSpPr>
          <p:cNvPr id="15" name="TextBox 14"/>
          <p:cNvSpPr txBox="1"/>
          <p:nvPr/>
        </p:nvSpPr>
        <p:spPr>
          <a:xfrm>
            <a:off x="310032" y="565493"/>
            <a:ext cx="8171866" cy="584775"/>
          </a:xfrm>
          <a:prstGeom prst="rect">
            <a:avLst/>
          </a:prstGeom>
          <a:noFill/>
        </p:spPr>
        <p:txBody>
          <a:bodyPr wrap="square" rtlCol="0">
            <a:spAutoFit/>
          </a:bodyPr>
          <a:lstStyle/>
          <a:p>
            <a:pPr fontAlgn="base"/>
            <a:endParaRPr lang="en-US" altLang="ko-KR" sz="1400" dirty="0">
              <a:solidFill>
                <a:srgbClr val="002060"/>
              </a:solidFill>
            </a:endParaRPr>
          </a:p>
          <a:p>
            <a:pPr fontAlgn="base"/>
            <a:r>
              <a:rPr lang="en-US" altLang="ko-KR" dirty="0">
                <a:solidFill>
                  <a:srgbClr val="002060"/>
                </a:solidFill>
              </a:rPr>
              <a:t>7) </a:t>
            </a:r>
            <a:r>
              <a:rPr lang="zh-CN" altLang="en-US" dirty="0">
                <a:solidFill>
                  <a:srgbClr val="002060"/>
                </a:solidFill>
              </a:rPr>
              <a:t>成绩评价标准</a:t>
            </a:r>
            <a:endParaRPr lang="ko-KR" altLang="en-US" dirty="0">
              <a:solidFill>
                <a:srgbClr val="002060"/>
              </a:solidFill>
            </a:endParaRPr>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7" name="TextBox 16"/>
          <p:cNvSpPr txBox="1"/>
          <p:nvPr/>
        </p:nvSpPr>
        <p:spPr>
          <a:xfrm>
            <a:off x="524636" y="5285816"/>
            <a:ext cx="8171866" cy="738664"/>
          </a:xfrm>
          <a:prstGeom prst="rect">
            <a:avLst/>
          </a:prstGeom>
          <a:noFill/>
        </p:spPr>
        <p:txBody>
          <a:bodyPr wrap="square" rtlCol="0">
            <a:spAutoFit/>
          </a:bodyPr>
          <a:lstStyle/>
          <a:p>
            <a:pPr fontAlgn="base">
              <a:lnSpc>
                <a:spcPct val="150000"/>
              </a:lnSpc>
            </a:pPr>
            <a:r>
              <a:rPr lang="zh-CN" altLang="en-US" sz="1400" dirty="0">
                <a:solidFill>
                  <a:srgbClr val="002060"/>
                </a:solidFill>
              </a:rPr>
              <a:t>* 专业必修课获得</a:t>
            </a:r>
            <a:r>
              <a:rPr lang="en-US" altLang="zh-CN" sz="1400" dirty="0">
                <a:solidFill>
                  <a:srgbClr val="002060"/>
                </a:solidFill>
              </a:rPr>
              <a:t>F</a:t>
            </a:r>
            <a:r>
              <a:rPr lang="zh-CN" altLang="en-US" sz="1400" dirty="0">
                <a:solidFill>
                  <a:srgbClr val="002060"/>
                </a:solidFill>
              </a:rPr>
              <a:t>学分时必须重修</a:t>
            </a:r>
          </a:p>
          <a:p>
            <a:pPr fontAlgn="base">
              <a:lnSpc>
                <a:spcPct val="150000"/>
              </a:lnSpc>
            </a:pPr>
            <a:r>
              <a:rPr lang="zh-CN" altLang="en-US" sz="1400" dirty="0">
                <a:solidFill>
                  <a:srgbClr val="002060"/>
                </a:solidFill>
              </a:rPr>
              <a:t>* 只有在</a:t>
            </a:r>
            <a:r>
              <a:rPr lang="en-US" altLang="zh-CN" sz="1400" dirty="0">
                <a:solidFill>
                  <a:srgbClr val="002060"/>
                </a:solidFill>
              </a:rPr>
              <a:t>3/4</a:t>
            </a:r>
            <a:r>
              <a:rPr lang="zh-CN" altLang="en-US" sz="1400" dirty="0">
                <a:solidFill>
                  <a:srgbClr val="002060"/>
                </a:solidFill>
              </a:rPr>
              <a:t>以上出席时才赋予成绩</a:t>
            </a:r>
            <a:r>
              <a:rPr lang="en-US" altLang="zh-CN" sz="1400" dirty="0">
                <a:solidFill>
                  <a:srgbClr val="002060"/>
                </a:solidFill>
              </a:rPr>
              <a:t>(1/4</a:t>
            </a:r>
            <a:r>
              <a:rPr lang="zh-CN" altLang="en-US" sz="1400" dirty="0">
                <a:solidFill>
                  <a:srgbClr val="002060"/>
                </a:solidFill>
              </a:rPr>
              <a:t>以上缺席时</a:t>
            </a:r>
            <a:r>
              <a:rPr lang="en-US" altLang="zh-CN" sz="1400" dirty="0">
                <a:solidFill>
                  <a:srgbClr val="002060"/>
                </a:solidFill>
              </a:rPr>
              <a:t>F</a:t>
            </a:r>
            <a:r>
              <a:rPr lang="zh-CN" altLang="en-US" sz="1400" dirty="0">
                <a:solidFill>
                  <a:srgbClr val="002060"/>
                </a:solidFill>
              </a:rPr>
              <a:t>学分</a:t>
            </a:r>
            <a:r>
              <a:rPr lang="en-US" altLang="zh-CN" sz="1400" dirty="0">
                <a:solidFill>
                  <a:srgbClr val="002060"/>
                </a:solidFill>
              </a:rPr>
              <a:t>)</a:t>
            </a:r>
            <a:endParaRPr lang="ko-KR" altLang="en-US" sz="1400" dirty="0">
              <a:solidFill>
                <a:srgbClr val="002060"/>
              </a:solidFill>
            </a:endParaRPr>
          </a:p>
        </p:txBody>
      </p:sp>
      <p:sp>
        <p:nvSpPr>
          <p:cNvPr id="18" name="TextBox 17"/>
          <p:cNvSpPr txBox="1"/>
          <p:nvPr/>
        </p:nvSpPr>
        <p:spPr>
          <a:xfrm>
            <a:off x="166591" y="189291"/>
            <a:ext cx="7580871" cy="523220"/>
          </a:xfrm>
          <a:prstGeom prst="rect">
            <a:avLst/>
          </a:prstGeom>
          <a:noFill/>
        </p:spPr>
        <p:txBody>
          <a:bodyPr wrap="square" rtlCol="0">
            <a:spAutoFit/>
          </a:bodyPr>
          <a:lstStyle/>
          <a:p>
            <a:r>
              <a:rPr lang="en-US" altLang="ko-KR" sz="2800" dirty="0">
                <a:solidFill>
                  <a:srgbClr val="002060"/>
                </a:solidFill>
              </a:rPr>
              <a:t>2. </a:t>
            </a:r>
            <a:r>
              <a:rPr lang="zh-CN" altLang="en-US" sz="2800" dirty="0">
                <a:solidFill>
                  <a:srgbClr val="002060"/>
                </a:solidFill>
              </a:rPr>
              <a:t>课程与学士制度</a:t>
            </a:r>
            <a:endParaRPr lang="ko-KR" altLang="en-US" sz="2800" dirty="0">
              <a:solidFill>
                <a:srgbClr val="002060"/>
              </a:solidFill>
            </a:endParaRPr>
          </a:p>
        </p:txBody>
      </p:sp>
      <p:sp>
        <p:nvSpPr>
          <p:cNvPr id="10" name="TextBox 9"/>
          <p:cNvSpPr txBox="1"/>
          <p:nvPr/>
        </p:nvSpPr>
        <p:spPr>
          <a:xfrm>
            <a:off x="8241500" y="2670815"/>
            <a:ext cx="3256384" cy="369332"/>
          </a:xfrm>
          <a:prstGeom prst="rect">
            <a:avLst/>
          </a:prstGeom>
          <a:solidFill>
            <a:srgbClr val="FFFF00"/>
          </a:solidFill>
        </p:spPr>
        <p:txBody>
          <a:bodyPr wrap="square" rtlCol="0">
            <a:spAutoFit/>
          </a:bodyPr>
          <a:lstStyle/>
          <a:p>
            <a:r>
              <a:rPr lang="en-US" altLang="ko-KR" dirty="0"/>
              <a:t>* </a:t>
            </a:r>
            <a:r>
              <a:rPr lang="zh-CN" altLang="en-US" dirty="0"/>
              <a:t>请务必记住提交</a:t>
            </a:r>
            <a:r>
              <a:rPr lang="zh-CN" altLang="en-US" b="1" dirty="0"/>
              <a:t>课题</a:t>
            </a:r>
            <a:endParaRPr lang="ko-KR" altLang="en-US" b="1" dirty="0"/>
          </a:p>
        </p:txBody>
      </p:sp>
      <p:sp>
        <p:nvSpPr>
          <p:cNvPr id="19" name="TextBox 18"/>
          <p:cNvSpPr txBox="1"/>
          <p:nvPr/>
        </p:nvSpPr>
        <p:spPr>
          <a:xfrm>
            <a:off x="8241500" y="3551214"/>
            <a:ext cx="3256384" cy="646331"/>
          </a:xfrm>
          <a:prstGeom prst="rect">
            <a:avLst/>
          </a:prstGeom>
          <a:solidFill>
            <a:srgbClr val="FFFF00"/>
          </a:solidFill>
        </p:spPr>
        <p:txBody>
          <a:bodyPr wrap="square" rtlCol="0">
            <a:spAutoFit/>
          </a:bodyPr>
          <a:lstStyle/>
          <a:p>
            <a:r>
              <a:rPr lang="en-US" altLang="ko-KR" dirty="0"/>
              <a:t>* </a:t>
            </a:r>
            <a:r>
              <a:rPr lang="zh-CN" altLang="en-US" dirty="0"/>
              <a:t>毕业时需要提交</a:t>
            </a:r>
            <a:r>
              <a:rPr lang="en-US" altLang="zh-CN" dirty="0"/>
              <a:t>TOPIK4</a:t>
            </a:r>
            <a:r>
              <a:rPr lang="zh-CN" altLang="en-US" dirty="0"/>
              <a:t>级证书</a:t>
            </a:r>
            <a:endParaRPr lang="ko-KR" altLang="en-US" b="1" dirty="0"/>
          </a:p>
        </p:txBody>
      </p:sp>
    </p:spTree>
    <p:extLst>
      <p:ext uri="{BB962C8B-B14F-4D97-AF65-F5344CB8AC3E}">
        <p14:creationId xmlns:p14="http://schemas.microsoft.com/office/powerpoint/2010/main" val="904005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119063"/>
            <a:ext cx="12192000" cy="6977063"/>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3"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29883" y="684032"/>
            <a:ext cx="7580871" cy="307777"/>
          </a:xfrm>
          <a:prstGeom prst="rect">
            <a:avLst/>
          </a:prstGeom>
          <a:noFill/>
        </p:spPr>
        <p:txBody>
          <a:bodyPr wrap="square" rtlCol="0">
            <a:spAutoFit/>
          </a:bodyPr>
          <a:lstStyle/>
          <a:p>
            <a:pPr fontAlgn="base" latinLnBrk="0"/>
            <a:r>
              <a:rPr lang="en-US" altLang="ko-KR" sz="1400" b="1" dirty="0">
                <a:solidFill>
                  <a:srgbClr val="002060"/>
                </a:solidFill>
                <a:latin typeface="+mj-lt"/>
              </a:rPr>
              <a:t>   1) </a:t>
            </a:r>
            <a:r>
              <a:rPr lang="zh-CN" altLang="en-US" sz="1400" b="1" dirty="0">
                <a:solidFill>
                  <a:srgbClr val="002060"/>
                </a:solidFill>
                <a:latin typeface="+mj-lt"/>
              </a:rPr>
              <a:t>韩国语课程现状</a:t>
            </a:r>
            <a:endParaRPr lang="ko-KR" altLang="en-US" sz="1400" b="1" dirty="0">
              <a:solidFill>
                <a:srgbClr val="002060"/>
              </a:solidFill>
              <a:latin typeface="+mj-lt"/>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16</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241940" y="82787"/>
            <a:ext cx="7580871" cy="523220"/>
          </a:xfrm>
          <a:prstGeom prst="rect">
            <a:avLst/>
          </a:prstGeom>
          <a:noFill/>
        </p:spPr>
        <p:txBody>
          <a:bodyPr wrap="square" rtlCol="0">
            <a:spAutoFit/>
          </a:bodyPr>
          <a:lstStyle/>
          <a:p>
            <a:r>
              <a:rPr lang="en-US" altLang="ko-KR" sz="2800" dirty="0">
                <a:solidFill>
                  <a:srgbClr val="002060"/>
                </a:solidFill>
              </a:rPr>
              <a:t>3. </a:t>
            </a:r>
            <a:r>
              <a:rPr lang="zh-CN" altLang="en-US" sz="2800" dirty="0">
                <a:solidFill>
                  <a:srgbClr val="002060"/>
                </a:solidFill>
              </a:rPr>
              <a:t>外国人专向教育阶段</a:t>
            </a:r>
            <a:endParaRPr lang="ko-KR" altLang="en-US" sz="2800" dirty="0">
              <a:solidFill>
                <a:srgbClr val="002060"/>
              </a:solidFill>
            </a:endParaRPr>
          </a:p>
        </p:txBody>
      </p:sp>
      <p:graphicFrame>
        <p:nvGraphicFramePr>
          <p:cNvPr id="10" name="표 9"/>
          <p:cNvGraphicFramePr>
            <a:graphicFrameLocks noGrp="1"/>
          </p:cNvGraphicFramePr>
          <p:nvPr>
            <p:extLst>
              <p:ext uri="{D42A27DB-BD31-4B8C-83A1-F6EECF244321}">
                <p14:modId xmlns:p14="http://schemas.microsoft.com/office/powerpoint/2010/main" val="530010658"/>
              </p:ext>
            </p:extLst>
          </p:nvPr>
        </p:nvGraphicFramePr>
        <p:xfrm>
          <a:off x="129883" y="1140616"/>
          <a:ext cx="11903099" cy="4002987"/>
        </p:xfrm>
        <a:graphic>
          <a:graphicData uri="http://schemas.openxmlformats.org/drawingml/2006/table">
            <a:tbl>
              <a:tblPr>
                <a:effectLst/>
              </a:tblPr>
              <a:tblGrid>
                <a:gridCol w="4299899">
                  <a:extLst>
                    <a:ext uri="{9D8B030D-6E8A-4147-A177-3AD203B41FA5}">
                      <a16:colId xmlns:a16="http://schemas.microsoft.com/office/drawing/2014/main" val="121955815"/>
                    </a:ext>
                  </a:extLst>
                </a:gridCol>
                <a:gridCol w="4299899">
                  <a:extLst>
                    <a:ext uri="{9D8B030D-6E8A-4147-A177-3AD203B41FA5}">
                      <a16:colId xmlns:a16="http://schemas.microsoft.com/office/drawing/2014/main" val="2783144199"/>
                    </a:ext>
                  </a:extLst>
                </a:gridCol>
                <a:gridCol w="3303301">
                  <a:extLst>
                    <a:ext uri="{9D8B030D-6E8A-4147-A177-3AD203B41FA5}">
                      <a16:colId xmlns:a16="http://schemas.microsoft.com/office/drawing/2014/main" val="3187246318"/>
                    </a:ext>
                  </a:extLst>
                </a:gridCol>
              </a:tblGrid>
              <a:tr h="558290">
                <a:tc rowSpan="2">
                  <a:txBody>
                    <a:bodyPr/>
                    <a:lstStyle/>
                    <a:p>
                      <a:pPr marL="0" marR="0" indent="0" algn="ctr" fontAlgn="base" latinLnBrk="0">
                        <a:lnSpc>
                          <a:spcPct val="100000"/>
                        </a:lnSpc>
                        <a:spcBef>
                          <a:spcPts val="0"/>
                        </a:spcBef>
                        <a:spcAft>
                          <a:spcPts val="0"/>
                        </a:spcAft>
                      </a:pPr>
                      <a:r>
                        <a:rPr lang="zh-CN" altLang="en-US" sz="1800" b="1" kern="0" spc="0" dirty="0">
                          <a:solidFill>
                            <a:srgbClr val="000000"/>
                          </a:solidFill>
                          <a:effectLst/>
                          <a:latin typeface="함초롬바탕" panose="02030604000101010101" pitchFamily="18" charset="-127"/>
                        </a:rPr>
                        <a:t>方面</a:t>
                      </a:r>
                      <a:endParaRPr lang="ko-KR" altLang="en-US" sz="1800" b="1" kern="0" spc="0" dirty="0">
                        <a:solidFill>
                          <a:srgbClr val="000000"/>
                        </a:solidFill>
                        <a:effectLst/>
                        <a:latin typeface="함초롬바탕" panose="02030604000101010101" pitchFamily="18" charset="-127"/>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CCCC"/>
                    </a:solidFill>
                  </a:tcPr>
                </a:tc>
                <a:tc gridSpan="2">
                  <a:txBody>
                    <a:bodyPr/>
                    <a:lstStyle/>
                    <a:p>
                      <a:pPr marL="0" marR="0" indent="0" algn="ctr" fontAlgn="base" latinLnBrk="0">
                        <a:lnSpc>
                          <a:spcPct val="100000"/>
                        </a:lnSpc>
                        <a:spcBef>
                          <a:spcPts val="0"/>
                        </a:spcBef>
                        <a:spcAft>
                          <a:spcPts val="0"/>
                        </a:spcAft>
                      </a:pPr>
                      <a:r>
                        <a:rPr lang="zh-CN" altLang="en-US" sz="1800" b="1" kern="0" spc="0" dirty="0">
                          <a:solidFill>
                            <a:srgbClr val="000000"/>
                          </a:solidFill>
                          <a:effectLst/>
                          <a:latin typeface="굴림" panose="020B0600000101010101" pitchFamily="50" charset="-127"/>
                          <a:ea typeface="굴림" panose="020B0600000101010101" pitchFamily="50" charset="-127"/>
                        </a:rPr>
                        <a:t>课程名称</a:t>
                      </a:r>
                      <a:endParaRPr lang="ko-KR" altLang="en-US" sz="1800" b="1" kern="0" spc="0" dirty="0">
                        <a:solidFill>
                          <a:srgbClr val="000000"/>
                        </a:solidFill>
                        <a:effectLst/>
                        <a:latin typeface="함초롬바탕" panose="02030604000101010101" pitchFamily="18" charset="-127"/>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CCCC"/>
                    </a:solidFill>
                  </a:tcPr>
                </a:tc>
                <a:tc hMerge="1">
                  <a:txBody>
                    <a:bodyPr/>
                    <a:lstStyle/>
                    <a:p>
                      <a:pPr latinLnBrk="1"/>
                      <a:endParaRPr lang="ko-KR" altLang="en-US"/>
                    </a:p>
                  </a:txBody>
                  <a:tcPr/>
                </a:tc>
                <a:extLst>
                  <a:ext uri="{0D108BD9-81ED-4DB2-BD59-A6C34878D82A}">
                    <a16:rowId xmlns:a16="http://schemas.microsoft.com/office/drawing/2014/main" val="4019485170"/>
                  </a:ext>
                </a:extLst>
              </a:tr>
              <a:tr h="795403">
                <a:tc vMerge="1">
                  <a:txBody>
                    <a:bodyPr/>
                    <a:lstStyle/>
                    <a:p>
                      <a:pPr latinLnBrk="1"/>
                      <a:endParaRPr lang="ko-KR" altLang="en-US"/>
                    </a:p>
                  </a:txBody>
                  <a:tcPr/>
                </a:tc>
                <a:tc>
                  <a:txBody>
                    <a:bodyPr/>
                    <a:lstStyle/>
                    <a:p>
                      <a:pPr marL="0" marR="0" indent="0" algn="ctr" fontAlgn="base" latinLnBrk="0">
                        <a:lnSpc>
                          <a:spcPct val="100000"/>
                        </a:lnSpc>
                        <a:spcBef>
                          <a:spcPts val="0"/>
                        </a:spcBef>
                        <a:spcAft>
                          <a:spcPts val="0"/>
                        </a:spcAft>
                      </a:pPr>
                      <a:r>
                        <a:rPr lang="en-US" altLang="ko-KR" sz="1800" b="1" kern="0" spc="0" dirty="0">
                          <a:solidFill>
                            <a:srgbClr val="000000"/>
                          </a:solidFill>
                          <a:effectLst/>
                          <a:latin typeface="굴림" panose="020B0600000101010101" pitchFamily="50" charset="-127"/>
                          <a:ea typeface="굴림" panose="020B0600000101010101" pitchFamily="50" charset="-127"/>
                        </a:rPr>
                        <a:t>100</a:t>
                      </a:r>
                      <a:r>
                        <a:rPr lang="ko-KR" altLang="en-US" sz="1800" b="1" kern="0" spc="0" dirty="0" err="1">
                          <a:solidFill>
                            <a:srgbClr val="000000"/>
                          </a:solidFill>
                          <a:effectLst/>
                          <a:latin typeface="굴림" panose="020B0600000101010101" pitchFamily="50" charset="-127"/>
                          <a:ea typeface="굴림" panose="020B0600000101010101" pitchFamily="50" charset="-127"/>
                        </a:rPr>
                        <a:t>分为单位</a:t>
                      </a:r>
                      <a:endParaRPr lang="ko-KR" altLang="en-US" sz="1800" b="1" kern="0" spc="0" dirty="0">
                        <a:solidFill>
                          <a:srgbClr val="000000"/>
                        </a:solidFill>
                        <a:effectLst/>
                        <a:latin typeface="함초롬바탕" panose="02030604000101010101" pitchFamily="18" charset="-127"/>
                      </a:endParaRPr>
                    </a:p>
                    <a:p>
                      <a:pPr marL="0" marR="0" indent="0" algn="ctr" fontAlgn="base" latinLnBrk="0">
                        <a:lnSpc>
                          <a:spcPct val="100000"/>
                        </a:lnSpc>
                        <a:spcBef>
                          <a:spcPts val="0"/>
                        </a:spcBef>
                        <a:spcAft>
                          <a:spcPts val="0"/>
                        </a:spcAft>
                      </a:pPr>
                      <a:r>
                        <a:rPr lang="en-US" altLang="ko-KR" sz="1800" b="1" kern="0" spc="0" dirty="0">
                          <a:solidFill>
                            <a:srgbClr val="000000"/>
                          </a:solidFill>
                          <a:effectLst/>
                          <a:latin typeface="굴림" panose="020B0600000101010101" pitchFamily="50" charset="-127"/>
                          <a:ea typeface="굴림" panose="020B0600000101010101" pitchFamily="50" charset="-127"/>
                        </a:rPr>
                        <a:t>(A</a:t>
                      </a:r>
                      <a:r>
                        <a:rPr lang="zh-CN" altLang="en-US" sz="1800" b="1" kern="0" spc="0" dirty="0">
                          <a:solidFill>
                            <a:srgbClr val="000000"/>
                          </a:solidFill>
                          <a:effectLst/>
                          <a:latin typeface="굴림" panose="020B0600000101010101" pitchFamily="50" charset="-127"/>
                          <a:ea typeface="굴림" panose="020B0600000101010101" pitchFamily="50" charset="-127"/>
                        </a:rPr>
                        <a:t>阶段</a:t>
                      </a:r>
                      <a:r>
                        <a:rPr lang="en-US" altLang="ko-KR" sz="1800" b="1" kern="0" spc="0" dirty="0">
                          <a:solidFill>
                            <a:srgbClr val="000000"/>
                          </a:solidFill>
                          <a:effectLst/>
                          <a:latin typeface="굴림" panose="020B0600000101010101" pitchFamily="50" charset="-127"/>
                          <a:ea typeface="굴림" panose="020B0600000101010101" pitchFamily="50" charset="-127"/>
                        </a:rPr>
                        <a:t>-</a:t>
                      </a:r>
                      <a:r>
                        <a:rPr lang="zh-CN" altLang="en-US" sz="1800" b="1" kern="0" spc="0" dirty="0">
                          <a:solidFill>
                            <a:srgbClr val="000000"/>
                          </a:solidFill>
                          <a:effectLst/>
                          <a:latin typeface="굴림" panose="020B0600000101010101" pitchFamily="50" charset="-127"/>
                          <a:ea typeface="굴림" panose="020B0600000101010101" pitchFamily="50" charset="-127"/>
                        </a:rPr>
                        <a:t>中级</a:t>
                      </a:r>
                      <a:r>
                        <a:rPr lang="en-US" altLang="ko-KR" sz="1800" b="1" kern="0" spc="0" dirty="0">
                          <a:solidFill>
                            <a:srgbClr val="000000"/>
                          </a:solidFill>
                          <a:effectLst/>
                          <a:latin typeface="굴림" panose="020B0600000101010101" pitchFamily="50" charset="-127"/>
                          <a:ea typeface="굴림" panose="020B0600000101010101" pitchFamily="50" charset="-127"/>
                        </a:rPr>
                        <a:t>)</a:t>
                      </a:r>
                      <a:endParaRPr lang="ko-KR" altLang="en-US" sz="1800" b="1" kern="0" spc="0" dirty="0">
                        <a:solidFill>
                          <a:srgbClr val="000000"/>
                        </a:solidFill>
                        <a:effectLst/>
                        <a:latin typeface="굴림" panose="020B0600000101010101" pitchFamily="50" charset="-127"/>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CCCC"/>
                    </a:solidFill>
                  </a:tcPr>
                </a:tc>
                <a:tc>
                  <a:txBody>
                    <a:bodyPr/>
                    <a:lstStyle/>
                    <a:p>
                      <a:pPr marL="0" marR="0" indent="0" algn="ctr" fontAlgn="base" latinLnBrk="0">
                        <a:lnSpc>
                          <a:spcPct val="100000"/>
                        </a:lnSpc>
                        <a:spcBef>
                          <a:spcPts val="0"/>
                        </a:spcBef>
                        <a:spcAft>
                          <a:spcPts val="0"/>
                        </a:spcAft>
                      </a:pPr>
                      <a:r>
                        <a:rPr lang="en-US" altLang="ko-KR" sz="1800" b="1" kern="0" spc="0" dirty="0">
                          <a:solidFill>
                            <a:srgbClr val="000000"/>
                          </a:solidFill>
                          <a:effectLst/>
                          <a:latin typeface="굴림" panose="020B0600000101010101" pitchFamily="50" charset="-127"/>
                          <a:ea typeface="굴림" panose="020B0600000101010101" pitchFamily="50" charset="-127"/>
                        </a:rPr>
                        <a:t>200</a:t>
                      </a:r>
                      <a:r>
                        <a:rPr lang="ko-KR" altLang="en-US" sz="1800" b="1" kern="0" spc="0" dirty="0" err="1">
                          <a:solidFill>
                            <a:srgbClr val="000000"/>
                          </a:solidFill>
                          <a:effectLst/>
                          <a:latin typeface="굴림" panose="020B0600000101010101" pitchFamily="50" charset="-127"/>
                          <a:ea typeface="굴림" panose="020B0600000101010101" pitchFamily="50" charset="-127"/>
                        </a:rPr>
                        <a:t>分为单位</a:t>
                      </a:r>
                      <a:endParaRPr lang="ko-KR" altLang="en-US" sz="1800" b="1" kern="0" spc="0" dirty="0">
                        <a:solidFill>
                          <a:srgbClr val="000000"/>
                        </a:solidFill>
                        <a:effectLst/>
                        <a:latin typeface="함초롬바탕" panose="02030604000101010101" pitchFamily="18" charset="-127"/>
                      </a:endParaRPr>
                    </a:p>
                    <a:p>
                      <a:pPr marL="0" marR="0" indent="0" algn="ctr" fontAlgn="base" latinLnBrk="0">
                        <a:lnSpc>
                          <a:spcPct val="100000"/>
                        </a:lnSpc>
                        <a:spcBef>
                          <a:spcPts val="0"/>
                        </a:spcBef>
                        <a:spcAft>
                          <a:spcPts val="0"/>
                        </a:spcAft>
                      </a:pPr>
                      <a:r>
                        <a:rPr lang="en-US" altLang="ko-KR" sz="1800" b="1" kern="0" spc="0" dirty="0">
                          <a:solidFill>
                            <a:srgbClr val="000000"/>
                          </a:solidFill>
                          <a:effectLst/>
                          <a:latin typeface="굴림" panose="020B0600000101010101" pitchFamily="50" charset="-127"/>
                          <a:ea typeface="굴림" panose="020B0600000101010101" pitchFamily="50" charset="-127"/>
                        </a:rPr>
                        <a:t>(B</a:t>
                      </a:r>
                      <a:r>
                        <a:rPr lang="zh-CN" altLang="en-US" sz="1800" b="1" kern="0" spc="0" dirty="0">
                          <a:solidFill>
                            <a:srgbClr val="000000"/>
                          </a:solidFill>
                          <a:effectLst/>
                          <a:latin typeface="굴림" panose="020B0600000101010101" pitchFamily="50" charset="-127"/>
                          <a:ea typeface="굴림" panose="020B0600000101010101" pitchFamily="50" charset="-127"/>
                        </a:rPr>
                        <a:t>阶段</a:t>
                      </a:r>
                      <a:r>
                        <a:rPr lang="en-US" altLang="ko-KR" sz="1800" b="1" kern="0" spc="0" dirty="0">
                          <a:solidFill>
                            <a:srgbClr val="000000"/>
                          </a:solidFill>
                          <a:effectLst/>
                          <a:latin typeface="굴림" panose="020B0600000101010101" pitchFamily="50" charset="-127"/>
                          <a:ea typeface="굴림" panose="020B0600000101010101" pitchFamily="50" charset="-127"/>
                        </a:rPr>
                        <a:t>-</a:t>
                      </a:r>
                      <a:r>
                        <a:rPr lang="zh-CN" altLang="en-US" sz="1800" b="1" kern="0" spc="0" dirty="0">
                          <a:solidFill>
                            <a:srgbClr val="000000"/>
                          </a:solidFill>
                          <a:effectLst/>
                          <a:latin typeface="굴림" panose="020B0600000101010101" pitchFamily="50" charset="-127"/>
                          <a:ea typeface="굴림" panose="020B0600000101010101" pitchFamily="50" charset="-127"/>
                        </a:rPr>
                        <a:t>高级</a:t>
                      </a:r>
                      <a:r>
                        <a:rPr lang="en-US" altLang="ko-KR" sz="1800" b="1" kern="0" spc="0" dirty="0">
                          <a:solidFill>
                            <a:srgbClr val="000000"/>
                          </a:solidFill>
                          <a:effectLst/>
                          <a:latin typeface="굴림" panose="020B0600000101010101" pitchFamily="50" charset="-127"/>
                          <a:ea typeface="굴림" panose="020B0600000101010101" pitchFamily="50" charset="-127"/>
                        </a:rPr>
                        <a:t>)</a:t>
                      </a:r>
                      <a:endParaRPr lang="ko-KR" altLang="en-US" sz="1800" b="1" kern="0" spc="0" dirty="0">
                        <a:solidFill>
                          <a:srgbClr val="000000"/>
                        </a:solidFill>
                        <a:effectLst/>
                        <a:latin typeface="굴림" panose="020B0600000101010101" pitchFamily="50" charset="-127"/>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CCCC"/>
                    </a:solidFill>
                  </a:tcPr>
                </a:tc>
                <a:extLst>
                  <a:ext uri="{0D108BD9-81ED-4DB2-BD59-A6C34878D82A}">
                    <a16:rowId xmlns:a16="http://schemas.microsoft.com/office/drawing/2014/main" val="1670519689"/>
                  </a:ext>
                </a:extLst>
              </a:tr>
              <a:tr h="883098">
                <a:tc>
                  <a:txBody>
                    <a:bodyPr/>
                    <a:lstStyle/>
                    <a:p>
                      <a:pPr marL="0" marR="0" indent="0" algn="ctr" fontAlgn="base" latinLnBrk="0">
                        <a:lnSpc>
                          <a:spcPct val="120000"/>
                        </a:lnSpc>
                        <a:spcBef>
                          <a:spcPts val="0"/>
                        </a:spcBef>
                        <a:spcAft>
                          <a:spcPts val="0"/>
                        </a:spcAft>
                      </a:pPr>
                      <a:r>
                        <a:rPr lang="zh-CN" altLang="en-US" sz="1800" b="1" kern="0" spc="0" dirty="0">
                          <a:solidFill>
                            <a:srgbClr val="000000"/>
                          </a:solidFill>
                          <a:effectLst/>
                          <a:latin typeface="굴림" panose="020B0600000101010101" pitchFamily="50" charset="-127"/>
                          <a:ea typeface="굴림" panose="020B0600000101010101" pitchFamily="50" charset="-127"/>
                        </a:rPr>
                        <a:t>语言沟通能力</a:t>
                      </a:r>
                      <a:endParaRPr lang="ko-KR" altLang="en-US" sz="1800" b="1" kern="0" spc="0" dirty="0">
                        <a:solidFill>
                          <a:srgbClr val="000000"/>
                        </a:solidFill>
                        <a:effectLst/>
                        <a:latin typeface="함초롬바탕" panose="02030604000101010101" pitchFamily="18" charset="-127"/>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zh-CN" altLang="en-US" sz="1800" kern="0" spc="0" dirty="0">
                          <a:solidFill>
                            <a:srgbClr val="000000"/>
                          </a:solidFill>
                          <a:effectLst/>
                          <a:latin typeface="굴림" panose="020B0600000101010101" pitchFamily="50" charset="-127"/>
                          <a:ea typeface="굴림" panose="020B0600000101010101" pitchFamily="50" charset="-127"/>
                        </a:rPr>
                        <a:t>韩国语语法</a:t>
                      </a:r>
                      <a:endParaRPr lang="ko-KR" altLang="en-US" sz="1800" kern="0" spc="0" dirty="0">
                        <a:solidFill>
                          <a:srgbClr val="000000"/>
                        </a:solidFill>
                        <a:effectLst/>
                        <a:latin typeface="함초롬바탕" panose="02030604000101010101" pitchFamily="18" charset="-127"/>
                      </a:endParaRPr>
                    </a:p>
                    <a:p>
                      <a:pPr marL="0" marR="0" indent="0" algn="ctr" fontAlgn="base" latinLnBrk="0">
                        <a:lnSpc>
                          <a:spcPct val="120000"/>
                        </a:lnSpc>
                        <a:spcBef>
                          <a:spcPts val="0"/>
                        </a:spcBef>
                        <a:spcAft>
                          <a:spcPts val="0"/>
                        </a:spcAft>
                      </a:pPr>
                      <a:r>
                        <a:rPr lang="en-US" altLang="ko-KR" sz="1800" kern="0" spc="0" dirty="0">
                          <a:solidFill>
                            <a:srgbClr val="000000"/>
                          </a:solidFill>
                          <a:effectLst/>
                          <a:latin typeface="굴림" panose="020B0600000101010101" pitchFamily="50" charset="-127"/>
                          <a:ea typeface="굴림" panose="020B0600000101010101" pitchFamily="50" charset="-127"/>
                        </a:rPr>
                        <a:t>(3</a:t>
                      </a:r>
                      <a:r>
                        <a:rPr lang="zh-CN" altLang="en-US" sz="1800" kern="0" spc="0" dirty="0">
                          <a:solidFill>
                            <a:srgbClr val="000000"/>
                          </a:solidFill>
                          <a:effectLst/>
                          <a:latin typeface="굴림" panose="020B0600000101010101" pitchFamily="50" charset="-127"/>
                          <a:ea typeface="굴림" panose="020B0600000101010101" pitchFamily="50" charset="-127"/>
                        </a:rPr>
                        <a:t>学分</a:t>
                      </a:r>
                      <a:r>
                        <a:rPr lang="en-US" altLang="ko-KR" sz="1800" kern="0" spc="0" dirty="0">
                          <a:solidFill>
                            <a:srgbClr val="000000"/>
                          </a:solidFill>
                          <a:effectLst/>
                          <a:latin typeface="굴림" panose="020B0600000101010101" pitchFamily="50" charset="-127"/>
                          <a:ea typeface="굴림" panose="020B0600000101010101" pitchFamily="50" charset="-127"/>
                        </a:rPr>
                        <a:t>: 3</a:t>
                      </a:r>
                      <a:r>
                        <a:rPr lang="zh-CN" altLang="en-US" sz="1800" kern="0" spc="0" dirty="0">
                          <a:solidFill>
                            <a:srgbClr val="000000"/>
                          </a:solidFill>
                          <a:effectLst/>
                          <a:latin typeface="굴림" panose="020B0600000101010101" pitchFamily="50" charset="-127"/>
                          <a:ea typeface="굴림" panose="020B0600000101010101" pitchFamily="50" charset="-127"/>
                        </a:rPr>
                        <a:t>小时</a:t>
                      </a:r>
                      <a:r>
                        <a:rPr lang="en-US" altLang="ko-KR" sz="1800" kern="0" spc="0" dirty="0">
                          <a:solidFill>
                            <a:srgbClr val="000000"/>
                          </a:solidFill>
                          <a:effectLst/>
                          <a:latin typeface="굴림" panose="020B0600000101010101" pitchFamily="50" charset="-127"/>
                          <a:ea typeface="굴림" panose="020B0600000101010101" pitchFamily="50" charset="-127"/>
                        </a:rPr>
                        <a:t>)</a:t>
                      </a:r>
                      <a:endParaRPr lang="ko-KR" altLang="en-US" sz="1800" kern="0" spc="0" dirty="0">
                        <a:solidFill>
                          <a:srgbClr val="000000"/>
                        </a:solidFill>
                        <a:effectLst/>
                        <a:latin typeface="굴림" panose="020B0600000101010101" pitchFamily="50" charset="-127"/>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zh-CN" altLang="en-US" sz="1800" kern="0" spc="0" dirty="0">
                          <a:solidFill>
                            <a:srgbClr val="000000"/>
                          </a:solidFill>
                          <a:effectLst/>
                          <a:latin typeface="굴림" panose="020B0600000101010101" pitchFamily="50" charset="-127"/>
                          <a:ea typeface="굴림" panose="020B0600000101010101" pitchFamily="50" charset="-127"/>
                        </a:rPr>
                        <a:t>韩国语发表与讨论</a:t>
                      </a:r>
                      <a:endParaRPr lang="en-US" altLang="zh-CN" sz="1800" kern="0" spc="0" dirty="0">
                        <a:solidFill>
                          <a:srgbClr val="000000"/>
                        </a:solidFill>
                        <a:effectLst/>
                        <a:latin typeface="굴림" panose="020B0600000101010101" pitchFamily="50" charset="-127"/>
                        <a:ea typeface="굴림" panose="020B0600000101010101" pitchFamily="50" charset="-127"/>
                      </a:endParaRPr>
                    </a:p>
                    <a:p>
                      <a:pPr marL="0" marR="0" indent="0" algn="ctr" fontAlgn="base" latinLnBrk="0">
                        <a:lnSpc>
                          <a:spcPct val="120000"/>
                        </a:lnSpc>
                        <a:spcBef>
                          <a:spcPts val="0"/>
                        </a:spcBef>
                        <a:spcAft>
                          <a:spcPts val="0"/>
                        </a:spcAft>
                      </a:pPr>
                      <a:r>
                        <a:rPr lang="en-US" altLang="ko-KR" sz="1800" kern="0" spc="0" dirty="0">
                          <a:solidFill>
                            <a:srgbClr val="000000"/>
                          </a:solidFill>
                          <a:effectLst/>
                          <a:latin typeface="굴림" panose="020B0600000101010101" pitchFamily="50" charset="-127"/>
                          <a:ea typeface="굴림" panose="020B0600000101010101" pitchFamily="50" charset="-127"/>
                        </a:rPr>
                        <a:t>(3</a:t>
                      </a:r>
                      <a:r>
                        <a:rPr lang="zh-CN" altLang="en-US" sz="1800" kern="0" spc="0" dirty="0">
                          <a:solidFill>
                            <a:srgbClr val="000000"/>
                          </a:solidFill>
                          <a:effectLst/>
                          <a:latin typeface="굴림" panose="020B0600000101010101" pitchFamily="50" charset="-127"/>
                          <a:ea typeface="굴림" panose="020B0600000101010101" pitchFamily="50" charset="-127"/>
                        </a:rPr>
                        <a:t>学分</a:t>
                      </a:r>
                      <a:r>
                        <a:rPr lang="en-US" altLang="ko-KR" sz="1800" kern="0" spc="0" dirty="0">
                          <a:solidFill>
                            <a:srgbClr val="000000"/>
                          </a:solidFill>
                          <a:effectLst/>
                          <a:latin typeface="굴림" panose="020B0600000101010101" pitchFamily="50" charset="-127"/>
                          <a:ea typeface="굴림" panose="020B0600000101010101" pitchFamily="50" charset="-127"/>
                        </a:rPr>
                        <a:t>: 3</a:t>
                      </a:r>
                      <a:r>
                        <a:rPr lang="zh-CN" altLang="en-US" sz="1800" kern="0" spc="0" dirty="0">
                          <a:solidFill>
                            <a:srgbClr val="000000"/>
                          </a:solidFill>
                          <a:effectLst/>
                          <a:latin typeface="굴림" panose="020B0600000101010101" pitchFamily="50" charset="-127"/>
                          <a:ea typeface="굴림" panose="020B0600000101010101" pitchFamily="50" charset="-127"/>
                        </a:rPr>
                        <a:t>小时</a:t>
                      </a:r>
                      <a:r>
                        <a:rPr lang="en-US" altLang="ko-KR" sz="1800" kern="0" spc="0" dirty="0">
                          <a:solidFill>
                            <a:srgbClr val="000000"/>
                          </a:solidFill>
                          <a:effectLst/>
                          <a:latin typeface="굴림" panose="020B0600000101010101" pitchFamily="50" charset="-127"/>
                          <a:ea typeface="굴림" panose="020B0600000101010101" pitchFamily="50" charset="-127"/>
                        </a:rPr>
                        <a:t>)</a:t>
                      </a:r>
                      <a:endParaRPr lang="ko-KR" altLang="en-US" sz="1800" kern="0" spc="0" dirty="0">
                        <a:solidFill>
                          <a:srgbClr val="000000"/>
                        </a:solidFill>
                        <a:effectLst/>
                        <a:latin typeface="굴림" panose="020B0600000101010101" pitchFamily="50" charset="-127"/>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88826001"/>
                  </a:ext>
                </a:extLst>
              </a:tr>
              <a:tr h="883098">
                <a:tc>
                  <a:txBody>
                    <a:bodyPr/>
                    <a:lstStyle/>
                    <a:p>
                      <a:pPr marL="0" marR="0" indent="0" algn="ctr" fontAlgn="base" latinLnBrk="0">
                        <a:lnSpc>
                          <a:spcPct val="120000"/>
                        </a:lnSpc>
                        <a:spcBef>
                          <a:spcPts val="0"/>
                        </a:spcBef>
                        <a:spcAft>
                          <a:spcPts val="0"/>
                        </a:spcAft>
                      </a:pPr>
                      <a:r>
                        <a:rPr lang="zh-CN" altLang="en-US" sz="1800" b="1" kern="0" spc="0" dirty="0">
                          <a:solidFill>
                            <a:srgbClr val="000000"/>
                          </a:solidFill>
                          <a:effectLst/>
                          <a:latin typeface="굴림" panose="020B0600000101010101" pitchFamily="50" charset="-127"/>
                          <a:ea typeface="굴림" panose="020B0600000101010101" pitchFamily="50" charset="-127"/>
                        </a:rPr>
                        <a:t>写</a:t>
                      </a:r>
                      <a:endParaRPr lang="ko-KR" altLang="en-US" sz="1800" b="1" kern="0" spc="0" dirty="0">
                        <a:solidFill>
                          <a:srgbClr val="000000"/>
                        </a:solidFill>
                        <a:effectLst/>
                        <a:latin typeface="함초롬바탕" panose="02030604000101010101" pitchFamily="18" charset="-127"/>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zh-CN" altLang="en-US" sz="1800" kern="0" spc="0" dirty="0">
                          <a:solidFill>
                            <a:srgbClr val="000000"/>
                          </a:solidFill>
                          <a:effectLst/>
                          <a:latin typeface="굴림" panose="020B0600000101010101" pitchFamily="50" charset="-127"/>
                          <a:ea typeface="굴림" panose="020B0600000101010101" pitchFamily="50" charset="-127"/>
                        </a:rPr>
                        <a:t>写作练习</a:t>
                      </a:r>
                      <a:endParaRPr lang="ko-KR" altLang="en-US" sz="1800" kern="0" spc="0" dirty="0">
                        <a:solidFill>
                          <a:srgbClr val="000000"/>
                        </a:solidFill>
                        <a:effectLst/>
                        <a:latin typeface="함초롬바탕" panose="02030604000101010101" pitchFamily="18" charset="-127"/>
                      </a:endParaRPr>
                    </a:p>
                    <a:p>
                      <a:pPr marL="0" marR="0" indent="0" algn="ctr" fontAlgn="base" latinLnBrk="0">
                        <a:lnSpc>
                          <a:spcPct val="120000"/>
                        </a:lnSpc>
                        <a:spcBef>
                          <a:spcPts val="0"/>
                        </a:spcBef>
                        <a:spcAft>
                          <a:spcPts val="0"/>
                        </a:spcAft>
                      </a:pPr>
                      <a:r>
                        <a:rPr lang="en-US" altLang="ko-KR" sz="1800" kern="0" spc="0" dirty="0">
                          <a:solidFill>
                            <a:srgbClr val="000000"/>
                          </a:solidFill>
                          <a:effectLst/>
                          <a:latin typeface="굴림" panose="020B0600000101010101" pitchFamily="50" charset="-127"/>
                          <a:ea typeface="굴림" panose="020B0600000101010101" pitchFamily="50" charset="-127"/>
                        </a:rPr>
                        <a:t>(3</a:t>
                      </a:r>
                      <a:r>
                        <a:rPr lang="zh-CN" altLang="en-US" sz="1800" kern="0" spc="0" dirty="0">
                          <a:solidFill>
                            <a:srgbClr val="000000"/>
                          </a:solidFill>
                          <a:effectLst/>
                          <a:latin typeface="굴림" panose="020B0600000101010101" pitchFamily="50" charset="-127"/>
                          <a:ea typeface="굴림" panose="020B0600000101010101" pitchFamily="50" charset="-127"/>
                        </a:rPr>
                        <a:t>学分</a:t>
                      </a:r>
                      <a:r>
                        <a:rPr lang="en-US" altLang="ko-KR" sz="1800" kern="0" spc="0" dirty="0">
                          <a:solidFill>
                            <a:srgbClr val="000000"/>
                          </a:solidFill>
                          <a:effectLst/>
                          <a:latin typeface="굴림" panose="020B0600000101010101" pitchFamily="50" charset="-127"/>
                          <a:ea typeface="굴림" panose="020B0600000101010101" pitchFamily="50" charset="-127"/>
                        </a:rPr>
                        <a:t>: 3</a:t>
                      </a:r>
                      <a:r>
                        <a:rPr lang="zh-CN" altLang="en-US" sz="1800" kern="0" spc="0" dirty="0">
                          <a:solidFill>
                            <a:srgbClr val="000000"/>
                          </a:solidFill>
                          <a:effectLst/>
                          <a:latin typeface="굴림" panose="020B0600000101010101" pitchFamily="50" charset="-127"/>
                          <a:ea typeface="굴림" panose="020B0600000101010101" pitchFamily="50" charset="-127"/>
                        </a:rPr>
                        <a:t>小时</a:t>
                      </a:r>
                      <a:r>
                        <a:rPr lang="en-US" altLang="ko-KR" sz="1800" kern="0" spc="0" dirty="0">
                          <a:solidFill>
                            <a:srgbClr val="000000"/>
                          </a:solidFill>
                          <a:effectLst/>
                          <a:latin typeface="굴림" panose="020B0600000101010101" pitchFamily="50" charset="-127"/>
                          <a:ea typeface="굴림" panose="020B0600000101010101" pitchFamily="50" charset="-127"/>
                        </a:rPr>
                        <a:t>)</a:t>
                      </a:r>
                      <a:endParaRPr lang="ko-KR" altLang="en-US" sz="1800" kern="0" spc="0" dirty="0">
                        <a:solidFill>
                          <a:srgbClr val="000000"/>
                        </a:solidFill>
                        <a:effectLst/>
                        <a:latin typeface="굴림" panose="020B0600000101010101" pitchFamily="50" charset="-127"/>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zh-CN" altLang="en-US" sz="1800" kern="0" spc="0" dirty="0">
                          <a:solidFill>
                            <a:srgbClr val="000000"/>
                          </a:solidFill>
                          <a:effectLst/>
                          <a:latin typeface="굴림" panose="020B0600000101010101" pitchFamily="50" charset="-127"/>
                          <a:ea typeface="굴림" panose="020B0600000101010101" pitchFamily="50" charset="-127"/>
                        </a:rPr>
                        <a:t>逻辑性写作</a:t>
                      </a:r>
                      <a:endParaRPr lang="en-US" altLang="zh-CN" sz="1800" kern="0" spc="0" dirty="0">
                        <a:solidFill>
                          <a:srgbClr val="000000"/>
                        </a:solidFill>
                        <a:effectLst/>
                        <a:latin typeface="굴림" panose="020B0600000101010101" pitchFamily="50" charset="-127"/>
                        <a:ea typeface="굴림" panose="020B0600000101010101" pitchFamily="50" charset="-127"/>
                      </a:endParaRPr>
                    </a:p>
                    <a:p>
                      <a:pPr marL="0" marR="0" indent="0" algn="ctr" fontAlgn="base" latinLnBrk="0">
                        <a:lnSpc>
                          <a:spcPct val="120000"/>
                        </a:lnSpc>
                        <a:spcBef>
                          <a:spcPts val="0"/>
                        </a:spcBef>
                        <a:spcAft>
                          <a:spcPts val="0"/>
                        </a:spcAft>
                      </a:pPr>
                      <a:r>
                        <a:rPr lang="en-US" altLang="ko-KR" sz="1800" kern="0" spc="0" dirty="0">
                          <a:solidFill>
                            <a:srgbClr val="000000"/>
                          </a:solidFill>
                          <a:effectLst/>
                          <a:latin typeface="굴림" panose="020B0600000101010101" pitchFamily="50" charset="-127"/>
                          <a:ea typeface="굴림" panose="020B0600000101010101" pitchFamily="50" charset="-127"/>
                        </a:rPr>
                        <a:t>(3</a:t>
                      </a:r>
                      <a:r>
                        <a:rPr lang="zh-CN" altLang="en-US" sz="1800" kern="0" spc="0" dirty="0">
                          <a:solidFill>
                            <a:srgbClr val="000000"/>
                          </a:solidFill>
                          <a:effectLst/>
                          <a:latin typeface="굴림" panose="020B0600000101010101" pitchFamily="50" charset="-127"/>
                          <a:ea typeface="굴림" panose="020B0600000101010101" pitchFamily="50" charset="-127"/>
                        </a:rPr>
                        <a:t>学分</a:t>
                      </a:r>
                      <a:r>
                        <a:rPr lang="en-US" altLang="ko-KR" sz="1800" kern="0" spc="0" dirty="0">
                          <a:solidFill>
                            <a:srgbClr val="000000"/>
                          </a:solidFill>
                          <a:effectLst/>
                          <a:latin typeface="굴림" panose="020B0600000101010101" pitchFamily="50" charset="-127"/>
                          <a:ea typeface="굴림" panose="020B0600000101010101" pitchFamily="50" charset="-127"/>
                        </a:rPr>
                        <a:t>: 3</a:t>
                      </a:r>
                      <a:r>
                        <a:rPr lang="zh-CN" altLang="en-US" sz="1800" kern="0" spc="0" dirty="0">
                          <a:solidFill>
                            <a:srgbClr val="000000"/>
                          </a:solidFill>
                          <a:effectLst/>
                          <a:latin typeface="굴림" panose="020B0600000101010101" pitchFamily="50" charset="-127"/>
                          <a:ea typeface="굴림" panose="020B0600000101010101" pitchFamily="50" charset="-127"/>
                        </a:rPr>
                        <a:t>小时</a:t>
                      </a:r>
                      <a:r>
                        <a:rPr lang="en-US" altLang="ko-KR" sz="1800" kern="0" spc="0" dirty="0">
                          <a:solidFill>
                            <a:srgbClr val="000000"/>
                          </a:solidFill>
                          <a:effectLst/>
                          <a:latin typeface="굴림" panose="020B0600000101010101" pitchFamily="50" charset="-127"/>
                          <a:ea typeface="굴림" panose="020B0600000101010101" pitchFamily="50" charset="-127"/>
                        </a:rPr>
                        <a:t>)</a:t>
                      </a:r>
                      <a:endParaRPr lang="ko-KR" altLang="en-US" sz="1800" kern="0" spc="0" dirty="0">
                        <a:solidFill>
                          <a:srgbClr val="000000"/>
                        </a:solidFill>
                        <a:effectLst/>
                        <a:latin typeface="굴림" panose="020B0600000101010101" pitchFamily="50" charset="-127"/>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26295235"/>
                  </a:ext>
                </a:extLst>
              </a:tr>
              <a:tr h="883098">
                <a:tc>
                  <a:txBody>
                    <a:bodyPr/>
                    <a:lstStyle/>
                    <a:p>
                      <a:pPr marL="0" marR="0" indent="0" algn="ctr" fontAlgn="base" latinLnBrk="0">
                        <a:lnSpc>
                          <a:spcPct val="120000"/>
                        </a:lnSpc>
                        <a:spcBef>
                          <a:spcPts val="0"/>
                        </a:spcBef>
                        <a:spcAft>
                          <a:spcPts val="0"/>
                        </a:spcAft>
                      </a:pPr>
                      <a:r>
                        <a:rPr lang="zh-CN" altLang="en-US" sz="1800" b="1" kern="0" spc="0" dirty="0">
                          <a:solidFill>
                            <a:srgbClr val="000000"/>
                          </a:solidFill>
                          <a:effectLst/>
                          <a:latin typeface="굴림" panose="020B0600000101010101" pitchFamily="50" charset="-127"/>
                          <a:ea typeface="굴림" panose="020B0600000101010101" pitchFamily="50" charset="-127"/>
                        </a:rPr>
                        <a:t>读</a:t>
                      </a:r>
                      <a:endParaRPr lang="ko-KR" altLang="en-US" sz="1800" b="1" kern="0" spc="0" dirty="0">
                        <a:solidFill>
                          <a:srgbClr val="000000"/>
                        </a:solidFill>
                        <a:effectLst/>
                        <a:latin typeface="함초롬바탕" panose="02030604000101010101" pitchFamily="18" charset="-127"/>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zh-CN" altLang="en-US" sz="1800" kern="0" spc="0" dirty="0">
                          <a:solidFill>
                            <a:srgbClr val="000000"/>
                          </a:solidFill>
                          <a:effectLst/>
                          <a:latin typeface="굴림" panose="020B0600000101010101" pitchFamily="50" charset="-127"/>
                          <a:ea typeface="굴림" panose="020B0600000101010101" pitchFamily="50" charset="-127"/>
                        </a:rPr>
                        <a:t>韩国语文字阅读</a:t>
                      </a:r>
                      <a:endParaRPr lang="en-US" altLang="zh-CN" sz="1800" kern="0" spc="0" dirty="0">
                        <a:solidFill>
                          <a:srgbClr val="000000"/>
                        </a:solidFill>
                        <a:effectLst/>
                        <a:latin typeface="굴림" panose="020B0600000101010101" pitchFamily="50" charset="-127"/>
                        <a:ea typeface="굴림" panose="020B0600000101010101" pitchFamily="50" charset="-127"/>
                      </a:endParaRPr>
                    </a:p>
                    <a:p>
                      <a:pPr marL="0" marR="0" indent="0" algn="ctr" fontAlgn="base" latinLnBrk="0">
                        <a:lnSpc>
                          <a:spcPct val="120000"/>
                        </a:lnSpc>
                        <a:spcBef>
                          <a:spcPts val="0"/>
                        </a:spcBef>
                        <a:spcAft>
                          <a:spcPts val="0"/>
                        </a:spcAft>
                      </a:pPr>
                      <a:r>
                        <a:rPr lang="en-US" altLang="ko-KR" sz="1800" kern="0" spc="0" dirty="0">
                          <a:solidFill>
                            <a:srgbClr val="000000"/>
                          </a:solidFill>
                          <a:effectLst/>
                          <a:latin typeface="굴림" panose="020B0600000101010101" pitchFamily="50" charset="-127"/>
                          <a:ea typeface="굴림" panose="020B0600000101010101" pitchFamily="50" charset="-127"/>
                        </a:rPr>
                        <a:t>(3</a:t>
                      </a:r>
                      <a:r>
                        <a:rPr lang="zh-CN" altLang="en-US" sz="1800" kern="0" spc="0" dirty="0">
                          <a:solidFill>
                            <a:srgbClr val="000000"/>
                          </a:solidFill>
                          <a:effectLst/>
                          <a:latin typeface="굴림" panose="020B0600000101010101" pitchFamily="50" charset="-127"/>
                          <a:ea typeface="굴림" panose="020B0600000101010101" pitchFamily="50" charset="-127"/>
                        </a:rPr>
                        <a:t>学分</a:t>
                      </a:r>
                      <a:r>
                        <a:rPr lang="en-US" altLang="ko-KR" sz="1800" kern="0" spc="0" dirty="0">
                          <a:solidFill>
                            <a:srgbClr val="000000"/>
                          </a:solidFill>
                          <a:effectLst/>
                          <a:latin typeface="굴림" panose="020B0600000101010101" pitchFamily="50" charset="-127"/>
                          <a:ea typeface="굴림" panose="020B0600000101010101" pitchFamily="50" charset="-127"/>
                        </a:rPr>
                        <a:t>: 3</a:t>
                      </a:r>
                      <a:r>
                        <a:rPr lang="zh-CN" altLang="en-US" sz="1800" kern="0" spc="0" dirty="0">
                          <a:solidFill>
                            <a:srgbClr val="000000"/>
                          </a:solidFill>
                          <a:effectLst/>
                          <a:latin typeface="굴림" panose="020B0600000101010101" pitchFamily="50" charset="-127"/>
                          <a:ea typeface="굴림" panose="020B0600000101010101" pitchFamily="50" charset="-127"/>
                        </a:rPr>
                        <a:t>小时</a:t>
                      </a:r>
                      <a:r>
                        <a:rPr lang="en-US" altLang="ko-KR" sz="1800" kern="0" spc="0" dirty="0">
                          <a:solidFill>
                            <a:srgbClr val="000000"/>
                          </a:solidFill>
                          <a:effectLst/>
                          <a:latin typeface="굴림" panose="020B0600000101010101" pitchFamily="50" charset="-127"/>
                          <a:ea typeface="굴림" panose="020B0600000101010101" pitchFamily="50" charset="-127"/>
                        </a:rPr>
                        <a:t>)</a:t>
                      </a:r>
                      <a:endParaRPr lang="ko-KR" altLang="en-US" sz="1800" kern="0" spc="0" dirty="0">
                        <a:solidFill>
                          <a:srgbClr val="000000"/>
                        </a:solidFill>
                        <a:effectLst/>
                        <a:latin typeface="굴림" panose="020B0600000101010101" pitchFamily="50" charset="-127"/>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en-US" sz="1800" kern="0" spc="0" dirty="0">
                          <a:solidFill>
                            <a:srgbClr val="000000"/>
                          </a:solidFill>
                          <a:effectLst/>
                          <a:latin typeface="굴림" panose="020B0600000101010101" pitchFamily="50" charset="-127"/>
                          <a:ea typeface="굴림" panose="020B0600000101010101" pitchFamily="50" charset="-127"/>
                        </a:rPr>
                        <a:t>-</a:t>
                      </a:r>
                      <a:endParaRPr lang="en-US" sz="1800" kern="0" spc="0" dirty="0">
                        <a:solidFill>
                          <a:srgbClr val="000000"/>
                        </a:solidFill>
                        <a:effectLst/>
                        <a:latin typeface="굴림" panose="020B0600000101010101" pitchFamily="50" charset="-127"/>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72996878"/>
                  </a:ext>
                </a:extLst>
              </a:tr>
            </a:tbl>
          </a:graphicData>
        </a:graphic>
      </p:graphicFrame>
      <p:sp>
        <p:nvSpPr>
          <p:cNvPr id="12" name="직사각형 11"/>
          <p:cNvSpPr/>
          <p:nvPr/>
        </p:nvSpPr>
        <p:spPr>
          <a:xfrm>
            <a:off x="297423" y="5246198"/>
            <a:ext cx="10901265" cy="1372683"/>
          </a:xfrm>
          <a:prstGeom prst="rect">
            <a:avLst/>
          </a:prstGeom>
        </p:spPr>
        <p:txBody>
          <a:bodyPr wrap="square">
            <a:spAutoFit/>
          </a:bodyPr>
          <a:lstStyle/>
          <a:p>
            <a:pPr marL="349250" indent="-349250" algn="just" fontAlgn="base">
              <a:lnSpc>
                <a:spcPct val="160000"/>
              </a:lnSpc>
            </a:pPr>
            <a:r>
              <a:rPr lang="en-US" altLang="ko-KR" sz="1600" b="1" kern="0" dirty="0">
                <a:solidFill>
                  <a:srgbClr val="002060"/>
                </a:solidFill>
                <a:latin typeface="휴먼명조"/>
                <a:ea typeface="휴먼명조"/>
              </a:rPr>
              <a:t>* </a:t>
            </a:r>
            <a:r>
              <a:rPr lang="zh-CN" altLang="en-US" sz="1600" b="1" kern="0" dirty="0">
                <a:solidFill>
                  <a:srgbClr val="002060"/>
                </a:solidFill>
                <a:latin typeface="휴먼명조"/>
                <a:ea typeface="휴먼명조"/>
              </a:rPr>
              <a:t>课程对象</a:t>
            </a:r>
            <a:r>
              <a:rPr lang="ko-KR" altLang="en-US" sz="1600" b="1" kern="0" dirty="0">
                <a:solidFill>
                  <a:srgbClr val="002060"/>
                </a:solidFill>
                <a:latin typeface="휴먼명조"/>
                <a:ea typeface="휴먼명조"/>
              </a:rPr>
              <a:t> </a:t>
            </a:r>
            <a:r>
              <a:rPr lang="en-US" altLang="ko-KR" sz="1600" b="1" kern="0" dirty="0">
                <a:solidFill>
                  <a:srgbClr val="002060"/>
                </a:solidFill>
                <a:latin typeface="휴먼명조"/>
                <a:ea typeface="휴먼명조"/>
              </a:rPr>
              <a:t>: </a:t>
            </a:r>
            <a:r>
              <a:rPr lang="zh-CN" altLang="en-US" sz="1600" b="1" kern="0" dirty="0">
                <a:solidFill>
                  <a:srgbClr val="002060"/>
                </a:solidFill>
                <a:latin typeface="휴먼명조"/>
                <a:ea typeface="휴먼명조"/>
              </a:rPr>
              <a:t>学部的全体新入学</a:t>
            </a:r>
            <a:r>
              <a:rPr lang="en-US" altLang="zh-CN" sz="1600" b="1" kern="0" dirty="0">
                <a:solidFill>
                  <a:srgbClr val="002060"/>
                </a:solidFill>
                <a:latin typeface="휴먼명조"/>
                <a:ea typeface="휴먼명조"/>
              </a:rPr>
              <a:t>/</a:t>
            </a:r>
            <a:r>
              <a:rPr lang="zh-CN" altLang="en-US" sz="1600" b="1" kern="0" dirty="0">
                <a:solidFill>
                  <a:srgbClr val="002060"/>
                </a:solidFill>
                <a:latin typeface="휴먼명조"/>
                <a:ea typeface="휴먼명조"/>
              </a:rPr>
              <a:t>插班留学生</a:t>
            </a:r>
            <a:endParaRPr lang="en-US" altLang="ko-KR" sz="1600" b="1" kern="0" dirty="0">
              <a:solidFill>
                <a:srgbClr val="002060"/>
              </a:solidFill>
              <a:latin typeface="함초롬바탕" panose="02030604000101010101" pitchFamily="18" charset="-127"/>
            </a:endParaRPr>
          </a:p>
          <a:p>
            <a:pPr marL="349250" indent="-349250" algn="just" fontAlgn="base">
              <a:lnSpc>
                <a:spcPct val="160000"/>
              </a:lnSpc>
            </a:pPr>
            <a:r>
              <a:rPr lang="en-US" altLang="ko-KR" kern="0" dirty="0">
                <a:solidFill>
                  <a:srgbClr val="002060"/>
                </a:solidFill>
                <a:latin typeface="휴먼명조"/>
                <a:ea typeface="휴먼명조"/>
              </a:rPr>
              <a:t>※ </a:t>
            </a:r>
            <a:r>
              <a:rPr lang="zh-CN" altLang="en-US" kern="0" dirty="0">
                <a:solidFill>
                  <a:srgbClr val="002060"/>
                </a:solidFill>
                <a:latin typeface="휴먼명조"/>
                <a:ea typeface="휴먼명조"/>
              </a:rPr>
              <a:t>课程免除对象</a:t>
            </a:r>
            <a:r>
              <a:rPr lang="ko-KR" altLang="en-US" kern="0" dirty="0">
                <a:solidFill>
                  <a:srgbClr val="002060"/>
                </a:solidFill>
                <a:latin typeface="휴먼명조"/>
                <a:ea typeface="휴먼명조"/>
              </a:rPr>
              <a:t> </a:t>
            </a:r>
            <a:r>
              <a:rPr lang="en-US" altLang="ko-KR" kern="0" dirty="0">
                <a:solidFill>
                  <a:srgbClr val="002060"/>
                </a:solidFill>
                <a:latin typeface="휴먼명조"/>
                <a:ea typeface="휴먼명조"/>
              </a:rPr>
              <a:t>:</a:t>
            </a:r>
            <a:r>
              <a:rPr lang="zh-CN" altLang="en-US" kern="0" dirty="0">
                <a:solidFill>
                  <a:srgbClr val="002060"/>
                </a:solidFill>
                <a:latin typeface="휴먼명조"/>
                <a:ea typeface="휴먼명조"/>
              </a:rPr>
              <a:t>获得</a:t>
            </a:r>
            <a:r>
              <a:rPr lang="en-US" altLang="zh-CN" kern="0" dirty="0">
                <a:solidFill>
                  <a:srgbClr val="002060"/>
                </a:solidFill>
                <a:latin typeface="휴먼명조"/>
                <a:ea typeface="휴먼명조"/>
              </a:rPr>
              <a:t>TOPIK4</a:t>
            </a:r>
            <a:r>
              <a:rPr lang="zh-CN" altLang="en-US" kern="0" dirty="0">
                <a:solidFill>
                  <a:srgbClr val="002060"/>
                </a:solidFill>
                <a:latin typeface="휴먼명조"/>
                <a:ea typeface="휴먼명조"/>
              </a:rPr>
              <a:t>级以上的，或在“外国人专向入学考试（韩国语考试）</a:t>
            </a:r>
            <a:r>
              <a:rPr lang="en-US" altLang="zh-CN" kern="0" dirty="0">
                <a:solidFill>
                  <a:srgbClr val="002060"/>
                </a:solidFill>
                <a:latin typeface="휴먼명조"/>
                <a:ea typeface="휴먼명조"/>
              </a:rPr>
              <a:t>”</a:t>
            </a:r>
            <a:r>
              <a:rPr lang="zh-CN" altLang="en-US" kern="0" dirty="0">
                <a:solidFill>
                  <a:srgbClr val="002060"/>
                </a:solidFill>
                <a:latin typeface="휴먼명조"/>
                <a:ea typeface="휴먼명조"/>
              </a:rPr>
              <a:t>中获得</a:t>
            </a:r>
            <a:r>
              <a:rPr lang="en-US" altLang="zh-CN" kern="0" dirty="0">
                <a:solidFill>
                  <a:srgbClr val="002060"/>
                </a:solidFill>
                <a:latin typeface="휴먼명조"/>
                <a:ea typeface="휴먼명조"/>
              </a:rPr>
              <a:t>4</a:t>
            </a:r>
            <a:r>
              <a:rPr lang="zh-CN" altLang="en-US" kern="0" dirty="0">
                <a:solidFill>
                  <a:srgbClr val="002060"/>
                </a:solidFill>
                <a:latin typeface="휴먼명조"/>
                <a:ea typeface="휴먼명조"/>
              </a:rPr>
              <a:t>级以上成绩的学生无需学习上述韩国语课程。</a:t>
            </a:r>
            <a:endParaRPr lang="ko-KR" altLang="en-US" kern="0" dirty="0">
              <a:solidFill>
                <a:srgbClr val="002060"/>
              </a:solidFill>
              <a:latin typeface="함초롬바탕" panose="02030604000101010101" pitchFamily="18" charset="-127"/>
            </a:endParaRPr>
          </a:p>
        </p:txBody>
      </p:sp>
      <p:sp>
        <p:nvSpPr>
          <p:cNvPr id="2" name="TextBox 1"/>
          <p:cNvSpPr txBox="1"/>
          <p:nvPr/>
        </p:nvSpPr>
        <p:spPr>
          <a:xfrm>
            <a:off x="4032375" y="614242"/>
            <a:ext cx="4410246" cy="369332"/>
          </a:xfrm>
          <a:prstGeom prst="rect">
            <a:avLst/>
          </a:prstGeom>
          <a:solidFill>
            <a:srgbClr val="FFFF00"/>
          </a:solidFill>
        </p:spPr>
        <p:txBody>
          <a:bodyPr wrap="square" rtlCol="0">
            <a:spAutoFit/>
          </a:bodyPr>
          <a:lstStyle/>
          <a:p>
            <a:r>
              <a:rPr lang="en-US" altLang="ko-KR" dirty="0"/>
              <a:t>*TOPIK</a:t>
            </a:r>
            <a:r>
              <a:rPr lang="en-US" altLang="zh-CN" dirty="0"/>
              <a:t>4</a:t>
            </a:r>
            <a:r>
              <a:rPr lang="zh-CN" altLang="en-US" dirty="0"/>
              <a:t>级以下的学生需要学习以下课程</a:t>
            </a:r>
            <a:endParaRPr lang="ko-KR" altLang="en-US" dirty="0"/>
          </a:p>
        </p:txBody>
      </p:sp>
    </p:spTree>
    <p:extLst>
      <p:ext uri="{BB962C8B-B14F-4D97-AF65-F5344CB8AC3E}">
        <p14:creationId xmlns:p14="http://schemas.microsoft.com/office/powerpoint/2010/main" val="1556299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ko-KR" sz="2800" dirty="0">
                <a:solidFill>
                  <a:srgbClr val="002060"/>
                </a:solidFill>
              </a:rPr>
              <a:t>3. </a:t>
            </a:r>
            <a:r>
              <a:rPr lang="zh-CN" altLang="en-US" sz="2800" dirty="0">
                <a:solidFill>
                  <a:srgbClr val="002060"/>
                </a:solidFill>
              </a:rPr>
              <a:t>外国人专向教育阶段</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17</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467840" y="1328939"/>
            <a:ext cx="11248736" cy="4647426"/>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200000"/>
              </a:lnSpc>
            </a:pPr>
            <a:r>
              <a:rPr lang="en-US" altLang="ko-KR" sz="1600" dirty="0">
                <a:solidFill>
                  <a:srgbClr val="002060"/>
                </a:solidFill>
                <a:latin typeface="+mn-ea"/>
              </a:rPr>
              <a:t>1) </a:t>
            </a:r>
            <a:r>
              <a:rPr lang="zh-CN" altLang="en-US" sz="1600" dirty="0">
                <a:solidFill>
                  <a:srgbClr val="002060"/>
                </a:solidFill>
                <a:latin typeface="+mn-ea"/>
              </a:rPr>
              <a:t>根据外国人专向入学考试（韩国语考试）结果进行分班，并相应地调整课程难度。</a:t>
            </a:r>
            <a:endParaRPr lang="en-US" altLang="ko-KR" sz="1600" dirty="0">
              <a:solidFill>
                <a:srgbClr val="002060"/>
              </a:solidFill>
              <a:latin typeface="+mn-ea"/>
            </a:endParaRPr>
          </a:p>
          <a:p>
            <a:pPr fontAlgn="base">
              <a:lnSpc>
                <a:spcPct val="200000"/>
              </a:lnSpc>
            </a:pPr>
            <a:r>
              <a:rPr lang="en-US" altLang="ko-KR" sz="1600" dirty="0">
                <a:solidFill>
                  <a:srgbClr val="002060"/>
                </a:solidFill>
                <a:latin typeface="+mn-ea"/>
              </a:rPr>
              <a:t>2) </a:t>
            </a:r>
            <a:r>
              <a:rPr lang="zh-CN" altLang="en-US" sz="1600" dirty="0">
                <a:solidFill>
                  <a:srgbClr val="002060"/>
                </a:solidFill>
                <a:latin typeface="+mn-ea"/>
              </a:rPr>
              <a:t>上述需要学习的韩国语课程是由国际教育院进行安排选课，个人无法选择相应课程。</a:t>
            </a:r>
            <a:endParaRPr lang="en-US" altLang="ko-KR" sz="1600" dirty="0">
              <a:solidFill>
                <a:srgbClr val="002060"/>
              </a:solidFill>
              <a:latin typeface="+mn-ea"/>
            </a:endParaRPr>
          </a:p>
          <a:p>
            <a:pPr fontAlgn="base">
              <a:lnSpc>
                <a:spcPct val="200000"/>
              </a:lnSpc>
            </a:pPr>
            <a:r>
              <a:rPr lang="en-US" altLang="ko-KR" sz="1600" dirty="0">
                <a:solidFill>
                  <a:srgbClr val="002060"/>
                </a:solidFill>
                <a:latin typeface="+mn-ea"/>
              </a:rPr>
              <a:t>3) </a:t>
            </a:r>
            <a:r>
              <a:rPr lang="zh-CN" altLang="en-US" sz="1600" dirty="0">
                <a:solidFill>
                  <a:srgbClr val="002060"/>
                </a:solidFill>
                <a:latin typeface="+mn-ea"/>
              </a:rPr>
              <a:t>关于需要义务学习的</a:t>
            </a:r>
            <a:r>
              <a:rPr lang="zh-CN" altLang="en-US" sz="1600" b="1" dirty="0">
                <a:solidFill>
                  <a:srgbClr val="002060"/>
                </a:solidFill>
                <a:latin typeface="+mn-ea"/>
              </a:rPr>
              <a:t>韩国语课程选课事项</a:t>
            </a:r>
            <a:r>
              <a:rPr lang="zh-CN" altLang="en-US" sz="1600" dirty="0">
                <a:solidFill>
                  <a:srgbClr val="002060"/>
                </a:solidFill>
                <a:latin typeface="+mn-ea"/>
              </a:rPr>
              <a:t>，可通过以下链接进行确认</a:t>
            </a:r>
            <a:endParaRPr lang="en-US" altLang="ko-KR" sz="1600" b="1" dirty="0">
              <a:solidFill>
                <a:srgbClr val="002060"/>
              </a:solidFill>
              <a:latin typeface="+mn-ea"/>
            </a:endParaRPr>
          </a:p>
          <a:p>
            <a:pPr fontAlgn="base">
              <a:lnSpc>
                <a:spcPct val="200000"/>
              </a:lnSpc>
            </a:pPr>
            <a:r>
              <a:rPr lang="en-US" altLang="ko-KR" sz="2000" dirty="0">
                <a:solidFill>
                  <a:srgbClr val="002060"/>
                </a:solidFill>
                <a:latin typeface="+mn-ea"/>
              </a:rPr>
              <a:t>     </a:t>
            </a:r>
            <a:r>
              <a:rPr lang="en-US" altLang="ko-KR" sz="2000" dirty="0">
                <a:solidFill>
                  <a:srgbClr val="002060"/>
                </a:solidFill>
                <a:hlinkClick r:id="rId5"/>
              </a:rPr>
              <a:t>www.kw.ac.kr/ko/life/notice.jsp?BoardMode=view&amp;DUID=33587</a:t>
            </a:r>
            <a:endParaRPr lang="en-US" altLang="ko-KR" sz="2000" b="1" dirty="0">
              <a:solidFill>
                <a:srgbClr val="002060"/>
              </a:solidFill>
              <a:latin typeface="+mn-ea"/>
            </a:endParaRPr>
          </a:p>
          <a:p>
            <a:pPr fontAlgn="base">
              <a:lnSpc>
                <a:spcPct val="200000"/>
              </a:lnSpc>
            </a:pPr>
            <a:r>
              <a:rPr lang="en-US" altLang="ko-KR" sz="1600" dirty="0">
                <a:solidFill>
                  <a:srgbClr val="002060"/>
                </a:solidFill>
                <a:latin typeface="+mn-ea"/>
              </a:rPr>
              <a:t>    </a:t>
            </a:r>
            <a:r>
              <a:rPr lang="ko-KR" altLang="en-US" sz="1600" b="1" dirty="0" err="1">
                <a:solidFill>
                  <a:srgbClr val="002060"/>
                </a:solidFill>
                <a:latin typeface="+mn-ea"/>
              </a:rPr>
              <a:t>点击上方链接</a:t>
            </a:r>
            <a:r>
              <a:rPr lang="zh-CN" altLang="en-US" sz="1600" b="1" dirty="0">
                <a:solidFill>
                  <a:srgbClr val="002060"/>
                </a:solidFill>
                <a:latin typeface="+mn-ea"/>
              </a:rPr>
              <a:t>，下载附件，确认个人课程时间，自</a:t>
            </a:r>
            <a:r>
              <a:rPr lang="en-US" altLang="zh-CN" sz="1600" b="1" dirty="0">
                <a:solidFill>
                  <a:srgbClr val="002060"/>
                </a:solidFill>
                <a:latin typeface="+mn-ea"/>
              </a:rPr>
              <a:t>2</a:t>
            </a:r>
            <a:r>
              <a:rPr lang="zh-CN" altLang="en-US" sz="1600" b="1" dirty="0">
                <a:solidFill>
                  <a:srgbClr val="002060"/>
                </a:solidFill>
                <a:latin typeface="+mn-ea"/>
              </a:rPr>
              <a:t>月</a:t>
            </a:r>
            <a:r>
              <a:rPr lang="en-US" altLang="zh-CN" sz="1600" b="1" dirty="0">
                <a:solidFill>
                  <a:srgbClr val="002060"/>
                </a:solidFill>
                <a:latin typeface="+mn-ea"/>
              </a:rPr>
              <a:t>23</a:t>
            </a:r>
            <a:r>
              <a:rPr lang="zh-CN" altLang="en-US" sz="1600" b="1" dirty="0">
                <a:solidFill>
                  <a:srgbClr val="002060"/>
                </a:solidFill>
                <a:latin typeface="+mn-ea"/>
              </a:rPr>
              <a:t>日（周二）起，可确认个人的课程表</a:t>
            </a:r>
            <a:endParaRPr lang="en-US" altLang="ko-KR" sz="1600" b="1" dirty="0">
              <a:solidFill>
                <a:srgbClr val="002060"/>
              </a:solidFill>
              <a:latin typeface="+mn-ea"/>
            </a:endParaRPr>
          </a:p>
          <a:p>
            <a:pPr fontAlgn="base">
              <a:lnSpc>
                <a:spcPct val="200000"/>
              </a:lnSpc>
            </a:pPr>
            <a:r>
              <a:rPr lang="en-US" altLang="ko-KR" sz="1600" dirty="0">
                <a:solidFill>
                  <a:srgbClr val="002060"/>
                </a:solidFill>
                <a:latin typeface="+mn-ea"/>
              </a:rPr>
              <a:t>4) </a:t>
            </a:r>
            <a:r>
              <a:rPr lang="zh-CN" altLang="en-US" sz="1600" dirty="0">
                <a:solidFill>
                  <a:srgbClr val="002060"/>
                </a:solidFill>
                <a:latin typeface="+mn-ea"/>
              </a:rPr>
              <a:t>确认个人的韩国语课程、学分以及上课时间后，进行其他课程的选课</a:t>
            </a:r>
            <a:endParaRPr lang="en-US" altLang="ko-KR" sz="1600" dirty="0">
              <a:solidFill>
                <a:srgbClr val="002060"/>
              </a:solidFill>
              <a:latin typeface="+mn-ea"/>
            </a:endParaRPr>
          </a:p>
          <a:p>
            <a:pPr fontAlgn="base">
              <a:lnSpc>
                <a:spcPct val="200000"/>
              </a:lnSpc>
            </a:pPr>
            <a:r>
              <a:rPr lang="en-US" altLang="ko-KR" sz="1600" dirty="0">
                <a:solidFill>
                  <a:srgbClr val="002060"/>
                </a:solidFill>
                <a:latin typeface="+mn-ea"/>
              </a:rPr>
              <a:t>※ </a:t>
            </a:r>
            <a:r>
              <a:rPr lang="zh-CN" altLang="en-US" sz="1600" dirty="0">
                <a:solidFill>
                  <a:srgbClr val="002060"/>
                </a:solidFill>
                <a:latin typeface="+mn-ea"/>
              </a:rPr>
              <a:t>韩国语课程学分</a:t>
            </a:r>
            <a:r>
              <a:rPr lang="en-US" altLang="zh-CN" sz="1600" dirty="0">
                <a:solidFill>
                  <a:srgbClr val="002060"/>
                </a:solidFill>
                <a:latin typeface="+mn-ea"/>
              </a:rPr>
              <a:t>/</a:t>
            </a:r>
            <a:r>
              <a:rPr lang="zh-CN" altLang="en-US" sz="1600" dirty="0">
                <a:solidFill>
                  <a:srgbClr val="002060"/>
                </a:solidFill>
                <a:latin typeface="+mn-ea"/>
              </a:rPr>
              <a:t>上课时间：每节课</a:t>
            </a:r>
            <a:r>
              <a:rPr lang="en-US" altLang="zh-CN" sz="1600" dirty="0">
                <a:solidFill>
                  <a:srgbClr val="002060"/>
                </a:solidFill>
                <a:latin typeface="+mn-ea"/>
              </a:rPr>
              <a:t>3</a:t>
            </a:r>
            <a:r>
              <a:rPr lang="zh-CN" altLang="en-US" sz="1600" dirty="0">
                <a:solidFill>
                  <a:srgbClr val="002060"/>
                </a:solidFill>
                <a:latin typeface="+mn-ea"/>
              </a:rPr>
              <a:t>学分</a:t>
            </a:r>
            <a:r>
              <a:rPr lang="en-US" altLang="zh-CN" sz="1600" dirty="0">
                <a:solidFill>
                  <a:srgbClr val="002060"/>
                </a:solidFill>
                <a:latin typeface="+mn-ea"/>
              </a:rPr>
              <a:t>/3</a:t>
            </a:r>
            <a:r>
              <a:rPr lang="zh-CN" altLang="en-US" sz="1600" dirty="0">
                <a:solidFill>
                  <a:srgbClr val="002060"/>
                </a:solidFill>
                <a:latin typeface="+mn-ea"/>
              </a:rPr>
              <a:t>个小时</a:t>
            </a:r>
            <a:r>
              <a:rPr lang="en-US" altLang="ko-KR" sz="1600" dirty="0">
                <a:solidFill>
                  <a:srgbClr val="002060"/>
                </a:solidFill>
                <a:latin typeface="+mn-ea"/>
              </a:rPr>
              <a:t> </a:t>
            </a:r>
          </a:p>
          <a:p>
            <a:pPr fontAlgn="base">
              <a:lnSpc>
                <a:spcPct val="200000"/>
              </a:lnSpc>
            </a:pPr>
            <a:r>
              <a:rPr lang="en-US" altLang="ko-KR" sz="1600" b="1" dirty="0">
                <a:solidFill>
                  <a:srgbClr val="002060"/>
                </a:solidFill>
                <a:latin typeface="+mn-ea"/>
              </a:rPr>
              <a:t>5)</a:t>
            </a:r>
            <a:r>
              <a:rPr lang="zh-CN" altLang="en-US" sz="1600" b="1" dirty="0">
                <a:solidFill>
                  <a:srgbClr val="002060"/>
                </a:solidFill>
                <a:latin typeface="+mn-ea"/>
              </a:rPr>
              <a:t>获得</a:t>
            </a:r>
            <a:r>
              <a:rPr lang="en-US" altLang="zh-CN" sz="1600" b="1" dirty="0">
                <a:solidFill>
                  <a:srgbClr val="002060"/>
                </a:solidFill>
                <a:latin typeface="+mn-ea"/>
              </a:rPr>
              <a:t>TOPIK4</a:t>
            </a:r>
            <a:r>
              <a:rPr lang="zh-CN" altLang="en-US" sz="1600" b="1" dirty="0">
                <a:solidFill>
                  <a:srgbClr val="002060"/>
                </a:solidFill>
                <a:latin typeface="+mn-ea"/>
              </a:rPr>
              <a:t>级后，如没有继续学习韩国语课程的意愿，请到国际教育院教学组（</a:t>
            </a:r>
            <a:r>
              <a:rPr lang="ko-KR" altLang="en-US" sz="1600" b="1" dirty="0" err="1">
                <a:solidFill>
                  <a:srgbClr val="002060"/>
                </a:solidFill>
                <a:latin typeface="+mn-ea"/>
              </a:rPr>
              <a:t>문화관</a:t>
            </a:r>
            <a:r>
              <a:rPr lang="en-US" altLang="zh-CN" sz="1600" b="1" dirty="0">
                <a:solidFill>
                  <a:srgbClr val="002060"/>
                </a:solidFill>
                <a:latin typeface="+mn-ea"/>
              </a:rPr>
              <a:t>117</a:t>
            </a:r>
            <a:r>
              <a:rPr lang="zh-CN" altLang="en-US" sz="1600" b="1" dirty="0">
                <a:solidFill>
                  <a:srgbClr val="002060"/>
                </a:solidFill>
                <a:latin typeface="+mn-ea"/>
              </a:rPr>
              <a:t>室</a:t>
            </a:r>
            <a:r>
              <a:rPr lang="en-US" altLang="zh-CN" sz="1600" b="1" dirty="0">
                <a:solidFill>
                  <a:srgbClr val="002060"/>
                </a:solidFill>
                <a:latin typeface="+mn-ea"/>
              </a:rPr>
              <a:t>)</a:t>
            </a:r>
            <a:endParaRPr lang="en-US" altLang="ko-KR" sz="1600" b="1" dirty="0">
              <a:solidFill>
                <a:srgbClr val="002060"/>
              </a:solidFill>
              <a:latin typeface="+mn-ea"/>
            </a:endParaRPr>
          </a:p>
          <a:p>
            <a:pPr fontAlgn="base">
              <a:lnSpc>
                <a:spcPct val="200000"/>
              </a:lnSpc>
            </a:pPr>
            <a:r>
              <a:rPr lang="en-US" altLang="ko-KR" sz="1600" dirty="0">
                <a:solidFill>
                  <a:srgbClr val="002060"/>
                </a:solidFill>
                <a:latin typeface="+mn-ea"/>
              </a:rPr>
              <a:t> </a:t>
            </a:r>
            <a:endParaRPr lang="ko-KR" altLang="en-US" sz="1100" kern="0" spc="0" dirty="0">
              <a:solidFill>
                <a:srgbClr val="002060"/>
              </a:solidFill>
              <a:effectLst/>
              <a:latin typeface="+mn-ea"/>
            </a:endParaRPr>
          </a:p>
        </p:txBody>
      </p:sp>
      <p:sp>
        <p:nvSpPr>
          <p:cNvPr id="17" name="TextBox 16"/>
          <p:cNvSpPr txBox="1"/>
          <p:nvPr/>
        </p:nvSpPr>
        <p:spPr>
          <a:xfrm>
            <a:off x="129883" y="684032"/>
            <a:ext cx="7580871" cy="307777"/>
          </a:xfrm>
          <a:prstGeom prst="rect">
            <a:avLst/>
          </a:prstGeom>
          <a:noFill/>
        </p:spPr>
        <p:txBody>
          <a:bodyPr wrap="square" rtlCol="0">
            <a:spAutoFit/>
          </a:bodyPr>
          <a:lstStyle/>
          <a:p>
            <a:r>
              <a:rPr lang="en-US" altLang="ko-KR" sz="1400" b="1" dirty="0">
                <a:solidFill>
                  <a:srgbClr val="002060"/>
                </a:solidFill>
                <a:latin typeface="+mj-lt"/>
              </a:rPr>
              <a:t>   2) </a:t>
            </a:r>
            <a:r>
              <a:rPr lang="zh-CN" altLang="en-US" sz="1400" b="1" dirty="0">
                <a:solidFill>
                  <a:srgbClr val="002060"/>
                </a:solidFill>
                <a:latin typeface="+mj-lt"/>
              </a:rPr>
              <a:t>课程申请方法</a:t>
            </a:r>
            <a:endParaRPr lang="ko-KR" altLang="en-US" sz="1400" b="1" dirty="0">
              <a:solidFill>
                <a:srgbClr val="002060"/>
              </a:solidFill>
              <a:latin typeface="+mj-lt"/>
            </a:endParaRPr>
          </a:p>
        </p:txBody>
      </p:sp>
    </p:spTree>
    <p:extLst>
      <p:ext uri="{BB962C8B-B14F-4D97-AF65-F5344CB8AC3E}">
        <p14:creationId xmlns:p14="http://schemas.microsoft.com/office/powerpoint/2010/main" val="877385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15931"/>
            <a:ext cx="12192001" cy="5960071"/>
          </a:xfrm>
          <a:prstGeom prst="rect">
            <a:avLst/>
          </a:prstGeom>
          <a:solidFill>
            <a:schemeClr val="accent2">
              <a:lumMod val="20000"/>
              <a:lumOff val="80000"/>
              <a:alpha val="74000"/>
            </a:schemeClr>
          </a:solidFill>
          <a:ln w="12700">
            <a:solidFill>
              <a:schemeClr val="accent2"/>
            </a:solidFill>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슬라이드 번호 개체 틀 3"/>
          <p:cNvSpPr>
            <a:spLocks noGrp="1"/>
          </p:cNvSpPr>
          <p:nvPr>
            <p:ph type="sldNum" sz="quarter" idx="12"/>
          </p:nvPr>
        </p:nvSpPr>
        <p:spPr>
          <a:xfrm>
            <a:off x="8561631" y="6259244"/>
            <a:ext cx="2743200" cy="365125"/>
          </a:xfrm>
        </p:spPr>
        <p:txBody>
          <a:bodyPr/>
          <a:lstStyle/>
          <a:p>
            <a:fld id="{99B297C0-D5F6-4D8A-AF7E-30A8AF963A65}" type="slidenum">
              <a:rPr lang="ko-KR" altLang="en-US" smtClean="0"/>
              <a:t>18</a:t>
            </a:fld>
            <a:endParaRPr lang="ko-KR" altLang="en-US"/>
          </a:p>
        </p:txBody>
      </p:sp>
      <p:sp>
        <p:nvSpPr>
          <p:cNvPr id="18" name="TextBox 17"/>
          <p:cNvSpPr txBox="1"/>
          <p:nvPr/>
        </p:nvSpPr>
        <p:spPr>
          <a:xfrm>
            <a:off x="325235" y="618638"/>
            <a:ext cx="7580871" cy="369332"/>
          </a:xfrm>
          <a:prstGeom prst="rect">
            <a:avLst/>
          </a:prstGeom>
          <a:noFill/>
        </p:spPr>
        <p:txBody>
          <a:bodyPr wrap="square" rtlCol="0">
            <a:spAutoFit/>
          </a:bodyPr>
          <a:lstStyle/>
          <a:p>
            <a:r>
              <a:rPr lang="en-US" altLang="ko-KR" dirty="0">
                <a:solidFill>
                  <a:srgbClr val="002060"/>
                </a:solidFill>
              </a:rPr>
              <a:t> </a:t>
            </a:r>
            <a:r>
              <a:rPr lang="en-US" altLang="ko-KR" sz="1400" b="1" dirty="0">
                <a:solidFill>
                  <a:srgbClr val="002060"/>
                </a:solidFill>
                <a:latin typeface="+mj-lt"/>
              </a:rPr>
              <a:t>3) </a:t>
            </a:r>
            <a:r>
              <a:rPr lang="zh-CN" altLang="en-US" sz="1400" b="1" dirty="0">
                <a:solidFill>
                  <a:srgbClr val="002060"/>
                </a:solidFill>
                <a:latin typeface="+mj-lt"/>
              </a:rPr>
              <a:t>教养课程</a:t>
            </a:r>
            <a:endParaRPr lang="ko-KR" altLang="en-US" sz="1400" b="1" dirty="0">
              <a:solidFill>
                <a:schemeClr val="accent6"/>
              </a:solidFill>
              <a:latin typeface="+mj-lt"/>
            </a:endParaRPr>
          </a:p>
        </p:txBody>
      </p:sp>
      <p:sp>
        <p:nvSpPr>
          <p:cNvPr id="5" name="직사각형 4"/>
          <p:cNvSpPr/>
          <p:nvPr/>
        </p:nvSpPr>
        <p:spPr>
          <a:xfrm>
            <a:off x="5896266" y="3244334"/>
            <a:ext cx="399468" cy="369332"/>
          </a:xfrm>
          <a:prstGeom prst="rect">
            <a:avLst/>
          </a:prstGeom>
        </p:spPr>
        <p:txBody>
          <a:bodyPr wrap="none">
            <a:spAutoFit/>
          </a:bodyPr>
          <a:lstStyle/>
          <a:p>
            <a:r>
              <a:rPr lang="en-US" altLang="ko-KR" kern="0" dirty="0">
                <a:solidFill>
                  <a:srgbClr val="002060"/>
                </a:solidFill>
              </a:rPr>
              <a:t> · </a:t>
            </a:r>
            <a:endParaRPr lang="ko-KR" altLang="en-US" dirty="0"/>
          </a:p>
        </p:txBody>
      </p:sp>
      <p:sp>
        <p:nvSpPr>
          <p:cNvPr id="12" name="TextBox 11"/>
          <p:cNvSpPr txBox="1"/>
          <p:nvPr/>
        </p:nvSpPr>
        <p:spPr>
          <a:xfrm>
            <a:off x="166591" y="158382"/>
            <a:ext cx="7580871" cy="523220"/>
          </a:xfrm>
          <a:prstGeom prst="rect">
            <a:avLst/>
          </a:prstGeom>
          <a:noFill/>
        </p:spPr>
        <p:txBody>
          <a:bodyPr wrap="square" rtlCol="0">
            <a:spAutoFit/>
          </a:bodyPr>
          <a:lstStyle/>
          <a:p>
            <a:r>
              <a:rPr lang="en-US" altLang="ko-KR" sz="2800" dirty="0">
                <a:solidFill>
                  <a:srgbClr val="002060"/>
                </a:solidFill>
              </a:rPr>
              <a:t>3. </a:t>
            </a:r>
            <a:r>
              <a:rPr lang="zh-CN" altLang="en-US" sz="2800" dirty="0">
                <a:solidFill>
                  <a:srgbClr val="002060"/>
                </a:solidFill>
              </a:rPr>
              <a:t>外国人专向教育阶段</a:t>
            </a:r>
            <a:endParaRPr lang="ko-KR" altLang="en-US" sz="2800" dirty="0">
              <a:solidFill>
                <a:srgbClr val="002060"/>
              </a:solidFill>
            </a:endParaRPr>
          </a:p>
        </p:txBody>
      </p:sp>
      <p:sp>
        <p:nvSpPr>
          <p:cNvPr id="6" name="TextBox 5"/>
          <p:cNvSpPr txBox="1"/>
          <p:nvPr/>
        </p:nvSpPr>
        <p:spPr>
          <a:xfrm>
            <a:off x="4322581" y="702026"/>
            <a:ext cx="4473781" cy="307777"/>
          </a:xfrm>
          <a:prstGeom prst="rect">
            <a:avLst/>
          </a:prstGeom>
          <a:solidFill>
            <a:srgbClr val="FFFF00"/>
          </a:solidFill>
        </p:spPr>
        <p:txBody>
          <a:bodyPr wrap="square" rtlCol="0">
            <a:spAutoFit/>
          </a:bodyPr>
          <a:lstStyle/>
          <a:p>
            <a:r>
              <a:rPr lang="zh-CN" altLang="en-US" sz="1400" dirty="0"/>
              <a:t>建议一二年级的学生选择相应年级的课程</a:t>
            </a:r>
            <a:endParaRPr lang="ko-KR" altLang="en-US" sz="1400" dirty="0"/>
          </a:p>
        </p:txBody>
      </p:sp>
      <p:graphicFrame>
        <p:nvGraphicFramePr>
          <p:cNvPr id="10" name="表格 9">
            <a:extLst>
              <a:ext uri="{FF2B5EF4-FFF2-40B4-BE49-F238E27FC236}">
                <a16:creationId xmlns:a16="http://schemas.microsoft.com/office/drawing/2014/main" id="{ED2762F9-E88D-7648-8810-BE23A5A4EE6A}"/>
              </a:ext>
            </a:extLst>
          </p:cNvPr>
          <p:cNvGraphicFramePr>
            <a:graphicFrameLocks noGrp="1"/>
          </p:cNvGraphicFramePr>
          <p:nvPr>
            <p:extLst>
              <p:ext uri="{D42A27DB-BD31-4B8C-83A1-F6EECF244321}">
                <p14:modId xmlns:p14="http://schemas.microsoft.com/office/powerpoint/2010/main" val="1822383572"/>
              </p:ext>
            </p:extLst>
          </p:nvPr>
        </p:nvGraphicFramePr>
        <p:xfrm>
          <a:off x="340122" y="1005990"/>
          <a:ext cx="11539156" cy="4509360"/>
        </p:xfrm>
        <a:graphic>
          <a:graphicData uri="http://schemas.openxmlformats.org/drawingml/2006/table">
            <a:tbl>
              <a:tblPr>
                <a:tableStyleId>{5DA37D80-6434-44D0-A028-1B22A696006F}</a:tableStyleId>
              </a:tblPr>
              <a:tblGrid>
                <a:gridCol w="1937957">
                  <a:extLst>
                    <a:ext uri="{9D8B030D-6E8A-4147-A177-3AD203B41FA5}">
                      <a16:colId xmlns:a16="http://schemas.microsoft.com/office/drawing/2014/main" val="534350811"/>
                    </a:ext>
                  </a:extLst>
                </a:gridCol>
                <a:gridCol w="1439693">
                  <a:extLst>
                    <a:ext uri="{9D8B030D-6E8A-4147-A177-3AD203B41FA5}">
                      <a16:colId xmlns:a16="http://schemas.microsoft.com/office/drawing/2014/main" val="3541738168"/>
                    </a:ext>
                  </a:extLst>
                </a:gridCol>
                <a:gridCol w="1682885">
                  <a:extLst>
                    <a:ext uri="{9D8B030D-6E8A-4147-A177-3AD203B41FA5}">
                      <a16:colId xmlns:a16="http://schemas.microsoft.com/office/drawing/2014/main" val="2084145519"/>
                    </a:ext>
                  </a:extLst>
                </a:gridCol>
                <a:gridCol w="612843">
                  <a:extLst>
                    <a:ext uri="{9D8B030D-6E8A-4147-A177-3AD203B41FA5}">
                      <a16:colId xmlns:a16="http://schemas.microsoft.com/office/drawing/2014/main" val="3194765269"/>
                    </a:ext>
                  </a:extLst>
                </a:gridCol>
                <a:gridCol w="573932">
                  <a:extLst>
                    <a:ext uri="{9D8B030D-6E8A-4147-A177-3AD203B41FA5}">
                      <a16:colId xmlns:a16="http://schemas.microsoft.com/office/drawing/2014/main" val="1650170166"/>
                    </a:ext>
                  </a:extLst>
                </a:gridCol>
                <a:gridCol w="554476">
                  <a:extLst>
                    <a:ext uri="{9D8B030D-6E8A-4147-A177-3AD203B41FA5}">
                      <a16:colId xmlns:a16="http://schemas.microsoft.com/office/drawing/2014/main" val="3767908893"/>
                    </a:ext>
                  </a:extLst>
                </a:gridCol>
                <a:gridCol w="1284051">
                  <a:extLst>
                    <a:ext uri="{9D8B030D-6E8A-4147-A177-3AD203B41FA5}">
                      <a16:colId xmlns:a16="http://schemas.microsoft.com/office/drawing/2014/main" val="73581686"/>
                    </a:ext>
                  </a:extLst>
                </a:gridCol>
                <a:gridCol w="1303507">
                  <a:extLst>
                    <a:ext uri="{9D8B030D-6E8A-4147-A177-3AD203B41FA5}">
                      <a16:colId xmlns:a16="http://schemas.microsoft.com/office/drawing/2014/main" val="3657892793"/>
                    </a:ext>
                  </a:extLst>
                </a:gridCol>
                <a:gridCol w="1011676">
                  <a:extLst>
                    <a:ext uri="{9D8B030D-6E8A-4147-A177-3AD203B41FA5}">
                      <a16:colId xmlns:a16="http://schemas.microsoft.com/office/drawing/2014/main" val="813574824"/>
                    </a:ext>
                  </a:extLst>
                </a:gridCol>
                <a:gridCol w="1138136">
                  <a:extLst>
                    <a:ext uri="{9D8B030D-6E8A-4147-A177-3AD203B41FA5}">
                      <a16:colId xmlns:a16="http://schemas.microsoft.com/office/drawing/2014/main" val="2828816997"/>
                    </a:ext>
                  </a:extLst>
                </a:gridCol>
              </a:tblGrid>
              <a:tr h="581848">
                <a:tc>
                  <a:txBody>
                    <a:bodyPr/>
                    <a:lstStyle/>
                    <a:p>
                      <a:pPr algn="ctr" fontAlgn="ctr"/>
                      <a:r>
                        <a:rPr lang="ko-KR" altLang="en-US" sz="1400" b="0" i="0" u="none" strike="noStrike" dirty="0" err="1">
                          <a:solidFill>
                            <a:srgbClr val="002060"/>
                          </a:solidFill>
                          <a:effectLst/>
                          <a:latin typeface="+mn-ea"/>
                          <a:ea typeface="+mn-ea"/>
                        </a:rPr>
                        <a:t>课程</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课程编号</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课程名称</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类型</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学分</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时长</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负责教授</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2021-1</a:t>
                      </a:r>
                      <a:r>
                        <a:rPr lang="ko-KR" altLang="en-US" sz="1400" b="0" i="0" u="none" strike="noStrike" dirty="0" err="1">
                          <a:solidFill>
                            <a:srgbClr val="002060"/>
                          </a:solidFill>
                          <a:effectLst/>
                          <a:latin typeface="+mn-ea"/>
                          <a:ea typeface="+mn-ea"/>
                        </a:rPr>
                        <a:t>学期</a:t>
                      </a:r>
                      <a:r>
                        <a:rPr lang="ko-KR" altLang="en-US" sz="1400" b="0" i="0" u="none" strike="noStrike" dirty="0">
                          <a:solidFill>
                            <a:srgbClr val="002060"/>
                          </a:solidFill>
                          <a:effectLst/>
                          <a:latin typeface="+mn-ea"/>
                          <a:ea typeface="+mn-ea"/>
                        </a:rPr>
                        <a:t/>
                      </a:r>
                      <a:br>
                        <a:rPr lang="ko-KR" altLang="en-US" sz="1400" b="0" i="0" u="none" strike="noStrike" dirty="0">
                          <a:solidFill>
                            <a:srgbClr val="002060"/>
                          </a:solidFill>
                          <a:effectLst/>
                          <a:latin typeface="+mn-ea"/>
                          <a:ea typeface="+mn-ea"/>
                        </a:rPr>
                      </a:br>
                      <a:r>
                        <a:rPr lang="ko-KR" altLang="en-US" sz="1400" b="0" i="0" u="none" strike="noStrike" dirty="0" err="1">
                          <a:solidFill>
                            <a:srgbClr val="002060"/>
                          </a:solidFill>
                          <a:effectLst/>
                          <a:latin typeface="+mn-ea"/>
                          <a:ea typeface="+mn-ea"/>
                        </a:rPr>
                        <a:t>课程类型</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课程时间</a:t>
                      </a:r>
                      <a:r>
                        <a:rPr lang="ko-KR" altLang="en-US" sz="1400" b="0" i="0" u="none" strike="noStrike" dirty="0">
                          <a:solidFill>
                            <a:srgbClr val="002060"/>
                          </a:solidFill>
                          <a:effectLst/>
                          <a:latin typeface="+mn-ea"/>
                          <a:ea typeface="+mn-ea"/>
                        </a:rPr>
                        <a:t/>
                      </a:r>
                      <a:br>
                        <a:rPr lang="ko-KR" altLang="en-US" sz="1400" b="0" i="0" u="none" strike="noStrike" dirty="0">
                          <a:solidFill>
                            <a:srgbClr val="002060"/>
                          </a:solidFill>
                          <a:effectLst/>
                          <a:latin typeface="+mn-ea"/>
                          <a:ea typeface="+mn-ea"/>
                        </a:rPr>
                      </a:br>
                      <a:r>
                        <a:rPr lang="en-US" altLang="ko-KR" sz="1400" b="0" i="0" u="none" strike="noStrike" dirty="0">
                          <a:solidFill>
                            <a:srgbClr val="002060"/>
                          </a:solidFill>
                          <a:effectLst/>
                          <a:latin typeface="+mn-ea"/>
                          <a:ea typeface="+mn-ea"/>
                        </a:rPr>
                        <a:t>(</a:t>
                      </a:r>
                      <a:r>
                        <a:rPr lang="ko-KR" altLang="en-US" sz="1400" b="0" i="0" u="none" strike="noStrike" dirty="0" err="1">
                          <a:solidFill>
                            <a:srgbClr val="002060"/>
                          </a:solidFill>
                          <a:effectLst/>
                          <a:latin typeface="+mn-ea"/>
                          <a:ea typeface="+mn-ea"/>
                        </a:rPr>
                        <a:t>星期</a:t>
                      </a:r>
                      <a:r>
                        <a:rPr lang="en-US" altLang="ko-KR" sz="1400" b="0" i="0" u="none" strike="noStrike" dirty="0">
                          <a:solidFill>
                            <a:srgbClr val="002060"/>
                          </a:solidFill>
                          <a:effectLst/>
                          <a:latin typeface="+mn-ea"/>
                          <a:ea typeface="+mn-ea"/>
                        </a:rPr>
                        <a:t>,</a:t>
                      </a:r>
                      <a:r>
                        <a:rPr lang="ko-KR" altLang="en-US" sz="1400" b="0" i="0" u="none" strike="noStrike" dirty="0" err="1">
                          <a:solidFill>
                            <a:srgbClr val="002060"/>
                          </a:solidFill>
                          <a:effectLst/>
                          <a:latin typeface="+mn-ea"/>
                          <a:ea typeface="+mn-ea"/>
                        </a:rPr>
                        <a:t>课时</a:t>
                      </a:r>
                      <a:r>
                        <a:rPr lang="en-US" altLang="ko-KR" sz="1400" b="0" i="0" u="none" strike="noStrike" dirty="0">
                          <a:solidFill>
                            <a:srgbClr val="002060"/>
                          </a:solidFill>
                          <a:effectLst/>
                          <a:latin typeface="+mn-ea"/>
                          <a:ea typeface="+mn-ea"/>
                        </a:rPr>
                        <a:t>)</a:t>
                      </a: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面授时间</a:t>
                      </a:r>
                      <a:r>
                        <a:rPr lang="ko-KR" altLang="en-US" sz="1400" b="0" i="0" u="none" strike="noStrike" dirty="0">
                          <a:solidFill>
                            <a:srgbClr val="002060"/>
                          </a:solidFill>
                          <a:effectLst/>
                          <a:latin typeface="+mn-ea"/>
                          <a:ea typeface="+mn-ea"/>
                        </a:rPr>
                        <a:t/>
                      </a:r>
                      <a:br>
                        <a:rPr lang="ko-KR" altLang="en-US" sz="1400" b="0" i="0" u="none" strike="noStrike" dirty="0">
                          <a:solidFill>
                            <a:srgbClr val="002060"/>
                          </a:solidFill>
                          <a:effectLst/>
                          <a:latin typeface="+mn-ea"/>
                          <a:ea typeface="+mn-ea"/>
                        </a:rPr>
                      </a:br>
                      <a:r>
                        <a:rPr lang="en-US" altLang="ko-KR" sz="1400" b="0" i="0" u="none" strike="noStrike" dirty="0">
                          <a:solidFill>
                            <a:srgbClr val="002060"/>
                          </a:solidFill>
                          <a:effectLst/>
                          <a:latin typeface="+mn-ea"/>
                          <a:ea typeface="+mn-ea"/>
                        </a:rPr>
                        <a:t>(</a:t>
                      </a:r>
                      <a:r>
                        <a:rPr lang="ko-KR" altLang="en-US" sz="1400" b="0" i="0" u="none" strike="noStrike" dirty="0" err="1">
                          <a:solidFill>
                            <a:srgbClr val="002060"/>
                          </a:solidFill>
                          <a:effectLst/>
                          <a:latin typeface="+mn-ea"/>
                          <a:ea typeface="+mn-ea"/>
                        </a:rPr>
                        <a:t>星期</a:t>
                      </a:r>
                      <a:r>
                        <a:rPr lang="en-US" altLang="ko-KR" sz="1400" b="0" i="0" u="none" strike="noStrike" dirty="0">
                          <a:solidFill>
                            <a:srgbClr val="002060"/>
                          </a:solidFill>
                          <a:effectLst/>
                          <a:latin typeface="+mn-ea"/>
                          <a:ea typeface="+mn-ea"/>
                        </a:rPr>
                        <a:t>,</a:t>
                      </a:r>
                      <a:r>
                        <a:rPr lang="ko-KR" altLang="en-US" sz="1400" b="0" i="0" u="none" strike="noStrike" dirty="0" err="1">
                          <a:solidFill>
                            <a:srgbClr val="002060"/>
                          </a:solidFill>
                          <a:effectLst/>
                          <a:latin typeface="+mn-ea"/>
                          <a:ea typeface="+mn-ea"/>
                        </a:rPr>
                        <a:t>课时</a:t>
                      </a:r>
                      <a:r>
                        <a:rPr lang="en-US" altLang="ko-KR" sz="1400" b="0" i="0" u="none" strike="noStrike" dirty="0">
                          <a:solidFill>
                            <a:srgbClr val="002060"/>
                          </a:solidFill>
                          <a:effectLst/>
                          <a:latin typeface="+mn-ea"/>
                          <a:ea typeface="+mn-ea"/>
                        </a:rPr>
                        <a:t>)</a:t>
                      </a:r>
                    </a:p>
                  </a:txBody>
                  <a:tcPr marL="9525" marR="9525" marT="9525" marB="0" anchor="ctr">
                    <a:solidFill>
                      <a:schemeClr val="accent2">
                        <a:lumMod val="40000"/>
                        <a:lumOff val="60000"/>
                      </a:schemeClr>
                    </a:solidFill>
                  </a:tcPr>
                </a:tc>
                <a:extLst>
                  <a:ext uri="{0D108BD9-81ED-4DB2-BD59-A6C34878D82A}">
                    <a16:rowId xmlns:a16="http://schemas.microsoft.com/office/drawing/2014/main" val="3673453250"/>
                  </a:ext>
                </a:extLst>
              </a:tr>
              <a:tr h="452257">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lang="ko-KR" altLang="en-US" sz="1400" b="0" i="0" u="none" strike="noStrike" dirty="0" err="1">
                          <a:solidFill>
                            <a:srgbClr val="002060"/>
                          </a:solidFill>
                          <a:effectLst/>
                          <a:latin typeface="+mn-ea"/>
                          <a:ea typeface="+mn-ea"/>
                        </a:rPr>
                        <a:t>융합적사고와글쓰기</a:t>
                      </a:r>
                      <a:endParaRPr lang="en-US" altLang="ko-KR"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0000-1-3095-01</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융합적사고와글쓰기</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정상원</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混合</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7,8,</a:t>
                      </a: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5</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5</a:t>
                      </a:r>
                    </a:p>
                  </a:txBody>
                  <a:tcPr marL="9525" marR="9525" marT="9525" marB="0" anchor="ctr"/>
                </a:tc>
                <a:extLst>
                  <a:ext uri="{0D108BD9-81ED-4DB2-BD59-A6C34878D82A}">
                    <a16:rowId xmlns:a16="http://schemas.microsoft.com/office/drawing/2014/main" val="1078912085"/>
                  </a:ext>
                </a:extLst>
              </a:tr>
              <a:tr h="390794">
                <a:tc rowSpan="2">
                  <a:txBody>
                    <a:bodyPr/>
                    <a:lstStyle/>
                    <a:p>
                      <a:pPr algn="ctr" fontAlgn="ctr"/>
                      <a:r>
                        <a:rPr lang="ko-KR" altLang="en-US" sz="1400" b="0" i="0" u="none" strike="noStrike" dirty="0">
                          <a:solidFill>
                            <a:srgbClr val="002060"/>
                          </a:solidFill>
                          <a:effectLst/>
                          <a:latin typeface="+mn-ea"/>
                          <a:ea typeface="+mn-ea"/>
                        </a:rPr>
                        <a:t>과학과기술</a:t>
                      </a:r>
                      <a:endParaRPr lang="en-US" altLang="ko-KR"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0000-1-3669-01</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기초</a:t>
                      </a:r>
                      <a:r>
                        <a:rPr lang="en-US" altLang="ko-KR" sz="1400" b="0" i="0" u="none" strike="noStrike" dirty="0">
                          <a:solidFill>
                            <a:srgbClr val="002060"/>
                          </a:solidFill>
                          <a:effectLst/>
                          <a:latin typeface="+mn-ea"/>
                          <a:ea typeface="+mn-ea"/>
                        </a:rPr>
                        <a:t>C</a:t>
                      </a:r>
                      <a:r>
                        <a:rPr lang="ko-KR" altLang="en-US" sz="1400" b="0" i="0" u="none" strike="noStrike" dirty="0">
                          <a:solidFill>
                            <a:srgbClr val="002060"/>
                          </a:solidFill>
                          <a:effectLst/>
                          <a:latin typeface="+mn-ea"/>
                          <a:ea typeface="+mn-ea"/>
                        </a:rPr>
                        <a:t>프로그래밍</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미정</a:t>
                      </a:r>
                      <a:r>
                        <a:rPr lang="en-US" altLang="ko-KR" sz="1400" b="0" i="0" u="none" strike="noStrike" dirty="0">
                          <a:solidFill>
                            <a:srgbClr val="002060"/>
                          </a:solidFill>
                          <a:effectLst/>
                          <a:latin typeface="+mn-ea"/>
                          <a:ea typeface="+mn-ea"/>
                        </a:rPr>
                        <a:t>(</a:t>
                      </a:r>
                      <a:r>
                        <a:rPr lang="ko-KR" altLang="en-US" sz="1400" b="0" i="0" u="none" strike="noStrike" dirty="0">
                          <a:solidFill>
                            <a:srgbClr val="002060"/>
                          </a:solidFill>
                          <a:effectLst/>
                          <a:latin typeface="+mn-ea"/>
                          <a:ea typeface="+mn-ea"/>
                        </a:rPr>
                        <a:t>강사</a:t>
                      </a:r>
                      <a:r>
                        <a:rPr lang="en-US" altLang="ko-KR" sz="1400" b="0" i="0" u="none" strike="noStrike" dirty="0">
                          <a:solidFill>
                            <a:srgbClr val="002060"/>
                          </a:solidFill>
                          <a:effectLst/>
                          <a:latin typeface="+mn-ea"/>
                          <a:ea typeface="+mn-ea"/>
                        </a:rPr>
                        <a:t>)</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ko-KR" altLang="en-US" sz="1400" b="0" i="0" u="none" strike="noStrike" kern="1200" cap="none" spc="0" normalizeH="0" baseline="0" noProof="0">
                          <a:ln>
                            <a:noFill/>
                          </a:ln>
                          <a:solidFill>
                            <a:srgbClr val="002060"/>
                          </a:solidFill>
                          <a:effectLst/>
                          <a:uLnTx/>
                          <a:uFillTx/>
                          <a:latin typeface="맑은 고딕" panose="020B0503020000020004" pitchFamily="34" charset="-127"/>
                          <a:ea typeface="맑은 고딕" panose="020B0503020000020004" pitchFamily="34" charset="-127"/>
                          <a:cs typeface="+mn-cs"/>
                        </a:rPr>
                        <a:t>混合</a:t>
                      </a:r>
                      <a:endParaRPr kumimoji="0" lang="ko-KR" altLang="en-US" sz="1400" b="0" i="0" u="none" strike="noStrike" kern="1200" cap="none" spc="0" normalizeH="0" baseline="0" noProof="0" dirty="0">
                        <a:ln>
                          <a:noFill/>
                        </a:ln>
                        <a:solidFill>
                          <a:srgbClr val="002060"/>
                        </a:solidFill>
                        <a:effectLst/>
                        <a:uLnTx/>
                        <a:uFillTx/>
                        <a:latin typeface="맑은 고딕" panose="020B0503020000020004" pitchFamily="34" charset="-127"/>
                        <a:ea typeface="맑은 고딕" panose="020B0503020000020004" pitchFamily="34" charset="-127"/>
                        <a:cs typeface="+mn-cs"/>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3,</a:t>
                      </a: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4</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4</a:t>
                      </a:r>
                    </a:p>
                  </a:txBody>
                  <a:tcPr marL="9525" marR="9525" marT="9525" marB="0" anchor="ctr"/>
                </a:tc>
                <a:extLst>
                  <a:ext uri="{0D108BD9-81ED-4DB2-BD59-A6C34878D82A}">
                    <a16:rowId xmlns:a16="http://schemas.microsoft.com/office/drawing/2014/main" val="2620630407"/>
                  </a:ext>
                </a:extLst>
              </a:tr>
              <a:tr h="390794">
                <a:tc vMerge="1">
                  <a:txBody>
                    <a:bodyPr/>
                    <a:lstStyle/>
                    <a:p>
                      <a:pPr algn="ctr" fontAlgn="ctr"/>
                      <a:endParaRPr lang="en-US" altLang="ko-KR" sz="1200" b="0" i="0" u="none" strike="noStrike" dirty="0">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0000-1-3293-04</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컴퓨터활용</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미정</a:t>
                      </a:r>
                      <a:r>
                        <a:rPr lang="en-US" altLang="ko-KR" sz="1400" b="0" i="0" u="none" strike="noStrike">
                          <a:solidFill>
                            <a:srgbClr val="002060"/>
                          </a:solidFill>
                          <a:effectLst/>
                          <a:latin typeface="+mn-ea"/>
                          <a:ea typeface="+mn-ea"/>
                        </a:rPr>
                        <a:t>(</a:t>
                      </a:r>
                      <a:r>
                        <a:rPr lang="ko-KR" altLang="en-US" sz="1400" b="0" i="0" u="none" strike="noStrike">
                          <a:solidFill>
                            <a:srgbClr val="002060"/>
                          </a:solidFill>
                          <a:effectLst/>
                          <a:latin typeface="+mn-ea"/>
                          <a:ea typeface="+mn-ea"/>
                        </a:rPr>
                        <a:t>강사</a:t>
                      </a:r>
                      <a:r>
                        <a:rPr lang="en-US" altLang="ko-KR" sz="1400" b="0" i="0" u="none" strike="noStrike">
                          <a:solidFill>
                            <a:srgbClr val="002060"/>
                          </a:solidFill>
                          <a:effectLst/>
                          <a:latin typeface="+mn-ea"/>
                          <a:ea typeface="+mn-ea"/>
                        </a:rPr>
                        <a:t>)</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ko-KR" altLang="en-US" sz="1400" b="0" i="0" u="none" strike="noStrike" kern="1200" cap="none" spc="0" normalizeH="0" baseline="0" noProof="0" dirty="0" err="1">
                          <a:ln>
                            <a:noFill/>
                          </a:ln>
                          <a:solidFill>
                            <a:srgbClr val="002060"/>
                          </a:solidFill>
                          <a:effectLst/>
                          <a:uLnTx/>
                          <a:uFillTx/>
                          <a:latin typeface="맑은 고딕" panose="020B0503020000020004" pitchFamily="34" charset="-127"/>
                          <a:ea typeface="맑은 고딕" panose="020B0503020000020004" pitchFamily="34" charset="-127"/>
                          <a:cs typeface="+mn-cs"/>
                        </a:rPr>
                        <a:t>混合</a:t>
                      </a:r>
                      <a:endParaRPr kumimoji="0" lang="ko-KR" altLang="en-US" sz="1400" b="0" i="0" u="none" strike="noStrike" kern="1200" cap="none" spc="0" normalizeH="0" baseline="0" noProof="0" dirty="0">
                        <a:ln>
                          <a:noFill/>
                        </a:ln>
                        <a:solidFill>
                          <a:srgbClr val="002060"/>
                        </a:solidFill>
                        <a:effectLst/>
                        <a:uLnTx/>
                        <a:uFillTx/>
                        <a:latin typeface="맑은 고딕" panose="020B0503020000020004" pitchFamily="34" charset="-127"/>
                        <a:ea typeface="맑은 고딕" panose="020B0503020000020004" pitchFamily="34" charset="-127"/>
                        <a:cs typeface="+mn-cs"/>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1,</a:t>
                      </a:r>
                      <a:r>
                        <a:rPr lang="ko-KR" altLang="en-US" sz="1400" b="0" i="0" u="none" strike="noStrike">
                          <a:solidFill>
                            <a:srgbClr val="002060"/>
                          </a:solidFill>
                          <a:effectLst/>
                          <a:latin typeface="+mn-ea"/>
                          <a:ea typeface="+mn-ea"/>
                        </a:rPr>
                        <a:t>목</a:t>
                      </a:r>
                      <a:r>
                        <a:rPr lang="en-US" altLang="ko-KR" sz="1400" b="0" i="0" u="none" strike="noStrike">
                          <a:solidFill>
                            <a:srgbClr val="002060"/>
                          </a:solidFill>
                          <a:effectLst/>
                          <a:latin typeface="+mn-ea"/>
                          <a:ea typeface="+mn-ea"/>
                        </a:rPr>
                        <a:t>2</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목</a:t>
                      </a:r>
                      <a:r>
                        <a:rPr lang="en-US" altLang="ko-KR" sz="1400" b="0" i="0" u="none" strike="noStrike">
                          <a:solidFill>
                            <a:srgbClr val="002060"/>
                          </a:solidFill>
                          <a:effectLst/>
                          <a:latin typeface="+mn-ea"/>
                          <a:ea typeface="+mn-ea"/>
                        </a:rPr>
                        <a:t>2</a:t>
                      </a:r>
                    </a:p>
                  </a:txBody>
                  <a:tcPr marL="9525" marR="9525" marT="9525" marB="0" anchor="ctr"/>
                </a:tc>
                <a:extLst>
                  <a:ext uri="{0D108BD9-81ED-4DB2-BD59-A6C34878D82A}">
                    <a16:rowId xmlns:a16="http://schemas.microsoft.com/office/drawing/2014/main" val="1779058548"/>
                  </a:ext>
                </a:extLst>
              </a:tr>
              <a:tr h="390794">
                <a:tc>
                  <a:txBody>
                    <a:bodyPr/>
                    <a:lstStyle/>
                    <a:p>
                      <a:pPr algn="ctr" fontAlgn="ctr"/>
                      <a:r>
                        <a:rPr lang="ko-KR" altLang="en-US" sz="1400" b="0" i="0" u="none" strike="noStrike" dirty="0" err="1">
                          <a:solidFill>
                            <a:srgbClr val="002060"/>
                          </a:solidFill>
                          <a:effectLst/>
                          <a:latin typeface="+mn-ea"/>
                          <a:ea typeface="+mn-ea"/>
                        </a:rPr>
                        <a:t>인간과철학</a:t>
                      </a:r>
                      <a:endParaRPr lang="en-US" altLang="ko-KR"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0000-2-5663-02</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인물로본한국사</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윤성재</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全体线上</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금</a:t>
                      </a:r>
                      <a:r>
                        <a:rPr lang="en-US" altLang="ko-KR" sz="1400" b="0" i="0" u="none" strike="noStrike" dirty="0">
                          <a:solidFill>
                            <a:srgbClr val="002060"/>
                          </a:solidFill>
                          <a:effectLst/>
                          <a:latin typeface="+mn-ea"/>
                          <a:ea typeface="+mn-ea"/>
                        </a:rPr>
                        <a:t>3</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　</a:t>
                      </a:r>
                    </a:p>
                  </a:txBody>
                  <a:tcPr marL="9525" marR="9525" marT="9525" marB="0" anchor="ctr"/>
                </a:tc>
                <a:extLst>
                  <a:ext uri="{0D108BD9-81ED-4DB2-BD59-A6C34878D82A}">
                    <a16:rowId xmlns:a16="http://schemas.microsoft.com/office/drawing/2014/main" val="792149249"/>
                  </a:ext>
                </a:extLst>
              </a:tr>
              <a:tr h="471677">
                <a:tc rowSpan="2">
                  <a:txBody>
                    <a:bodyPr/>
                    <a:lstStyle/>
                    <a:p>
                      <a:pPr algn="ctr" fontAlgn="ctr"/>
                      <a:r>
                        <a:rPr lang="ko-KR" altLang="en-US" sz="1400" b="0" i="0" u="none" strike="noStrike" dirty="0" err="1">
                          <a:solidFill>
                            <a:srgbClr val="002060"/>
                          </a:solidFill>
                          <a:effectLst/>
                          <a:latin typeface="+mn-ea"/>
                          <a:ea typeface="+mn-ea"/>
                        </a:rPr>
                        <a:t>사회와경제</a:t>
                      </a:r>
                      <a:endParaRPr lang="en-US" altLang="ko-KR"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0000-1-1797-01</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한국사회의이해</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박수경</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ko-KR" altLang="en-US" sz="1400" b="0" i="0" u="none" strike="noStrike" kern="1200" cap="none" spc="0" normalizeH="0" baseline="0" noProof="0">
                          <a:ln>
                            <a:noFill/>
                          </a:ln>
                          <a:solidFill>
                            <a:srgbClr val="002060"/>
                          </a:solidFill>
                          <a:effectLst/>
                          <a:uLnTx/>
                          <a:uFillTx/>
                          <a:latin typeface="맑은 고딕" panose="020B0503020000020004" pitchFamily="34" charset="-127"/>
                          <a:ea typeface="맑은 고딕" panose="020B0503020000020004" pitchFamily="34" charset="-127"/>
                          <a:cs typeface="+mn-cs"/>
                        </a:rPr>
                        <a:t>全体线上</a:t>
                      </a:r>
                      <a:endParaRPr kumimoji="0" lang="ko-KR" altLang="en-US" sz="1400" b="0" i="0" u="none" strike="noStrike" kern="1200" cap="none" spc="0" normalizeH="0" baseline="0" noProof="0" dirty="0">
                        <a:ln>
                          <a:noFill/>
                        </a:ln>
                        <a:solidFill>
                          <a:srgbClr val="002060"/>
                        </a:solidFill>
                        <a:effectLst/>
                        <a:uLnTx/>
                        <a:uFillTx/>
                        <a:latin typeface="맑은 고딕" panose="020B0503020000020004" pitchFamily="34" charset="-127"/>
                        <a:ea typeface="맑은 고딕" panose="020B0503020000020004" pitchFamily="34" charset="-127"/>
                        <a:cs typeface="+mn-cs"/>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수</a:t>
                      </a:r>
                      <a:r>
                        <a:rPr lang="en-US" altLang="ko-KR" sz="1400" b="0" i="0" u="none" strike="noStrike" dirty="0">
                          <a:solidFill>
                            <a:srgbClr val="002060"/>
                          </a:solidFill>
                          <a:effectLst/>
                          <a:latin typeface="+mn-ea"/>
                          <a:ea typeface="+mn-ea"/>
                        </a:rPr>
                        <a:t>4</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　</a:t>
                      </a:r>
                    </a:p>
                  </a:txBody>
                  <a:tcPr marL="9525" marR="9525" marT="9525" marB="0" anchor="ctr"/>
                </a:tc>
                <a:extLst>
                  <a:ext uri="{0D108BD9-81ED-4DB2-BD59-A6C34878D82A}">
                    <a16:rowId xmlns:a16="http://schemas.microsoft.com/office/drawing/2014/main" val="3993829265"/>
                  </a:ext>
                </a:extLst>
              </a:tr>
              <a:tr h="429208">
                <a:tc vMerge="1">
                  <a:txBody>
                    <a:bodyPr/>
                    <a:lstStyle/>
                    <a:p>
                      <a:pPr algn="ctr" fontAlgn="ctr"/>
                      <a:endParaRPr lang="en-US" altLang="ko-KR" sz="1200" b="0" i="0" u="none" strike="noStrike" dirty="0">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0000-1-1797-02</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한국사회의이해</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박수경</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ko-KR" altLang="en-US" sz="1400" b="0" i="0" u="none" strike="noStrike" kern="1200" cap="none" spc="0" normalizeH="0" baseline="0" noProof="0" dirty="0" err="1">
                          <a:ln>
                            <a:noFill/>
                          </a:ln>
                          <a:solidFill>
                            <a:srgbClr val="002060"/>
                          </a:solidFill>
                          <a:effectLst/>
                          <a:uLnTx/>
                          <a:uFillTx/>
                          <a:latin typeface="맑은 고딕" panose="020B0503020000020004" pitchFamily="34" charset="-127"/>
                          <a:ea typeface="맑은 고딕" panose="020B0503020000020004" pitchFamily="34" charset="-127"/>
                          <a:cs typeface="+mn-cs"/>
                        </a:rPr>
                        <a:t>全体线上</a:t>
                      </a:r>
                      <a:endParaRPr kumimoji="0" lang="ko-KR" altLang="en-US" sz="1400" b="0" i="0" u="none" strike="noStrike" kern="1200" cap="none" spc="0" normalizeH="0" baseline="0" noProof="0" dirty="0">
                        <a:ln>
                          <a:noFill/>
                        </a:ln>
                        <a:solidFill>
                          <a:srgbClr val="002060"/>
                        </a:solidFill>
                        <a:effectLst/>
                        <a:uLnTx/>
                        <a:uFillTx/>
                        <a:latin typeface="맑은 고딕" panose="020B0503020000020004" pitchFamily="34" charset="-127"/>
                        <a:ea typeface="맑은 고딕" panose="020B0503020000020004" pitchFamily="34" charset="-127"/>
                        <a:cs typeface="+mn-cs"/>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수</a:t>
                      </a:r>
                      <a:r>
                        <a:rPr lang="en-US" altLang="ko-KR" sz="1400" b="0" i="0" u="none" strike="noStrike" dirty="0">
                          <a:solidFill>
                            <a:srgbClr val="002060"/>
                          </a:solidFill>
                          <a:effectLst/>
                          <a:latin typeface="+mn-ea"/>
                          <a:ea typeface="+mn-ea"/>
                        </a:rPr>
                        <a:t>5</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　</a:t>
                      </a:r>
                    </a:p>
                  </a:txBody>
                  <a:tcPr marL="9525" marR="9525" marT="9525" marB="0" anchor="ctr"/>
                </a:tc>
                <a:extLst>
                  <a:ext uri="{0D108BD9-81ED-4DB2-BD59-A6C34878D82A}">
                    <a16:rowId xmlns:a16="http://schemas.microsoft.com/office/drawing/2014/main" val="279903028"/>
                  </a:ext>
                </a:extLst>
              </a:tr>
              <a:tr h="435870">
                <a:tc>
                  <a:txBody>
                    <a:bodyPr/>
                    <a:lstStyle/>
                    <a:p>
                      <a:pPr algn="ctr" fontAlgn="ctr"/>
                      <a:r>
                        <a:rPr lang="ko-KR" altLang="en-US" sz="1400" b="0" i="0" u="none" strike="noStrike" dirty="0" err="1">
                          <a:solidFill>
                            <a:srgbClr val="002060"/>
                          </a:solidFill>
                          <a:effectLst/>
                          <a:latin typeface="+mn-ea"/>
                          <a:ea typeface="+mn-ea"/>
                        </a:rPr>
                        <a:t>글로벌문화와제</a:t>
                      </a:r>
                      <a:r>
                        <a:rPr lang="en-US" altLang="ko-KR" sz="1400" b="0" i="0" u="none" strike="noStrike" dirty="0">
                          <a:solidFill>
                            <a:srgbClr val="002060"/>
                          </a:solidFill>
                          <a:effectLst/>
                          <a:latin typeface="+mn-ea"/>
                          <a:ea typeface="+mn-ea"/>
                        </a:rPr>
                        <a:t>2</a:t>
                      </a:r>
                      <a:r>
                        <a:rPr lang="ko-KR" altLang="en-US" sz="1400" b="0" i="0" u="none" strike="noStrike" dirty="0">
                          <a:solidFill>
                            <a:srgbClr val="002060"/>
                          </a:solidFill>
                          <a:effectLst/>
                          <a:latin typeface="+mn-ea"/>
                          <a:ea typeface="+mn-ea"/>
                        </a:rPr>
                        <a:t>외국어</a:t>
                      </a:r>
                      <a:endParaRPr lang="en-US" altLang="ko-KR"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0000-1-3593-12</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초급일본어</a:t>
                      </a:r>
                      <a:r>
                        <a:rPr lang="en-US" altLang="ko-KR" sz="1400" b="0" i="0" u="none" strike="noStrike" dirty="0">
                          <a:solidFill>
                            <a:srgbClr val="002060"/>
                          </a:solidFill>
                          <a:effectLst/>
                          <a:latin typeface="+mn-ea"/>
                          <a:ea typeface="+mn-ea"/>
                        </a:rPr>
                        <a:t>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다와라기하루미</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混合</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월</a:t>
                      </a:r>
                      <a:r>
                        <a:rPr lang="en-US" altLang="ko-KR" sz="1400" b="0" i="0" u="none" strike="noStrike" dirty="0">
                          <a:solidFill>
                            <a:srgbClr val="002060"/>
                          </a:solidFill>
                          <a:effectLst/>
                          <a:latin typeface="+mn-ea"/>
                          <a:ea typeface="+mn-ea"/>
                        </a:rPr>
                        <a:t>3,</a:t>
                      </a:r>
                      <a:r>
                        <a:rPr lang="ko-KR" altLang="en-US" sz="1400" b="0" i="0" u="none" strike="noStrike" dirty="0">
                          <a:solidFill>
                            <a:srgbClr val="002060"/>
                          </a:solidFill>
                          <a:effectLst/>
                          <a:latin typeface="+mn-ea"/>
                          <a:ea typeface="+mn-ea"/>
                        </a:rPr>
                        <a:t>수</a:t>
                      </a:r>
                      <a:r>
                        <a:rPr lang="en-US" altLang="ko-KR" sz="1400" b="0" i="0" u="none" strike="noStrike" dirty="0">
                          <a:solidFill>
                            <a:srgbClr val="002060"/>
                          </a:solidFill>
                          <a:effectLst/>
                          <a:latin typeface="+mn-ea"/>
                          <a:ea typeface="+mn-ea"/>
                        </a:rPr>
                        <a:t>4</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수</a:t>
                      </a:r>
                      <a:r>
                        <a:rPr lang="en-US" altLang="ko-KR" sz="1400" b="0" i="0" u="none" strike="noStrike" dirty="0">
                          <a:solidFill>
                            <a:srgbClr val="002060"/>
                          </a:solidFill>
                          <a:effectLst/>
                          <a:latin typeface="+mn-ea"/>
                          <a:ea typeface="+mn-ea"/>
                        </a:rPr>
                        <a:t>4</a:t>
                      </a:r>
                    </a:p>
                  </a:txBody>
                  <a:tcPr marL="9525" marR="9525" marT="9525" marB="0" anchor="ctr"/>
                </a:tc>
                <a:extLst>
                  <a:ext uri="{0D108BD9-81ED-4DB2-BD59-A6C34878D82A}">
                    <a16:rowId xmlns:a16="http://schemas.microsoft.com/office/drawing/2014/main" val="1764692659"/>
                  </a:ext>
                </a:extLst>
              </a:tr>
              <a:tr h="483132">
                <a:tc>
                  <a:txBody>
                    <a:bodyPr/>
                    <a:lstStyle/>
                    <a:p>
                      <a:pPr algn="ctr" fontAlgn="ctr"/>
                      <a:r>
                        <a:rPr lang="ko-KR" altLang="en-US" sz="1400" b="0" i="0" u="none" strike="noStrike" dirty="0" err="1">
                          <a:solidFill>
                            <a:srgbClr val="002060"/>
                          </a:solidFill>
                          <a:effectLst/>
                          <a:latin typeface="+mn-ea"/>
                          <a:ea typeface="+mn-ea"/>
                        </a:rPr>
                        <a:t>예술과체육</a:t>
                      </a:r>
                      <a:endParaRPr lang="en-US" altLang="ko-KR"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0000-2-2968-02</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한국의문화유산</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김형근</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ko-KR" altLang="en-US" sz="1400" b="0" i="0" u="none" strike="noStrike" kern="1200" cap="none" spc="0" normalizeH="0" baseline="0" noProof="0">
                          <a:ln>
                            <a:noFill/>
                          </a:ln>
                          <a:solidFill>
                            <a:srgbClr val="002060"/>
                          </a:solidFill>
                          <a:effectLst/>
                          <a:uLnTx/>
                          <a:uFillTx/>
                          <a:latin typeface="맑은 고딕" panose="020B0503020000020004" pitchFamily="34" charset="-127"/>
                          <a:ea typeface="맑은 고딕" panose="020B0503020000020004" pitchFamily="34" charset="-127"/>
                          <a:cs typeface="+mn-cs"/>
                        </a:rPr>
                        <a:t>混合</a:t>
                      </a:r>
                      <a:endParaRPr kumimoji="0" lang="ko-KR" altLang="en-US" sz="1400" b="0" i="0" u="none" strike="noStrike" kern="1200" cap="none" spc="0" normalizeH="0" baseline="0" noProof="0" dirty="0">
                        <a:ln>
                          <a:noFill/>
                        </a:ln>
                        <a:solidFill>
                          <a:srgbClr val="002060"/>
                        </a:solidFill>
                        <a:effectLst/>
                        <a:uLnTx/>
                        <a:uFillTx/>
                        <a:latin typeface="맑은 고딕" panose="020B0503020000020004" pitchFamily="34" charset="-127"/>
                        <a:ea typeface="맑은 고딕" panose="020B0503020000020004" pitchFamily="34" charset="-127"/>
                        <a:cs typeface="+mn-cs"/>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월</a:t>
                      </a:r>
                      <a:r>
                        <a:rPr lang="en-US" altLang="ko-KR" sz="1400" b="0" i="0" u="none" strike="noStrike" dirty="0">
                          <a:solidFill>
                            <a:srgbClr val="002060"/>
                          </a:solidFill>
                          <a:effectLst/>
                          <a:latin typeface="+mn-ea"/>
                          <a:ea typeface="+mn-ea"/>
                        </a:rPr>
                        <a:t>6,</a:t>
                      </a:r>
                      <a:r>
                        <a:rPr lang="ko-KR" altLang="en-US" sz="1400" b="0" i="0" u="none" strike="noStrike" dirty="0">
                          <a:solidFill>
                            <a:srgbClr val="002060"/>
                          </a:solidFill>
                          <a:effectLst/>
                          <a:latin typeface="+mn-ea"/>
                          <a:ea typeface="+mn-ea"/>
                        </a:rPr>
                        <a:t>수</a:t>
                      </a:r>
                      <a:r>
                        <a:rPr lang="en-US" altLang="ko-KR" sz="1400" b="0" i="0" u="none" strike="noStrike" dirty="0">
                          <a:solidFill>
                            <a:srgbClr val="002060"/>
                          </a:solidFill>
                          <a:effectLst/>
                          <a:latin typeface="+mn-ea"/>
                          <a:ea typeface="+mn-ea"/>
                        </a:rPr>
                        <a:t>5</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수</a:t>
                      </a:r>
                      <a:r>
                        <a:rPr lang="en-US" altLang="ko-KR" sz="1400" b="0" i="0" u="none" strike="noStrike" dirty="0">
                          <a:solidFill>
                            <a:srgbClr val="002060"/>
                          </a:solidFill>
                          <a:effectLst/>
                          <a:latin typeface="+mn-ea"/>
                          <a:ea typeface="+mn-ea"/>
                        </a:rPr>
                        <a:t>5</a:t>
                      </a:r>
                    </a:p>
                  </a:txBody>
                  <a:tcPr marL="9525" marR="9525" marT="9525" marB="0" anchor="ctr"/>
                </a:tc>
                <a:extLst>
                  <a:ext uri="{0D108BD9-81ED-4DB2-BD59-A6C34878D82A}">
                    <a16:rowId xmlns:a16="http://schemas.microsoft.com/office/drawing/2014/main" val="2047048595"/>
                  </a:ext>
                </a:extLst>
              </a:tr>
              <a:tr h="482986">
                <a:tc>
                  <a:txBody>
                    <a:bodyPr/>
                    <a:lstStyle/>
                    <a:p>
                      <a:pPr algn="ctr" fontAlgn="ctr"/>
                      <a:r>
                        <a:rPr lang="ko-KR" altLang="en-US" sz="1400" b="0" i="0" u="none" strike="noStrike" dirty="0">
                          <a:solidFill>
                            <a:srgbClr val="002060"/>
                          </a:solidFill>
                          <a:effectLst/>
                          <a:latin typeface="+mn-ea"/>
                          <a:ea typeface="+mn-ea"/>
                        </a:rPr>
                        <a:t>실용영어</a:t>
                      </a:r>
                      <a:endParaRPr lang="en-US" altLang="ko-KR"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0000-1-3671-01</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기초영문법</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이일재</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ko-KR" altLang="en-US" sz="1400" b="0" i="0" u="none" strike="noStrike" kern="1200" cap="none" spc="0" normalizeH="0" baseline="0" noProof="0" dirty="0" err="1">
                          <a:ln>
                            <a:noFill/>
                          </a:ln>
                          <a:solidFill>
                            <a:srgbClr val="002060"/>
                          </a:solidFill>
                          <a:effectLst/>
                          <a:uLnTx/>
                          <a:uFillTx/>
                          <a:latin typeface="맑은 고딕" panose="020B0503020000020004" pitchFamily="34" charset="-127"/>
                          <a:ea typeface="맑은 고딕" panose="020B0503020000020004" pitchFamily="34" charset="-127"/>
                          <a:cs typeface="+mn-cs"/>
                        </a:rPr>
                        <a:t>混合</a:t>
                      </a:r>
                      <a:endParaRPr kumimoji="0" lang="ko-KR" altLang="en-US" sz="1400" b="0" i="0" u="none" strike="noStrike" kern="1200" cap="none" spc="0" normalizeH="0" baseline="0" noProof="0" dirty="0">
                        <a:ln>
                          <a:noFill/>
                        </a:ln>
                        <a:solidFill>
                          <a:srgbClr val="002060"/>
                        </a:solidFill>
                        <a:effectLst/>
                        <a:uLnTx/>
                        <a:uFillTx/>
                        <a:latin typeface="맑은 고딕" panose="020B0503020000020004" pitchFamily="34" charset="-127"/>
                        <a:ea typeface="맑은 고딕" panose="020B0503020000020004" pitchFamily="34" charset="-127"/>
                        <a:cs typeface="+mn-cs"/>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4,</a:t>
                      </a:r>
                      <a:r>
                        <a:rPr lang="ko-KR" altLang="en-US" sz="1400" b="0" i="0" u="none" strike="noStrike" dirty="0">
                          <a:solidFill>
                            <a:srgbClr val="002060"/>
                          </a:solidFill>
                          <a:effectLst/>
                          <a:latin typeface="+mn-ea"/>
                          <a:ea typeface="+mn-ea"/>
                        </a:rPr>
                        <a:t>목</a:t>
                      </a:r>
                      <a:r>
                        <a:rPr lang="en-US" altLang="ko-KR" sz="1400" b="0" i="0" u="none" strike="noStrike" dirty="0">
                          <a:solidFill>
                            <a:srgbClr val="002060"/>
                          </a:solidFill>
                          <a:effectLst/>
                          <a:latin typeface="+mn-ea"/>
                          <a:ea typeface="+mn-ea"/>
                        </a:rPr>
                        <a:t>3</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목</a:t>
                      </a:r>
                      <a:r>
                        <a:rPr lang="en-US" altLang="ko-KR" sz="1400" b="0" i="0" u="none" strike="noStrike" dirty="0">
                          <a:solidFill>
                            <a:srgbClr val="002060"/>
                          </a:solidFill>
                          <a:effectLst/>
                          <a:latin typeface="+mn-ea"/>
                          <a:ea typeface="+mn-ea"/>
                        </a:rPr>
                        <a:t>3</a:t>
                      </a:r>
                    </a:p>
                  </a:txBody>
                  <a:tcPr marL="9525" marR="9525" marT="9525" marB="0" anchor="ctr"/>
                </a:tc>
                <a:extLst>
                  <a:ext uri="{0D108BD9-81ED-4DB2-BD59-A6C34878D82A}">
                    <a16:rowId xmlns:a16="http://schemas.microsoft.com/office/drawing/2014/main" val="3603003513"/>
                  </a:ext>
                </a:extLst>
              </a:tr>
            </a:tbl>
          </a:graphicData>
        </a:graphic>
      </p:graphicFrame>
      <p:sp>
        <p:nvSpPr>
          <p:cNvPr id="17" name="직사각형 6">
            <a:extLst>
              <a:ext uri="{FF2B5EF4-FFF2-40B4-BE49-F238E27FC236}">
                <a16:creationId xmlns:a16="http://schemas.microsoft.com/office/drawing/2014/main" id="{2C8929CE-2196-7E43-B479-7895AA5683E3}"/>
              </a:ext>
            </a:extLst>
          </p:cNvPr>
          <p:cNvSpPr/>
          <p:nvPr/>
        </p:nvSpPr>
        <p:spPr>
          <a:xfrm>
            <a:off x="473232" y="5589029"/>
            <a:ext cx="9387571" cy="584775"/>
          </a:xfrm>
          <a:prstGeom prst="rect">
            <a:avLst/>
          </a:prstGeom>
        </p:spPr>
        <p:txBody>
          <a:bodyPr wrap="square">
            <a:spAutoFit/>
          </a:bodyPr>
          <a:lstStyle/>
          <a:p>
            <a:r>
              <a:rPr lang="en-US" altLang="ko-KR" sz="1400" dirty="0">
                <a:hlinkClick r:id="rId5"/>
              </a:rPr>
              <a:t>2021-1</a:t>
            </a:r>
            <a:r>
              <a:rPr lang="ko-KR" altLang="en-US" sz="1400" dirty="0">
                <a:hlinkClick r:id="rId5"/>
              </a:rPr>
              <a:t>学期外国人课程详情https://www.kw.ac.kr/ko/life/notice.jsp?BoardMode=view&amp;DUID=35178</a:t>
            </a:r>
            <a:endParaRPr lang="en-US" altLang="ko-KR" sz="1400" dirty="0"/>
          </a:p>
          <a:p>
            <a:endParaRPr lang="ko-KR" altLang="en-US" dirty="0"/>
          </a:p>
        </p:txBody>
      </p:sp>
    </p:spTree>
    <p:extLst>
      <p:ext uri="{BB962C8B-B14F-4D97-AF65-F5344CB8AC3E}">
        <p14:creationId xmlns:p14="http://schemas.microsoft.com/office/powerpoint/2010/main" val="3069437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3700" y="-15931"/>
            <a:ext cx="12192001" cy="6150325"/>
          </a:xfrm>
          <a:prstGeom prst="rect">
            <a:avLst/>
          </a:prstGeom>
          <a:solidFill>
            <a:schemeClr val="accent2">
              <a:lumMod val="20000"/>
              <a:lumOff val="80000"/>
              <a:alpha val="74000"/>
            </a:schemeClr>
          </a:solidFill>
          <a:ln w="12700">
            <a:solidFill>
              <a:schemeClr val="accent2"/>
            </a:solidFill>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슬라이드 번호 개체 틀 3"/>
          <p:cNvSpPr>
            <a:spLocks noGrp="1"/>
          </p:cNvSpPr>
          <p:nvPr>
            <p:ph type="sldNum" sz="quarter" idx="12"/>
          </p:nvPr>
        </p:nvSpPr>
        <p:spPr>
          <a:xfrm>
            <a:off x="8561631" y="6259244"/>
            <a:ext cx="2743200" cy="365125"/>
          </a:xfrm>
        </p:spPr>
        <p:txBody>
          <a:bodyPr/>
          <a:lstStyle/>
          <a:p>
            <a:fld id="{99B297C0-D5F6-4D8A-AF7E-30A8AF963A65}" type="slidenum">
              <a:rPr lang="ko-KR" altLang="en-US" smtClean="0"/>
              <a:t>19</a:t>
            </a:fld>
            <a:endParaRPr lang="ko-KR" altLang="en-US"/>
          </a:p>
        </p:txBody>
      </p:sp>
      <p:sp>
        <p:nvSpPr>
          <p:cNvPr id="18" name="TextBox 17"/>
          <p:cNvSpPr txBox="1"/>
          <p:nvPr/>
        </p:nvSpPr>
        <p:spPr>
          <a:xfrm>
            <a:off x="325235" y="669465"/>
            <a:ext cx="7580871" cy="369332"/>
          </a:xfrm>
          <a:prstGeom prst="rect">
            <a:avLst/>
          </a:prstGeom>
          <a:noFill/>
        </p:spPr>
        <p:txBody>
          <a:bodyPr wrap="square" rtlCol="0">
            <a:spAutoFit/>
          </a:bodyPr>
          <a:lstStyle/>
          <a:p>
            <a:r>
              <a:rPr lang="en-US" altLang="ko-KR" dirty="0">
                <a:solidFill>
                  <a:srgbClr val="002060"/>
                </a:solidFill>
              </a:rPr>
              <a:t> </a:t>
            </a:r>
            <a:r>
              <a:rPr lang="en-US" altLang="ko-KR" sz="1400" b="1" dirty="0">
                <a:solidFill>
                  <a:srgbClr val="002060"/>
                </a:solidFill>
                <a:latin typeface="+mj-lt"/>
              </a:rPr>
              <a:t>3) </a:t>
            </a:r>
            <a:r>
              <a:rPr lang="ko-KR" altLang="en-US" sz="1400" b="1" dirty="0" err="1">
                <a:solidFill>
                  <a:srgbClr val="002060"/>
                </a:solidFill>
                <a:latin typeface="+mj-lt"/>
              </a:rPr>
              <a:t>教养课</a:t>
            </a:r>
            <a:endParaRPr lang="ko-KR" altLang="en-US" sz="1400" b="1" dirty="0">
              <a:solidFill>
                <a:schemeClr val="accent6"/>
              </a:solidFill>
              <a:latin typeface="+mj-lt"/>
            </a:endParaRPr>
          </a:p>
        </p:txBody>
      </p:sp>
      <p:sp>
        <p:nvSpPr>
          <p:cNvPr id="5" name="직사각형 4"/>
          <p:cNvSpPr/>
          <p:nvPr/>
        </p:nvSpPr>
        <p:spPr>
          <a:xfrm>
            <a:off x="5896266" y="3244334"/>
            <a:ext cx="399468" cy="369332"/>
          </a:xfrm>
          <a:prstGeom prst="rect">
            <a:avLst/>
          </a:prstGeom>
        </p:spPr>
        <p:txBody>
          <a:bodyPr wrap="none">
            <a:spAutoFit/>
          </a:bodyPr>
          <a:lstStyle/>
          <a:p>
            <a:r>
              <a:rPr lang="en-US" altLang="ko-KR" kern="0" dirty="0">
                <a:solidFill>
                  <a:srgbClr val="002060"/>
                </a:solidFill>
              </a:rPr>
              <a:t> · </a:t>
            </a:r>
            <a:endParaRPr lang="ko-KR" altLang="en-US" dirty="0"/>
          </a:p>
        </p:txBody>
      </p:sp>
      <p:sp>
        <p:nvSpPr>
          <p:cNvPr id="12" name="TextBox 11"/>
          <p:cNvSpPr txBox="1"/>
          <p:nvPr/>
        </p:nvSpPr>
        <p:spPr>
          <a:xfrm>
            <a:off x="166591" y="158382"/>
            <a:ext cx="7580871" cy="523220"/>
          </a:xfrm>
          <a:prstGeom prst="rect">
            <a:avLst/>
          </a:prstGeom>
          <a:noFill/>
        </p:spPr>
        <p:txBody>
          <a:bodyPr wrap="square" rtlCol="0">
            <a:spAutoFit/>
          </a:bodyPr>
          <a:lstStyle/>
          <a:p>
            <a:r>
              <a:rPr lang="en-US" altLang="ko-KR" sz="2800" dirty="0">
                <a:solidFill>
                  <a:srgbClr val="002060"/>
                </a:solidFill>
              </a:rPr>
              <a:t>3. </a:t>
            </a:r>
            <a:r>
              <a:rPr lang="ko-KR" altLang="en-US" sz="2800" dirty="0" err="1">
                <a:solidFill>
                  <a:srgbClr val="002060"/>
                </a:solidFill>
              </a:rPr>
              <a:t>外国人课程</a:t>
            </a:r>
            <a:endParaRPr lang="ko-KR" altLang="en-US" sz="2800" dirty="0">
              <a:solidFill>
                <a:srgbClr val="002060"/>
              </a:solidFill>
            </a:endParaRPr>
          </a:p>
        </p:txBody>
      </p:sp>
      <p:graphicFrame>
        <p:nvGraphicFramePr>
          <p:cNvPr id="8" name="표 7"/>
          <p:cNvGraphicFramePr>
            <a:graphicFrameLocks noGrp="1"/>
          </p:cNvGraphicFramePr>
          <p:nvPr>
            <p:extLst>
              <p:ext uri="{D42A27DB-BD31-4B8C-83A1-F6EECF244321}">
                <p14:modId xmlns:p14="http://schemas.microsoft.com/office/powerpoint/2010/main" val="2634602910"/>
              </p:ext>
            </p:extLst>
          </p:nvPr>
        </p:nvGraphicFramePr>
        <p:xfrm>
          <a:off x="496126" y="1195497"/>
          <a:ext cx="11303524" cy="4495184"/>
        </p:xfrm>
        <a:graphic>
          <a:graphicData uri="http://schemas.openxmlformats.org/drawingml/2006/table">
            <a:tbl>
              <a:tblPr>
                <a:tableStyleId>{5DA37D80-6434-44D0-A028-1B22A696006F}</a:tableStyleId>
              </a:tblPr>
              <a:tblGrid>
                <a:gridCol w="1320642">
                  <a:extLst>
                    <a:ext uri="{9D8B030D-6E8A-4147-A177-3AD203B41FA5}">
                      <a16:colId xmlns:a16="http://schemas.microsoft.com/office/drawing/2014/main" val="3644826843"/>
                    </a:ext>
                  </a:extLst>
                </a:gridCol>
                <a:gridCol w="1359569">
                  <a:extLst>
                    <a:ext uri="{9D8B030D-6E8A-4147-A177-3AD203B41FA5}">
                      <a16:colId xmlns:a16="http://schemas.microsoft.com/office/drawing/2014/main" val="2103813113"/>
                    </a:ext>
                  </a:extLst>
                </a:gridCol>
                <a:gridCol w="2650531">
                  <a:extLst>
                    <a:ext uri="{9D8B030D-6E8A-4147-A177-3AD203B41FA5}">
                      <a16:colId xmlns:a16="http://schemas.microsoft.com/office/drawing/2014/main" val="2096894287"/>
                    </a:ext>
                  </a:extLst>
                </a:gridCol>
                <a:gridCol w="671209">
                  <a:extLst>
                    <a:ext uri="{9D8B030D-6E8A-4147-A177-3AD203B41FA5}">
                      <a16:colId xmlns:a16="http://schemas.microsoft.com/office/drawing/2014/main" val="2055127160"/>
                    </a:ext>
                  </a:extLst>
                </a:gridCol>
                <a:gridCol w="544749">
                  <a:extLst>
                    <a:ext uri="{9D8B030D-6E8A-4147-A177-3AD203B41FA5}">
                      <a16:colId xmlns:a16="http://schemas.microsoft.com/office/drawing/2014/main" val="1911892105"/>
                    </a:ext>
                  </a:extLst>
                </a:gridCol>
                <a:gridCol w="612842">
                  <a:extLst>
                    <a:ext uri="{9D8B030D-6E8A-4147-A177-3AD203B41FA5}">
                      <a16:colId xmlns:a16="http://schemas.microsoft.com/office/drawing/2014/main" val="252786930"/>
                    </a:ext>
                  </a:extLst>
                </a:gridCol>
                <a:gridCol w="787313">
                  <a:extLst>
                    <a:ext uri="{9D8B030D-6E8A-4147-A177-3AD203B41FA5}">
                      <a16:colId xmlns:a16="http://schemas.microsoft.com/office/drawing/2014/main" val="1375362807"/>
                    </a:ext>
                  </a:extLst>
                </a:gridCol>
                <a:gridCol w="1336813">
                  <a:extLst>
                    <a:ext uri="{9D8B030D-6E8A-4147-A177-3AD203B41FA5}">
                      <a16:colId xmlns:a16="http://schemas.microsoft.com/office/drawing/2014/main" val="3253692368"/>
                    </a:ext>
                  </a:extLst>
                </a:gridCol>
                <a:gridCol w="901176">
                  <a:extLst>
                    <a:ext uri="{9D8B030D-6E8A-4147-A177-3AD203B41FA5}">
                      <a16:colId xmlns:a16="http://schemas.microsoft.com/office/drawing/2014/main" val="3989169998"/>
                    </a:ext>
                  </a:extLst>
                </a:gridCol>
                <a:gridCol w="1118680">
                  <a:extLst>
                    <a:ext uri="{9D8B030D-6E8A-4147-A177-3AD203B41FA5}">
                      <a16:colId xmlns:a16="http://schemas.microsoft.com/office/drawing/2014/main" val="2562099066"/>
                    </a:ext>
                  </a:extLst>
                </a:gridCol>
              </a:tblGrid>
              <a:tr h="658951">
                <a:tc>
                  <a:txBody>
                    <a:bodyPr/>
                    <a:lstStyle/>
                    <a:p>
                      <a:pPr algn="ctr" fontAlgn="ctr"/>
                      <a:r>
                        <a:rPr lang="ko-KR" altLang="en-US" sz="1400" b="0" i="0" u="none" strike="noStrike" dirty="0" err="1">
                          <a:solidFill>
                            <a:srgbClr val="002060"/>
                          </a:solidFill>
                          <a:effectLst/>
                          <a:latin typeface="+mn-ea"/>
                          <a:ea typeface="+mn-ea"/>
                        </a:rPr>
                        <a:t>课程分类</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课程编号</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课程名称</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类型</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学分</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时长</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负责教授</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2021-1</a:t>
                      </a:r>
                      <a:r>
                        <a:rPr lang="ko-KR" altLang="en-US" sz="1400" b="0" i="0" u="none" strike="noStrike" dirty="0" err="1">
                          <a:solidFill>
                            <a:srgbClr val="002060"/>
                          </a:solidFill>
                          <a:effectLst/>
                          <a:latin typeface="+mn-ea"/>
                          <a:ea typeface="+mn-ea"/>
                        </a:rPr>
                        <a:t>学期</a:t>
                      </a:r>
                      <a:r>
                        <a:rPr lang="ko-KR" altLang="en-US" sz="1400" b="0" i="0" u="none" strike="noStrike" dirty="0">
                          <a:solidFill>
                            <a:srgbClr val="002060"/>
                          </a:solidFill>
                          <a:effectLst/>
                          <a:latin typeface="+mn-ea"/>
                          <a:ea typeface="+mn-ea"/>
                        </a:rPr>
                        <a:t/>
                      </a:r>
                      <a:br>
                        <a:rPr lang="ko-KR" altLang="en-US" sz="1400" b="0" i="0" u="none" strike="noStrike" dirty="0">
                          <a:solidFill>
                            <a:srgbClr val="002060"/>
                          </a:solidFill>
                          <a:effectLst/>
                          <a:latin typeface="+mn-ea"/>
                          <a:ea typeface="+mn-ea"/>
                        </a:rPr>
                      </a:br>
                      <a:r>
                        <a:rPr lang="ko-KR" altLang="en-US" sz="1400" b="0" i="0" u="none" strike="noStrike" dirty="0" err="1">
                          <a:solidFill>
                            <a:srgbClr val="002060"/>
                          </a:solidFill>
                          <a:effectLst/>
                          <a:latin typeface="+mn-ea"/>
                          <a:ea typeface="+mn-ea"/>
                        </a:rPr>
                        <a:t>讲义类型</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讲义时间</a:t>
                      </a:r>
                      <a:r>
                        <a:rPr lang="ko-KR" altLang="en-US" sz="1400" b="0" i="0" u="none" strike="noStrike" dirty="0">
                          <a:solidFill>
                            <a:srgbClr val="002060"/>
                          </a:solidFill>
                          <a:effectLst/>
                          <a:latin typeface="+mn-ea"/>
                          <a:ea typeface="+mn-ea"/>
                        </a:rPr>
                        <a:t/>
                      </a:r>
                      <a:br>
                        <a:rPr lang="ko-KR" altLang="en-US" sz="1400" b="0" i="0" u="none" strike="noStrike" dirty="0">
                          <a:solidFill>
                            <a:srgbClr val="002060"/>
                          </a:solidFill>
                          <a:effectLst/>
                          <a:latin typeface="+mn-ea"/>
                          <a:ea typeface="+mn-ea"/>
                        </a:rPr>
                      </a:br>
                      <a:r>
                        <a:rPr lang="en-US" altLang="ko-KR" sz="1400" b="0" i="0" u="none" strike="noStrike" dirty="0">
                          <a:solidFill>
                            <a:srgbClr val="002060"/>
                          </a:solidFill>
                          <a:effectLst/>
                          <a:latin typeface="+mn-ea"/>
                          <a:ea typeface="+mn-ea"/>
                        </a:rPr>
                        <a:t>(</a:t>
                      </a:r>
                      <a:r>
                        <a:rPr lang="ko-KR" altLang="en-US" sz="1400" b="0" i="0" u="none" strike="noStrike" dirty="0" err="1">
                          <a:solidFill>
                            <a:srgbClr val="002060"/>
                          </a:solidFill>
                          <a:effectLst/>
                          <a:latin typeface="+mn-ea"/>
                          <a:ea typeface="+mn-ea"/>
                        </a:rPr>
                        <a:t>星期</a:t>
                      </a:r>
                      <a:r>
                        <a:rPr lang="en-US" altLang="ko-KR" sz="1400" b="0" i="0" u="none" strike="noStrike" dirty="0">
                          <a:solidFill>
                            <a:srgbClr val="002060"/>
                          </a:solidFill>
                          <a:effectLst/>
                          <a:latin typeface="+mn-ea"/>
                          <a:ea typeface="+mn-ea"/>
                        </a:rPr>
                        <a:t>,</a:t>
                      </a:r>
                      <a:r>
                        <a:rPr lang="ko-KR" altLang="en-US" sz="1400" b="0" i="0" u="none" strike="noStrike" dirty="0" err="1">
                          <a:solidFill>
                            <a:srgbClr val="002060"/>
                          </a:solidFill>
                          <a:effectLst/>
                          <a:latin typeface="+mn-ea"/>
                          <a:ea typeface="+mn-ea"/>
                        </a:rPr>
                        <a:t>课时</a:t>
                      </a:r>
                      <a:r>
                        <a:rPr lang="en-US" altLang="ko-KR" sz="1400" b="0" i="0" u="none" strike="noStrike" dirty="0">
                          <a:solidFill>
                            <a:srgbClr val="002060"/>
                          </a:solidFill>
                          <a:effectLst/>
                          <a:latin typeface="+mn-ea"/>
                          <a:ea typeface="+mn-ea"/>
                        </a:rPr>
                        <a:t>)</a:t>
                      </a: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面授时间</a:t>
                      </a:r>
                      <a:r>
                        <a:rPr lang="ko-KR" altLang="en-US" sz="1400" b="0" i="0" u="none" strike="noStrike" dirty="0">
                          <a:solidFill>
                            <a:srgbClr val="002060"/>
                          </a:solidFill>
                          <a:effectLst/>
                          <a:latin typeface="+mn-ea"/>
                          <a:ea typeface="+mn-ea"/>
                        </a:rPr>
                        <a:t/>
                      </a:r>
                      <a:br>
                        <a:rPr lang="ko-KR" altLang="en-US" sz="1400" b="0" i="0" u="none" strike="noStrike" dirty="0">
                          <a:solidFill>
                            <a:srgbClr val="002060"/>
                          </a:solidFill>
                          <a:effectLst/>
                          <a:latin typeface="+mn-ea"/>
                          <a:ea typeface="+mn-ea"/>
                        </a:rPr>
                      </a:br>
                      <a:r>
                        <a:rPr lang="en-US" altLang="ko-KR" sz="1400" b="0" i="0" u="none" strike="noStrike" dirty="0">
                          <a:solidFill>
                            <a:srgbClr val="002060"/>
                          </a:solidFill>
                          <a:effectLst/>
                          <a:latin typeface="+mn-ea"/>
                          <a:ea typeface="+mn-ea"/>
                        </a:rPr>
                        <a:t>(</a:t>
                      </a:r>
                      <a:r>
                        <a:rPr lang="ko-KR" altLang="en-US" sz="1400" b="0" i="0" u="none" strike="noStrike" dirty="0" err="1">
                          <a:solidFill>
                            <a:srgbClr val="002060"/>
                          </a:solidFill>
                          <a:effectLst/>
                          <a:latin typeface="+mn-ea"/>
                          <a:ea typeface="+mn-ea"/>
                        </a:rPr>
                        <a:t>星期</a:t>
                      </a:r>
                      <a:r>
                        <a:rPr lang="en-US" altLang="ko-KR" sz="1400" b="0" i="0" u="none" strike="noStrike" dirty="0">
                          <a:solidFill>
                            <a:srgbClr val="002060"/>
                          </a:solidFill>
                          <a:effectLst/>
                          <a:latin typeface="+mn-ea"/>
                          <a:ea typeface="+mn-ea"/>
                        </a:rPr>
                        <a:t>,</a:t>
                      </a:r>
                      <a:r>
                        <a:rPr lang="ko-KR" altLang="en-US" sz="1400" b="0" i="0" u="none" strike="noStrike" dirty="0" err="1">
                          <a:solidFill>
                            <a:srgbClr val="002060"/>
                          </a:solidFill>
                          <a:effectLst/>
                          <a:latin typeface="+mn-ea"/>
                          <a:ea typeface="+mn-ea"/>
                        </a:rPr>
                        <a:t>课时</a:t>
                      </a:r>
                      <a:r>
                        <a:rPr lang="en-US" altLang="ko-KR" sz="1400" b="0" i="0" u="none" strike="noStrike" dirty="0">
                          <a:solidFill>
                            <a:srgbClr val="002060"/>
                          </a:solidFill>
                          <a:effectLst/>
                          <a:latin typeface="+mn-ea"/>
                          <a:ea typeface="+mn-ea"/>
                        </a:rPr>
                        <a:t>)</a:t>
                      </a:r>
                    </a:p>
                  </a:txBody>
                  <a:tcPr marL="9525" marR="9525" marT="9525" marB="0" anchor="ctr">
                    <a:solidFill>
                      <a:schemeClr val="accent2">
                        <a:lumMod val="40000"/>
                        <a:lumOff val="60000"/>
                      </a:schemeClr>
                    </a:solidFill>
                  </a:tcPr>
                </a:tc>
                <a:extLst>
                  <a:ext uri="{0D108BD9-81ED-4DB2-BD59-A6C34878D82A}">
                    <a16:rowId xmlns:a16="http://schemas.microsoft.com/office/drawing/2014/main" val="2234971242"/>
                  </a:ext>
                </a:extLst>
              </a:tr>
              <a:tr h="512187">
                <a:tc>
                  <a:txBody>
                    <a:bodyPr/>
                    <a:lstStyle/>
                    <a:p>
                      <a:pPr algn="ctr" fontAlgn="ctr"/>
                      <a:r>
                        <a:rPr lang="ko-KR" altLang="en-US" sz="1400" b="0" i="0" u="none" strike="noStrike" dirty="0">
                          <a:solidFill>
                            <a:srgbClr val="002060"/>
                          </a:solidFill>
                          <a:effectLst/>
                          <a:latin typeface="+mn-ea"/>
                          <a:ea typeface="+mn-ea"/>
                        </a:rPr>
                        <a:t>실용영어</a:t>
                      </a:r>
                      <a:endParaRPr lang="en-US" altLang="ko-KR"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0000-1-3362-01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대학영어</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김지희</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混合</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3,</a:t>
                      </a:r>
                      <a:r>
                        <a:rPr lang="ko-KR" altLang="en-US" sz="1400" b="0" i="0" u="none" strike="noStrike">
                          <a:solidFill>
                            <a:srgbClr val="002060"/>
                          </a:solidFill>
                          <a:effectLst/>
                          <a:latin typeface="+mn-ea"/>
                          <a:ea typeface="+mn-ea"/>
                        </a:rPr>
                        <a:t>목</a:t>
                      </a:r>
                      <a:r>
                        <a:rPr lang="en-US" altLang="ko-KR" sz="1400" b="0" i="0" u="none" strike="noStrike">
                          <a:solidFill>
                            <a:srgbClr val="002060"/>
                          </a:solidFill>
                          <a:effectLst/>
                          <a:latin typeface="+mn-ea"/>
                          <a:ea typeface="+mn-ea"/>
                        </a:rPr>
                        <a:t>4</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3</a:t>
                      </a:r>
                    </a:p>
                  </a:txBody>
                  <a:tcPr marL="9525" marR="9525" marT="9525" marB="0" anchor="ctr"/>
                </a:tc>
                <a:extLst>
                  <a:ext uri="{0D108BD9-81ED-4DB2-BD59-A6C34878D82A}">
                    <a16:rowId xmlns:a16="http://schemas.microsoft.com/office/drawing/2014/main" val="545993146"/>
                  </a:ext>
                </a:extLst>
              </a:tr>
              <a:tr h="442580">
                <a:tc rowSpan="3">
                  <a:txBody>
                    <a:bodyPr/>
                    <a:lstStyle/>
                    <a:p>
                      <a:pPr algn="ctr" fontAlgn="ctr"/>
                      <a:r>
                        <a:rPr lang="ko-KR" altLang="en-US" sz="1400" b="0" i="0" u="none" strike="noStrike" dirty="0">
                          <a:solidFill>
                            <a:srgbClr val="002060"/>
                          </a:solidFill>
                          <a:effectLst/>
                          <a:latin typeface="+mn-ea"/>
                          <a:ea typeface="+mn-ea"/>
                        </a:rPr>
                        <a:t>외국어로서의</a:t>
                      </a:r>
                      <a:endParaRPr lang="en-US" altLang="ko-KR" sz="1400" b="0" i="0" u="none" strike="noStrike" dirty="0">
                        <a:solidFill>
                          <a:srgbClr val="002060"/>
                        </a:solidFill>
                        <a:effectLst/>
                        <a:latin typeface="+mn-ea"/>
                        <a:ea typeface="+mn-ea"/>
                      </a:endParaRPr>
                    </a:p>
                    <a:p>
                      <a:pPr algn="ctr" fontAlgn="ctr"/>
                      <a:r>
                        <a:rPr lang="ko-KR" altLang="en-US" sz="1400" b="0" i="0" u="none" strike="noStrike" dirty="0">
                          <a:solidFill>
                            <a:srgbClr val="002060"/>
                          </a:solidFill>
                          <a:effectLst/>
                          <a:latin typeface="+mn-ea"/>
                          <a:ea typeface="+mn-ea"/>
                        </a:rPr>
                        <a:t>한국어</a:t>
                      </a:r>
                      <a:endParaRPr lang="en-US" altLang="ko-KR"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0000-1-6021-01</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한국어표현연습</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유혜선</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ko-KR" altLang="en-US" sz="1400" b="0" i="0" u="none" strike="noStrike" kern="1200" cap="none" spc="0" normalizeH="0" baseline="0" noProof="0">
                          <a:ln>
                            <a:noFill/>
                          </a:ln>
                          <a:solidFill>
                            <a:srgbClr val="002060"/>
                          </a:solidFill>
                          <a:effectLst/>
                          <a:uLnTx/>
                          <a:uFillTx/>
                          <a:latin typeface="맑은 고딕" panose="020B0503020000020004" pitchFamily="34" charset="-127"/>
                          <a:ea typeface="맑은 고딕" panose="020B0503020000020004" pitchFamily="34" charset="-127"/>
                          <a:cs typeface="+mn-cs"/>
                        </a:rPr>
                        <a:t>混合</a:t>
                      </a:r>
                      <a:endParaRPr kumimoji="0" lang="ko-KR" altLang="en-US" sz="1400" b="0" i="0" u="none" strike="noStrike" kern="1200" cap="none" spc="0" normalizeH="0" baseline="0" noProof="0" dirty="0">
                        <a:ln>
                          <a:noFill/>
                        </a:ln>
                        <a:solidFill>
                          <a:srgbClr val="002060"/>
                        </a:solidFill>
                        <a:effectLst/>
                        <a:uLnTx/>
                        <a:uFillTx/>
                        <a:latin typeface="맑은 고딕" panose="020B0503020000020004" pitchFamily="34" charset="-127"/>
                        <a:ea typeface="맑은 고딕" panose="020B0503020000020004" pitchFamily="34" charset="-127"/>
                        <a:cs typeface="+mn-cs"/>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7,8,</a:t>
                      </a: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1</a:t>
                      </a:r>
                    </a:p>
                  </a:txBody>
                  <a:tcPr marL="9525" marR="9525" marT="9525" marB="0" anchor="ctr"/>
                </a:tc>
                <a:extLst>
                  <a:ext uri="{0D108BD9-81ED-4DB2-BD59-A6C34878D82A}">
                    <a16:rowId xmlns:a16="http://schemas.microsoft.com/office/drawing/2014/main" val="1071174986"/>
                  </a:ext>
                </a:extLst>
              </a:tr>
              <a:tr h="442580">
                <a:tc vMerge="1">
                  <a:txBody>
                    <a:bodyPr/>
                    <a:lstStyle/>
                    <a:p>
                      <a:pPr algn="ctr" fontAlgn="ctr"/>
                      <a:endParaRPr lang="en-US" altLang="ko-KR" sz="1200" b="0" i="0" u="none" strike="noStrike" dirty="0">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0000-1-6021-02</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한국어표현연습</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김도영</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ko-KR" altLang="en-US" sz="1400" b="0" i="0" u="none" strike="noStrike" kern="1200" cap="none" spc="0" normalizeH="0" baseline="0" noProof="0">
                          <a:ln>
                            <a:noFill/>
                          </a:ln>
                          <a:solidFill>
                            <a:srgbClr val="002060"/>
                          </a:solidFill>
                          <a:effectLst/>
                          <a:uLnTx/>
                          <a:uFillTx/>
                          <a:latin typeface="맑은 고딕" panose="020B0503020000020004" pitchFamily="34" charset="-127"/>
                          <a:ea typeface="맑은 고딕" panose="020B0503020000020004" pitchFamily="34" charset="-127"/>
                          <a:cs typeface="+mn-cs"/>
                        </a:rPr>
                        <a:t>混合</a:t>
                      </a:r>
                      <a:endParaRPr kumimoji="0" lang="ko-KR" altLang="en-US" sz="1400" b="0" i="0" u="none" strike="noStrike" kern="1200" cap="none" spc="0" normalizeH="0" baseline="0" noProof="0" dirty="0">
                        <a:ln>
                          <a:noFill/>
                        </a:ln>
                        <a:solidFill>
                          <a:srgbClr val="002060"/>
                        </a:solidFill>
                        <a:effectLst/>
                        <a:uLnTx/>
                        <a:uFillTx/>
                        <a:latin typeface="맑은 고딕" panose="020B0503020000020004" pitchFamily="34" charset="-127"/>
                        <a:ea typeface="맑은 고딕" panose="020B0503020000020004" pitchFamily="34" charset="-127"/>
                        <a:cs typeface="+mn-cs"/>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5,</a:t>
                      </a:r>
                      <a:r>
                        <a:rPr lang="ko-KR" altLang="en-US" sz="1400" b="0" i="0" u="none" strike="noStrike">
                          <a:solidFill>
                            <a:srgbClr val="002060"/>
                          </a:solidFill>
                          <a:effectLst/>
                          <a:latin typeface="+mn-ea"/>
                          <a:ea typeface="+mn-ea"/>
                        </a:rPr>
                        <a:t>목</a:t>
                      </a:r>
                      <a:r>
                        <a:rPr lang="en-US" altLang="ko-KR" sz="1400" b="0" i="0" u="none" strike="noStrike">
                          <a:solidFill>
                            <a:srgbClr val="002060"/>
                          </a:solidFill>
                          <a:effectLst/>
                          <a:latin typeface="+mn-ea"/>
                          <a:ea typeface="+mn-ea"/>
                        </a:rPr>
                        <a:t>6</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5</a:t>
                      </a:r>
                    </a:p>
                  </a:txBody>
                  <a:tcPr marL="9525" marR="9525" marT="9525" marB="0" anchor="ctr"/>
                </a:tc>
                <a:extLst>
                  <a:ext uri="{0D108BD9-81ED-4DB2-BD59-A6C34878D82A}">
                    <a16:rowId xmlns:a16="http://schemas.microsoft.com/office/drawing/2014/main" val="2988929022"/>
                  </a:ext>
                </a:extLst>
              </a:tr>
              <a:tr h="442580">
                <a:tc vMerge="1">
                  <a:txBody>
                    <a:bodyPr/>
                    <a:lstStyle/>
                    <a:p>
                      <a:pPr algn="ctr" fontAlgn="ctr"/>
                      <a:endParaRPr lang="en-US" altLang="ko-KR" sz="1200" b="0" i="0" u="none" strike="noStrike" dirty="0">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0000-1-7132-01</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시사한국어</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정영호</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ko-KR" altLang="en-US" sz="1400" b="0" i="0" u="none" strike="noStrike" kern="1200" cap="none" spc="0" normalizeH="0" baseline="0" noProof="0">
                          <a:ln>
                            <a:noFill/>
                          </a:ln>
                          <a:solidFill>
                            <a:srgbClr val="002060"/>
                          </a:solidFill>
                          <a:effectLst/>
                          <a:uLnTx/>
                          <a:uFillTx/>
                          <a:latin typeface="맑은 고딕" panose="020B0503020000020004" pitchFamily="34" charset="-127"/>
                          <a:ea typeface="맑은 고딕" panose="020B0503020000020004" pitchFamily="34" charset="-127"/>
                          <a:cs typeface="+mn-cs"/>
                        </a:rPr>
                        <a:t>混合</a:t>
                      </a:r>
                      <a:endParaRPr kumimoji="0" lang="ko-KR" altLang="en-US" sz="1400" b="0" i="0" u="none" strike="noStrike" kern="1200" cap="none" spc="0" normalizeH="0" baseline="0" noProof="0" dirty="0">
                        <a:ln>
                          <a:noFill/>
                        </a:ln>
                        <a:solidFill>
                          <a:srgbClr val="002060"/>
                        </a:solidFill>
                        <a:effectLst/>
                        <a:uLnTx/>
                        <a:uFillTx/>
                        <a:latin typeface="맑은 고딕" panose="020B0503020000020004" pitchFamily="34" charset="-127"/>
                        <a:ea typeface="맑은 고딕" panose="020B0503020000020004" pitchFamily="34" charset="-127"/>
                        <a:cs typeface="+mn-cs"/>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7,8,</a:t>
                      </a: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3</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3</a:t>
                      </a:r>
                    </a:p>
                  </a:txBody>
                  <a:tcPr marL="9525" marR="9525" marT="9525" marB="0" anchor="ctr"/>
                </a:tc>
                <a:extLst>
                  <a:ext uri="{0D108BD9-81ED-4DB2-BD59-A6C34878D82A}">
                    <a16:rowId xmlns:a16="http://schemas.microsoft.com/office/drawing/2014/main" val="3010093310"/>
                  </a:ext>
                </a:extLst>
              </a:tr>
              <a:tr h="534181">
                <a:tc>
                  <a:txBody>
                    <a:bodyPr/>
                    <a:lstStyle/>
                    <a:p>
                      <a:pPr algn="ctr" fontAlgn="ctr"/>
                      <a:r>
                        <a:rPr lang="ko-KR" altLang="en-US" sz="1400" b="0" i="0" u="none" strike="noStrike" dirty="0">
                          <a:solidFill>
                            <a:srgbClr val="002060"/>
                          </a:solidFill>
                          <a:effectLst/>
                          <a:latin typeface="+mn-ea"/>
                          <a:ea typeface="+mn-ea"/>
                        </a:rPr>
                        <a:t>기초수학</a:t>
                      </a:r>
                      <a:endParaRPr lang="en-US" altLang="ko-KR"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0000-1-3675-01</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외국인학생을위한기초수학</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최종성</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ko-KR" altLang="en-US" sz="1400" b="0" i="0" u="none" strike="noStrike" kern="1200" cap="none" spc="0" normalizeH="0" baseline="0" noProof="0" dirty="0" err="1">
                          <a:ln>
                            <a:noFill/>
                          </a:ln>
                          <a:solidFill>
                            <a:srgbClr val="002060"/>
                          </a:solidFill>
                          <a:effectLst/>
                          <a:uLnTx/>
                          <a:uFillTx/>
                          <a:latin typeface="맑은 고딕" panose="020B0503020000020004" pitchFamily="34" charset="-127"/>
                          <a:ea typeface="맑은 고딕" panose="020B0503020000020004" pitchFamily="34" charset="-127"/>
                          <a:cs typeface="+mn-cs"/>
                        </a:rPr>
                        <a:t>混合</a:t>
                      </a:r>
                      <a:endParaRPr kumimoji="0" lang="ko-KR" altLang="en-US" sz="1400" b="0" i="0" u="none" strike="noStrike" kern="1200" cap="none" spc="0" normalizeH="0" baseline="0" noProof="0" dirty="0">
                        <a:ln>
                          <a:noFill/>
                        </a:ln>
                        <a:solidFill>
                          <a:srgbClr val="002060"/>
                        </a:solidFill>
                        <a:effectLst/>
                        <a:uLnTx/>
                        <a:uFillTx/>
                        <a:latin typeface="맑은 고딕" panose="020B0503020000020004" pitchFamily="34" charset="-127"/>
                        <a:ea typeface="맑은 고딕" panose="020B0503020000020004" pitchFamily="34" charset="-127"/>
                        <a:cs typeface="+mn-cs"/>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7,8,</a:t>
                      </a: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5</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5</a:t>
                      </a:r>
                    </a:p>
                  </a:txBody>
                  <a:tcPr marL="9525" marR="9525" marT="9525" marB="0" anchor="ctr"/>
                </a:tc>
                <a:extLst>
                  <a:ext uri="{0D108BD9-81ED-4DB2-BD59-A6C34878D82A}">
                    <a16:rowId xmlns:a16="http://schemas.microsoft.com/office/drawing/2014/main" val="583920823"/>
                  </a:ext>
                </a:extLst>
              </a:tr>
              <a:tr h="486084">
                <a:tc rowSpan="3">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lang="en-US" altLang="ko-KR" sz="1400" b="0" i="0" u="none" strike="noStrike" dirty="0">
                          <a:solidFill>
                            <a:srgbClr val="002060"/>
                          </a:solidFill>
                          <a:effectLst/>
                          <a:latin typeface="+mn-ea"/>
                          <a:ea typeface="+mn-ea"/>
                        </a:rPr>
                        <a:t>K-MOOC</a:t>
                      </a:r>
                      <a:endParaRPr lang="ko-KR" altLang="en-US" sz="1400" b="0" i="0" u="none" strike="noStrike" dirty="0">
                        <a:solidFill>
                          <a:srgbClr val="002060"/>
                        </a:solidFill>
                        <a:effectLst/>
                        <a:latin typeface="+mn-ea"/>
                        <a:ea typeface="+mn-ea"/>
                      </a:endParaRPr>
                    </a:p>
                    <a:p>
                      <a:pPr algn="ctr" fontAlgn="ctr"/>
                      <a:endParaRPr lang="en-US" altLang="ko-KR"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0000-1-3094-02</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플라즈마와건강그리고생활문화</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최은하</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全体线上</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목</a:t>
                      </a:r>
                      <a:r>
                        <a:rPr lang="en-US" altLang="ko-KR" sz="1400" b="0" i="0" u="none" strike="noStrike" dirty="0">
                          <a:solidFill>
                            <a:srgbClr val="002060"/>
                          </a:solidFill>
                          <a:effectLst/>
                          <a:latin typeface="+mn-ea"/>
                          <a:ea typeface="+mn-ea"/>
                        </a:rPr>
                        <a:t>8</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　</a:t>
                      </a:r>
                    </a:p>
                  </a:txBody>
                  <a:tcPr marL="9525" marR="9525" marT="9525" marB="0" anchor="ctr"/>
                </a:tc>
                <a:extLst>
                  <a:ext uri="{0D108BD9-81ED-4DB2-BD59-A6C34878D82A}">
                    <a16:rowId xmlns:a16="http://schemas.microsoft.com/office/drawing/2014/main" val="1894347128"/>
                  </a:ext>
                </a:extLst>
              </a:tr>
              <a:tr h="496652">
                <a:tc vMerge="1">
                  <a:txBody>
                    <a:bodyPr/>
                    <a:lstStyle/>
                    <a:p>
                      <a:pPr algn="ctr" fontAlgn="ctr"/>
                      <a:endParaRPr lang="en-US" altLang="ko-KR" sz="1200" b="0" i="0" u="none" strike="noStrike" dirty="0">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0000-1-3672-02</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현재와과거를잇는한국문화사</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김인호</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ko-KR" altLang="en-US" sz="1400" b="0" i="0" u="none" strike="noStrike" kern="1200" cap="none" spc="0" normalizeH="0" baseline="0" noProof="0">
                          <a:ln>
                            <a:noFill/>
                          </a:ln>
                          <a:solidFill>
                            <a:srgbClr val="002060"/>
                          </a:solidFill>
                          <a:effectLst/>
                          <a:uLnTx/>
                          <a:uFillTx/>
                          <a:latin typeface="맑은 고딕" panose="020B0503020000020004" pitchFamily="34" charset="-127"/>
                          <a:ea typeface="맑은 고딕" panose="020B0503020000020004" pitchFamily="34" charset="-127"/>
                          <a:cs typeface="+mn-cs"/>
                        </a:rPr>
                        <a:t>全体线上</a:t>
                      </a:r>
                      <a:endParaRPr kumimoji="0" lang="ko-KR" altLang="en-US" sz="1400" b="0" i="0" u="none" strike="noStrike" kern="1200" cap="none" spc="0" normalizeH="0" baseline="0" noProof="0" dirty="0">
                        <a:ln>
                          <a:noFill/>
                        </a:ln>
                        <a:solidFill>
                          <a:srgbClr val="002060"/>
                        </a:solidFill>
                        <a:effectLst/>
                        <a:uLnTx/>
                        <a:uFillTx/>
                        <a:latin typeface="맑은 고딕" panose="020B0503020000020004" pitchFamily="34" charset="-127"/>
                        <a:ea typeface="맑은 고딕" panose="020B0503020000020004" pitchFamily="34" charset="-127"/>
                        <a:cs typeface="+mn-cs"/>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a:t>
                      </a:r>
                      <a:r>
                        <a:rPr lang="ko-KR" altLang="en-US" sz="1400" b="0" i="0" u="none" strike="noStrike" dirty="0">
                          <a:solidFill>
                            <a:srgbClr val="002060"/>
                          </a:solidFill>
                          <a:effectLst/>
                          <a:latin typeface="+mn-ea"/>
                          <a:ea typeface="+mn-ea"/>
                        </a:rPr>
                        <a:t>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　</a:t>
                      </a:r>
                    </a:p>
                  </a:txBody>
                  <a:tcPr marL="9525" marR="9525" marT="9525" marB="0" anchor="ctr"/>
                </a:tc>
                <a:extLst>
                  <a:ext uri="{0D108BD9-81ED-4DB2-BD59-A6C34878D82A}">
                    <a16:rowId xmlns:a16="http://schemas.microsoft.com/office/drawing/2014/main" val="1438779612"/>
                  </a:ext>
                </a:extLst>
              </a:tr>
              <a:tr h="479389">
                <a:tc vMerge="1">
                  <a:txBody>
                    <a:bodyPr/>
                    <a:lstStyle/>
                    <a:p>
                      <a:pPr algn="ctr" fontAlgn="ctr"/>
                      <a:endParaRPr lang="en-US" altLang="ko-KR" sz="1200" b="0" i="0" u="none" strike="noStrike" dirty="0">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0000-1-9735-02</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수학사개론</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교선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허민</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ko-KR" altLang="en-US" sz="1400" b="0" i="0" u="none" strike="noStrike" kern="1200" cap="none" spc="0" normalizeH="0" baseline="0" noProof="0" dirty="0" err="1">
                          <a:ln>
                            <a:noFill/>
                          </a:ln>
                          <a:solidFill>
                            <a:srgbClr val="002060"/>
                          </a:solidFill>
                          <a:effectLst/>
                          <a:uLnTx/>
                          <a:uFillTx/>
                          <a:latin typeface="맑은 고딕" panose="020B0503020000020004" pitchFamily="34" charset="-127"/>
                          <a:ea typeface="맑은 고딕" panose="020B0503020000020004" pitchFamily="34" charset="-127"/>
                          <a:cs typeface="+mn-cs"/>
                        </a:rPr>
                        <a:t>全体线上</a:t>
                      </a:r>
                      <a:endParaRPr kumimoji="0" lang="ko-KR" altLang="en-US" sz="1400" b="0" i="0" u="none" strike="noStrike" kern="1200" cap="none" spc="0" normalizeH="0" baseline="0" noProof="0" dirty="0">
                        <a:ln>
                          <a:noFill/>
                        </a:ln>
                        <a:solidFill>
                          <a:srgbClr val="002060"/>
                        </a:solidFill>
                        <a:effectLst/>
                        <a:uLnTx/>
                        <a:uFillTx/>
                        <a:latin typeface="맑은 고딕" panose="020B0503020000020004" pitchFamily="34" charset="-127"/>
                        <a:ea typeface="맑은 고딕" panose="020B0503020000020004" pitchFamily="34" charset="-127"/>
                        <a:cs typeface="+mn-cs"/>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월</a:t>
                      </a:r>
                      <a:r>
                        <a:rPr lang="en-US" altLang="ko-KR" sz="1400" b="0" i="0" u="none" strike="noStrike" dirty="0">
                          <a:solidFill>
                            <a:srgbClr val="002060"/>
                          </a:solidFill>
                          <a:effectLst/>
                          <a:latin typeface="+mn-ea"/>
                          <a:ea typeface="+mn-ea"/>
                        </a:rPr>
                        <a:t>7</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　</a:t>
                      </a:r>
                    </a:p>
                  </a:txBody>
                  <a:tcPr marL="9525" marR="9525" marT="9525" marB="0" anchor="ctr"/>
                </a:tc>
                <a:extLst>
                  <a:ext uri="{0D108BD9-81ED-4DB2-BD59-A6C34878D82A}">
                    <a16:rowId xmlns:a16="http://schemas.microsoft.com/office/drawing/2014/main" val="916444939"/>
                  </a:ext>
                </a:extLst>
              </a:tr>
            </a:tbl>
          </a:graphicData>
        </a:graphic>
      </p:graphicFrame>
      <p:sp>
        <p:nvSpPr>
          <p:cNvPr id="6" name="TextBox 5"/>
          <p:cNvSpPr txBox="1"/>
          <p:nvPr/>
        </p:nvSpPr>
        <p:spPr>
          <a:xfrm>
            <a:off x="4322581" y="702026"/>
            <a:ext cx="4473781" cy="307777"/>
          </a:xfrm>
          <a:prstGeom prst="rect">
            <a:avLst/>
          </a:prstGeom>
          <a:solidFill>
            <a:srgbClr val="FFFF00"/>
          </a:solidFill>
        </p:spPr>
        <p:txBody>
          <a:bodyPr wrap="square" rtlCol="0">
            <a:spAutoFit/>
          </a:bodyPr>
          <a:lstStyle/>
          <a:p>
            <a:r>
              <a:rPr lang="zh-CN" altLang="en-US" sz="1400" dirty="0"/>
              <a:t>建议一二年级的学生选择相应年级的课程</a:t>
            </a:r>
            <a:endParaRPr lang="ko-KR" altLang="en-US" sz="1400" dirty="0"/>
          </a:p>
        </p:txBody>
      </p:sp>
      <p:sp>
        <p:nvSpPr>
          <p:cNvPr id="15" name="직사각형 6">
            <a:extLst>
              <a:ext uri="{FF2B5EF4-FFF2-40B4-BE49-F238E27FC236}">
                <a16:creationId xmlns:a16="http://schemas.microsoft.com/office/drawing/2014/main" id="{DCAA294B-409B-2545-AF76-A32FEB4BD5EB}"/>
              </a:ext>
            </a:extLst>
          </p:cNvPr>
          <p:cNvSpPr/>
          <p:nvPr/>
        </p:nvSpPr>
        <p:spPr>
          <a:xfrm>
            <a:off x="473232" y="5778962"/>
            <a:ext cx="9387571" cy="584775"/>
          </a:xfrm>
          <a:prstGeom prst="rect">
            <a:avLst/>
          </a:prstGeom>
        </p:spPr>
        <p:txBody>
          <a:bodyPr wrap="square">
            <a:spAutoFit/>
          </a:bodyPr>
          <a:lstStyle/>
          <a:p>
            <a:r>
              <a:rPr lang="en-US" altLang="ko-KR" sz="1400" dirty="0">
                <a:hlinkClick r:id="rId5"/>
              </a:rPr>
              <a:t>2021-1</a:t>
            </a:r>
            <a:r>
              <a:rPr lang="ko-KR" altLang="en-US" sz="1400" dirty="0">
                <a:hlinkClick r:id="rId5"/>
              </a:rPr>
              <a:t>学期外国人课程详情https://www.kw.ac.kr/ko/life/notice.jsp?BoardMode=view&amp;DUID=35178</a:t>
            </a:r>
            <a:endParaRPr lang="en-US" altLang="ko-KR" sz="1400" dirty="0"/>
          </a:p>
          <a:p>
            <a:endParaRPr lang="ko-KR" altLang="en-US" dirty="0"/>
          </a:p>
        </p:txBody>
      </p:sp>
    </p:spTree>
    <p:extLst>
      <p:ext uri="{BB962C8B-B14F-4D97-AF65-F5344CB8AC3E}">
        <p14:creationId xmlns:p14="http://schemas.microsoft.com/office/powerpoint/2010/main" val="1215884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3700" y="-15931"/>
            <a:ext cx="12192001" cy="6220684"/>
          </a:xfrm>
          <a:prstGeom prst="rect">
            <a:avLst/>
          </a:prstGeom>
          <a:solidFill>
            <a:schemeClr val="accent2">
              <a:lumMod val="20000"/>
              <a:lumOff val="80000"/>
              <a:alpha val="74000"/>
            </a:schemeClr>
          </a:solidFill>
          <a:ln w="12700">
            <a:solidFill>
              <a:schemeClr val="accent2"/>
            </a:solidFill>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슬라이드 번호 개체 틀 3"/>
          <p:cNvSpPr>
            <a:spLocks noGrp="1"/>
          </p:cNvSpPr>
          <p:nvPr>
            <p:ph type="sldNum" sz="quarter" idx="12"/>
          </p:nvPr>
        </p:nvSpPr>
        <p:spPr>
          <a:xfrm>
            <a:off x="8561631" y="6259244"/>
            <a:ext cx="2743200" cy="365125"/>
          </a:xfrm>
        </p:spPr>
        <p:txBody>
          <a:bodyPr/>
          <a:lstStyle/>
          <a:p>
            <a:fld id="{99B297C0-D5F6-4D8A-AF7E-30A8AF963A65}" type="slidenum">
              <a:rPr lang="ko-KR" altLang="en-US" smtClean="0"/>
              <a:t>20</a:t>
            </a:fld>
            <a:endParaRPr lang="ko-KR" altLang="en-US"/>
          </a:p>
        </p:txBody>
      </p:sp>
      <p:sp>
        <p:nvSpPr>
          <p:cNvPr id="18" name="TextBox 17"/>
          <p:cNvSpPr txBox="1"/>
          <p:nvPr/>
        </p:nvSpPr>
        <p:spPr>
          <a:xfrm>
            <a:off x="248790" y="778587"/>
            <a:ext cx="7580871" cy="307777"/>
          </a:xfrm>
          <a:prstGeom prst="rect">
            <a:avLst/>
          </a:prstGeom>
          <a:noFill/>
        </p:spPr>
        <p:txBody>
          <a:bodyPr wrap="square" rtlCol="0">
            <a:spAutoFit/>
          </a:bodyPr>
          <a:lstStyle/>
          <a:p>
            <a:r>
              <a:rPr lang="en-US" altLang="ko-KR" sz="1400" dirty="0">
                <a:solidFill>
                  <a:srgbClr val="002060"/>
                </a:solidFill>
                <a:latin typeface="+mj-lt"/>
              </a:rPr>
              <a:t>4) </a:t>
            </a:r>
            <a:r>
              <a:rPr lang="ko-KR" altLang="en-US" sz="1400" b="1" dirty="0" err="1">
                <a:solidFill>
                  <a:srgbClr val="002060"/>
                </a:solidFill>
                <a:latin typeface="+mj-lt"/>
              </a:rPr>
              <a:t>专业课</a:t>
            </a:r>
            <a:endParaRPr lang="ko-KR" altLang="en-US" sz="1400" b="1" dirty="0">
              <a:solidFill>
                <a:schemeClr val="accent6"/>
              </a:solidFill>
              <a:latin typeface="+mj-lt"/>
            </a:endParaRPr>
          </a:p>
        </p:txBody>
      </p:sp>
      <p:sp>
        <p:nvSpPr>
          <p:cNvPr id="5" name="직사각형 4"/>
          <p:cNvSpPr/>
          <p:nvPr/>
        </p:nvSpPr>
        <p:spPr>
          <a:xfrm>
            <a:off x="5896266" y="3244334"/>
            <a:ext cx="399468" cy="369332"/>
          </a:xfrm>
          <a:prstGeom prst="rect">
            <a:avLst/>
          </a:prstGeom>
        </p:spPr>
        <p:txBody>
          <a:bodyPr wrap="none">
            <a:spAutoFit/>
          </a:bodyPr>
          <a:lstStyle/>
          <a:p>
            <a:r>
              <a:rPr lang="en-US" altLang="ko-KR" kern="0" dirty="0">
                <a:solidFill>
                  <a:srgbClr val="002060"/>
                </a:solidFill>
              </a:rPr>
              <a:t> · </a:t>
            </a:r>
            <a:endParaRPr lang="ko-KR" altLang="en-US" dirty="0"/>
          </a:p>
        </p:txBody>
      </p:sp>
      <p:sp>
        <p:nvSpPr>
          <p:cNvPr id="12" name="TextBox 11"/>
          <p:cNvSpPr txBox="1"/>
          <p:nvPr/>
        </p:nvSpPr>
        <p:spPr>
          <a:xfrm>
            <a:off x="166591" y="158382"/>
            <a:ext cx="7580871" cy="523220"/>
          </a:xfrm>
          <a:prstGeom prst="rect">
            <a:avLst/>
          </a:prstGeom>
          <a:noFill/>
        </p:spPr>
        <p:txBody>
          <a:bodyPr wrap="square" rtlCol="0">
            <a:spAutoFit/>
          </a:bodyPr>
          <a:lstStyle/>
          <a:p>
            <a:r>
              <a:rPr lang="en-US" altLang="ko-KR" sz="2800" dirty="0">
                <a:solidFill>
                  <a:srgbClr val="002060"/>
                </a:solidFill>
              </a:rPr>
              <a:t>3. </a:t>
            </a:r>
            <a:r>
              <a:rPr lang="ko-KR" altLang="en-US" sz="2800" dirty="0" err="1">
                <a:solidFill>
                  <a:srgbClr val="002060"/>
                </a:solidFill>
              </a:rPr>
              <a:t>外国人课程</a:t>
            </a:r>
            <a:endParaRPr lang="ko-KR" altLang="en-US" sz="2800" dirty="0">
              <a:solidFill>
                <a:srgbClr val="002060"/>
              </a:solidFill>
            </a:endParaRPr>
          </a:p>
        </p:txBody>
      </p:sp>
      <p:graphicFrame>
        <p:nvGraphicFramePr>
          <p:cNvPr id="7" name="표 6"/>
          <p:cNvGraphicFramePr>
            <a:graphicFrameLocks noGrp="1"/>
          </p:cNvGraphicFramePr>
          <p:nvPr>
            <p:extLst>
              <p:ext uri="{D42A27DB-BD31-4B8C-83A1-F6EECF244321}">
                <p14:modId xmlns:p14="http://schemas.microsoft.com/office/powerpoint/2010/main" val="2050057192"/>
              </p:ext>
            </p:extLst>
          </p:nvPr>
        </p:nvGraphicFramePr>
        <p:xfrm>
          <a:off x="270588" y="1177329"/>
          <a:ext cx="11587428" cy="4583790"/>
        </p:xfrm>
        <a:graphic>
          <a:graphicData uri="http://schemas.openxmlformats.org/drawingml/2006/table">
            <a:tbl>
              <a:tblPr>
                <a:tableStyleId>{5DA37D80-6434-44D0-A028-1B22A696006F}</a:tableStyleId>
              </a:tblPr>
              <a:tblGrid>
                <a:gridCol w="1032918">
                  <a:extLst>
                    <a:ext uri="{9D8B030D-6E8A-4147-A177-3AD203B41FA5}">
                      <a16:colId xmlns:a16="http://schemas.microsoft.com/office/drawing/2014/main" val="1290022441"/>
                    </a:ext>
                  </a:extLst>
                </a:gridCol>
                <a:gridCol w="1410511">
                  <a:extLst>
                    <a:ext uri="{9D8B030D-6E8A-4147-A177-3AD203B41FA5}">
                      <a16:colId xmlns:a16="http://schemas.microsoft.com/office/drawing/2014/main" val="1234595235"/>
                    </a:ext>
                  </a:extLst>
                </a:gridCol>
                <a:gridCol w="2408489">
                  <a:extLst>
                    <a:ext uri="{9D8B030D-6E8A-4147-A177-3AD203B41FA5}">
                      <a16:colId xmlns:a16="http://schemas.microsoft.com/office/drawing/2014/main" val="2807249250"/>
                    </a:ext>
                  </a:extLst>
                </a:gridCol>
                <a:gridCol w="578498">
                  <a:extLst>
                    <a:ext uri="{9D8B030D-6E8A-4147-A177-3AD203B41FA5}">
                      <a16:colId xmlns:a16="http://schemas.microsoft.com/office/drawing/2014/main" val="3477863323"/>
                    </a:ext>
                  </a:extLst>
                </a:gridCol>
                <a:gridCol w="541176">
                  <a:extLst>
                    <a:ext uri="{9D8B030D-6E8A-4147-A177-3AD203B41FA5}">
                      <a16:colId xmlns:a16="http://schemas.microsoft.com/office/drawing/2014/main" val="1850903933"/>
                    </a:ext>
                  </a:extLst>
                </a:gridCol>
                <a:gridCol w="531844">
                  <a:extLst>
                    <a:ext uri="{9D8B030D-6E8A-4147-A177-3AD203B41FA5}">
                      <a16:colId xmlns:a16="http://schemas.microsoft.com/office/drawing/2014/main" val="1340149877"/>
                    </a:ext>
                  </a:extLst>
                </a:gridCol>
                <a:gridCol w="737119">
                  <a:extLst>
                    <a:ext uri="{9D8B030D-6E8A-4147-A177-3AD203B41FA5}">
                      <a16:colId xmlns:a16="http://schemas.microsoft.com/office/drawing/2014/main" val="3580175094"/>
                    </a:ext>
                  </a:extLst>
                </a:gridCol>
                <a:gridCol w="1306286">
                  <a:extLst>
                    <a:ext uri="{9D8B030D-6E8A-4147-A177-3AD203B41FA5}">
                      <a16:colId xmlns:a16="http://schemas.microsoft.com/office/drawing/2014/main" val="3947039583"/>
                    </a:ext>
                  </a:extLst>
                </a:gridCol>
                <a:gridCol w="1017036">
                  <a:extLst>
                    <a:ext uri="{9D8B030D-6E8A-4147-A177-3AD203B41FA5}">
                      <a16:colId xmlns:a16="http://schemas.microsoft.com/office/drawing/2014/main" val="3637948932"/>
                    </a:ext>
                  </a:extLst>
                </a:gridCol>
                <a:gridCol w="1104795">
                  <a:extLst>
                    <a:ext uri="{9D8B030D-6E8A-4147-A177-3AD203B41FA5}">
                      <a16:colId xmlns:a16="http://schemas.microsoft.com/office/drawing/2014/main" val="1699461188"/>
                    </a:ext>
                  </a:extLst>
                </a:gridCol>
                <a:gridCol w="918756">
                  <a:extLst>
                    <a:ext uri="{9D8B030D-6E8A-4147-A177-3AD203B41FA5}">
                      <a16:colId xmlns:a16="http://schemas.microsoft.com/office/drawing/2014/main" val="2879883781"/>
                    </a:ext>
                  </a:extLst>
                </a:gridCol>
              </a:tblGrid>
              <a:tr h="648487">
                <a:tc>
                  <a:txBody>
                    <a:bodyPr/>
                    <a:lstStyle/>
                    <a:p>
                      <a:pPr algn="ctr" fontAlgn="ctr"/>
                      <a:r>
                        <a:rPr lang="ko-KR" altLang="en-US" sz="1400" b="0" i="0" u="none" strike="noStrike" dirty="0" err="1">
                          <a:solidFill>
                            <a:srgbClr val="002060"/>
                          </a:solidFill>
                          <a:effectLst/>
                          <a:latin typeface="+mn-ea"/>
                          <a:ea typeface="+mn-ea"/>
                        </a:rPr>
                        <a:t>专业</a:t>
                      </a:r>
                      <a:endParaRPr lang="ko-KR" altLang="en-US" sz="1400" b="0" i="0" u="none" strike="noStrike" dirty="0">
                        <a:solidFill>
                          <a:srgbClr val="002060"/>
                        </a:solidFill>
                        <a:effectLst/>
                        <a:latin typeface="+mn-ea"/>
                        <a:ea typeface="+mn-ea"/>
                      </a:endParaRPr>
                    </a:p>
                  </a:txBody>
                  <a:tcPr marL="7620" marR="7620" marT="7620"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课程编号</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课程名</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类型</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学分</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时长</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负责教授</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2021-1</a:t>
                      </a:r>
                      <a:r>
                        <a:rPr lang="ko-KR" altLang="en-US" sz="1400" b="0" i="0" u="none" strike="noStrike" dirty="0" err="1">
                          <a:solidFill>
                            <a:srgbClr val="002060"/>
                          </a:solidFill>
                          <a:effectLst/>
                          <a:latin typeface="+mn-ea"/>
                          <a:ea typeface="+mn-ea"/>
                        </a:rPr>
                        <a:t>学期</a:t>
                      </a:r>
                      <a:r>
                        <a:rPr lang="ko-KR" altLang="en-US" sz="1400" b="0" i="0" u="none" strike="noStrike" dirty="0">
                          <a:solidFill>
                            <a:srgbClr val="002060"/>
                          </a:solidFill>
                          <a:effectLst/>
                          <a:latin typeface="+mn-ea"/>
                          <a:ea typeface="+mn-ea"/>
                        </a:rPr>
                        <a:t/>
                      </a:r>
                      <a:br>
                        <a:rPr lang="ko-KR" altLang="en-US" sz="1400" b="0" i="0" u="none" strike="noStrike" dirty="0">
                          <a:solidFill>
                            <a:srgbClr val="002060"/>
                          </a:solidFill>
                          <a:effectLst/>
                          <a:latin typeface="+mn-ea"/>
                          <a:ea typeface="+mn-ea"/>
                        </a:rPr>
                      </a:br>
                      <a:r>
                        <a:rPr lang="ko-KR" altLang="en-US" sz="1400" b="0" i="0" u="none" strike="noStrike" dirty="0" err="1">
                          <a:solidFill>
                            <a:srgbClr val="002060"/>
                          </a:solidFill>
                          <a:effectLst/>
                          <a:latin typeface="+mn-ea"/>
                          <a:ea typeface="+mn-ea"/>
                        </a:rPr>
                        <a:t>讲义类型</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讲义时间</a:t>
                      </a:r>
                      <a:r>
                        <a:rPr lang="ko-KR" altLang="en-US" sz="1400" b="0" i="0" u="none" strike="noStrike" dirty="0">
                          <a:solidFill>
                            <a:srgbClr val="002060"/>
                          </a:solidFill>
                          <a:effectLst/>
                          <a:latin typeface="+mn-ea"/>
                          <a:ea typeface="+mn-ea"/>
                        </a:rPr>
                        <a:t/>
                      </a:r>
                      <a:br>
                        <a:rPr lang="ko-KR" altLang="en-US" sz="1400" b="0" i="0" u="none" strike="noStrike" dirty="0">
                          <a:solidFill>
                            <a:srgbClr val="002060"/>
                          </a:solidFill>
                          <a:effectLst/>
                          <a:latin typeface="+mn-ea"/>
                          <a:ea typeface="+mn-ea"/>
                        </a:rPr>
                      </a:br>
                      <a:r>
                        <a:rPr lang="en-US" altLang="ko-KR" sz="1400" b="0" i="0" u="none" strike="noStrike" dirty="0">
                          <a:solidFill>
                            <a:srgbClr val="002060"/>
                          </a:solidFill>
                          <a:effectLst/>
                          <a:latin typeface="+mn-ea"/>
                          <a:ea typeface="+mn-ea"/>
                        </a:rPr>
                        <a:t>(</a:t>
                      </a:r>
                      <a:r>
                        <a:rPr lang="ko-KR" altLang="en-US" sz="1400" b="0" i="0" u="none" strike="noStrike" dirty="0" err="1">
                          <a:solidFill>
                            <a:srgbClr val="002060"/>
                          </a:solidFill>
                          <a:effectLst/>
                          <a:latin typeface="+mn-ea"/>
                          <a:ea typeface="+mn-ea"/>
                        </a:rPr>
                        <a:t>星期</a:t>
                      </a:r>
                      <a:r>
                        <a:rPr lang="en-US" altLang="ko-KR" sz="1400" b="0" i="0" u="none" strike="noStrike" dirty="0">
                          <a:solidFill>
                            <a:srgbClr val="002060"/>
                          </a:solidFill>
                          <a:effectLst/>
                          <a:latin typeface="+mn-ea"/>
                          <a:ea typeface="+mn-ea"/>
                        </a:rPr>
                        <a:t>,</a:t>
                      </a:r>
                      <a:r>
                        <a:rPr lang="ko-KR" altLang="en-US" sz="1400" b="0" i="0" u="none" strike="noStrike" dirty="0" err="1">
                          <a:solidFill>
                            <a:srgbClr val="002060"/>
                          </a:solidFill>
                          <a:effectLst/>
                          <a:latin typeface="+mn-ea"/>
                          <a:ea typeface="+mn-ea"/>
                        </a:rPr>
                        <a:t>课时</a:t>
                      </a:r>
                      <a:r>
                        <a:rPr lang="en-US" altLang="ko-KR" sz="1400" b="0" i="0" u="none" strike="noStrike" dirty="0">
                          <a:solidFill>
                            <a:srgbClr val="002060"/>
                          </a:solidFill>
                          <a:effectLst/>
                          <a:latin typeface="+mn-ea"/>
                          <a:ea typeface="+mn-ea"/>
                        </a:rPr>
                        <a:t>)</a:t>
                      </a: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面授时间</a:t>
                      </a:r>
                      <a:r>
                        <a:rPr lang="ko-KR" altLang="en-US" sz="1400" b="0" i="0" u="none" strike="noStrike" dirty="0">
                          <a:solidFill>
                            <a:srgbClr val="002060"/>
                          </a:solidFill>
                          <a:effectLst/>
                          <a:latin typeface="+mn-ea"/>
                          <a:ea typeface="+mn-ea"/>
                        </a:rPr>
                        <a:t/>
                      </a:r>
                      <a:br>
                        <a:rPr lang="ko-KR" altLang="en-US" sz="1400" b="0" i="0" u="none" strike="noStrike" dirty="0">
                          <a:solidFill>
                            <a:srgbClr val="002060"/>
                          </a:solidFill>
                          <a:effectLst/>
                          <a:latin typeface="+mn-ea"/>
                          <a:ea typeface="+mn-ea"/>
                        </a:rPr>
                      </a:br>
                      <a:r>
                        <a:rPr lang="en-US" altLang="ko-KR" sz="1400" b="0" i="0" u="none" strike="noStrike" dirty="0">
                          <a:solidFill>
                            <a:srgbClr val="002060"/>
                          </a:solidFill>
                          <a:effectLst/>
                          <a:latin typeface="+mn-ea"/>
                          <a:ea typeface="+mn-ea"/>
                        </a:rPr>
                        <a:t>(</a:t>
                      </a:r>
                      <a:r>
                        <a:rPr lang="ko-KR" altLang="en-US" sz="1400" b="0" i="0" u="none" strike="noStrike" dirty="0" err="1">
                          <a:solidFill>
                            <a:srgbClr val="002060"/>
                          </a:solidFill>
                          <a:effectLst/>
                          <a:latin typeface="+mn-ea"/>
                          <a:ea typeface="+mn-ea"/>
                        </a:rPr>
                        <a:t>星期</a:t>
                      </a:r>
                      <a:r>
                        <a:rPr lang="en-US" altLang="ko-KR" sz="1400" b="0" i="0" u="none" strike="noStrike" dirty="0">
                          <a:solidFill>
                            <a:srgbClr val="002060"/>
                          </a:solidFill>
                          <a:effectLst/>
                          <a:latin typeface="+mn-ea"/>
                          <a:ea typeface="+mn-ea"/>
                        </a:rPr>
                        <a:t>,</a:t>
                      </a:r>
                      <a:r>
                        <a:rPr lang="ko-KR" altLang="en-US" sz="1400" b="0" i="0" u="none" strike="noStrike" dirty="0" err="1">
                          <a:solidFill>
                            <a:srgbClr val="002060"/>
                          </a:solidFill>
                          <a:effectLst/>
                          <a:latin typeface="+mn-ea"/>
                          <a:ea typeface="+mn-ea"/>
                        </a:rPr>
                        <a:t>课时</a:t>
                      </a:r>
                      <a:r>
                        <a:rPr lang="en-US" altLang="ko-KR" sz="1400" b="0" i="0" u="none" strike="noStrike" dirty="0">
                          <a:solidFill>
                            <a:srgbClr val="002060"/>
                          </a:solidFill>
                          <a:effectLst/>
                          <a:latin typeface="+mn-ea"/>
                          <a:ea typeface="+mn-ea"/>
                        </a:rPr>
                        <a:t>)</a:t>
                      </a: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备注</a:t>
                      </a:r>
                      <a:endParaRPr lang="en-US" altLang="ko-KR"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extLst>
                  <a:ext uri="{0D108BD9-81ED-4DB2-BD59-A6C34878D82A}">
                    <a16:rowId xmlns:a16="http://schemas.microsoft.com/office/drawing/2014/main" val="2038327640"/>
                  </a:ext>
                </a:extLst>
              </a:tr>
              <a:tr h="417903">
                <a:tc>
                  <a:txBody>
                    <a:bodyPr/>
                    <a:lstStyle/>
                    <a:p>
                      <a:pPr algn="ctr" fontAlgn="ctr"/>
                      <a:r>
                        <a:rPr lang="ko-KR" altLang="en-US" sz="1400" b="0" i="0" u="none" strike="noStrike" dirty="0" err="1">
                          <a:solidFill>
                            <a:srgbClr val="002060"/>
                          </a:solidFill>
                          <a:effectLst/>
                          <a:latin typeface="+mn-ea"/>
                          <a:ea typeface="+mn-ea"/>
                        </a:rPr>
                        <a:t>电子工程</a:t>
                      </a:r>
                      <a:endParaRPr lang="ko-KR" altLang="en-US" sz="1400" b="0" i="0" u="none" strike="noStrike" dirty="0">
                        <a:solidFill>
                          <a:srgbClr val="002060"/>
                        </a:solidFill>
                        <a:effectLst/>
                        <a:latin typeface="+mn-ea"/>
                        <a:ea typeface="+mn-ea"/>
                      </a:endParaRPr>
                    </a:p>
                  </a:txBody>
                  <a:tcPr marL="8962" marR="8962" marT="8962" marB="0" anchor="ctr"/>
                </a:tc>
                <a:tc>
                  <a:txBody>
                    <a:bodyPr/>
                    <a:lstStyle/>
                    <a:p>
                      <a:pPr algn="ctr" fontAlgn="ctr"/>
                      <a:r>
                        <a:rPr lang="en-US" altLang="ko-KR" sz="1400" b="0" i="0" u="none" strike="noStrike" dirty="0">
                          <a:solidFill>
                            <a:srgbClr val="002060"/>
                          </a:solidFill>
                          <a:effectLst/>
                          <a:latin typeface="+mn-ea"/>
                          <a:ea typeface="+mn-ea"/>
                        </a:rPr>
                        <a:t>7000-3-3766-01</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신소재의원리와응용</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손희상</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全体线上</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5</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　</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1079790043"/>
                  </a:ext>
                </a:extLst>
              </a:tr>
              <a:tr h="442394">
                <a:tc>
                  <a:txBody>
                    <a:bodyPr/>
                    <a:lstStyle/>
                    <a:p>
                      <a:pPr algn="ctr" fontAlgn="ctr"/>
                      <a:r>
                        <a:rPr lang="ko-KR" altLang="en-US" sz="1400" b="0" i="0" u="none" strike="noStrike" dirty="0" err="1">
                          <a:solidFill>
                            <a:srgbClr val="002060"/>
                          </a:solidFill>
                          <a:effectLst/>
                          <a:latin typeface="+mn-ea"/>
                          <a:ea typeface="+mn-ea"/>
                        </a:rPr>
                        <a:t>理工</a:t>
                      </a:r>
                      <a:endParaRPr lang="ko-KR" altLang="en-US" sz="1400" b="0" i="0" u="none" strike="noStrike" dirty="0">
                        <a:solidFill>
                          <a:srgbClr val="002060"/>
                        </a:solidFill>
                        <a:effectLst/>
                        <a:latin typeface="+mn-ea"/>
                        <a:ea typeface="+mn-ea"/>
                      </a:endParaRPr>
                    </a:p>
                  </a:txBody>
                  <a:tcPr marL="8962" marR="8962" marT="8962" marB="0" anchor="ctr"/>
                </a:tc>
                <a:tc>
                  <a:txBody>
                    <a:bodyPr/>
                    <a:lstStyle/>
                    <a:p>
                      <a:pPr algn="ctr" fontAlgn="ctr"/>
                      <a:r>
                        <a:rPr lang="en-US" altLang="ko-KR" sz="1400" b="0" i="0" u="none" strike="noStrike" dirty="0">
                          <a:solidFill>
                            <a:srgbClr val="002060"/>
                          </a:solidFill>
                          <a:effectLst/>
                          <a:latin typeface="+mn-ea"/>
                          <a:ea typeface="+mn-ea"/>
                        </a:rPr>
                        <a:t>1000-3-3766-01</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신소재의원리와응용</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손희상</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全体线上</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5</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100%</a:t>
                      </a:r>
                      <a:r>
                        <a:rPr lang="ko-KR" altLang="en-US" sz="1400" b="0" i="0" u="none" strike="noStrike" dirty="0" err="1">
                          <a:solidFill>
                            <a:srgbClr val="002060"/>
                          </a:solidFill>
                          <a:effectLst/>
                          <a:latin typeface="+mn-ea"/>
                          <a:ea typeface="+mn-ea"/>
                        </a:rPr>
                        <a:t>英语</a:t>
                      </a:r>
                      <a:r>
                        <a:rPr lang="en-US" altLang="ko-KR" sz="1400" b="0" i="0" u="none" strike="noStrike" dirty="0">
                          <a:solidFill>
                            <a:srgbClr val="002060"/>
                          </a:solidFill>
                          <a:effectLst/>
                          <a:latin typeface="+mn-ea"/>
                          <a:ea typeface="+mn-ea"/>
                        </a:rPr>
                        <a:t>,</a:t>
                      </a:r>
                      <a:r>
                        <a:rPr lang="ko-KR" altLang="en-US" sz="1400" b="0" i="0" u="none" strike="noStrike" dirty="0" err="1">
                          <a:solidFill>
                            <a:srgbClr val="002060"/>
                          </a:solidFill>
                          <a:effectLst/>
                          <a:latin typeface="+mn-ea"/>
                          <a:ea typeface="+mn-ea"/>
                        </a:rPr>
                        <a:t>外国人课程</a:t>
                      </a: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609266163"/>
                  </a:ext>
                </a:extLst>
              </a:tr>
              <a:tr h="417903">
                <a:tc rowSpan="4">
                  <a:txBody>
                    <a:bodyPr/>
                    <a:lstStyle/>
                    <a:p>
                      <a:pPr algn="ctr" fontAlgn="ctr"/>
                      <a:r>
                        <a:rPr lang="ko-KR" altLang="en-US" sz="1400" b="0" i="0" u="none" strike="noStrike" dirty="0" err="1">
                          <a:solidFill>
                            <a:srgbClr val="002060"/>
                          </a:solidFill>
                          <a:effectLst/>
                          <a:latin typeface="+mn-ea"/>
                          <a:ea typeface="+mn-ea"/>
                        </a:rPr>
                        <a:t>国语国文</a:t>
                      </a:r>
                      <a:endParaRPr lang="ko-KR" altLang="en-US" sz="1400" b="0" i="0" u="none" strike="noStrike" dirty="0">
                        <a:solidFill>
                          <a:srgbClr val="002060"/>
                        </a:solidFill>
                        <a:effectLst/>
                        <a:latin typeface="+mn-ea"/>
                        <a:ea typeface="+mn-ea"/>
                      </a:endParaRPr>
                    </a:p>
                  </a:txBody>
                  <a:tcPr marL="8962" marR="8962" marT="8962" marB="0" anchor="ctr"/>
                </a:tc>
                <a:tc>
                  <a:txBody>
                    <a:bodyPr/>
                    <a:lstStyle/>
                    <a:p>
                      <a:pPr algn="ctr" fontAlgn="ctr"/>
                      <a:r>
                        <a:rPr lang="en-US" altLang="ko-KR" sz="1400" b="0" i="0" u="none" strike="noStrike">
                          <a:solidFill>
                            <a:srgbClr val="002060"/>
                          </a:solidFill>
                          <a:effectLst/>
                          <a:latin typeface="+mn-ea"/>
                          <a:ea typeface="+mn-ea"/>
                        </a:rPr>
                        <a:t>3040-1-9704-01</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한국고전문학전공기초</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전필</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여기현</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混合</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2,</a:t>
                      </a:r>
                      <a:r>
                        <a:rPr lang="ko-KR" altLang="en-US" sz="1400" b="0" i="0" u="none" strike="noStrike">
                          <a:solidFill>
                            <a:srgbClr val="002060"/>
                          </a:solidFill>
                          <a:effectLst/>
                          <a:latin typeface="+mn-ea"/>
                          <a:ea typeface="+mn-ea"/>
                        </a:rPr>
                        <a:t>목</a:t>
                      </a:r>
                      <a:r>
                        <a:rPr lang="en-US" altLang="ko-KR" sz="1400" b="0" i="0" u="none" strike="noStrike">
                          <a:solidFill>
                            <a:srgbClr val="002060"/>
                          </a:solidFill>
                          <a:effectLst/>
                          <a:latin typeface="+mn-ea"/>
                          <a:ea typeface="+mn-ea"/>
                        </a:rPr>
                        <a:t>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2</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2872531477"/>
                  </a:ext>
                </a:extLst>
              </a:tr>
              <a:tr h="421140">
                <a:tc vMerge="1">
                  <a:txBody>
                    <a:bodyPr/>
                    <a:lstStyle/>
                    <a:p>
                      <a:pPr algn="ctr" fontAlgn="ctr"/>
                      <a:endParaRPr lang="ko-KR" altLang="en-US" sz="1200" b="0" i="0" u="none" strike="noStrike" dirty="0">
                        <a:solidFill>
                          <a:srgbClr val="000000"/>
                        </a:solidFill>
                        <a:effectLst/>
                        <a:latin typeface="+mn-ea"/>
                        <a:ea typeface="+mn-ea"/>
                      </a:endParaRPr>
                    </a:p>
                  </a:txBody>
                  <a:tcPr marL="8962" marR="8962" marT="8962" marB="0" anchor="ctr"/>
                </a:tc>
                <a:tc>
                  <a:txBody>
                    <a:bodyPr/>
                    <a:lstStyle/>
                    <a:p>
                      <a:pPr algn="ctr" fontAlgn="ctr"/>
                      <a:r>
                        <a:rPr lang="en-US" altLang="ko-KR" sz="1400" b="0" i="0" u="none" strike="noStrike">
                          <a:solidFill>
                            <a:srgbClr val="002060"/>
                          </a:solidFill>
                          <a:effectLst/>
                          <a:latin typeface="+mn-ea"/>
                          <a:ea typeface="+mn-ea"/>
                        </a:rPr>
                        <a:t>3040-1-9706-01</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한국어학의기초</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전필</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김소영</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ko-KR" altLang="en-US" sz="1400" b="0" i="0" u="none" strike="noStrike" kern="1200" cap="none" spc="0" normalizeH="0" baseline="0" noProof="0">
                          <a:ln>
                            <a:noFill/>
                          </a:ln>
                          <a:solidFill>
                            <a:srgbClr val="002060"/>
                          </a:solidFill>
                          <a:effectLst/>
                          <a:uLnTx/>
                          <a:uFillTx/>
                          <a:latin typeface="맑은 고딕" panose="020B0503020000020004" pitchFamily="34" charset="-127"/>
                          <a:ea typeface="맑은 고딕" panose="020B0503020000020004" pitchFamily="34" charset="-127"/>
                          <a:cs typeface="+mn-cs"/>
                        </a:rPr>
                        <a:t>混合</a:t>
                      </a:r>
                      <a:endParaRPr kumimoji="0" lang="ko-KR" altLang="en-US" sz="1400" b="0" i="0" u="none" strike="noStrike" kern="1200" cap="none" spc="0" normalizeH="0" baseline="0" noProof="0" dirty="0">
                        <a:ln>
                          <a:noFill/>
                        </a:ln>
                        <a:solidFill>
                          <a:srgbClr val="002060"/>
                        </a:solidFill>
                        <a:effectLst/>
                        <a:uLnTx/>
                        <a:uFillTx/>
                        <a:latin typeface="맑은 고딕" panose="020B0503020000020004" pitchFamily="34" charset="-127"/>
                        <a:ea typeface="맑은 고딕" panose="020B0503020000020004" pitchFamily="34" charset="-127"/>
                        <a:cs typeface="+mn-cs"/>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2,</a:t>
                      </a: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2</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2279391675"/>
                  </a:ext>
                </a:extLst>
              </a:tr>
              <a:tr h="417903">
                <a:tc vMerge="1">
                  <a:txBody>
                    <a:bodyPr/>
                    <a:lstStyle/>
                    <a:p>
                      <a:pPr algn="ctr" fontAlgn="ctr"/>
                      <a:endParaRPr lang="ko-KR" altLang="en-US" sz="1200" b="0" i="0" u="none" strike="noStrike" dirty="0">
                        <a:solidFill>
                          <a:srgbClr val="000000"/>
                        </a:solidFill>
                        <a:effectLst/>
                        <a:latin typeface="+mn-ea"/>
                        <a:ea typeface="+mn-ea"/>
                      </a:endParaRPr>
                    </a:p>
                  </a:txBody>
                  <a:tcPr marL="8962" marR="8962" marT="8962" marB="0" anchor="ctr"/>
                </a:tc>
                <a:tc>
                  <a:txBody>
                    <a:bodyPr/>
                    <a:lstStyle/>
                    <a:p>
                      <a:pPr algn="ctr" fontAlgn="ctr"/>
                      <a:r>
                        <a:rPr lang="en-US" altLang="ko-KR" sz="1400" b="0" i="0" u="none" strike="noStrike">
                          <a:solidFill>
                            <a:srgbClr val="002060"/>
                          </a:solidFill>
                          <a:effectLst/>
                          <a:latin typeface="+mn-ea"/>
                          <a:ea typeface="+mn-ea"/>
                        </a:rPr>
                        <a:t>3040-2-1867-02</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현대문학사</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전필</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채상우</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ko-KR" altLang="en-US" sz="1400" b="0" i="0" u="none" strike="noStrike" kern="1200" cap="none" spc="0" normalizeH="0" baseline="0" noProof="0">
                          <a:ln>
                            <a:noFill/>
                          </a:ln>
                          <a:solidFill>
                            <a:srgbClr val="002060"/>
                          </a:solidFill>
                          <a:effectLst/>
                          <a:uLnTx/>
                          <a:uFillTx/>
                          <a:latin typeface="맑은 고딕" panose="020B0503020000020004" pitchFamily="34" charset="-127"/>
                          <a:ea typeface="맑은 고딕" panose="020B0503020000020004" pitchFamily="34" charset="-127"/>
                          <a:cs typeface="+mn-cs"/>
                        </a:rPr>
                        <a:t>混合</a:t>
                      </a:r>
                      <a:endParaRPr kumimoji="0" lang="ko-KR" altLang="en-US" sz="1400" b="0" i="0" u="none" strike="noStrike" kern="1200" cap="none" spc="0" normalizeH="0" baseline="0" noProof="0" dirty="0">
                        <a:ln>
                          <a:noFill/>
                        </a:ln>
                        <a:solidFill>
                          <a:srgbClr val="002060"/>
                        </a:solidFill>
                        <a:effectLst/>
                        <a:uLnTx/>
                        <a:uFillTx/>
                        <a:latin typeface="맑은 고딕" panose="020B0503020000020004" pitchFamily="34" charset="-127"/>
                        <a:ea typeface="맑은 고딕" panose="020B0503020000020004" pitchFamily="34" charset="-127"/>
                        <a:cs typeface="+mn-cs"/>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5,</a:t>
                      </a: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6</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6</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3661996684"/>
                  </a:ext>
                </a:extLst>
              </a:tr>
              <a:tr h="399126">
                <a:tc vMerge="1">
                  <a:txBody>
                    <a:bodyPr/>
                    <a:lstStyle/>
                    <a:p>
                      <a:pPr algn="ctr" fontAlgn="ctr"/>
                      <a:endParaRPr lang="ko-KR" altLang="en-US" sz="1200" b="0" i="0" u="none" strike="noStrike" dirty="0">
                        <a:solidFill>
                          <a:srgbClr val="000000"/>
                        </a:solidFill>
                        <a:effectLst/>
                        <a:latin typeface="+mn-ea"/>
                        <a:ea typeface="+mn-ea"/>
                      </a:endParaRPr>
                    </a:p>
                  </a:txBody>
                  <a:tcPr marL="8962" marR="8962" marT="8962" marB="0" anchor="ctr"/>
                </a:tc>
                <a:tc>
                  <a:txBody>
                    <a:bodyPr/>
                    <a:lstStyle/>
                    <a:p>
                      <a:pPr algn="ctr" fontAlgn="ctr"/>
                      <a:r>
                        <a:rPr lang="en-US" altLang="ko-KR" sz="1400" b="0" i="0" u="none" strike="noStrike">
                          <a:solidFill>
                            <a:srgbClr val="002060"/>
                          </a:solidFill>
                          <a:effectLst/>
                          <a:latin typeface="+mn-ea"/>
                          <a:ea typeface="+mn-ea"/>
                        </a:rPr>
                        <a:t>3040-2-2786-02</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국어학의이해</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전필</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김소영</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ko-KR" altLang="en-US" sz="1400" b="0" i="0" u="none" strike="noStrike" kern="1200" cap="none" spc="0" normalizeH="0" baseline="0" noProof="0" dirty="0" err="1">
                          <a:ln>
                            <a:noFill/>
                          </a:ln>
                          <a:solidFill>
                            <a:srgbClr val="002060"/>
                          </a:solidFill>
                          <a:effectLst/>
                          <a:uLnTx/>
                          <a:uFillTx/>
                          <a:latin typeface="맑은 고딕" panose="020B0503020000020004" pitchFamily="34" charset="-127"/>
                          <a:ea typeface="맑은 고딕" panose="020B0503020000020004" pitchFamily="34" charset="-127"/>
                          <a:cs typeface="+mn-cs"/>
                        </a:rPr>
                        <a:t>混合</a:t>
                      </a:r>
                      <a:endParaRPr kumimoji="0" lang="ko-KR" altLang="en-US" sz="1400" b="0" i="0" u="none" strike="noStrike" kern="1200" cap="none" spc="0" normalizeH="0" baseline="0" noProof="0" dirty="0">
                        <a:ln>
                          <a:noFill/>
                        </a:ln>
                        <a:solidFill>
                          <a:srgbClr val="002060"/>
                        </a:solidFill>
                        <a:effectLst/>
                        <a:uLnTx/>
                        <a:uFillTx/>
                        <a:latin typeface="맑은 고딕" panose="020B0503020000020004" pitchFamily="34" charset="-127"/>
                        <a:ea typeface="맑은 고딕" panose="020B0503020000020004" pitchFamily="34" charset="-127"/>
                        <a:cs typeface="+mn-cs"/>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월</a:t>
                      </a:r>
                      <a:r>
                        <a:rPr lang="en-US" altLang="ko-KR" sz="1400" b="0" i="0" u="none" strike="noStrike" dirty="0">
                          <a:solidFill>
                            <a:srgbClr val="002060"/>
                          </a:solidFill>
                          <a:effectLst/>
                          <a:latin typeface="+mn-ea"/>
                          <a:ea typeface="+mn-ea"/>
                        </a:rPr>
                        <a:t>3,</a:t>
                      </a:r>
                      <a:r>
                        <a:rPr lang="ko-KR" altLang="en-US" sz="1400" b="0" i="0" u="none" strike="noStrike" dirty="0">
                          <a:solidFill>
                            <a:srgbClr val="002060"/>
                          </a:solidFill>
                          <a:effectLst/>
                          <a:latin typeface="+mn-ea"/>
                          <a:ea typeface="+mn-ea"/>
                        </a:rPr>
                        <a:t>수</a:t>
                      </a:r>
                      <a:r>
                        <a:rPr lang="en-US" altLang="ko-KR" sz="1400" b="0" i="0" u="none" strike="noStrike" dirty="0">
                          <a:solidFill>
                            <a:srgbClr val="002060"/>
                          </a:solidFill>
                          <a:effectLst/>
                          <a:latin typeface="+mn-ea"/>
                          <a:ea typeface="+mn-ea"/>
                        </a:rPr>
                        <a:t>4</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3</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754795422"/>
                  </a:ext>
                </a:extLst>
              </a:tr>
              <a:tr h="396460">
                <a:tc rowSpan="4">
                  <a:txBody>
                    <a:bodyPr/>
                    <a:lstStyle/>
                    <a:p>
                      <a:pPr algn="ctr" fontAlgn="ctr"/>
                      <a:r>
                        <a:rPr lang="ko-KR" altLang="en-US" sz="1400" b="0" i="0" u="none" strike="noStrike" dirty="0" err="1">
                          <a:solidFill>
                            <a:srgbClr val="002060"/>
                          </a:solidFill>
                          <a:effectLst/>
                          <a:latin typeface="+mn-ea"/>
                          <a:ea typeface="+mn-ea"/>
                        </a:rPr>
                        <a:t>媒体交流</a:t>
                      </a:r>
                      <a:endParaRPr lang="en-US" altLang="ko-KR" sz="1400" b="0" i="0" u="none" strike="noStrike" dirty="0">
                        <a:solidFill>
                          <a:srgbClr val="002060"/>
                        </a:solidFill>
                        <a:effectLst/>
                        <a:latin typeface="+mn-ea"/>
                        <a:ea typeface="+mn-ea"/>
                      </a:endParaRPr>
                    </a:p>
                  </a:txBody>
                  <a:tcPr marL="8962" marR="8962" marT="8962" marB="0" anchor="ctr"/>
                </a:tc>
                <a:tc>
                  <a:txBody>
                    <a:bodyPr/>
                    <a:lstStyle/>
                    <a:p>
                      <a:pPr algn="ctr" fontAlgn="ctr"/>
                      <a:r>
                        <a:rPr lang="en-US" altLang="ko-KR" sz="1400" b="0" i="0" u="none" strike="noStrike">
                          <a:solidFill>
                            <a:srgbClr val="002060"/>
                          </a:solidFill>
                          <a:effectLst/>
                          <a:latin typeface="+mn-ea"/>
                          <a:ea typeface="+mn-ea"/>
                        </a:rPr>
                        <a:t>3230-1-3743-01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광운대미디어</a:t>
                      </a:r>
                      <a:br>
                        <a:rPr lang="ko-KR" altLang="en-US" sz="1400" b="0" i="0" u="none" strike="noStrike">
                          <a:solidFill>
                            <a:srgbClr val="002060"/>
                          </a:solidFill>
                          <a:effectLst/>
                          <a:latin typeface="+mn-ea"/>
                          <a:ea typeface="+mn-ea"/>
                        </a:rPr>
                      </a:br>
                      <a:r>
                        <a:rPr lang="ko-KR" altLang="en-US" sz="1400" b="0" i="0" u="none" strike="noStrike">
                          <a:solidFill>
                            <a:srgbClr val="002060"/>
                          </a:solidFill>
                          <a:effectLst/>
                          <a:latin typeface="+mn-ea"/>
                          <a:ea typeface="+mn-ea"/>
                        </a:rPr>
                        <a:t>커뮤니케이션학부의모든것</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김현주</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全体线上</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월</a:t>
                      </a:r>
                      <a:r>
                        <a:rPr lang="en-US" altLang="ko-KR" sz="1400" b="0" i="0" u="none" strike="noStrike" dirty="0">
                          <a:solidFill>
                            <a:srgbClr val="002060"/>
                          </a:solidFill>
                          <a:effectLst/>
                          <a:latin typeface="+mn-ea"/>
                          <a:ea typeface="+mn-ea"/>
                        </a:rPr>
                        <a:t>7</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　</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958857745"/>
                  </a:ext>
                </a:extLst>
              </a:tr>
              <a:tr h="327563">
                <a:tc vMerge="1">
                  <a:txBody>
                    <a:bodyPr/>
                    <a:lstStyle/>
                    <a:p>
                      <a:pPr algn="ctr" fontAlgn="ctr"/>
                      <a:endParaRPr lang="ko-KR" altLang="en-US" sz="1200" b="0" i="0" u="none" strike="noStrike" dirty="0">
                        <a:solidFill>
                          <a:srgbClr val="000000"/>
                        </a:solidFill>
                        <a:effectLst/>
                        <a:latin typeface="+mn-ea"/>
                        <a:ea typeface="+mn-ea"/>
                      </a:endParaRPr>
                    </a:p>
                  </a:txBody>
                  <a:tcPr marL="8962" marR="8962" marT="8962" marB="0" anchor="ctr"/>
                </a:tc>
                <a:tc>
                  <a:txBody>
                    <a:bodyPr/>
                    <a:lstStyle/>
                    <a:p>
                      <a:pPr algn="ctr" fontAlgn="ctr"/>
                      <a:r>
                        <a:rPr lang="en-US" altLang="ko-KR" sz="1400" b="0" i="0" u="none" strike="noStrike">
                          <a:solidFill>
                            <a:srgbClr val="002060"/>
                          </a:solidFill>
                          <a:effectLst/>
                          <a:latin typeface="+mn-ea"/>
                          <a:ea typeface="+mn-ea"/>
                        </a:rPr>
                        <a:t>3230-1-9603-01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미디어커뮤니케이션의이해</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전필</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김현주</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混合</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7,8,</a:t>
                      </a: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2</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금</a:t>
                      </a:r>
                      <a:r>
                        <a:rPr lang="en-US" altLang="ko-KR" sz="1400" b="0" i="0" u="none" strike="noStrike" dirty="0">
                          <a:solidFill>
                            <a:srgbClr val="002060"/>
                          </a:solidFill>
                          <a:effectLst/>
                          <a:latin typeface="+mn-ea"/>
                          <a:ea typeface="+mn-ea"/>
                        </a:rPr>
                        <a:t>2</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TBL</a:t>
                      </a:r>
                      <a:r>
                        <a:rPr lang="ko-KR" altLang="en-US" sz="1400" b="0" i="0" u="none" strike="noStrike" dirty="0" err="1">
                          <a:solidFill>
                            <a:srgbClr val="002060"/>
                          </a:solidFill>
                          <a:effectLst/>
                          <a:latin typeface="+mn-ea"/>
                          <a:ea typeface="+mn-ea"/>
                        </a:rPr>
                        <a:t>讲义</a:t>
                      </a: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1570932602"/>
                  </a:ext>
                </a:extLst>
              </a:tr>
              <a:tr h="327563">
                <a:tc vMerge="1">
                  <a:txBody>
                    <a:bodyPr/>
                    <a:lstStyle/>
                    <a:p>
                      <a:pPr algn="ctr" fontAlgn="ctr"/>
                      <a:endParaRPr lang="ko-KR" altLang="en-US" sz="1200" b="0" i="0" u="none" strike="noStrike" dirty="0">
                        <a:solidFill>
                          <a:srgbClr val="000000"/>
                        </a:solidFill>
                        <a:effectLst/>
                        <a:latin typeface="+mn-ea"/>
                        <a:ea typeface="+mn-ea"/>
                      </a:endParaRPr>
                    </a:p>
                  </a:txBody>
                  <a:tcPr marL="8962" marR="8962" marT="8962" marB="0" anchor="ctr"/>
                </a:tc>
                <a:tc>
                  <a:txBody>
                    <a:bodyPr/>
                    <a:lstStyle/>
                    <a:p>
                      <a:pPr algn="ctr" fontAlgn="ctr"/>
                      <a:r>
                        <a:rPr lang="en-US" altLang="ko-KR" sz="1400" b="0" i="0" u="none" strike="noStrike">
                          <a:solidFill>
                            <a:srgbClr val="002060"/>
                          </a:solidFill>
                          <a:effectLst/>
                          <a:latin typeface="+mn-ea"/>
                          <a:ea typeface="+mn-ea"/>
                        </a:rPr>
                        <a:t>3230-2-3746-01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글로벌디지털트랜스포메이션</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정동훈</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全体线上</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월</a:t>
                      </a:r>
                      <a:r>
                        <a:rPr lang="en-US" altLang="ko-KR" sz="1400" b="0" i="0" u="none" strike="noStrike" dirty="0">
                          <a:solidFill>
                            <a:srgbClr val="002060"/>
                          </a:solidFill>
                          <a:effectLst/>
                          <a:latin typeface="+mn-ea"/>
                          <a:ea typeface="+mn-ea"/>
                        </a:rPr>
                        <a:t>5</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　</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2179307912"/>
                  </a:ext>
                </a:extLst>
              </a:tr>
              <a:tr h="327563">
                <a:tc vMerge="1">
                  <a:txBody>
                    <a:bodyPr/>
                    <a:lstStyle/>
                    <a:p>
                      <a:pPr algn="ctr" fontAlgn="ctr"/>
                      <a:endParaRPr lang="ko-KR" altLang="en-US" sz="1200" b="0" i="0" u="none" strike="noStrike" dirty="0">
                        <a:solidFill>
                          <a:srgbClr val="000000"/>
                        </a:solidFill>
                        <a:effectLst/>
                        <a:latin typeface="+mn-ea"/>
                        <a:ea typeface="+mn-ea"/>
                      </a:endParaRPr>
                    </a:p>
                  </a:txBody>
                  <a:tcPr marL="8962" marR="8962" marT="8962" marB="0" anchor="ctr"/>
                </a:tc>
                <a:tc>
                  <a:txBody>
                    <a:bodyPr/>
                    <a:lstStyle/>
                    <a:p>
                      <a:pPr algn="ctr" fontAlgn="ctr"/>
                      <a:r>
                        <a:rPr lang="en-US" altLang="ko-KR" sz="1400" b="0" i="0" u="none" strike="noStrike">
                          <a:solidFill>
                            <a:srgbClr val="002060"/>
                          </a:solidFill>
                          <a:effectLst/>
                          <a:latin typeface="+mn-ea"/>
                          <a:ea typeface="+mn-ea"/>
                        </a:rPr>
                        <a:t>3230-2-8541-02</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빅데이터와커뮤니케이션</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임소영</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混合</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1</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1</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448342657"/>
                  </a:ext>
                </a:extLst>
              </a:tr>
            </a:tbl>
          </a:graphicData>
        </a:graphic>
      </p:graphicFrame>
      <p:sp>
        <p:nvSpPr>
          <p:cNvPr id="13" name="TextBox 12"/>
          <p:cNvSpPr txBox="1"/>
          <p:nvPr/>
        </p:nvSpPr>
        <p:spPr>
          <a:xfrm>
            <a:off x="3590969" y="535493"/>
            <a:ext cx="4473781" cy="307777"/>
          </a:xfrm>
          <a:prstGeom prst="rect">
            <a:avLst/>
          </a:prstGeom>
          <a:solidFill>
            <a:srgbClr val="FFFF00"/>
          </a:solidFill>
        </p:spPr>
        <p:txBody>
          <a:bodyPr wrap="square" rtlCol="0">
            <a:spAutoFit/>
          </a:bodyPr>
          <a:lstStyle/>
          <a:p>
            <a:r>
              <a:rPr lang="en-US" altLang="ko-KR" sz="1400" dirty="0"/>
              <a:t>1,2 </a:t>
            </a:r>
            <a:r>
              <a:rPr lang="ko-KR" altLang="en-US" sz="1400" dirty="0" err="1"/>
              <a:t>年级学生推荐选择</a:t>
            </a:r>
            <a:r>
              <a:rPr lang="en-US" altLang="ko-KR" sz="1400" dirty="0"/>
              <a:t>1,2</a:t>
            </a:r>
            <a:r>
              <a:rPr lang="ko-KR" altLang="en-US" sz="1400" dirty="0" err="1"/>
              <a:t>难度的课程</a:t>
            </a:r>
            <a:endParaRPr lang="ko-KR" altLang="en-US" sz="1400" dirty="0"/>
          </a:p>
        </p:txBody>
      </p:sp>
      <p:sp>
        <p:nvSpPr>
          <p:cNvPr id="15" name="직사각형 6">
            <a:extLst>
              <a:ext uri="{FF2B5EF4-FFF2-40B4-BE49-F238E27FC236}">
                <a16:creationId xmlns:a16="http://schemas.microsoft.com/office/drawing/2014/main" id="{21B9FDBE-0082-CC43-89AA-3B18F65EA25E}"/>
              </a:ext>
            </a:extLst>
          </p:cNvPr>
          <p:cNvSpPr/>
          <p:nvPr/>
        </p:nvSpPr>
        <p:spPr>
          <a:xfrm>
            <a:off x="473232" y="5778962"/>
            <a:ext cx="9387571" cy="584775"/>
          </a:xfrm>
          <a:prstGeom prst="rect">
            <a:avLst/>
          </a:prstGeom>
        </p:spPr>
        <p:txBody>
          <a:bodyPr wrap="square">
            <a:spAutoFit/>
          </a:bodyPr>
          <a:lstStyle/>
          <a:p>
            <a:r>
              <a:rPr lang="en-US" altLang="ko-KR" sz="1400" dirty="0">
                <a:hlinkClick r:id="rId5"/>
              </a:rPr>
              <a:t>2021-1</a:t>
            </a:r>
            <a:r>
              <a:rPr lang="ko-KR" altLang="en-US" sz="1400" dirty="0">
                <a:hlinkClick r:id="rId5"/>
              </a:rPr>
              <a:t>学期外国人课程详情https://www.kw.ac.kr/ko/life/notice.jsp?BoardMode=view&amp;DUID=35178</a:t>
            </a:r>
            <a:endParaRPr lang="en-US" altLang="ko-KR" sz="1400" dirty="0"/>
          </a:p>
          <a:p>
            <a:endParaRPr lang="ko-KR" altLang="en-US" dirty="0"/>
          </a:p>
        </p:txBody>
      </p:sp>
    </p:spTree>
    <p:extLst>
      <p:ext uri="{BB962C8B-B14F-4D97-AF65-F5344CB8AC3E}">
        <p14:creationId xmlns:p14="http://schemas.microsoft.com/office/powerpoint/2010/main" val="3656328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3698" y="0"/>
            <a:ext cx="12192001" cy="5960071"/>
          </a:xfrm>
          <a:prstGeom prst="rect">
            <a:avLst/>
          </a:prstGeom>
          <a:solidFill>
            <a:schemeClr val="accent2">
              <a:lumMod val="20000"/>
              <a:lumOff val="80000"/>
              <a:alpha val="74000"/>
            </a:schemeClr>
          </a:solidFill>
          <a:ln w="12700">
            <a:solidFill>
              <a:schemeClr val="accent2"/>
            </a:solidFill>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슬라이드 번호 개체 틀 3"/>
          <p:cNvSpPr>
            <a:spLocks noGrp="1"/>
          </p:cNvSpPr>
          <p:nvPr>
            <p:ph type="sldNum" sz="quarter" idx="12"/>
          </p:nvPr>
        </p:nvSpPr>
        <p:spPr>
          <a:xfrm>
            <a:off x="8561631" y="6259244"/>
            <a:ext cx="2743200" cy="365125"/>
          </a:xfrm>
        </p:spPr>
        <p:txBody>
          <a:bodyPr/>
          <a:lstStyle/>
          <a:p>
            <a:fld id="{99B297C0-D5F6-4D8A-AF7E-30A8AF963A65}" type="slidenum">
              <a:rPr lang="ko-KR" altLang="en-US" smtClean="0"/>
              <a:t>21</a:t>
            </a:fld>
            <a:endParaRPr lang="ko-KR" altLang="en-US"/>
          </a:p>
        </p:txBody>
      </p:sp>
      <p:sp>
        <p:nvSpPr>
          <p:cNvPr id="5" name="직사각형 4"/>
          <p:cNvSpPr/>
          <p:nvPr/>
        </p:nvSpPr>
        <p:spPr>
          <a:xfrm>
            <a:off x="5896266" y="3244334"/>
            <a:ext cx="399468" cy="369332"/>
          </a:xfrm>
          <a:prstGeom prst="rect">
            <a:avLst/>
          </a:prstGeom>
        </p:spPr>
        <p:txBody>
          <a:bodyPr wrap="none">
            <a:spAutoFit/>
          </a:bodyPr>
          <a:lstStyle/>
          <a:p>
            <a:r>
              <a:rPr lang="en-US" altLang="ko-KR" kern="0" dirty="0">
                <a:solidFill>
                  <a:srgbClr val="002060"/>
                </a:solidFill>
              </a:rPr>
              <a:t> · </a:t>
            </a:r>
            <a:endParaRPr lang="ko-KR" altLang="en-US" dirty="0"/>
          </a:p>
        </p:txBody>
      </p:sp>
      <p:sp>
        <p:nvSpPr>
          <p:cNvPr id="12" name="TextBox 11"/>
          <p:cNvSpPr txBox="1"/>
          <p:nvPr/>
        </p:nvSpPr>
        <p:spPr>
          <a:xfrm>
            <a:off x="166591" y="158382"/>
            <a:ext cx="7580871" cy="523220"/>
          </a:xfrm>
          <a:prstGeom prst="rect">
            <a:avLst/>
          </a:prstGeom>
          <a:noFill/>
        </p:spPr>
        <p:txBody>
          <a:bodyPr wrap="square" rtlCol="0">
            <a:spAutoFit/>
          </a:bodyPr>
          <a:lstStyle/>
          <a:p>
            <a:r>
              <a:rPr lang="en-US" altLang="ko-KR" sz="2800" dirty="0">
                <a:solidFill>
                  <a:srgbClr val="002060"/>
                </a:solidFill>
              </a:rPr>
              <a:t>3. </a:t>
            </a:r>
            <a:r>
              <a:rPr lang="ko-KR" altLang="en-US" sz="2800" dirty="0" err="1">
                <a:solidFill>
                  <a:srgbClr val="002060"/>
                </a:solidFill>
              </a:rPr>
              <a:t>外国人课程</a:t>
            </a:r>
            <a:endParaRPr lang="ko-KR" altLang="en-US" sz="2800" dirty="0">
              <a:solidFill>
                <a:srgbClr val="002060"/>
              </a:solidFill>
            </a:endParaRPr>
          </a:p>
        </p:txBody>
      </p:sp>
      <p:graphicFrame>
        <p:nvGraphicFramePr>
          <p:cNvPr id="7" name="표 6"/>
          <p:cNvGraphicFramePr>
            <a:graphicFrameLocks noGrp="1"/>
          </p:cNvGraphicFramePr>
          <p:nvPr>
            <p:extLst>
              <p:ext uri="{D42A27DB-BD31-4B8C-83A1-F6EECF244321}">
                <p14:modId xmlns:p14="http://schemas.microsoft.com/office/powerpoint/2010/main" val="2528713451"/>
              </p:ext>
            </p:extLst>
          </p:nvPr>
        </p:nvGraphicFramePr>
        <p:xfrm>
          <a:off x="342603" y="1229658"/>
          <a:ext cx="11322193" cy="4273306"/>
        </p:xfrm>
        <a:graphic>
          <a:graphicData uri="http://schemas.openxmlformats.org/drawingml/2006/table">
            <a:tbl>
              <a:tblPr>
                <a:tableStyleId>{5DA37D80-6434-44D0-A028-1B22A696006F}</a:tableStyleId>
              </a:tblPr>
              <a:tblGrid>
                <a:gridCol w="1253429">
                  <a:extLst>
                    <a:ext uri="{9D8B030D-6E8A-4147-A177-3AD203B41FA5}">
                      <a16:colId xmlns:a16="http://schemas.microsoft.com/office/drawing/2014/main" val="1290022441"/>
                    </a:ext>
                  </a:extLst>
                </a:gridCol>
                <a:gridCol w="1446266">
                  <a:extLst>
                    <a:ext uri="{9D8B030D-6E8A-4147-A177-3AD203B41FA5}">
                      <a16:colId xmlns:a16="http://schemas.microsoft.com/office/drawing/2014/main" val="1234595235"/>
                    </a:ext>
                  </a:extLst>
                </a:gridCol>
                <a:gridCol w="1706074">
                  <a:extLst>
                    <a:ext uri="{9D8B030D-6E8A-4147-A177-3AD203B41FA5}">
                      <a16:colId xmlns:a16="http://schemas.microsoft.com/office/drawing/2014/main" val="748325207"/>
                    </a:ext>
                  </a:extLst>
                </a:gridCol>
                <a:gridCol w="787183">
                  <a:extLst>
                    <a:ext uri="{9D8B030D-6E8A-4147-A177-3AD203B41FA5}">
                      <a16:colId xmlns:a16="http://schemas.microsoft.com/office/drawing/2014/main" val="3477863323"/>
                    </a:ext>
                  </a:extLst>
                </a:gridCol>
                <a:gridCol w="671498">
                  <a:extLst>
                    <a:ext uri="{9D8B030D-6E8A-4147-A177-3AD203B41FA5}">
                      <a16:colId xmlns:a16="http://schemas.microsoft.com/office/drawing/2014/main" val="1850903933"/>
                    </a:ext>
                  </a:extLst>
                </a:gridCol>
                <a:gridCol w="613369">
                  <a:extLst>
                    <a:ext uri="{9D8B030D-6E8A-4147-A177-3AD203B41FA5}">
                      <a16:colId xmlns:a16="http://schemas.microsoft.com/office/drawing/2014/main" val="1340149877"/>
                    </a:ext>
                  </a:extLst>
                </a:gridCol>
                <a:gridCol w="872947">
                  <a:extLst>
                    <a:ext uri="{9D8B030D-6E8A-4147-A177-3AD203B41FA5}">
                      <a16:colId xmlns:a16="http://schemas.microsoft.com/office/drawing/2014/main" val="3580175094"/>
                    </a:ext>
                  </a:extLst>
                </a:gridCol>
                <a:gridCol w="1315776">
                  <a:extLst>
                    <a:ext uri="{9D8B030D-6E8A-4147-A177-3AD203B41FA5}">
                      <a16:colId xmlns:a16="http://schemas.microsoft.com/office/drawing/2014/main" val="3947039583"/>
                    </a:ext>
                  </a:extLst>
                </a:gridCol>
                <a:gridCol w="852201">
                  <a:extLst>
                    <a:ext uri="{9D8B030D-6E8A-4147-A177-3AD203B41FA5}">
                      <a16:colId xmlns:a16="http://schemas.microsoft.com/office/drawing/2014/main" val="3637948932"/>
                    </a:ext>
                  </a:extLst>
                </a:gridCol>
                <a:gridCol w="1132242">
                  <a:extLst>
                    <a:ext uri="{9D8B030D-6E8A-4147-A177-3AD203B41FA5}">
                      <a16:colId xmlns:a16="http://schemas.microsoft.com/office/drawing/2014/main" val="1699461188"/>
                    </a:ext>
                  </a:extLst>
                </a:gridCol>
                <a:gridCol w="671208">
                  <a:extLst>
                    <a:ext uri="{9D8B030D-6E8A-4147-A177-3AD203B41FA5}">
                      <a16:colId xmlns:a16="http://schemas.microsoft.com/office/drawing/2014/main" val="2879883781"/>
                    </a:ext>
                  </a:extLst>
                </a:gridCol>
              </a:tblGrid>
              <a:tr h="463560">
                <a:tc>
                  <a:txBody>
                    <a:bodyPr/>
                    <a:lstStyle/>
                    <a:p>
                      <a:pPr algn="ctr" fontAlgn="ctr"/>
                      <a:r>
                        <a:rPr lang="ko-KR" altLang="en-US" sz="1400" b="0" i="0" u="none" strike="noStrike" dirty="0" err="1">
                          <a:solidFill>
                            <a:srgbClr val="002060"/>
                          </a:solidFill>
                          <a:effectLst/>
                          <a:latin typeface="+mn-ea"/>
                          <a:ea typeface="+mn-ea"/>
                        </a:rPr>
                        <a:t>专业</a:t>
                      </a:r>
                      <a:endParaRPr lang="ko-KR" altLang="en-US" sz="1400" b="0" i="0" u="none" strike="noStrike" dirty="0">
                        <a:solidFill>
                          <a:srgbClr val="002060"/>
                        </a:solidFill>
                        <a:effectLst/>
                        <a:latin typeface="+mn-ea"/>
                        <a:ea typeface="+mn-ea"/>
                      </a:endParaRPr>
                    </a:p>
                  </a:txBody>
                  <a:tcPr marL="7620" marR="7620" marT="7620"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课程编号</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课程名</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类型</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学分</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时长</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负责教授</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2021-1</a:t>
                      </a:r>
                      <a:r>
                        <a:rPr lang="ko-KR" altLang="en-US" sz="1400" b="0" i="0" u="none" strike="noStrike" dirty="0" err="1">
                          <a:solidFill>
                            <a:srgbClr val="002060"/>
                          </a:solidFill>
                          <a:effectLst/>
                          <a:latin typeface="+mn-ea"/>
                          <a:ea typeface="+mn-ea"/>
                        </a:rPr>
                        <a:t>学期课程类型</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讲义时间</a:t>
                      </a:r>
                      <a:r>
                        <a:rPr lang="ko-KR" altLang="en-US" sz="1400" b="0" i="0" u="none" strike="noStrike" dirty="0">
                          <a:solidFill>
                            <a:srgbClr val="002060"/>
                          </a:solidFill>
                          <a:effectLst/>
                          <a:latin typeface="+mn-ea"/>
                          <a:ea typeface="+mn-ea"/>
                        </a:rPr>
                        <a:t/>
                      </a:r>
                      <a:br>
                        <a:rPr lang="ko-KR" altLang="en-US" sz="1400" b="0" i="0" u="none" strike="noStrike" dirty="0">
                          <a:solidFill>
                            <a:srgbClr val="002060"/>
                          </a:solidFill>
                          <a:effectLst/>
                          <a:latin typeface="+mn-ea"/>
                          <a:ea typeface="+mn-ea"/>
                        </a:rPr>
                      </a:br>
                      <a:r>
                        <a:rPr lang="en-US" altLang="ko-KR" sz="1400" b="0" i="0" u="none" strike="noStrike" dirty="0">
                          <a:solidFill>
                            <a:srgbClr val="002060"/>
                          </a:solidFill>
                          <a:effectLst/>
                          <a:latin typeface="+mn-ea"/>
                          <a:ea typeface="+mn-ea"/>
                        </a:rPr>
                        <a:t>(</a:t>
                      </a:r>
                      <a:r>
                        <a:rPr lang="ko-KR" altLang="en-US" sz="1400" b="0" i="0" u="none" strike="noStrike" dirty="0" err="1">
                          <a:solidFill>
                            <a:srgbClr val="002060"/>
                          </a:solidFill>
                          <a:effectLst/>
                          <a:latin typeface="+mn-ea"/>
                          <a:ea typeface="+mn-ea"/>
                        </a:rPr>
                        <a:t>星期</a:t>
                      </a:r>
                      <a:r>
                        <a:rPr lang="en-US" altLang="ko-KR" sz="1400" b="0" i="0" u="none" strike="noStrike" dirty="0">
                          <a:solidFill>
                            <a:srgbClr val="002060"/>
                          </a:solidFill>
                          <a:effectLst/>
                          <a:latin typeface="+mn-ea"/>
                          <a:ea typeface="+mn-ea"/>
                        </a:rPr>
                        <a:t>,</a:t>
                      </a:r>
                      <a:r>
                        <a:rPr lang="ko-KR" altLang="en-US" sz="1400" b="0" i="0" u="none" strike="noStrike" dirty="0" err="1">
                          <a:solidFill>
                            <a:srgbClr val="002060"/>
                          </a:solidFill>
                          <a:effectLst/>
                          <a:latin typeface="+mn-ea"/>
                          <a:ea typeface="+mn-ea"/>
                        </a:rPr>
                        <a:t>课时</a:t>
                      </a:r>
                      <a:r>
                        <a:rPr lang="en-US" altLang="ko-KR" sz="1400" b="0" i="0" u="none" strike="noStrike" dirty="0">
                          <a:solidFill>
                            <a:srgbClr val="002060"/>
                          </a:solidFill>
                          <a:effectLst/>
                          <a:latin typeface="+mn-ea"/>
                          <a:ea typeface="+mn-ea"/>
                        </a:rPr>
                        <a:t>)</a:t>
                      </a: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面授时间</a:t>
                      </a:r>
                      <a:r>
                        <a:rPr lang="ko-KR" altLang="en-US" sz="1400" b="0" i="0" u="none" strike="noStrike" dirty="0">
                          <a:solidFill>
                            <a:srgbClr val="002060"/>
                          </a:solidFill>
                          <a:effectLst/>
                          <a:latin typeface="+mn-ea"/>
                          <a:ea typeface="+mn-ea"/>
                        </a:rPr>
                        <a:t/>
                      </a:r>
                      <a:br>
                        <a:rPr lang="ko-KR" altLang="en-US" sz="1400" b="0" i="0" u="none" strike="noStrike" dirty="0">
                          <a:solidFill>
                            <a:srgbClr val="002060"/>
                          </a:solidFill>
                          <a:effectLst/>
                          <a:latin typeface="+mn-ea"/>
                          <a:ea typeface="+mn-ea"/>
                        </a:rPr>
                      </a:br>
                      <a:r>
                        <a:rPr lang="en-US" altLang="ko-KR" sz="1400" b="0" i="0" u="none" strike="noStrike" dirty="0">
                          <a:solidFill>
                            <a:srgbClr val="002060"/>
                          </a:solidFill>
                          <a:effectLst/>
                          <a:latin typeface="+mn-ea"/>
                          <a:ea typeface="+mn-ea"/>
                        </a:rPr>
                        <a:t>(</a:t>
                      </a:r>
                      <a:r>
                        <a:rPr lang="ko-KR" altLang="en-US" sz="1400" b="0" i="0" u="none" strike="noStrike" dirty="0" err="1">
                          <a:solidFill>
                            <a:srgbClr val="002060"/>
                          </a:solidFill>
                          <a:effectLst/>
                          <a:latin typeface="+mn-ea"/>
                          <a:ea typeface="+mn-ea"/>
                        </a:rPr>
                        <a:t>星期</a:t>
                      </a:r>
                      <a:r>
                        <a:rPr lang="en-US" altLang="ko-KR" sz="1400" b="0" i="0" u="none" strike="noStrike" dirty="0">
                          <a:solidFill>
                            <a:srgbClr val="002060"/>
                          </a:solidFill>
                          <a:effectLst/>
                          <a:latin typeface="+mn-ea"/>
                          <a:ea typeface="+mn-ea"/>
                        </a:rPr>
                        <a:t>,</a:t>
                      </a:r>
                      <a:r>
                        <a:rPr lang="ko-KR" altLang="en-US" sz="1400" b="0" i="0" u="none" strike="noStrike" dirty="0" err="1">
                          <a:solidFill>
                            <a:srgbClr val="002060"/>
                          </a:solidFill>
                          <a:effectLst/>
                          <a:latin typeface="+mn-ea"/>
                          <a:ea typeface="+mn-ea"/>
                        </a:rPr>
                        <a:t>课时</a:t>
                      </a:r>
                      <a:r>
                        <a:rPr lang="en-US" altLang="ko-KR" sz="1400" b="0" i="0" u="none" strike="noStrike" dirty="0">
                          <a:solidFill>
                            <a:srgbClr val="002060"/>
                          </a:solidFill>
                          <a:effectLst/>
                          <a:latin typeface="+mn-ea"/>
                          <a:ea typeface="+mn-ea"/>
                        </a:rPr>
                        <a:t>)</a:t>
                      </a: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a:solidFill>
                            <a:srgbClr val="002060"/>
                          </a:solidFill>
                          <a:effectLst/>
                          <a:latin typeface="+mn-ea"/>
                          <a:ea typeface="+mn-ea"/>
                        </a:rPr>
                        <a:t>비고</a:t>
                      </a:r>
                      <a:endParaRPr lang="en-US" altLang="ko-KR"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extLst>
                  <a:ext uri="{0D108BD9-81ED-4DB2-BD59-A6C34878D82A}">
                    <a16:rowId xmlns:a16="http://schemas.microsoft.com/office/drawing/2014/main" val="2038327640"/>
                  </a:ext>
                </a:extLst>
              </a:tr>
              <a:tr h="448631">
                <a:tc>
                  <a:txBody>
                    <a:bodyPr/>
                    <a:lstStyle/>
                    <a:p>
                      <a:pPr algn="ctr" fontAlgn="ctr"/>
                      <a:r>
                        <a:rPr lang="ko-KR" altLang="en-US" sz="1400" b="0" i="0" u="none" strike="noStrike" dirty="0" err="1">
                          <a:solidFill>
                            <a:srgbClr val="002060"/>
                          </a:solidFill>
                          <a:effectLst/>
                          <a:latin typeface="+mn-ea"/>
                          <a:ea typeface="+mn-ea"/>
                        </a:rPr>
                        <a:t>政法学院</a:t>
                      </a:r>
                      <a:r>
                        <a:rPr lang="ko-KR" altLang="en-US" sz="1400" b="0" i="0" u="none" strike="noStrike" dirty="0">
                          <a:solidFill>
                            <a:srgbClr val="002060"/>
                          </a:solidFill>
                          <a:effectLst/>
                          <a:latin typeface="+mn-ea"/>
                          <a:ea typeface="+mn-ea"/>
                        </a:rPr>
                        <a:t> </a:t>
                      </a:r>
                    </a:p>
                  </a:txBody>
                  <a:tcPr marL="8962" marR="8962" marT="8962" marB="0" anchor="ctr"/>
                </a:tc>
                <a:tc>
                  <a:txBody>
                    <a:bodyPr/>
                    <a:lstStyle/>
                    <a:p>
                      <a:pPr algn="ctr" fontAlgn="ctr"/>
                      <a:r>
                        <a:rPr lang="en-US" sz="1400" b="0" i="0" u="none" strike="noStrike" dirty="0">
                          <a:solidFill>
                            <a:srgbClr val="002060"/>
                          </a:solidFill>
                          <a:effectLst/>
                          <a:latin typeface="+mn-ea"/>
                          <a:ea typeface="+mn-ea"/>
                        </a:rPr>
                        <a:t>F000-2-3771-01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한국법입문</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김진곤</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全体线上</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　</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89673251"/>
                  </a:ext>
                </a:extLst>
              </a:tr>
              <a:tr h="419877">
                <a:tc rowSpan="8">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ko-KR" altLang="en-US" sz="1400" b="0" i="0" u="none" strike="noStrike" kern="1200" cap="none" spc="0" normalizeH="0" baseline="0" noProof="0" dirty="0" err="1">
                          <a:ln>
                            <a:noFill/>
                          </a:ln>
                          <a:solidFill>
                            <a:srgbClr val="002060"/>
                          </a:solidFill>
                          <a:effectLst/>
                          <a:uLnTx/>
                          <a:uFillTx/>
                          <a:latin typeface="+mn-ea"/>
                          <a:ea typeface="+mn-ea"/>
                          <a:cs typeface="+mn-cs"/>
                        </a:rPr>
                        <a:t>经营学部</a:t>
                      </a:r>
                      <a:endParaRPr lang="ko-KR" altLang="en-US" sz="1400" b="0" dirty="0">
                        <a:solidFill>
                          <a:srgbClr val="002060"/>
                        </a:solidFill>
                        <a:latin typeface="+mn-ea"/>
                        <a:ea typeface="+mn-ea"/>
                      </a:endParaRPr>
                    </a:p>
                  </a:txBody>
                  <a:tcPr marL="8962" marR="8962" marT="8962" marB="0" anchor="ctr"/>
                </a:tc>
                <a:tc>
                  <a:txBody>
                    <a:bodyPr/>
                    <a:lstStyle/>
                    <a:p>
                      <a:pPr algn="ctr" fontAlgn="ctr"/>
                      <a:r>
                        <a:rPr lang="en-US" altLang="ko-KR" sz="1400" b="0" i="0" u="none" strike="noStrike" dirty="0">
                          <a:solidFill>
                            <a:srgbClr val="002060"/>
                          </a:solidFill>
                          <a:effectLst/>
                          <a:latin typeface="+mn-ea"/>
                          <a:ea typeface="+mn-ea"/>
                        </a:rPr>
                        <a:t>5080-1-9751-01</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비즈니스매니지먼트</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박설연</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混合</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2,</a:t>
                      </a: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2</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424503116"/>
                  </a:ext>
                </a:extLst>
              </a:tr>
              <a:tr h="471027">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5080-1-9751-02</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비즈니스매니지먼트</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임유신</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混合</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7,8,</a:t>
                      </a: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1</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2426808498"/>
                  </a:ext>
                </a:extLst>
              </a:tr>
              <a:tr h="400604">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5080-1-9752-01</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비즈니스오피스</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미정</a:t>
                      </a:r>
                      <a:r>
                        <a:rPr lang="en-US" altLang="ko-KR" sz="1400" b="0" i="0" u="none" strike="noStrike">
                          <a:solidFill>
                            <a:srgbClr val="002060"/>
                          </a:solidFill>
                          <a:effectLst/>
                          <a:latin typeface="+mn-ea"/>
                          <a:ea typeface="+mn-ea"/>
                        </a:rPr>
                        <a:t>(</a:t>
                      </a:r>
                      <a:r>
                        <a:rPr lang="ko-KR" altLang="en-US" sz="1400" b="0" i="0" u="none" strike="noStrike">
                          <a:solidFill>
                            <a:srgbClr val="002060"/>
                          </a:solidFill>
                          <a:effectLst/>
                          <a:latin typeface="+mn-ea"/>
                          <a:ea typeface="+mn-ea"/>
                        </a:rPr>
                        <a:t>강사</a:t>
                      </a:r>
                      <a:r>
                        <a:rPr lang="en-US" altLang="ko-KR" sz="1400" b="0" i="0" u="none" strike="noStrike">
                          <a:solidFill>
                            <a:srgbClr val="002060"/>
                          </a:solidFill>
                          <a:effectLst/>
                          <a:latin typeface="+mn-ea"/>
                          <a:ea typeface="+mn-ea"/>
                        </a:rPr>
                        <a:t>)</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全体线上</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토</a:t>
                      </a:r>
                      <a:r>
                        <a:rPr lang="en-US" altLang="ko-KR" sz="1400" b="0" i="0" u="none" strike="noStrike">
                          <a:solidFill>
                            <a:srgbClr val="002060"/>
                          </a:solidFill>
                          <a:effectLst/>
                          <a:latin typeface="+mn-ea"/>
                          <a:ea typeface="+mn-ea"/>
                        </a:rPr>
                        <a:t>2,3</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　</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2878660270"/>
                  </a:ext>
                </a:extLst>
              </a:tr>
              <a:tr h="438032">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5080-2-0092-03</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경영과학</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김지현</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混合</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3,</a:t>
                      </a:r>
                      <a:r>
                        <a:rPr lang="ko-KR" altLang="en-US" sz="1400" b="0" i="0" u="none" strike="noStrike" dirty="0">
                          <a:solidFill>
                            <a:srgbClr val="002060"/>
                          </a:solidFill>
                          <a:effectLst/>
                          <a:latin typeface="+mn-ea"/>
                          <a:ea typeface="+mn-ea"/>
                        </a:rPr>
                        <a:t>목</a:t>
                      </a:r>
                      <a:r>
                        <a:rPr lang="en-US" altLang="ko-KR" sz="1400" b="0" i="0" u="none" strike="noStrike" dirty="0">
                          <a:solidFill>
                            <a:srgbClr val="002060"/>
                          </a:solidFill>
                          <a:effectLst/>
                          <a:latin typeface="+mn-ea"/>
                          <a:ea typeface="+mn-ea"/>
                        </a:rPr>
                        <a:t>4</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3</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38314988"/>
                  </a:ext>
                </a:extLst>
              </a:tr>
              <a:tr h="438032">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5080-2-1277-04</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재무관리</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전필</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한재현</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ko-KR" altLang="en-US" sz="1400" b="0" i="0" u="none" strike="noStrike" kern="1200" cap="none" spc="0" normalizeH="0" baseline="0" noProof="0">
                          <a:ln>
                            <a:noFill/>
                          </a:ln>
                          <a:solidFill>
                            <a:srgbClr val="002060"/>
                          </a:solidFill>
                          <a:effectLst/>
                          <a:uLnTx/>
                          <a:uFillTx/>
                          <a:latin typeface="맑은 고딕" panose="020B0503020000020004" pitchFamily="34" charset="-127"/>
                          <a:ea typeface="맑은 고딕" panose="020B0503020000020004" pitchFamily="34" charset="-127"/>
                          <a:cs typeface="+mn-cs"/>
                        </a:rPr>
                        <a:t>混合</a:t>
                      </a:r>
                      <a:endParaRPr kumimoji="0" lang="ko-KR" altLang="en-US" sz="1400" b="0" i="0" u="none" strike="noStrike" kern="1200" cap="none" spc="0" normalizeH="0" baseline="0" noProof="0" dirty="0">
                        <a:ln>
                          <a:noFill/>
                        </a:ln>
                        <a:solidFill>
                          <a:srgbClr val="002060"/>
                        </a:solidFill>
                        <a:effectLst/>
                        <a:uLnTx/>
                        <a:uFillTx/>
                        <a:latin typeface="맑은 고딕" panose="020B0503020000020004" pitchFamily="34" charset="-127"/>
                        <a:ea typeface="맑은 고딕" panose="020B0503020000020004" pitchFamily="34" charset="-127"/>
                        <a:cs typeface="+mn-cs"/>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월</a:t>
                      </a:r>
                      <a:r>
                        <a:rPr lang="en-US" altLang="ko-KR" sz="1400" b="0" i="0" u="none" strike="noStrike" dirty="0">
                          <a:solidFill>
                            <a:srgbClr val="002060"/>
                          </a:solidFill>
                          <a:effectLst/>
                          <a:latin typeface="+mn-ea"/>
                          <a:ea typeface="+mn-ea"/>
                        </a:rPr>
                        <a:t>2,</a:t>
                      </a:r>
                      <a:r>
                        <a:rPr lang="ko-KR" altLang="en-US" sz="1400" b="0" i="0" u="none" strike="noStrike" dirty="0">
                          <a:solidFill>
                            <a:srgbClr val="002060"/>
                          </a:solidFill>
                          <a:effectLst/>
                          <a:latin typeface="+mn-ea"/>
                          <a:ea typeface="+mn-ea"/>
                        </a:rPr>
                        <a:t>수</a:t>
                      </a:r>
                      <a:r>
                        <a:rPr lang="en-US" altLang="ko-KR" sz="1400" b="0" i="0" u="none" strike="noStrike" dirty="0">
                          <a:solidFill>
                            <a:srgbClr val="002060"/>
                          </a:solidFill>
                          <a:effectLst/>
                          <a:latin typeface="+mn-ea"/>
                          <a:ea typeface="+mn-ea"/>
                        </a:rPr>
                        <a:t>1</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월</a:t>
                      </a:r>
                      <a:r>
                        <a:rPr lang="en-US" altLang="ko-KR" sz="1400" b="0" i="0" u="none" strike="noStrike" dirty="0">
                          <a:solidFill>
                            <a:srgbClr val="002060"/>
                          </a:solidFill>
                          <a:effectLst/>
                          <a:latin typeface="+mn-ea"/>
                          <a:ea typeface="+mn-ea"/>
                        </a:rPr>
                        <a:t>2</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2629357274"/>
                  </a:ext>
                </a:extLst>
              </a:tr>
              <a:tr h="396904">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5080-2-1277-05</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재무관리</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전필</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유전무</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ko-KR" altLang="en-US" sz="1400" b="0" i="0" u="none" strike="noStrike" kern="1200" cap="none" spc="0" normalizeH="0" baseline="0" noProof="0">
                          <a:ln>
                            <a:noFill/>
                          </a:ln>
                          <a:solidFill>
                            <a:srgbClr val="002060"/>
                          </a:solidFill>
                          <a:effectLst/>
                          <a:uLnTx/>
                          <a:uFillTx/>
                          <a:latin typeface="맑은 고딕" panose="020B0503020000020004" pitchFamily="34" charset="-127"/>
                          <a:ea typeface="맑은 고딕" panose="020B0503020000020004" pitchFamily="34" charset="-127"/>
                          <a:cs typeface="+mn-cs"/>
                        </a:rPr>
                        <a:t>混合</a:t>
                      </a:r>
                      <a:endParaRPr kumimoji="0" lang="ko-KR" altLang="en-US" sz="1400" b="0" i="0" u="none" strike="noStrike" kern="1200" cap="none" spc="0" normalizeH="0" baseline="0" noProof="0" dirty="0">
                        <a:ln>
                          <a:noFill/>
                        </a:ln>
                        <a:solidFill>
                          <a:srgbClr val="002060"/>
                        </a:solidFill>
                        <a:effectLst/>
                        <a:uLnTx/>
                        <a:uFillTx/>
                        <a:latin typeface="맑은 고딕" panose="020B0503020000020004" pitchFamily="34" charset="-127"/>
                        <a:ea typeface="맑은 고딕" panose="020B0503020000020004" pitchFamily="34" charset="-127"/>
                        <a:cs typeface="+mn-cs"/>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2,</a:t>
                      </a:r>
                      <a:r>
                        <a:rPr lang="ko-KR" altLang="en-US" sz="1400" b="0" i="0" u="none" strike="noStrike" dirty="0">
                          <a:solidFill>
                            <a:srgbClr val="002060"/>
                          </a:solidFill>
                          <a:effectLst/>
                          <a:latin typeface="+mn-ea"/>
                          <a:ea typeface="+mn-ea"/>
                        </a:rPr>
                        <a:t>목</a:t>
                      </a:r>
                      <a:r>
                        <a:rPr lang="en-US" altLang="ko-KR" sz="1400" b="0" i="0" u="none" strike="noStrike" dirty="0">
                          <a:solidFill>
                            <a:srgbClr val="002060"/>
                          </a:solidFill>
                          <a:effectLst/>
                          <a:latin typeface="+mn-ea"/>
                          <a:ea typeface="+mn-ea"/>
                        </a:rPr>
                        <a:t>1</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2</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1124509367"/>
                  </a:ext>
                </a:extLst>
              </a:tr>
              <a:tr h="401946">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5080-2-4900-03</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생산운영관리</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전필</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정석재</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kumimoji="0" lang="ko-KR" altLang="en-US" sz="1400" b="0" i="0" u="none" strike="noStrike" kern="1200" cap="none" spc="0" normalizeH="0" baseline="0" noProof="0" dirty="0" err="1">
                          <a:ln>
                            <a:noFill/>
                          </a:ln>
                          <a:solidFill>
                            <a:srgbClr val="002060"/>
                          </a:solidFill>
                          <a:effectLst/>
                          <a:uLnTx/>
                          <a:uFillTx/>
                          <a:latin typeface="맑은 고딕" panose="020B0503020000020004" pitchFamily="34" charset="-127"/>
                          <a:ea typeface="맑은 고딕" panose="020B0503020000020004" pitchFamily="34" charset="-127"/>
                          <a:cs typeface="+mn-cs"/>
                        </a:rPr>
                        <a:t>混合</a:t>
                      </a:r>
                      <a:endParaRPr kumimoji="0" lang="ko-KR" altLang="en-US" sz="1400" b="0" i="0" u="none" strike="noStrike" kern="1200" cap="none" spc="0" normalizeH="0" baseline="0" noProof="0" dirty="0">
                        <a:ln>
                          <a:noFill/>
                        </a:ln>
                        <a:solidFill>
                          <a:srgbClr val="002060"/>
                        </a:solidFill>
                        <a:effectLst/>
                        <a:uLnTx/>
                        <a:uFillTx/>
                        <a:latin typeface="맑은 고딕" panose="020B0503020000020004" pitchFamily="34" charset="-127"/>
                        <a:ea typeface="맑은 고딕" panose="020B0503020000020004" pitchFamily="34" charset="-127"/>
                        <a:cs typeface="+mn-cs"/>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월</a:t>
                      </a:r>
                      <a:r>
                        <a:rPr lang="en-US" altLang="ko-KR" sz="1400" b="0" i="0" u="none" strike="noStrike" dirty="0">
                          <a:solidFill>
                            <a:srgbClr val="002060"/>
                          </a:solidFill>
                          <a:effectLst/>
                          <a:latin typeface="+mn-ea"/>
                          <a:ea typeface="+mn-ea"/>
                        </a:rPr>
                        <a:t>6,</a:t>
                      </a:r>
                      <a:r>
                        <a:rPr lang="ko-KR" altLang="en-US" sz="1400" b="0" i="0" u="none" strike="noStrike" dirty="0">
                          <a:solidFill>
                            <a:srgbClr val="002060"/>
                          </a:solidFill>
                          <a:effectLst/>
                          <a:latin typeface="+mn-ea"/>
                          <a:ea typeface="+mn-ea"/>
                        </a:rPr>
                        <a:t>수</a:t>
                      </a:r>
                      <a:r>
                        <a:rPr lang="en-US" altLang="ko-KR" sz="1400" b="0" i="0" u="none" strike="noStrike" dirty="0">
                          <a:solidFill>
                            <a:srgbClr val="002060"/>
                          </a:solidFill>
                          <a:effectLst/>
                          <a:latin typeface="+mn-ea"/>
                          <a:ea typeface="+mn-ea"/>
                        </a:rPr>
                        <a:t>5</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월</a:t>
                      </a:r>
                      <a:r>
                        <a:rPr lang="en-US" altLang="ko-KR" sz="1400" b="0" i="0" u="none" strike="noStrike" dirty="0">
                          <a:solidFill>
                            <a:srgbClr val="002060"/>
                          </a:solidFill>
                          <a:effectLst/>
                          <a:latin typeface="+mn-ea"/>
                          <a:ea typeface="+mn-ea"/>
                        </a:rPr>
                        <a:t>6</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1794483110"/>
                  </a:ext>
                </a:extLst>
              </a:tr>
              <a:tr h="394693">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5080-2-4900-04</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생산운영관리</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전필</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심정은</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全体线上</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월</a:t>
                      </a:r>
                      <a:r>
                        <a:rPr lang="en-US" altLang="ko-KR" sz="1400" b="0" i="0" u="none" strike="noStrike" dirty="0">
                          <a:solidFill>
                            <a:srgbClr val="002060"/>
                          </a:solidFill>
                          <a:effectLst/>
                          <a:latin typeface="+mn-ea"/>
                          <a:ea typeface="+mn-ea"/>
                        </a:rPr>
                        <a:t>1,</a:t>
                      </a:r>
                      <a:r>
                        <a:rPr lang="ko-KR" altLang="en-US" sz="1400" b="0" i="0" u="none" strike="noStrike" dirty="0">
                          <a:solidFill>
                            <a:srgbClr val="002060"/>
                          </a:solidFill>
                          <a:effectLst/>
                          <a:latin typeface="+mn-ea"/>
                          <a:ea typeface="+mn-ea"/>
                        </a:rPr>
                        <a:t>수</a:t>
                      </a:r>
                      <a:r>
                        <a:rPr lang="en-US" altLang="ko-KR" sz="1400" b="0" i="0" u="none" strike="noStrike" dirty="0">
                          <a:solidFill>
                            <a:srgbClr val="002060"/>
                          </a:solidFill>
                          <a:effectLst/>
                          <a:latin typeface="+mn-ea"/>
                          <a:ea typeface="+mn-ea"/>
                        </a:rPr>
                        <a:t>2</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　</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1918610829"/>
                  </a:ext>
                </a:extLst>
              </a:tr>
            </a:tbl>
          </a:graphicData>
        </a:graphic>
      </p:graphicFrame>
      <p:sp>
        <p:nvSpPr>
          <p:cNvPr id="13" name="TextBox 12"/>
          <p:cNvSpPr txBox="1"/>
          <p:nvPr/>
        </p:nvSpPr>
        <p:spPr>
          <a:xfrm>
            <a:off x="3590969" y="318983"/>
            <a:ext cx="4473781" cy="307777"/>
          </a:xfrm>
          <a:prstGeom prst="rect">
            <a:avLst/>
          </a:prstGeom>
          <a:solidFill>
            <a:srgbClr val="FFFF00"/>
          </a:solidFill>
        </p:spPr>
        <p:txBody>
          <a:bodyPr wrap="square" rtlCol="0">
            <a:spAutoFit/>
          </a:bodyPr>
          <a:lstStyle/>
          <a:p>
            <a:r>
              <a:rPr lang="en-US" altLang="ko-KR" sz="1400" dirty="0"/>
              <a:t>1,2 </a:t>
            </a:r>
            <a:r>
              <a:rPr lang="ko-KR" altLang="en-US" sz="1400" dirty="0" err="1"/>
              <a:t>年级学生推荐选择</a:t>
            </a:r>
            <a:r>
              <a:rPr lang="en-US" altLang="ko-KR" sz="1400" dirty="0"/>
              <a:t>1,2</a:t>
            </a:r>
            <a:r>
              <a:rPr lang="ko-KR" altLang="en-US" sz="1400" dirty="0" err="1"/>
              <a:t>难度的课程</a:t>
            </a:r>
            <a:endParaRPr lang="ko-KR" altLang="en-US" sz="1400" dirty="0"/>
          </a:p>
        </p:txBody>
      </p:sp>
      <p:sp>
        <p:nvSpPr>
          <p:cNvPr id="15" name="TextBox 14"/>
          <p:cNvSpPr txBox="1"/>
          <p:nvPr/>
        </p:nvSpPr>
        <p:spPr>
          <a:xfrm>
            <a:off x="248789" y="797693"/>
            <a:ext cx="7580871" cy="307777"/>
          </a:xfrm>
          <a:prstGeom prst="rect">
            <a:avLst/>
          </a:prstGeom>
          <a:noFill/>
        </p:spPr>
        <p:txBody>
          <a:bodyPr wrap="square" rtlCol="0">
            <a:spAutoFit/>
          </a:bodyPr>
          <a:lstStyle/>
          <a:p>
            <a:r>
              <a:rPr lang="en-US" altLang="ko-KR" sz="1400" dirty="0">
                <a:solidFill>
                  <a:srgbClr val="002060"/>
                </a:solidFill>
                <a:latin typeface="+mj-lt"/>
              </a:rPr>
              <a:t>4) </a:t>
            </a:r>
            <a:r>
              <a:rPr lang="ko-KR" altLang="en-US" sz="1400" b="1" dirty="0" err="1">
                <a:solidFill>
                  <a:srgbClr val="002060"/>
                </a:solidFill>
                <a:latin typeface="+mj-lt"/>
              </a:rPr>
              <a:t>专业课</a:t>
            </a:r>
            <a:endParaRPr lang="ko-KR" altLang="en-US" sz="1400" b="1" dirty="0">
              <a:solidFill>
                <a:schemeClr val="accent6"/>
              </a:solidFill>
              <a:latin typeface="+mj-lt"/>
            </a:endParaRPr>
          </a:p>
        </p:txBody>
      </p:sp>
      <p:sp>
        <p:nvSpPr>
          <p:cNvPr id="16" name="직사각형 6">
            <a:extLst>
              <a:ext uri="{FF2B5EF4-FFF2-40B4-BE49-F238E27FC236}">
                <a16:creationId xmlns:a16="http://schemas.microsoft.com/office/drawing/2014/main" id="{4FAA9E4B-7EBE-B74E-A193-26FB2ED58741}"/>
              </a:ext>
            </a:extLst>
          </p:cNvPr>
          <p:cNvSpPr/>
          <p:nvPr/>
        </p:nvSpPr>
        <p:spPr>
          <a:xfrm>
            <a:off x="342603" y="5619978"/>
            <a:ext cx="9387571" cy="584775"/>
          </a:xfrm>
          <a:prstGeom prst="rect">
            <a:avLst/>
          </a:prstGeom>
        </p:spPr>
        <p:txBody>
          <a:bodyPr wrap="square">
            <a:spAutoFit/>
          </a:bodyPr>
          <a:lstStyle/>
          <a:p>
            <a:r>
              <a:rPr lang="en-US" altLang="ko-KR" sz="1400" dirty="0">
                <a:hlinkClick r:id="rId5"/>
              </a:rPr>
              <a:t>2021-1</a:t>
            </a:r>
            <a:r>
              <a:rPr lang="ko-KR" altLang="en-US" sz="1400" dirty="0">
                <a:hlinkClick r:id="rId5"/>
              </a:rPr>
              <a:t>学期外国人课程详情https://www.kw.ac.kr/ko/life/notice.jsp?BoardMode=view&amp;DUID=35178</a:t>
            </a:r>
            <a:endParaRPr lang="en-US" altLang="ko-KR" sz="1400" dirty="0"/>
          </a:p>
          <a:p>
            <a:endParaRPr lang="ko-KR" altLang="en-US" dirty="0"/>
          </a:p>
        </p:txBody>
      </p:sp>
    </p:spTree>
    <p:extLst>
      <p:ext uri="{BB962C8B-B14F-4D97-AF65-F5344CB8AC3E}">
        <p14:creationId xmlns:p14="http://schemas.microsoft.com/office/powerpoint/2010/main" val="21182011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3700" y="-15931"/>
            <a:ext cx="12192001" cy="6220684"/>
          </a:xfrm>
          <a:prstGeom prst="rect">
            <a:avLst/>
          </a:prstGeom>
          <a:solidFill>
            <a:schemeClr val="accent2">
              <a:lumMod val="20000"/>
              <a:lumOff val="80000"/>
              <a:alpha val="74000"/>
            </a:schemeClr>
          </a:solidFill>
          <a:ln w="12700">
            <a:solidFill>
              <a:schemeClr val="accent2"/>
            </a:solidFill>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슬라이드 번호 개체 틀 3"/>
          <p:cNvSpPr>
            <a:spLocks noGrp="1"/>
          </p:cNvSpPr>
          <p:nvPr>
            <p:ph type="sldNum" sz="quarter" idx="12"/>
          </p:nvPr>
        </p:nvSpPr>
        <p:spPr>
          <a:xfrm>
            <a:off x="8561631" y="6259244"/>
            <a:ext cx="2743200" cy="365125"/>
          </a:xfrm>
        </p:spPr>
        <p:txBody>
          <a:bodyPr/>
          <a:lstStyle/>
          <a:p>
            <a:fld id="{99B297C0-D5F6-4D8A-AF7E-30A8AF963A65}" type="slidenum">
              <a:rPr lang="ko-KR" altLang="en-US" smtClean="0"/>
              <a:t>22</a:t>
            </a:fld>
            <a:endParaRPr lang="ko-KR" altLang="en-US"/>
          </a:p>
        </p:txBody>
      </p:sp>
      <p:sp>
        <p:nvSpPr>
          <p:cNvPr id="5" name="직사각형 4"/>
          <p:cNvSpPr/>
          <p:nvPr/>
        </p:nvSpPr>
        <p:spPr>
          <a:xfrm>
            <a:off x="5896266" y="3244334"/>
            <a:ext cx="399468" cy="369332"/>
          </a:xfrm>
          <a:prstGeom prst="rect">
            <a:avLst/>
          </a:prstGeom>
        </p:spPr>
        <p:txBody>
          <a:bodyPr wrap="none">
            <a:spAutoFit/>
          </a:bodyPr>
          <a:lstStyle/>
          <a:p>
            <a:r>
              <a:rPr lang="en-US" altLang="ko-KR" kern="0" dirty="0">
                <a:solidFill>
                  <a:srgbClr val="002060"/>
                </a:solidFill>
              </a:rPr>
              <a:t> · </a:t>
            </a:r>
            <a:endParaRPr lang="ko-KR" altLang="en-US" dirty="0"/>
          </a:p>
        </p:txBody>
      </p:sp>
      <p:sp>
        <p:nvSpPr>
          <p:cNvPr id="12" name="TextBox 11"/>
          <p:cNvSpPr txBox="1"/>
          <p:nvPr/>
        </p:nvSpPr>
        <p:spPr>
          <a:xfrm>
            <a:off x="166591" y="158382"/>
            <a:ext cx="7580871" cy="523220"/>
          </a:xfrm>
          <a:prstGeom prst="rect">
            <a:avLst/>
          </a:prstGeom>
          <a:noFill/>
        </p:spPr>
        <p:txBody>
          <a:bodyPr wrap="square" rtlCol="0">
            <a:spAutoFit/>
          </a:bodyPr>
          <a:lstStyle/>
          <a:p>
            <a:r>
              <a:rPr lang="en-US" altLang="ko-KR" sz="2800" dirty="0">
                <a:solidFill>
                  <a:srgbClr val="002060"/>
                </a:solidFill>
              </a:rPr>
              <a:t>3. </a:t>
            </a:r>
            <a:r>
              <a:rPr lang="ko-KR" altLang="en-US" sz="2800" dirty="0" err="1">
                <a:solidFill>
                  <a:srgbClr val="002060"/>
                </a:solidFill>
              </a:rPr>
              <a:t>外国人课程</a:t>
            </a:r>
            <a:endParaRPr lang="ko-KR" altLang="en-US" sz="2800" dirty="0">
              <a:solidFill>
                <a:srgbClr val="002060"/>
              </a:solidFill>
            </a:endParaRPr>
          </a:p>
        </p:txBody>
      </p:sp>
      <p:graphicFrame>
        <p:nvGraphicFramePr>
          <p:cNvPr id="7" name="표 6"/>
          <p:cNvGraphicFramePr>
            <a:graphicFrameLocks noGrp="1"/>
          </p:cNvGraphicFramePr>
          <p:nvPr>
            <p:extLst>
              <p:ext uri="{D42A27DB-BD31-4B8C-83A1-F6EECF244321}">
                <p14:modId xmlns:p14="http://schemas.microsoft.com/office/powerpoint/2010/main" val="1438028509"/>
              </p:ext>
            </p:extLst>
          </p:nvPr>
        </p:nvGraphicFramePr>
        <p:xfrm>
          <a:off x="482601" y="1269452"/>
          <a:ext cx="11336505" cy="4524859"/>
        </p:xfrm>
        <a:graphic>
          <a:graphicData uri="http://schemas.openxmlformats.org/drawingml/2006/table">
            <a:tbl>
              <a:tblPr>
                <a:tableStyleId>{5DA37D80-6434-44D0-A028-1B22A696006F}</a:tableStyleId>
              </a:tblPr>
              <a:tblGrid>
                <a:gridCol w="1255014">
                  <a:extLst>
                    <a:ext uri="{9D8B030D-6E8A-4147-A177-3AD203B41FA5}">
                      <a16:colId xmlns:a16="http://schemas.microsoft.com/office/drawing/2014/main" val="1290022441"/>
                    </a:ext>
                  </a:extLst>
                </a:gridCol>
                <a:gridCol w="1448094">
                  <a:extLst>
                    <a:ext uri="{9D8B030D-6E8A-4147-A177-3AD203B41FA5}">
                      <a16:colId xmlns:a16="http://schemas.microsoft.com/office/drawing/2014/main" val="1234595235"/>
                    </a:ext>
                  </a:extLst>
                </a:gridCol>
                <a:gridCol w="1658665">
                  <a:extLst>
                    <a:ext uri="{9D8B030D-6E8A-4147-A177-3AD203B41FA5}">
                      <a16:colId xmlns:a16="http://schemas.microsoft.com/office/drawing/2014/main" val="748325207"/>
                    </a:ext>
                  </a:extLst>
                </a:gridCol>
                <a:gridCol w="768486">
                  <a:extLst>
                    <a:ext uri="{9D8B030D-6E8A-4147-A177-3AD203B41FA5}">
                      <a16:colId xmlns:a16="http://schemas.microsoft.com/office/drawing/2014/main" val="3477863323"/>
                    </a:ext>
                  </a:extLst>
                </a:gridCol>
                <a:gridCol w="654586">
                  <a:extLst>
                    <a:ext uri="{9D8B030D-6E8A-4147-A177-3AD203B41FA5}">
                      <a16:colId xmlns:a16="http://schemas.microsoft.com/office/drawing/2014/main" val="1850903933"/>
                    </a:ext>
                  </a:extLst>
                </a:gridCol>
                <a:gridCol w="681952">
                  <a:extLst>
                    <a:ext uri="{9D8B030D-6E8A-4147-A177-3AD203B41FA5}">
                      <a16:colId xmlns:a16="http://schemas.microsoft.com/office/drawing/2014/main" val="1340149877"/>
                    </a:ext>
                  </a:extLst>
                </a:gridCol>
                <a:gridCol w="627036">
                  <a:extLst>
                    <a:ext uri="{9D8B030D-6E8A-4147-A177-3AD203B41FA5}">
                      <a16:colId xmlns:a16="http://schemas.microsoft.com/office/drawing/2014/main" val="3580175094"/>
                    </a:ext>
                  </a:extLst>
                </a:gridCol>
                <a:gridCol w="1322768">
                  <a:extLst>
                    <a:ext uri="{9D8B030D-6E8A-4147-A177-3AD203B41FA5}">
                      <a16:colId xmlns:a16="http://schemas.microsoft.com/office/drawing/2014/main" val="3947039583"/>
                    </a:ext>
                  </a:extLst>
                </a:gridCol>
                <a:gridCol w="1018125">
                  <a:extLst>
                    <a:ext uri="{9D8B030D-6E8A-4147-A177-3AD203B41FA5}">
                      <a16:colId xmlns:a16="http://schemas.microsoft.com/office/drawing/2014/main" val="3637948932"/>
                    </a:ext>
                  </a:extLst>
                </a:gridCol>
                <a:gridCol w="1123779">
                  <a:extLst>
                    <a:ext uri="{9D8B030D-6E8A-4147-A177-3AD203B41FA5}">
                      <a16:colId xmlns:a16="http://schemas.microsoft.com/office/drawing/2014/main" val="1699461188"/>
                    </a:ext>
                  </a:extLst>
                </a:gridCol>
                <a:gridCol w="778000">
                  <a:extLst>
                    <a:ext uri="{9D8B030D-6E8A-4147-A177-3AD203B41FA5}">
                      <a16:colId xmlns:a16="http://schemas.microsoft.com/office/drawing/2014/main" val="2879883781"/>
                    </a:ext>
                  </a:extLst>
                </a:gridCol>
              </a:tblGrid>
              <a:tr h="549371">
                <a:tc>
                  <a:txBody>
                    <a:bodyPr/>
                    <a:lstStyle/>
                    <a:p>
                      <a:pPr algn="ctr" fontAlgn="ctr"/>
                      <a:r>
                        <a:rPr lang="ko-KR" altLang="en-US" sz="1400" b="0" i="0" u="none" strike="noStrike" dirty="0" err="1">
                          <a:solidFill>
                            <a:srgbClr val="002060"/>
                          </a:solidFill>
                          <a:effectLst/>
                          <a:latin typeface="+mn-ea"/>
                          <a:ea typeface="+mn-ea"/>
                        </a:rPr>
                        <a:t>专业</a:t>
                      </a:r>
                      <a:endParaRPr lang="ko-KR" altLang="en-US" sz="1400" b="0" i="0" u="none" strike="noStrike" dirty="0">
                        <a:solidFill>
                          <a:srgbClr val="002060"/>
                        </a:solidFill>
                        <a:effectLst/>
                        <a:latin typeface="+mn-ea"/>
                        <a:ea typeface="+mn-ea"/>
                      </a:endParaRPr>
                    </a:p>
                  </a:txBody>
                  <a:tcPr marL="7620" marR="7620" marT="7620"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课程编号</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课程名</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类型</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学分</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时长</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教授</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en-US" altLang="ko-KR" sz="1400" b="0" i="0" u="none" strike="noStrike" dirty="0">
                          <a:solidFill>
                            <a:srgbClr val="002060"/>
                          </a:solidFill>
                          <a:effectLst/>
                          <a:latin typeface="+mn-ea"/>
                          <a:ea typeface="+mn-ea"/>
                        </a:rPr>
                        <a:t>2021-1</a:t>
                      </a:r>
                      <a:r>
                        <a:rPr lang="ko-KR" altLang="en-US" sz="1400" b="0" i="0" u="none" strike="noStrike" dirty="0" err="1">
                          <a:solidFill>
                            <a:srgbClr val="002060"/>
                          </a:solidFill>
                          <a:effectLst/>
                          <a:latin typeface="+mn-ea"/>
                          <a:ea typeface="+mn-ea"/>
                        </a:rPr>
                        <a:t>学期讲义类型</a:t>
                      </a:r>
                      <a:endParaRPr lang="ko-KR" altLang="en-US"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讲义类型</a:t>
                      </a:r>
                      <a:r>
                        <a:rPr lang="ko-KR" altLang="en-US" sz="1400" b="0" i="0" u="none" strike="noStrike" dirty="0">
                          <a:solidFill>
                            <a:srgbClr val="002060"/>
                          </a:solidFill>
                          <a:effectLst/>
                          <a:latin typeface="+mn-ea"/>
                          <a:ea typeface="+mn-ea"/>
                        </a:rPr>
                        <a:t/>
                      </a:r>
                      <a:br>
                        <a:rPr lang="ko-KR" altLang="en-US" sz="1400" b="0" i="0" u="none" strike="noStrike" dirty="0">
                          <a:solidFill>
                            <a:srgbClr val="002060"/>
                          </a:solidFill>
                          <a:effectLst/>
                          <a:latin typeface="+mn-ea"/>
                          <a:ea typeface="+mn-ea"/>
                        </a:rPr>
                      </a:br>
                      <a:r>
                        <a:rPr lang="en-US" altLang="ko-KR" sz="1400" b="0" i="0" u="none" strike="noStrike" dirty="0">
                          <a:solidFill>
                            <a:srgbClr val="002060"/>
                          </a:solidFill>
                          <a:effectLst/>
                          <a:latin typeface="+mn-ea"/>
                          <a:ea typeface="+mn-ea"/>
                        </a:rPr>
                        <a:t>(</a:t>
                      </a:r>
                      <a:r>
                        <a:rPr lang="ko-KR" altLang="en-US" sz="1400" b="0" i="0" u="none" strike="noStrike" dirty="0" err="1">
                          <a:solidFill>
                            <a:srgbClr val="002060"/>
                          </a:solidFill>
                          <a:effectLst/>
                          <a:latin typeface="+mn-ea"/>
                          <a:ea typeface="+mn-ea"/>
                        </a:rPr>
                        <a:t>星期</a:t>
                      </a:r>
                      <a:r>
                        <a:rPr lang="en-US" altLang="ko-KR" sz="1400" b="0" i="0" u="none" strike="noStrike" dirty="0">
                          <a:solidFill>
                            <a:srgbClr val="002060"/>
                          </a:solidFill>
                          <a:effectLst/>
                          <a:latin typeface="+mn-ea"/>
                          <a:ea typeface="+mn-ea"/>
                        </a:rPr>
                        <a:t>,</a:t>
                      </a:r>
                      <a:r>
                        <a:rPr lang="ko-KR" altLang="en-US" sz="1400" b="0" i="0" u="none" strike="noStrike" dirty="0" err="1">
                          <a:solidFill>
                            <a:srgbClr val="002060"/>
                          </a:solidFill>
                          <a:effectLst/>
                          <a:latin typeface="+mn-ea"/>
                          <a:ea typeface="+mn-ea"/>
                        </a:rPr>
                        <a:t>课时</a:t>
                      </a:r>
                      <a:r>
                        <a:rPr lang="en-US" altLang="ko-KR" sz="1400" b="0" i="0" u="none" strike="noStrike" dirty="0">
                          <a:solidFill>
                            <a:srgbClr val="002060"/>
                          </a:solidFill>
                          <a:effectLst/>
                          <a:latin typeface="+mn-ea"/>
                          <a:ea typeface="+mn-ea"/>
                        </a:rPr>
                        <a:t>)</a:t>
                      </a: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面授时间</a:t>
                      </a:r>
                      <a:r>
                        <a:rPr lang="ko-KR" altLang="en-US" sz="1400" b="0" i="0" u="none" strike="noStrike" dirty="0">
                          <a:solidFill>
                            <a:srgbClr val="002060"/>
                          </a:solidFill>
                          <a:effectLst/>
                          <a:latin typeface="+mn-ea"/>
                          <a:ea typeface="+mn-ea"/>
                        </a:rPr>
                        <a:t/>
                      </a:r>
                      <a:br>
                        <a:rPr lang="ko-KR" altLang="en-US" sz="1400" b="0" i="0" u="none" strike="noStrike" dirty="0">
                          <a:solidFill>
                            <a:srgbClr val="002060"/>
                          </a:solidFill>
                          <a:effectLst/>
                          <a:latin typeface="+mn-ea"/>
                          <a:ea typeface="+mn-ea"/>
                        </a:rPr>
                      </a:br>
                      <a:r>
                        <a:rPr lang="en-US" altLang="ko-KR" sz="1400" b="0" i="0" u="none" strike="noStrike" dirty="0">
                          <a:solidFill>
                            <a:srgbClr val="002060"/>
                          </a:solidFill>
                          <a:effectLst/>
                          <a:latin typeface="+mn-ea"/>
                          <a:ea typeface="+mn-ea"/>
                        </a:rPr>
                        <a:t>(</a:t>
                      </a:r>
                      <a:r>
                        <a:rPr lang="ko-KR" altLang="en-US" sz="1400" b="0" i="0" u="none" strike="noStrike" dirty="0" err="1">
                          <a:solidFill>
                            <a:srgbClr val="002060"/>
                          </a:solidFill>
                          <a:effectLst/>
                          <a:latin typeface="+mn-ea"/>
                          <a:ea typeface="+mn-ea"/>
                        </a:rPr>
                        <a:t>星期</a:t>
                      </a:r>
                      <a:r>
                        <a:rPr lang="en-US" altLang="ko-KR" sz="1400" b="0" i="0" u="none" strike="noStrike" dirty="0">
                          <a:solidFill>
                            <a:srgbClr val="002060"/>
                          </a:solidFill>
                          <a:effectLst/>
                          <a:latin typeface="+mn-ea"/>
                          <a:ea typeface="+mn-ea"/>
                        </a:rPr>
                        <a:t>,</a:t>
                      </a:r>
                      <a:r>
                        <a:rPr lang="ko-KR" altLang="en-US" sz="1400" b="0" i="0" u="none" strike="noStrike" dirty="0" err="1">
                          <a:solidFill>
                            <a:srgbClr val="002060"/>
                          </a:solidFill>
                          <a:effectLst/>
                          <a:latin typeface="+mn-ea"/>
                          <a:ea typeface="+mn-ea"/>
                        </a:rPr>
                        <a:t>课时</a:t>
                      </a:r>
                      <a:r>
                        <a:rPr lang="en-US" altLang="ko-KR" sz="1400" b="0" i="0" u="none" strike="noStrike" dirty="0">
                          <a:solidFill>
                            <a:srgbClr val="002060"/>
                          </a:solidFill>
                          <a:effectLst/>
                          <a:latin typeface="+mn-ea"/>
                          <a:ea typeface="+mn-ea"/>
                        </a:rPr>
                        <a:t>)</a:t>
                      </a:r>
                    </a:p>
                  </a:txBody>
                  <a:tcPr marL="9525" marR="9525" marT="9525" marB="0" anchor="ctr">
                    <a:solidFill>
                      <a:schemeClr val="accent2">
                        <a:lumMod val="40000"/>
                        <a:lumOff val="60000"/>
                      </a:schemeClr>
                    </a:solidFill>
                  </a:tcPr>
                </a:tc>
                <a:tc>
                  <a:txBody>
                    <a:bodyPr/>
                    <a:lstStyle/>
                    <a:p>
                      <a:pPr algn="ctr" fontAlgn="ctr"/>
                      <a:r>
                        <a:rPr lang="ko-KR" altLang="en-US" sz="1400" b="0" i="0" u="none" strike="noStrike" dirty="0" err="1">
                          <a:solidFill>
                            <a:srgbClr val="002060"/>
                          </a:solidFill>
                          <a:effectLst/>
                          <a:latin typeface="+mn-ea"/>
                          <a:ea typeface="+mn-ea"/>
                        </a:rPr>
                        <a:t>备注</a:t>
                      </a:r>
                      <a:endParaRPr lang="en-US" altLang="ko-KR" sz="1400" b="0" i="0" u="none" strike="noStrike" dirty="0">
                        <a:solidFill>
                          <a:srgbClr val="002060"/>
                        </a:solidFill>
                        <a:effectLst/>
                        <a:latin typeface="+mn-ea"/>
                        <a:ea typeface="+mn-ea"/>
                      </a:endParaRPr>
                    </a:p>
                  </a:txBody>
                  <a:tcPr marL="9525" marR="9525" marT="9525" marB="0" anchor="ctr">
                    <a:solidFill>
                      <a:schemeClr val="accent2">
                        <a:lumMod val="40000"/>
                        <a:lumOff val="60000"/>
                      </a:schemeClr>
                    </a:solidFill>
                  </a:tcPr>
                </a:tc>
                <a:extLst>
                  <a:ext uri="{0D108BD9-81ED-4DB2-BD59-A6C34878D82A}">
                    <a16:rowId xmlns:a16="http://schemas.microsoft.com/office/drawing/2014/main" val="2038327640"/>
                  </a:ext>
                </a:extLst>
              </a:tr>
              <a:tr h="445564">
                <a:tc rowSpan="5">
                  <a:txBody>
                    <a:bodyPr/>
                    <a:lstStyle/>
                    <a:p>
                      <a:pPr algn="ctr" fontAlgn="ctr"/>
                      <a:r>
                        <a:rPr lang="ko-KR" altLang="en-US" sz="1400" u="none" strike="noStrike" dirty="0" err="1">
                          <a:solidFill>
                            <a:srgbClr val="002060"/>
                          </a:solidFill>
                          <a:effectLst/>
                          <a:latin typeface="+mn-ea"/>
                          <a:ea typeface="+mn-ea"/>
                        </a:rPr>
                        <a:t>经营学部</a:t>
                      </a:r>
                      <a:endParaRPr lang="ko-KR" altLang="en-US" sz="1400" b="0" i="0" u="none" strike="noStrike" dirty="0">
                        <a:solidFill>
                          <a:srgbClr val="002060"/>
                        </a:solidFill>
                        <a:effectLst/>
                        <a:latin typeface="+mn-ea"/>
                        <a:ea typeface="+mn-ea"/>
                      </a:endParaRPr>
                    </a:p>
                  </a:txBody>
                  <a:tcPr marL="8962" marR="8962" marT="8962" marB="0" anchor="ctr"/>
                </a:tc>
                <a:tc>
                  <a:txBody>
                    <a:bodyPr/>
                    <a:lstStyle/>
                    <a:p>
                      <a:pPr algn="ctr" fontAlgn="ctr"/>
                      <a:r>
                        <a:rPr lang="en-US" altLang="ko-KR" sz="1400" b="0" i="0" u="none" strike="noStrike" dirty="0">
                          <a:solidFill>
                            <a:srgbClr val="002060"/>
                          </a:solidFill>
                          <a:effectLst/>
                          <a:latin typeface="+mn-ea"/>
                          <a:ea typeface="+mn-ea"/>
                        </a:rPr>
                        <a:t>5080-2-8554-03</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조직행동</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전필</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박설연</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混合</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1,</a:t>
                      </a: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2</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1</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89673251"/>
                  </a:ext>
                </a:extLst>
              </a:tr>
              <a:tr h="427672">
                <a:tc vMerge="1">
                  <a:txBody>
                    <a:bodyPr/>
                    <a:lstStyle/>
                    <a:p>
                      <a:pPr latinLnBrk="1"/>
                      <a:endParaRPr lang="ko-KR" altLang="en-US"/>
                    </a:p>
                  </a:txBody>
                  <a:tcPr/>
                </a:tc>
                <a:tc>
                  <a:txBody>
                    <a:bodyPr/>
                    <a:lstStyle/>
                    <a:p>
                      <a:pPr algn="ctr" fontAlgn="ctr"/>
                      <a:r>
                        <a:rPr lang="en-US" altLang="ko-KR" sz="1400" b="0" i="0" u="none" strike="noStrike" dirty="0">
                          <a:solidFill>
                            <a:srgbClr val="002060"/>
                          </a:solidFill>
                          <a:effectLst/>
                          <a:latin typeface="+mn-ea"/>
                          <a:ea typeface="+mn-ea"/>
                        </a:rPr>
                        <a:t>5080-2-8554-04</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조직행동</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전필</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임유신</a:t>
                      </a:r>
                    </a:p>
                  </a:txBody>
                  <a:tcPr marL="9525" marR="9525" marT="9525" marB="0" anchor="ctr"/>
                </a:tc>
                <a:tc>
                  <a:txBody>
                    <a:bodyPr/>
                    <a:lstStyle/>
                    <a:p>
                      <a:pPr marL="0" marR="0" lvl="0" indent="0" algn="ctr" defTabSz="914400" rtl="0" eaLnBrk="1" fontAlgn="ctr" latinLnBrk="1" hangingPunct="1">
                        <a:lnSpc>
                          <a:spcPct val="100000"/>
                        </a:lnSpc>
                        <a:spcBef>
                          <a:spcPts val="0"/>
                        </a:spcBef>
                        <a:spcAft>
                          <a:spcPts val="0"/>
                        </a:spcAft>
                        <a:buClrTx/>
                        <a:buSzTx/>
                        <a:buFontTx/>
                        <a:buNone/>
                        <a:tabLst/>
                        <a:defRPr/>
                      </a:pPr>
                      <a:r>
                        <a:rPr lang="ko-KR" altLang="en-US" sz="1400" b="0" i="0" u="none" strike="noStrike" dirty="0" err="1">
                          <a:solidFill>
                            <a:srgbClr val="002060"/>
                          </a:solidFill>
                          <a:effectLst/>
                          <a:latin typeface="+mn-ea"/>
                          <a:ea typeface="+mn-ea"/>
                        </a:rPr>
                        <a:t>混合</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7,8,</a:t>
                      </a: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2</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2</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424503116"/>
                  </a:ext>
                </a:extLst>
              </a:tr>
              <a:tr h="460731">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5080-2-8555-03</a:t>
                      </a:r>
                    </a:p>
                  </a:txBody>
                  <a:tcPr marL="9525" marR="9525" marT="9525" marB="0" anchor="ctr"/>
                </a:tc>
                <a:tc>
                  <a:txBody>
                    <a:bodyPr/>
                    <a:lstStyle/>
                    <a:p>
                      <a:pPr algn="ctr" fontAlgn="ctr"/>
                      <a:r>
                        <a:rPr lang="en-US" sz="1400" b="0" i="0" u="none" strike="noStrike" dirty="0">
                          <a:solidFill>
                            <a:srgbClr val="002060"/>
                          </a:solidFill>
                          <a:effectLst/>
                          <a:latin typeface="+mn-ea"/>
                          <a:ea typeface="+mn-ea"/>
                        </a:rPr>
                        <a:t>MIS</a:t>
                      </a:r>
                      <a:r>
                        <a:rPr lang="ko-KR" altLang="en-US" sz="1400" b="0" i="0" u="none" strike="noStrike" dirty="0">
                          <a:solidFill>
                            <a:srgbClr val="002060"/>
                          </a:solidFill>
                          <a:effectLst/>
                          <a:latin typeface="+mn-ea"/>
                          <a:ea typeface="+mn-ea"/>
                        </a:rPr>
                        <a:t>개론</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전필</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서상구</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全体线上</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화</a:t>
                      </a:r>
                      <a:r>
                        <a:rPr lang="en-US" altLang="ko-KR" sz="1400" b="0" i="0" u="none" strike="noStrike">
                          <a:solidFill>
                            <a:srgbClr val="002060"/>
                          </a:solidFill>
                          <a:effectLst/>
                          <a:latin typeface="+mn-ea"/>
                          <a:ea typeface="+mn-ea"/>
                        </a:rPr>
                        <a:t>2</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　</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2426808498"/>
                  </a:ext>
                </a:extLst>
              </a:tr>
              <a:tr h="445564">
                <a:tc vMerge="1">
                  <a:txBody>
                    <a:bodyPr/>
                    <a:lstStyle/>
                    <a:p>
                      <a:pPr latinLnBrk="1"/>
                      <a:endParaRPr lang="ko-KR" altLang="en-US"/>
                    </a:p>
                  </a:txBody>
                  <a:tcPr/>
                </a:tc>
                <a:tc>
                  <a:txBody>
                    <a:bodyPr/>
                    <a:lstStyle/>
                    <a:p>
                      <a:pPr algn="ctr" fontAlgn="ctr"/>
                      <a:r>
                        <a:rPr lang="en-US" altLang="ko-KR" sz="1400" b="0" i="0" u="none" strike="noStrike" dirty="0">
                          <a:solidFill>
                            <a:srgbClr val="002060"/>
                          </a:solidFill>
                          <a:effectLst/>
                          <a:latin typeface="+mn-ea"/>
                          <a:ea typeface="+mn-ea"/>
                        </a:rPr>
                        <a:t>5080-3-0225-03</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관리회계</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이현경</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混合</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5,</a:t>
                      </a: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6</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6</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2878660270"/>
                  </a:ext>
                </a:extLst>
              </a:tr>
              <a:tr h="445564">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5080-3-3762-01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서비스경영관리</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변숙은</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全体线上</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금</a:t>
                      </a:r>
                      <a:r>
                        <a:rPr lang="en-US" altLang="ko-KR" sz="1400" b="0" i="0" u="none" strike="noStrike">
                          <a:solidFill>
                            <a:srgbClr val="002060"/>
                          </a:solidFill>
                          <a:effectLst/>
                          <a:latin typeface="+mn-ea"/>
                          <a:ea typeface="+mn-ea"/>
                        </a:rPr>
                        <a:t>5</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　</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38314988"/>
                  </a:ext>
                </a:extLst>
              </a:tr>
              <a:tr h="445564">
                <a:tc rowSpan="4">
                  <a:txBody>
                    <a:bodyPr/>
                    <a:lstStyle/>
                    <a:p>
                      <a:pPr algn="ctr" latinLnBrk="1"/>
                      <a:r>
                        <a:rPr lang="ko-KR" altLang="en-US" sz="1400" dirty="0" err="1">
                          <a:solidFill>
                            <a:srgbClr val="002060"/>
                          </a:solidFill>
                          <a:latin typeface="+mn-ea"/>
                          <a:ea typeface="+mn-ea"/>
                        </a:rPr>
                        <a:t>国际通商</a:t>
                      </a:r>
                      <a:endParaRPr lang="ko-KR" altLang="en-US" sz="1400" dirty="0">
                        <a:solidFill>
                          <a:srgbClr val="002060"/>
                        </a:solidFill>
                        <a:latin typeface="+mn-ea"/>
                        <a:ea typeface="+mn-ea"/>
                      </a:endParaRPr>
                    </a:p>
                  </a:txBody>
                  <a:tcPr marL="8962" marR="8962" marT="8962" marB="0" anchor="ctr"/>
                </a:tc>
                <a:tc>
                  <a:txBody>
                    <a:bodyPr/>
                    <a:lstStyle/>
                    <a:p>
                      <a:pPr algn="ctr" fontAlgn="ctr"/>
                      <a:r>
                        <a:rPr lang="en-US" altLang="ko-KR" sz="1400" b="0" i="0" u="none" strike="noStrike">
                          <a:solidFill>
                            <a:srgbClr val="002060"/>
                          </a:solidFill>
                          <a:effectLst/>
                          <a:latin typeface="+mn-ea"/>
                          <a:ea typeface="+mn-ea"/>
                        </a:rPr>
                        <a:t>5100-1-9707-01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국제통상개론</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심상렬</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混合</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6,</a:t>
                      </a:r>
                      <a:r>
                        <a:rPr lang="ko-KR" altLang="en-US" sz="1400" b="0" i="0" u="none" strike="noStrike">
                          <a:solidFill>
                            <a:srgbClr val="002060"/>
                          </a:solidFill>
                          <a:effectLst/>
                          <a:latin typeface="+mn-ea"/>
                          <a:ea typeface="+mn-ea"/>
                        </a:rPr>
                        <a:t>수</a:t>
                      </a:r>
                      <a:r>
                        <a:rPr lang="en-US" altLang="ko-KR" sz="1400" b="0" i="0" u="none" strike="noStrike">
                          <a:solidFill>
                            <a:srgbClr val="002060"/>
                          </a:solidFill>
                          <a:effectLst/>
                          <a:latin typeface="+mn-ea"/>
                          <a:ea typeface="+mn-ea"/>
                        </a:rPr>
                        <a:t>5</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월</a:t>
                      </a:r>
                      <a:r>
                        <a:rPr lang="en-US" altLang="ko-KR" sz="1400" b="0" i="0" u="none" strike="noStrike">
                          <a:solidFill>
                            <a:srgbClr val="002060"/>
                          </a:solidFill>
                          <a:effectLst/>
                          <a:latin typeface="+mn-ea"/>
                          <a:ea typeface="+mn-ea"/>
                        </a:rPr>
                        <a:t>6</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2629357274"/>
                  </a:ext>
                </a:extLst>
              </a:tr>
              <a:tr h="445564">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5100-1-9926-01</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생활속의글로벌경제</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전선</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심상렬</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全体线上</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목</a:t>
                      </a:r>
                      <a:r>
                        <a:rPr lang="en-US" altLang="ko-KR" sz="1400" b="0" i="0" u="none" strike="noStrike" dirty="0">
                          <a:solidFill>
                            <a:srgbClr val="002060"/>
                          </a:solidFill>
                          <a:effectLst/>
                          <a:latin typeface="+mn-ea"/>
                          <a:ea typeface="+mn-ea"/>
                        </a:rPr>
                        <a:t>7,8,9</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　</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1124509367"/>
                  </a:ext>
                </a:extLst>
              </a:tr>
              <a:tr h="445564">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5100-2-0048-03</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거시경제학</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전필</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권태한</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混合</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2,</a:t>
                      </a:r>
                      <a:r>
                        <a:rPr lang="ko-KR" altLang="en-US" sz="1400" b="0" i="0" u="none" strike="noStrike" dirty="0">
                          <a:solidFill>
                            <a:srgbClr val="002060"/>
                          </a:solidFill>
                          <a:effectLst/>
                          <a:latin typeface="+mn-ea"/>
                          <a:ea typeface="+mn-ea"/>
                        </a:rPr>
                        <a:t>목</a:t>
                      </a:r>
                      <a:r>
                        <a:rPr lang="en-US" altLang="ko-KR" sz="1400" b="0" i="0" u="none" strike="noStrike" dirty="0">
                          <a:solidFill>
                            <a:srgbClr val="002060"/>
                          </a:solidFill>
                          <a:effectLst/>
                          <a:latin typeface="+mn-ea"/>
                          <a:ea typeface="+mn-ea"/>
                        </a:rPr>
                        <a:t>1</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2</a:t>
                      </a:r>
                    </a:p>
                  </a:txBody>
                  <a:tcPr marL="9525" marR="9525" marT="9525" marB="0" anchor="ctr"/>
                </a:tc>
                <a:tc>
                  <a:txBody>
                    <a:bodyPr/>
                    <a:lstStyle/>
                    <a:p>
                      <a:pPr algn="ctr" fontAlgn="ctr"/>
                      <a:r>
                        <a:rPr lang="en-US" altLang="ko-KR" sz="1400" b="0" i="0" u="none" strike="noStrike" dirty="0">
                          <a:solidFill>
                            <a:srgbClr val="002060"/>
                          </a:solidFill>
                          <a:effectLst/>
                          <a:latin typeface="+mn-ea"/>
                          <a:ea typeface="+mn-ea"/>
                        </a:rPr>
                        <a:t>PBL</a:t>
                      </a:r>
                      <a:r>
                        <a:rPr lang="ko-KR" altLang="en-US" sz="1400" b="0" i="0" u="none" strike="noStrike" dirty="0" err="1">
                          <a:solidFill>
                            <a:srgbClr val="002060"/>
                          </a:solidFill>
                          <a:effectLst/>
                          <a:latin typeface="+mn-ea"/>
                          <a:ea typeface="+mn-ea"/>
                        </a:rPr>
                        <a:t>讲义</a:t>
                      </a: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1794483110"/>
                  </a:ext>
                </a:extLst>
              </a:tr>
              <a:tr h="413701">
                <a:tc vMerge="1">
                  <a:txBody>
                    <a:bodyPr/>
                    <a:lstStyle/>
                    <a:p>
                      <a:pPr latinLnBrk="1"/>
                      <a:endParaRPr lang="ko-KR" altLang="en-US"/>
                    </a:p>
                  </a:txBody>
                  <a:tcPr/>
                </a:tc>
                <a:tc>
                  <a:txBody>
                    <a:bodyPr/>
                    <a:lstStyle/>
                    <a:p>
                      <a:pPr algn="ctr" fontAlgn="ctr"/>
                      <a:r>
                        <a:rPr lang="en-US" altLang="ko-KR" sz="1400" b="0" i="0" u="none" strike="noStrike">
                          <a:solidFill>
                            <a:srgbClr val="002060"/>
                          </a:solidFill>
                          <a:effectLst/>
                          <a:latin typeface="+mn-ea"/>
                          <a:ea typeface="+mn-ea"/>
                        </a:rPr>
                        <a:t>5100-2-5576-03</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무역상무</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전필</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en-US" altLang="ko-KR" sz="1400" b="0" i="0" u="none" strike="noStrike">
                          <a:solidFill>
                            <a:srgbClr val="002060"/>
                          </a:solidFill>
                          <a:effectLst/>
                          <a:latin typeface="+mn-ea"/>
                          <a:ea typeface="+mn-ea"/>
                        </a:rPr>
                        <a:t>3 </a:t>
                      </a:r>
                    </a:p>
                  </a:txBody>
                  <a:tcPr marL="9525" marR="9525" marT="9525" marB="0" anchor="ctr"/>
                </a:tc>
                <a:tc>
                  <a:txBody>
                    <a:bodyPr/>
                    <a:lstStyle/>
                    <a:p>
                      <a:pPr algn="ctr" fontAlgn="ctr"/>
                      <a:r>
                        <a:rPr lang="ko-KR" altLang="en-US" sz="1400" b="0" i="0" u="none" strike="noStrike">
                          <a:solidFill>
                            <a:srgbClr val="002060"/>
                          </a:solidFill>
                          <a:effectLst/>
                          <a:latin typeface="+mn-ea"/>
                          <a:ea typeface="+mn-ea"/>
                        </a:rPr>
                        <a:t>홍의</a:t>
                      </a:r>
                    </a:p>
                  </a:txBody>
                  <a:tcPr marL="9525" marR="9525" marT="9525" marB="0" anchor="ctr"/>
                </a:tc>
                <a:tc>
                  <a:txBody>
                    <a:bodyPr/>
                    <a:lstStyle/>
                    <a:p>
                      <a:pPr algn="ctr" fontAlgn="ctr"/>
                      <a:r>
                        <a:rPr lang="ko-KR" altLang="en-US" sz="1400" b="0" i="0" u="none" strike="noStrike" dirty="0" err="1">
                          <a:solidFill>
                            <a:srgbClr val="002060"/>
                          </a:solidFill>
                          <a:effectLst/>
                          <a:latin typeface="+mn-ea"/>
                          <a:ea typeface="+mn-ea"/>
                        </a:rPr>
                        <a:t>混合</a:t>
                      </a:r>
                      <a:endParaRPr lang="ko-KR" altLang="en-US" sz="1400" b="0" i="0" u="none" strike="noStrike" dirty="0">
                        <a:solidFill>
                          <a:srgbClr val="002060"/>
                        </a:solidFill>
                        <a:effectLst/>
                        <a:latin typeface="+mn-ea"/>
                        <a:ea typeface="+mn-ea"/>
                      </a:endParaRP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4,</a:t>
                      </a:r>
                      <a:r>
                        <a:rPr lang="ko-KR" altLang="en-US" sz="1400" b="0" i="0" u="none" strike="noStrike" dirty="0">
                          <a:solidFill>
                            <a:srgbClr val="002060"/>
                          </a:solidFill>
                          <a:effectLst/>
                          <a:latin typeface="+mn-ea"/>
                          <a:ea typeface="+mn-ea"/>
                        </a:rPr>
                        <a:t>목</a:t>
                      </a:r>
                      <a:r>
                        <a:rPr lang="en-US" altLang="ko-KR" sz="1400" b="0" i="0" u="none" strike="noStrike" dirty="0">
                          <a:solidFill>
                            <a:srgbClr val="002060"/>
                          </a:solidFill>
                          <a:effectLst/>
                          <a:latin typeface="+mn-ea"/>
                          <a:ea typeface="+mn-ea"/>
                        </a:rPr>
                        <a:t>3</a:t>
                      </a:r>
                    </a:p>
                  </a:txBody>
                  <a:tcPr marL="9525" marR="9525" marT="9525" marB="0" anchor="ctr"/>
                </a:tc>
                <a:tc>
                  <a:txBody>
                    <a:bodyPr/>
                    <a:lstStyle/>
                    <a:p>
                      <a:pPr algn="ctr" fontAlgn="ctr"/>
                      <a:r>
                        <a:rPr lang="ko-KR" altLang="en-US" sz="1400" b="0" i="0" u="none" strike="noStrike" dirty="0">
                          <a:solidFill>
                            <a:srgbClr val="002060"/>
                          </a:solidFill>
                          <a:effectLst/>
                          <a:latin typeface="+mn-ea"/>
                          <a:ea typeface="+mn-ea"/>
                        </a:rPr>
                        <a:t>화</a:t>
                      </a:r>
                      <a:r>
                        <a:rPr lang="en-US" altLang="ko-KR" sz="1400" b="0" i="0" u="none" strike="noStrike" dirty="0">
                          <a:solidFill>
                            <a:srgbClr val="002060"/>
                          </a:solidFill>
                          <a:effectLst/>
                          <a:latin typeface="+mn-ea"/>
                          <a:ea typeface="+mn-ea"/>
                        </a:rPr>
                        <a:t>4</a:t>
                      </a:r>
                    </a:p>
                  </a:txBody>
                  <a:tcPr marL="9525" marR="9525" marT="9525" marB="0" anchor="ctr"/>
                </a:tc>
                <a:tc>
                  <a:txBody>
                    <a:bodyPr/>
                    <a:lstStyle/>
                    <a:p>
                      <a:pPr algn="ctr" fontAlgn="ctr"/>
                      <a:endParaRPr lang="ko-KR" altLang="en-US" sz="1400" b="0" i="0" u="none" strike="noStrike" dirty="0">
                        <a:solidFill>
                          <a:srgbClr val="002060"/>
                        </a:solidFill>
                        <a:effectLst/>
                        <a:latin typeface="+mn-ea"/>
                        <a:ea typeface="+mn-ea"/>
                      </a:endParaRPr>
                    </a:p>
                  </a:txBody>
                  <a:tcPr marL="9525" marR="9525" marT="9525" marB="0" anchor="ctr"/>
                </a:tc>
                <a:extLst>
                  <a:ext uri="{0D108BD9-81ED-4DB2-BD59-A6C34878D82A}">
                    <a16:rowId xmlns:a16="http://schemas.microsoft.com/office/drawing/2014/main" val="1918610829"/>
                  </a:ext>
                </a:extLst>
              </a:tr>
            </a:tbl>
          </a:graphicData>
        </a:graphic>
      </p:graphicFrame>
      <p:sp>
        <p:nvSpPr>
          <p:cNvPr id="15" name="TextBox 12">
            <a:extLst>
              <a:ext uri="{FF2B5EF4-FFF2-40B4-BE49-F238E27FC236}">
                <a16:creationId xmlns:a16="http://schemas.microsoft.com/office/drawing/2014/main" id="{D391400D-3C9E-334C-88FA-5D9EE0AF35FB}"/>
              </a:ext>
            </a:extLst>
          </p:cNvPr>
          <p:cNvSpPr txBox="1"/>
          <p:nvPr/>
        </p:nvSpPr>
        <p:spPr>
          <a:xfrm>
            <a:off x="3590969" y="318983"/>
            <a:ext cx="4473781" cy="307777"/>
          </a:xfrm>
          <a:prstGeom prst="rect">
            <a:avLst/>
          </a:prstGeom>
          <a:solidFill>
            <a:srgbClr val="FFFF00"/>
          </a:solidFill>
        </p:spPr>
        <p:txBody>
          <a:bodyPr wrap="square" rtlCol="0">
            <a:spAutoFit/>
          </a:bodyPr>
          <a:lstStyle/>
          <a:p>
            <a:r>
              <a:rPr lang="en-US" altLang="ko-KR" sz="1400" dirty="0"/>
              <a:t>1,2 </a:t>
            </a:r>
            <a:r>
              <a:rPr lang="ko-KR" altLang="en-US" sz="1400" dirty="0" err="1"/>
              <a:t>年级学生推荐选择</a:t>
            </a:r>
            <a:r>
              <a:rPr lang="en-US" altLang="ko-KR" sz="1400" dirty="0"/>
              <a:t>1,2</a:t>
            </a:r>
            <a:r>
              <a:rPr lang="ko-KR" altLang="en-US" sz="1400" dirty="0" err="1"/>
              <a:t>难度的课程</a:t>
            </a:r>
            <a:endParaRPr lang="ko-KR" altLang="en-US" sz="1400" dirty="0"/>
          </a:p>
        </p:txBody>
      </p:sp>
      <p:sp>
        <p:nvSpPr>
          <p:cNvPr id="17" name="직사각형 6">
            <a:extLst>
              <a:ext uri="{FF2B5EF4-FFF2-40B4-BE49-F238E27FC236}">
                <a16:creationId xmlns:a16="http://schemas.microsoft.com/office/drawing/2014/main" id="{FF642BA4-EDD5-3448-BD61-62D5547885DE}"/>
              </a:ext>
            </a:extLst>
          </p:cNvPr>
          <p:cNvSpPr/>
          <p:nvPr/>
        </p:nvSpPr>
        <p:spPr>
          <a:xfrm>
            <a:off x="416745" y="5854759"/>
            <a:ext cx="9387571" cy="584775"/>
          </a:xfrm>
          <a:prstGeom prst="rect">
            <a:avLst/>
          </a:prstGeom>
        </p:spPr>
        <p:txBody>
          <a:bodyPr wrap="square">
            <a:spAutoFit/>
          </a:bodyPr>
          <a:lstStyle/>
          <a:p>
            <a:r>
              <a:rPr lang="en-US" altLang="ko-KR" sz="1400" dirty="0">
                <a:hlinkClick r:id="rId5"/>
              </a:rPr>
              <a:t>2021-1</a:t>
            </a:r>
            <a:r>
              <a:rPr lang="ko-KR" altLang="en-US" sz="1400" dirty="0">
                <a:hlinkClick r:id="rId5"/>
              </a:rPr>
              <a:t>学期外国人课程详情https://www.kw.ac.kr/ko/life/notice.jsp?BoardMode=view&amp;DUID=35178</a:t>
            </a:r>
            <a:endParaRPr lang="en-US" altLang="ko-KR" sz="1400" dirty="0"/>
          </a:p>
          <a:p>
            <a:endParaRPr lang="ko-KR" altLang="en-US" dirty="0"/>
          </a:p>
        </p:txBody>
      </p:sp>
    </p:spTree>
    <p:extLst>
      <p:ext uri="{BB962C8B-B14F-4D97-AF65-F5344CB8AC3E}">
        <p14:creationId xmlns:p14="http://schemas.microsoft.com/office/powerpoint/2010/main" val="1259647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31634"/>
            <a:ext cx="12192000" cy="5961529"/>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233879" y="-640234"/>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591723" y="2430386"/>
            <a:ext cx="10976108" cy="830997"/>
          </a:xfrm>
          <a:prstGeom prst="rect">
            <a:avLst/>
          </a:prstGeom>
          <a:noFill/>
        </p:spPr>
        <p:txBody>
          <a:bodyPr wrap="square" rtlCol="0">
            <a:spAutoFit/>
          </a:bodyPr>
          <a:lstStyle/>
          <a:p>
            <a:r>
              <a:rPr lang="en-US" altLang="ko-KR" sz="4800" dirty="0">
                <a:solidFill>
                  <a:schemeClr val="accent5">
                    <a:lumMod val="50000"/>
                  </a:schemeClr>
                </a:solidFill>
              </a:rPr>
              <a:t>III.</a:t>
            </a:r>
            <a:r>
              <a:rPr lang="zh-CN" altLang="en-US" sz="4800" dirty="0">
                <a:solidFill>
                  <a:srgbClr val="002060"/>
                </a:solidFill>
              </a:rPr>
              <a:t>如何使用官网及</a:t>
            </a:r>
            <a:r>
              <a:rPr lang="ko-KR" altLang="en-US" sz="4800" dirty="0">
                <a:solidFill>
                  <a:srgbClr val="002060"/>
                </a:solidFill>
              </a:rPr>
              <a:t> </a:t>
            </a:r>
            <a:r>
              <a:rPr lang="en-US" altLang="ko-KR" sz="4800" dirty="0">
                <a:solidFill>
                  <a:srgbClr val="002060"/>
                </a:solidFill>
              </a:rPr>
              <a:t>KLAS </a:t>
            </a:r>
            <a:r>
              <a:rPr lang="zh-CN" altLang="en-US" sz="4800" dirty="0">
                <a:solidFill>
                  <a:srgbClr val="002060"/>
                </a:solidFill>
              </a:rPr>
              <a:t>系统</a:t>
            </a:r>
            <a:endParaRPr lang="en-US" altLang="ko-KR" sz="4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23</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1705455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4" name="Title 1">
            <a:extLst>
              <a:ext uri="{FF2B5EF4-FFF2-40B4-BE49-F238E27FC236}">
                <a16:creationId xmlns:a16="http://schemas.microsoft.com/office/drawing/2014/main" id="{78C4CF98-86D3-48D0-A694-A7B2EA9F3616}"/>
              </a:ext>
            </a:extLst>
          </p:cNvPr>
          <p:cNvSpPr>
            <a:spLocks noGrp="1"/>
          </p:cNvSpPr>
          <p:nvPr>
            <p:ph type="title"/>
          </p:nvPr>
        </p:nvSpPr>
        <p:spPr>
          <a:xfrm>
            <a:off x="581024" y="3399905"/>
            <a:ext cx="11029950" cy="1189038"/>
          </a:xfrm>
        </p:spPr>
        <p:txBody>
          <a:bodyPr>
            <a:normAutofit/>
          </a:bodyPr>
          <a:lstStyle/>
          <a:p>
            <a:pPr algn="ctr"/>
            <a:r>
              <a:rPr lang="ko-KR" altLang="en-US" sz="3200" dirty="0" err="1">
                <a:latin typeface="NanumSquare ExtraBold" panose="020B0600000101010101" pitchFamily="34" charset="-127"/>
                <a:ea typeface="NanumSquare ExtraBold" panose="020B0600000101010101" pitchFamily="34" charset="-127"/>
              </a:rPr>
              <a:t>如何使用官网</a:t>
            </a:r>
            <a:endParaRPr lang="en-US" sz="3200" dirty="0"/>
          </a:p>
        </p:txBody>
      </p:sp>
      <p:sp>
        <p:nvSpPr>
          <p:cNvPr id="7" name="Rectangle 5" descr="Classroom">
            <a:extLst>
              <a:ext uri="{FF2B5EF4-FFF2-40B4-BE49-F238E27FC236}">
                <a16:creationId xmlns:a16="http://schemas.microsoft.com/office/drawing/2014/main" id="{63AEAD09-9C1B-294D-9A7C-76E400C4EE6D}"/>
              </a:ext>
            </a:extLst>
          </p:cNvPr>
          <p:cNvSpPr/>
          <p:nvPr/>
        </p:nvSpPr>
        <p:spPr>
          <a:xfrm>
            <a:off x="5501481" y="1829469"/>
            <a:ext cx="1189037" cy="1189037"/>
          </a:xfrm>
          <a:prstGeom prst="rect">
            <a:avLst/>
          </a:prstGeom>
          <a:blipFill>
            <a:blip r:embed="rId3">
              <a:extLst>
                <a:ext uri="{96DAC541-7B7A-43D3-8B79-37D633B846F1}">
                  <asvg:svgBlip xmlns="" xmlns:asvg="http://schemas.microsoft.com/office/drawing/2016/SVG/main" r:embed="rId4"/>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Tree>
    <p:extLst>
      <p:ext uri="{BB962C8B-B14F-4D97-AF65-F5344CB8AC3E}">
        <p14:creationId xmlns:p14="http://schemas.microsoft.com/office/powerpoint/2010/main" val="22727387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hape 143"/>
          <p:cNvSpPr/>
          <p:nvPr/>
        </p:nvSpPr>
        <p:spPr>
          <a:xfrm>
            <a:off x="-1" y="-31634"/>
            <a:ext cx="12616249" cy="7297407"/>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23" name="그림 22"/>
          <p:cNvPicPr>
            <a:picLocks noChangeAspect="1"/>
          </p:cNvPicPr>
          <p:nvPr/>
        </p:nvPicPr>
        <p:blipFill>
          <a:blip r:embed="rId3"/>
          <a:stretch>
            <a:fillRect/>
          </a:stretch>
        </p:blipFill>
        <p:spPr>
          <a:xfrm>
            <a:off x="5407402" y="3292540"/>
            <a:ext cx="6201941" cy="2912316"/>
          </a:xfrm>
          <a:prstGeom prst="rect">
            <a:avLst/>
          </a:prstGeom>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ko-KR" altLang="en-US" dirty="0" err="1">
                <a:latin typeface="NanumSquare ExtraBold" panose="020B0600000101010101" pitchFamily="34" charset="-127"/>
                <a:ea typeface="NanumSquare ExtraBold" panose="020B0600000101010101" pitchFamily="34" charset="-127"/>
              </a:rPr>
              <a:t>如何使用官网</a:t>
            </a:r>
            <a:endParaRPr lang="ko-KR" altLang="en-US" dirty="0">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US" sz="1400" dirty="0">
                <a:latin typeface="나눔스퀘어 Bold" panose="020B0600000101010101" pitchFamily="34" charset="-127"/>
                <a:ea typeface="나눔스퀘어 Bold" panose="020B0600000101010101" pitchFamily="34" charset="-127"/>
              </a:rPr>
              <a:t>STEP 1 –</a:t>
            </a:r>
            <a:r>
              <a:rPr lang="en-US" sz="1400" dirty="0" err="1">
                <a:latin typeface="나눔스퀘어 Bold" panose="020B0600000101010101" pitchFamily="34" charset="-127"/>
                <a:ea typeface="나눔스퀘어 Bold" panose="020B0600000101010101" pitchFamily="34" charset="-127"/>
              </a:rPr>
              <a:t>在搜索引擎搜索光云大学</a:t>
            </a:r>
            <a:r>
              <a:rPr lang="zh-CN" altLang="en-US" sz="1400" dirty="0">
                <a:latin typeface="나눔스퀘어 Bold" panose="020B0600000101010101" pitchFamily="34" charset="-127"/>
                <a:ea typeface="나눔스퀘어 Bold" panose="020B0600000101010101" pitchFamily="34" charset="-127"/>
              </a:rPr>
              <a:t>（</a:t>
            </a:r>
            <a:r>
              <a:rPr lang="ko-KR" altLang="en-US" sz="1400" dirty="0">
                <a:latin typeface="나눔스퀘어 Bold" panose="020B0600000101010101" pitchFamily="34" charset="-127"/>
                <a:ea typeface="나눔스퀘어 Bold" panose="020B0600000101010101" pitchFamily="34" charset="-127"/>
              </a:rPr>
              <a:t>광운대학교</a:t>
            </a:r>
            <a:r>
              <a:rPr lang="en-US" altLang="ko-KR" sz="1400" dirty="0">
                <a:latin typeface="나눔스퀘어 Bold" panose="020B0600000101010101" pitchFamily="34" charset="-127"/>
                <a:ea typeface="나눔스퀘어 Bold" panose="020B0600000101010101" pitchFamily="34" charset="-127"/>
              </a:rPr>
              <a:t>)</a:t>
            </a:r>
            <a:r>
              <a:rPr lang="ko-KR" altLang="en-US" sz="1400" dirty="0" err="1">
                <a:latin typeface="나눔스퀘어 Bold" panose="020B0600000101010101" pitchFamily="34" charset="-127"/>
                <a:ea typeface="나눔스퀘어 Bold" panose="020B0600000101010101" pitchFamily="34" charset="-127"/>
              </a:rPr>
              <a:t>或输入网址</a:t>
            </a:r>
            <a:r>
              <a:rPr lang="en-US" altLang="ko-KR" sz="1400" dirty="0">
                <a:solidFill>
                  <a:schemeClr val="tx1"/>
                </a:solidFill>
                <a:latin typeface="나눔스퀘어 Bold" panose="020B0600000101010101" pitchFamily="34" charset="-127"/>
                <a:ea typeface="나눔스퀘어 Bold" panose="020B0600000101010101" pitchFamily="34" charset="-127"/>
                <a:hlinkClick r:id="rId4"/>
              </a:rPr>
              <a:t>https://www.kw.ac.kr</a:t>
            </a:r>
            <a:endParaRPr lang="en-US" sz="1400" dirty="0">
              <a:solidFill>
                <a:schemeClr val="tx1"/>
              </a:solidFill>
              <a:latin typeface="나눔스퀘어 Bold" panose="020B0600000101010101" pitchFamily="34" charset="-127"/>
              <a:ea typeface="나눔스퀘어 Bold" panose="020B0600000101010101" pitchFamily="34" charset="-127"/>
            </a:endParaRPr>
          </a:p>
        </p:txBody>
      </p:sp>
      <p:pic>
        <p:nvPicPr>
          <p:cNvPr id="19" name="그림 18"/>
          <p:cNvPicPr>
            <a:picLocks noChangeAspect="1"/>
          </p:cNvPicPr>
          <p:nvPr/>
        </p:nvPicPr>
        <p:blipFill>
          <a:blip r:embed="rId5"/>
          <a:stretch>
            <a:fillRect/>
          </a:stretch>
        </p:blipFill>
        <p:spPr>
          <a:xfrm>
            <a:off x="254745" y="1779035"/>
            <a:ext cx="5057775" cy="2505075"/>
          </a:xfrm>
          <a:prstGeom prst="rect">
            <a:avLst/>
          </a:prstGeom>
        </p:spPr>
      </p:pic>
      <p:sp>
        <p:nvSpPr>
          <p:cNvPr id="20" name="직사각형 19"/>
          <p:cNvSpPr/>
          <p:nvPr/>
        </p:nvSpPr>
        <p:spPr>
          <a:xfrm>
            <a:off x="254745" y="1779035"/>
            <a:ext cx="5057775" cy="2505075"/>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1" name="직사각형 20"/>
          <p:cNvSpPr/>
          <p:nvPr/>
        </p:nvSpPr>
        <p:spPr>
          <a:xfrm>
            <a:off x="5407402" y="3292539"/>
            <a:ext cx="6203404" cy="2912317"/>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2927443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Shape 143"/>
          <p:cNvSpPr/>
          <p:nvPr/>
        </p:nvSpPr>
        <p:spPr>
          <a:xfrm>
            <a:off x="0" y="-31634"/>
            <a:ext cx="12505038" cy="8112953"/>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ko-KR" altLang="en-US" dirty="0" err="1">
                <a:latin typeface="NanumSquare ExtraBold" panose="020B0600000101010101" pitchFamily="34" charset="-127"/>
                <a:ea typeface="NanumSquare ExtraBold" panose="020B0600000101010101" pitchFamily="34" charset="-127"/>
              </a:rPr>
              <a:t>如何使用官网</a:t>
            </a:r>
            <a:endParaRPr lang="ko-KR" altLang="en-US" dirty="0">
              <a:latin typeface="NanumSquare ExtraBold" panose="020B0600000101010101" pitchFamily="34" charset="-127"/>
              <a:ea typeface="NanumSquare ExtraBold" panose="020B0600000101010101" pitchFamily="34" charset="-127"/>
            </a:endParaRPr>
          </a:p>
        </p:txBody>
      </p:sp>
      <p:pic>
        <p:nvPicPr>
          <p:cNvPr id="7" name="그림 6"/>
          <p:cNvPicPr>
            <a:picLocks noChangeAspect="1"/>
          </p:cNvPicPr>
          <p:nvPr/>
        </p:nvPicPr>
        <p:blipFill>
          <a:blip r:embed="rId3"/>
          <a:stretch>
            <a:fillRect/>
          </a:stretch>
        </p:blipFill>
        <p:spPr>
          <a:xfrm>
            <a:off x="1687773" y="1462107"/>
            <a:ext cx="8930466" cy="5216576"/>
          </a:xfrm>
          <a:prstGeom prst="rect">
            <a:avLst/>
          </a:prstGeom>
        </p:spPr>
      </p:pic>
      <p:sp>
        <p:nvSpPr>
          <p:cNvPr id="10" name="직사각형 9"/>
          <p:cNvSpPr/>
          <p:nvPr/>
        </p:nvSpPr>
        <p:spPr>
          <a:xfrm>
            <a:off x="4350884" y="1462107"/>
            <a:ext cx="808945" cy="487991"/>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1" name="직사각형 10"/>
          <p:cNvSpPr/>
          <p:nvPr/>
        </p:nvSpPr>
        <p:spPr>
          <a:xfrm>
            <a:off x="3641759" y="5159829"/>
            <a:ext cx="851836" cy="1436914"/>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직사각형 11"/>
          <p:cNvSpPr/>
          <p:nvPr/>
        </p:nvSpPr>
        <p:spPr>
          <a:xfrm>
            <a:off x="1809061" y="5201976"/>
            <a:ext cx="672207" cy="219110"/>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5" name="Straight Connector 6">
            <a:extLst>
              <a:ext uri="{FF2B5EF4-FFF2-40B4-BE49-F238E27FC236}">
                <a16:creationId xmlns:a16="http://schemas.microsoft.com/office/drawing/2014/main" id="{32F816DE-0DAA-4A66-A03D-01B4BDA8D629}"/>
              </a:ext>
            </a:extLst>
          </p:cNvPr>
          <p:cNvCxnSpPr>
            <a:cxnSpLocks/>
            <a:stCxn id="12" idx="0"/>
          </p:cNvCxnSpPr>
          <p:nvPr/>
        </p:nvCxnSpPr>
        <p:spPr>
          <a:xfrm flipV="1">
            <a:off x="2145165" y="4124078"/>
            <a:ext cx="196819" cy="1077898"/>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8D743BFD-AAC9-4887-884E-645680280E39}"/>
              </a:ext>
            </a:extLst>
          </p:cNvPr>
          <p:cNvSpPr txBox="1"/>
          <p:nvPr/>
        </p:nvSpPr>
        <p:spPr>
          <a:xfrm>
            <a:off x="1558757" y="3819763"/>
            <a:ext cx="902811" cy="307777"/>
          </a:xfrm>
          <a:prstGeom prst="rect">
            <a:avLst/>
          </a:prstGeom>
          <a:noFill/>
        </p:spPr>
        <p:txBody>
          <a:bodyPr wrap="none" rtlCol="0">
            <a:spAutoFit/>
          </a:bodyPr>
          <a:lstStyle/>
          <a:p>
            <a:r>
              <a:rPr lang="ko-KR" altLang="en-US" sz="1400" dirty="0" err="1">
                <a:latin typeface="나눔스퀘어 Bold" panose="020B0600000101010101" pitchFamily="34" charset="-127"/>
                <a:ea typeface="나눔스퀘어 Bold" panose="020B0600000101010101" pitchFamily="34" charset="-127"/>
              </a:rPr>
              <a:t>校园介绍</a:t>
            </a:r>
            <a:endParaRPr lang="en-US" sz="1400" dirty="0">
              <a:latin typeface="나눔스퀘어 Bold" panose="020B0600000101010101" pitchFamily="34" charset="-127"/>
              <a:ea typeface="나눔스퀘어 Bold" panose="020B0600000101010101" pitchFamily="34" charset="-127"/>
            </a:endParaRPr>
          </a:p>
        </p:txBody>
      </p:sp>
      <p:cxnSp>
        <p:nvCxnSpPr>
          <p:cNvPr id="18" name="Straight Connector 6">
            <a:extLst>
              <a:ext uri="{FF2B5EF4-FFF2-40B4-BE49-F238E27FC236}">
                <a16:creationId xmlns:a16="http://schemas.microsoft.com/office/drawing/2014/main" id="{32F816DE-0DAA-4A66-A03D-01B4BDA8D629}"/>
              </a:ext>
            </a:extLst>
          </p:cNvPr>
          <p:cNvCxnSpPr>
            <a:cxnSpLocks/>
            <a:stCxn id="11" idx="0"/>
          </p:cNvCxnSpPr>
          <p:nvPr/>
        </p:nvCxnSpPr>
        <p:spPr>
          <a:xfrm flipV="1">
            <a:off x="4067677" y="4427365"/>
            <a:ext cx="425918" cy="732464"/>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8D743BFD-AAC9-4887-884E-645680280E39}"/>
              </a:ext>
            </a:extLst>
          </p:cNvPr>
          <p:cNvSpPr txBox="1"/>
          <p:nvPr/>
        </p:nvSpPr>
        <p:spPr>
          <a:xfrm>
            <a:off x="3710367" y="4044887"/>
            <a:ext cx="1797297" cy="307777"/>
          </a:xfrm>
          <a:prstGeom prst="rect">
            <a:avLst/>
          </a:prstGeom>
          <a:noFill/>
        </p:spPr>
        <p:txBody>
          <a:bodyPr wrap="square" rtlCol="0">
            <a:spAutoFit/>
          </a:bodyPr>
          <a:lstStyle/>
          <a:p>
            <a:r>
              <a:rPr lang="ko-KR" altLang="en-US" sz="1400" dirty="0" err="1">
                <a:latin typeface="나눔스퀘어 Bold" panose="020B0600000101010101" pitchFamily="34" charset="-127"/>
                <a:ea typeface="나눔스퀘어 Bold" panose="020B0600000101010101" pitchFamily="34" charset="-127"/>
              </a:rPr>
              <a:t>校内部门及机构介绍</a:t>
            </a:r>
            <a:endParaRPr lang="en-US" sz="1400" dirty="0">
              <a:latin typeface="나눔스퀘어 Bold" panose="020B0600000101010101" pitchFamily="34" charset="-127"/>
              <a:ea typeface="나눔스퀘어 Bold" panose="020B0600000101010101" pitchFamily="34" charset="-127"/>
            </a:endParaRPr>
          </a:p>
        </p:txBody>
      </p:sp>
      <p:sp>
        <p:nvSpPr>
          <p:cNvPr id="24" name="직사각형 23"/>
          <p:cNvSpPr/>
          <p:nvPr/>
        </p:nvSpPr>
        <p:spPr>
          <a:xfrm>
            <a:off x="1819067" y="5607805"/>
            <a:ext cx="672207" cy="214498"/>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25" name="Straight Connector 6">
            <a:extLst>
              <a:ext uri="{FF2B5EF4-FFF2-40B4-BE49-F238E27FC236}">
                <a16:creationId xmlns:a16="http://schemas.microsoft.com/office/drawing/2014/main" id="{32F816DE-0DAA-4A66-A03D-01B4BDA8D629}"/>
              </a:ext>
            </a:extLst>
          </p:cNvPr>
          <p:cNvCxnSpPr>
            <a:cxnSpLocks/>
            <a:stCxn id="24" idx="1"/>
            <a:endCxn id="32" idx="2"/>
          </p:cNvCxnSpPr>
          <p:nvPr/>
        </p:nvCxnSpPr>
        <p:spPr>
          <a:xfrm flipH="1" flipV="1">
            <a:off x="826261" y="4976086"/>
            <a:ext cx="992806" cy="738968"/>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8D743BFD-AAC9-4887-884E-645680280E39}"/>
              </a:ext>
            </a:extLst>
          </p:cNvPr>
          <p:cNvSpPr txBox="1"/>
          <p:nvPr/>
        </p:nvSpPr>
        <p:spPr>
          <a:xfrm>
            <a:off x="195319" y="4668309"/>
            <a:ext cx="1261884" cy="307777"/>
          </a:xfrm>
          <a:prstGeom prst="rect">
            <a:avLst/>
          </a:prstGeom>
          <a:noFill/>
        </p:spPr>
        <p:txBody>
          <a:bodyPr wrap="none" rtlCol="0">
            <a:spAutoFit/>
          </a:bodyPr>
          <a:lstStyle/>
          <a:p>
            <a:r>
              <a:rPr lang="ko-KR" altLang="en-US" sz="1400" dirty="0" err="1">
                <a:latin typeface="나눔스퀘어 Bold" panose="020B0600000101010101" pitchFamily="34" charset="-127"/>
                <a:ea typeface="나눔스퀘어 Bold" panose="020B0600000101010101" pitchFamily="34" charset="-127"/>
              </a:rPr>
              <a:t>校内电话查询</a:t>
            </a:r>
            <a:endParaRPr lang="en-US" altLang="ko-KR" sz="1400" dirty="0">
              <a:latin typeface="나눔스퀘어 Bold" panose="020B0600000101010101" pitchFamily="34" charset="-127"/>
              <a:ea typeface="나눔스퀘어 Bold" panose="020B0600000101010101" pitchFamily="34" charset="-127"/>
            </a:endParaRPr>
          </a:p>
        </p:txBody>
      </p:sp>
      <p:sp>
        <p:nvSpPr>
          <p:cNvPr id="6" name="文本框 5">
            <a:extLst>
              <a:ext uri="{FF2B5EF4-FFF2-40B4-BE49-F238E27FC236}">
                <a16:creationId xmlns:a16="http://schemas.microsoft.com/office/drawing/2014/main" id="{F953E0D4-D203-3E4F-92B8-4EAED8C96492}"/>
              </a:ext>
            </a:extLst>
          </p:cNvPr>
          <p:cNvSpPr txBox="1"/>
          <p:nvPr/>
        </p:nvSpPr>
        <p:spPr>
          <a:xfrm>
            <a:off x="195319" y="1520589"/>
            <a:ext cx="1492454" cy="369332"/>
          </a:xfrm>
          <a:prstGeom prst="rect">
            <a:avLst/>
          </a:prstGeom>
          <a:noFill/>
        </p:spPr>
        <p:txBody>
          <a:bodyPr wrap="square" rtlCol="0">
            <a:spAutoFit/>
          </a:bodyPr>
          <a:lstStyle/>
          <a:p>
            <a:r>
              <a:rPr kumimoji="1" lang="zh-CN" altLang="en-US" dirty="0"/>
              <a:t>上方菜单栏</a:t>
            </a:r>
          </a:p>
        </p:txBody>
      </p:sp>
    </p:spTree>
    <p:extLst>
      <p:ext uri="{BB962C8B-B14F-4D97-AF65-F5344CB8AC3E}">
        <p14:creationId xmlns:p14="http://schemas.microsoft.com/office/powerpoint/2010/main" val="40685615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43"/>
          <p:cNvSpPr/>
          <p:nvPr/>
        </p:nvSpPr>
        <p:spPr>
          <a:xfrm>
            <a:off x="0" y="-31634"/>
            <a:ext cx="12603892" cy="7692823"/>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4" name="그림 3"/>
          <p:cNvPicPr>
            <a:picLocks noChangeAspect="1"/>
          </p:cNvPicPr>
          <p:nvPr/>
        </p:nvPicPr>
        <p:blipFill>
          <a:blip r:embed="rId2"/>
          <a:stretch>
            <a:fillRect/>
          </a:stretch>
        </p:blipFill>
        <p:spPr>
          <a:xfrm>
            <a:off x="0" y="1346886"/>
            <a:ext cx="12593764" cy="4880919"/>
          </a:xfrm>
          <a:prstGeom prst="rect">
            <a:avLst/>
          </a:prstGeom>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ko-KR" altLang="en-US" dirty="0" err="1">
                <a:latin typeface="NanumSquare ExtraBold" panose="020B0600000101010101" pitchFamily="34" charset="-127"/>
                <a:ea typeface="NanumSquare ExtraBold" panose="020B0600000101010101" pitchFamily="34" charset="-127"/>
              </a:rPr>
              <a:t>如何使用官网</a:t>
            </a:r>
            <a:endParaRPr lang="ko-KR" altLang="en-US" dirty="0">
              <a:latin typeface="NanumSquare ExtraBold" panose="020B0600000101010101" pitchFamily="34" charset="-127"/>
              <a:ea typeface="NanumSquare ExtraBold" panose="020B0600000101010101" pitchFamily="34" charset="-127"/>
            </a:endParaRPr>
          </a:p>
        </p:txBody>
      </p:sp>
      <p:sp>
        <p:nvSpPr>
          <p:cNvPr id="10" name="직사각형 9"/>
          <p:cNvSpPr/>
          <p:nvPr/>
        </p:nvSpPr>
        <p:spPr>
          <a:xfrm>
            <a:off x="7398968" y="1458311"/>
            <a:ext cx="808945" cy="487991"/>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직사각형 11"/>
          <p:cNvSpPr/>
          <p:nvPr/>
        </p:nvSpPr>
        <p:spPr>
          <a:xfrm>
            <a:off x="42146" y="2406434"/>
            <a:ext cx="1896763" cy="3821371"/>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5" name="Straight Connector 6">
            <a:extLst>
              <a:ext uri="{FF2B5EF4-FFF2-40B4-BE49-F238E27FC236}">
                <a16:creationId xmlns:a16="http://schemas.microsoft.com/office/drawing/2014/main" id="{32F816DE-0DAA-4A66-A03D-01B4BDA8D629}"/>
              </a:ext>
            </a:extLst>
          </p:cNvPr>
          <p:cNvCxnSpPr>
            <a:cxnSpLocks/>
          </p:cNvCxnSpPr>
          <p:nvPr/>
        </p:nvCxnSpPr>
        <p:spPr>
          <a:xfrm>
            <a:off x="1938910" y="4149979"/>
            <a:ext cx="1492898" cy="727853"/>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8D743BFD-AAC9-4887-884E-645680280E39}"/>
              </a:ext>
            </a:extLst>
          </p:cNvPr>
          <p:cNvSpPr txBox="1"/>
          <p:nvPr/>
        </p:nvSpPr>
        <p:spPr>
          <a:xfrm>
            <a:off x="2913294" y="5057931"/>
            <a:ext cx="1441420" cy="307777"/>
          </a:xfrm>
          <a:prstGeom prst="rect">
            <a:avLst/>
          </a:prstGeom>
          <a:noFill/>
        </p:spPr>
        <p:txBody>
          <a:bodyPr wrap="none" rtlCol="0">
            <a:spAutoFit/>
          </a:bodyPr>
          <a:lstStyle/>
          <a:p>
            <a:pPr algn="ctr"/>
            <a:r>
              <a:rPr lang="zh-CN" altLang="en-US" sz="1400" dirty="0">
                <a:latin typeface="나눔스퀘어 Bold" panose="020B0600000101010101" pitchFamily="34" charset="-127"/>
                <a:ea typeface="나눔스퀘어 Bold" panose="020B0600000101010101" pitchFamily="34" charset="-127"/>
              </a:rPr>
              <a:t>院系及专业介绍</a:t>
            </a:r>
            <a:endParaRPr lang="en-US" altLang="ko-KR" sz="1400" dirty="0">
              <a:latin typeface="나눔스퀘어 Bold" panose="020B0600000101010101" pitchFamily="34" charset="-127"/>
              <a:ea typeface="나눔스퀘어 Bold" panose="020B0600000101010101" pitchFamily="34" charset="-127"/>
            </a:endParaRPr>
          </a:p>
        </p:txBody>
      </p:sp>
    </p:spTree>
    <p:extLst>
      <p:ext uri="{BB962C8B-B14F-4D97-AF65-F5344CB8AC3E}">
        <p14:creationId xmlns:p14="http://schemas.microsoft.com/office/powerpoint/2010/main" val="40257558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Shape 143"/>
          <p:cNvSpPr/>
          <p:nvPr/>
        </p:nvSpPr>
        <p:spPr>
          <a:xfrm>
            <a:off x="0" y="-26275"/>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ko-KR" altLang="en-US" dirty="0" err="1">
                <a:latin typeface="NanumSquare ExtraBold" panose="020B0600000101010101" pitchFamily="34" charset="-127"/>
                <a:ea typeface="NanumSquare ExtraBold" panose="020B0600000101010101" pitchFamily="34" charset="-127"/>
              </a:rPr>
              <a:t>如何使用官网</a:t>
            </a:r>
            <a:endParaRPr lang="ko-KR" altLang="en-US" dirty="0">
              <a:latin typeface="NanumSquare ExtraBold" panose="020B0600000101010101" pitchFamily="34" charset="-127"/>
              <a:ea typeface="NanumSquare ExtraBold" panose="020B0600000101010101" pitchFamily="34" charset="-127"/>
            </a:endParaRPr>
          </a:p>
        </p:txBody>
      </p:sp>
      <p:grpSp>
        <p:nvGrpSpPr>
          <p:cNvPr id="38" name="그룹 37"/>
          <p:cNvGrpSpPr/>
          <p:nvPr/>
        </p:nvGrpSpPr>
        <p:grpSpPr>
          <a:xfrm>
            <a:off x="2006165" y="1231280"/>
            <a:ext cx="8888123" cy="5626720"/>
            <a:chOff x="789514" y="1212812"/>
            <a:chExt cx="7858138" cy="5668921"/>
          </a:xfrm>
        </p:grpSpPr>
        <p:grpSp>
          <p:nvGrpSpPr>
            <p:cNvPr id="36" name="그룹 35"/>
            <p:cNvGrpSpPr/>
            <p:nvPr/>
          </p:nvGrpSpPr>
          <p:grpSpPr>
            <a:xfrm>
              <a:off x="789514" y="1246397"/>
              <a:ext cx="5948364" cy="5447811"/>
              <a:chOff x="4996444" y="673997"/>
              <a:chExt cx="6571442" cy="5949470"/>
            </a:xfrm>
          </p:grpSpPr>
          <p:pic>
            <p:nvPicPr>
              <p:cNvPr id="5" name="그림 4"/>
              <p:cNvPicPr>
                <a:picLocks noChangeAspect="1"/>
              </p:cNvPicPr>
              <p:nvPr/>
            </p:nvPicPr>
            <p:blipFill>
              <a:blip r:embed="rId2"/>
              <a:stretch>
                <a:fillRect/>
              </a:stretch>
            </p:blipFill>
            <p:spPr>
              <a:xfrm>
                <a:off x="4996444" y="673997"/>
                <a:ext cx="6562524" cy="5947974"/>
              </a:xfrm>
              <a:prstGeom prst="rect">
                <a:avLst/>
              </a:prstGeom>
            </p:spPr>
          </p:pic>
          <p:cxnSp>
            <p:nvCxnSpPr>
              <p:cNvPr id="10" name="Straight Connector 6">
                <a:extLst>
                  <a:ext uri="{FF2B5EF4-FFF2-40B4-BE49-F238E27FC236}">
                    <a16:creationId xmlns:a16="http://schemas.microsoft.com/office/drawing/2014/main" id="{32F816DE-0DAA-4A66-A03D-01B4BDA8D629}"/>
                  </a:ext>
                </a:extLst>
              </p:cNvPr>
              <p:cNvCxnSpPr>
                <a:cxnSpLocks/>
                <a:stCxn id="26" idx="0"/>
              </p:cNvCxnSpPr>
              <p:nvPr/>
            </p:nvCxnSpPr>
            <p:spPr>
              <a:xfrm flipH="1" flipV="1">
                <a:off x="8338461" y="5625385"/>
                <a:ext cx="1652970" cy="563816"/>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8D743BFD-AAC9-4887-884E-645680280E39}"/>
                  </a:ext>
                </a:extLst>
              </p:cNvPr>
              <p:cNvSpPr txBox="1"/>
              <p:nvPr/>
            </p:nvSpPr>
            <p:spPr>
              <a:xfrm>
                <a:off x="7864671" y="5340932"/>
                <a:ext cx="881799" cy="338639"/>
              </a:xfrm>
              <a:prstGeom prst="rect">
                <a:avLst/>
              </a:prstGeom>
              <a:noFill/>
            </p:spPr>
            <p:txBody>
              <a:bodyPr wrap="none" rtlCol="0">
                <a:spAutoFit/>
              </a:bodyPr>
              <a:lstStyle/>
              <a:p>
                <a:pPr algn="ctr"/>
                <a:r>
                  <a:rPr lang="ko-KR" altLang="en-US" sz="1400" dirty="0" err="1">
                    <a:latin typeface="나눔스퀘어 Bold" panose="020B0600000101010101" pitchFamily="34" charset="-127"/>
                    <a:ea typeface="나눔스퀘어 Bold" panose="020B0600000101010101" pitchFamily="34" charset="-127"/>
                  </a:rPr>
                  <a:t>院系主页</a:t>
                </a:r>
                <a:endParaRPr lang="en-US" altLang="ko-KR" sz="1400" dirty="0">
                  <a:latin typeface="나눔스퀘어 Bold" panose="020B0600000101010101" pitchFamily="34" charset="-127"/>
                  <a:ea typeface="나눔스퀘어 Bold" panose="020B0600000101010101" pitchFamily="34" charset="-127"/>
                </a:endParaRPr>
              </a:p>
            </p:txBody>
          </p:sp>
          <p:sp>
            <p:nvSpPr>
              <p:cNvPr id="12" name="직사각형 11"/>
              <p:cNvSpPr/>
              <p:nvPr/>
            </p:nvSpPr>
            <p:spPr>
              <a:xfrm>
                <a:off x="5131837" y="3502683"/>
                <a:ext cx="1156996" cy="361686"/>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3" name="직사각형 12"/>
              <p:cNvSpPr/>
              <p:nvPr/>
            </p:nvSpPr>
            <p:spPr>
              <a:xfrm>
                <a:off x="7837714" y="3502683"/>
                <a:ext cx="1101013" cy="406844"/>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p:cNvSpPr/>
              <p:nvPr/>
            </p:nvSpPr>
            <p:spPr>
              <a:xfrm>
                <a:off x="10066281" y="3476757"/>
                <a:ext cx="1041199" cy="432770"/>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5" name="Straight Connector 6">
                <a:extLst>
                  <a:ext uri="{FF2B5EF4-FFF2-40B4-BE49-F238E27FC236}">
                    <a16:creationId xmlns:a16="http://schemas.microsoft.com/office/drawing/2014/main" id="{32F816DE-0DAA-4A66-A03D-01B4BDA8D629}"/>
                  </a:ext>
                </a:extLst>
              </p:cNvPr>
              <p:cNvCxnSpPr>
                <a:cxnSpLocks/>
                <a:endCxn id="16" idx="0"/>
              </p:cNvCxnSpPr>
              <p:nvPr/>
            </p:nvCxnSpPr>
            <p:spPr>
              <a:xfrm>
                <a:off x="5719975" y="3864369"/>
                <a:ext cx="1261202" cy="361686"/>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8D743BFD-AAC9-4887-884E-645680280E39}"/>
                  </a:ext>
                </a:extLst>
              </p:cNvPr>
              <p:cNvSpPr txBox="1"/>
              <p:nvPr/>
            </p:nvSpPr>
            <p:spPr>
              <a:xfrm>
                <a:off x="6242796" y="4226055"/>
                <a:ext cx="1476763" cy="338639"/>
              </a:xfrm>
              <a:prstGeom prst="rect">
                <a:avLst/>
              </a:prstGeom>
              <a:noFill/>
            </p:spPr>
            <p:txBody>
              <a:bodyPr wrap="none" rtlCol="0">
                <a:spAutoFit/>
              </a:bodyPr>
              <a:lstStyle/>
              <a:p>
                <a:pPr algn="ctr"/>
                <a:r>
                  <a:rPr lang="ko-KR" altLang="en-US" sz="1400" dirty="0" err="1">
                    <a:latin typeface="나눔스퀘어 Bold" panose="020B0600000101010101" pitchFamily="34" charset="-127"/>
                    <a:ea typeface="나눔스퀘어 Bold" panose="020B0600000101010101" pitchFamily="34" charset="-127"/>
                  </a:rPr>
                  <a:t>院系</a:t>
                </a:r>
                <a:r>
                  <a:rPr lang="en-US" altLang="zh-CN" sz="1400" dirty="0">
                    <a:latin typeface="나눔스퀘어 Bold" panose="020B0600000101010101" pitchFamily="34" charset="-127"/>
                    <a:ea typeface="나눔스퀘어 Bold" panose="020B0600000101010101" pitchFamily="34" charset="-127"/>
                  </a:rPr>
                  <a:t>/</a:t>
                </a:r>
                <a:r>
                  <a:rPr lang="zh-CN" altLang="en-US" sz="1400" dirty="0">
                    <a:latin typeface="나눔스퀘어 Bold" panose="020B0600000101010101" pitchFamily="34" charset="-127"/>
                    <a:ea typeface="나눔스퀘어 Bold" panose="020B0600000101010101" pitchFamily="34" charset="-127"/>
                  </a:rPr>
                  <a:t>学部办公室</a:t>
                </a:r>
                <a:endParaRPr lang="en-US" altLang="ko-KR" sz="1400" dirty="0">
                  <a:latin typeface="나눔스퀘어 Bold" panose="020B0600000101010101" pitchFamily="34" charset="-127"/>
                  <a:ea typeface="나눔스퀘어 Bold" panose="020B0600000101010101" pitchFamily="34" charset="-127"/>
                </a:endParaRPr>
              </a:p>
            </p:txBody>
          </p:sp>
          <p:cxnSp>
            <p:nvCxnSpPr>
              <p:cNvPr id="18" name="Straight Connector 6">
                <a:extLst>
                  <a:ext uri="{FF2B5EF4-FFF2-40B4-BE49-F238E27FC236}">
                    <a16:creationId xmlns:a16="http://schemas.microsoft.com/office/drawing/2014/main" id="{32F816DE-0DAA-4A66-A03D-01B4BDA8D629}"/>
                  </a:ext>
                </a:extLst>
              </p:cNvPr>
              <p:cNvCxnSpPr>
                <a:cxnSpLocks/>
                <a:stCxn id="13" idx="2"/>
                <a:endCxn id="19" idx="0"/>
              </p:cNvCxnSpPr>
              <p:nvPr/>
            </p:nvCxnSpPr>
            <p:spPr>
              <a:xfrm>
                <a:off x="8388221" y="3909527"/>
                <a:ext cx="219648" cy="171160"/>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8D743BFD-AAC9-4887-884E-645680280E39}"/>
                  </a:ext>
                </a:extLst>
              </p:cNvPr>
              <p:cNvSpPr txBox="1"/>
              <p:nvPr/>
            </p:nvSpPr>
            <p:spPr>
              <a:xfrm>
                <a:off x="7945667" y="4080687"/>
                <a:ext cx="1324402" cy="338639"/>
              </a:xfrm>
              <a:prstGeom prst="rect">
                <a:avLst/>
              </a:prstGeom>
              <a:noFill/>
            </p:spPr>
            <p:txBody>
              <a:bodyPr wrap="square" rtlCol="0">
                <a:spAutoFit/>
              </a:bodyPr>
              <a:lstStyle/>
              <a:p>
                <a:pPr algn="ctr"/>
                <a:r>
                  <a:rPr lang="ko-KR" altLang="en-US" sz="1400" dirty="0" err="1">
                    <a:latin typeface="나눔스퀘어 Bold" panose="020B0600000101010101" pitchFamily="34" charset="-127"/>
                    <a:ea typeface="나눔스퀘어 Bold" panose="020B0600000101010101" pitchFamily="34" charset="-127"/>
                  </a:rPr>
                  <a:t>院系电话</a:t>
                </a:r>
                <a:endParaRPr lang="en-US" altLang="ko-KR" sz="1400" dirty="0">
                  <a:latin typeface="나눔스퀘어 Bold" panose="020B0600000101010101" pitchFamily="34" charset="-127"/>
                  <a:ea typeface="나눔스퀘어 Bold" panose="020B0600000101010101" pitchFamily="34" charset="-127"/>
                </a:endParaRPr>
              </a:p>
            </p:txBody>
          </p:sp>
          <p:cxnSp>
            <p:nvCxnSpPr>
              <p:cNvPr id="23" name="Straight Connector 6">
                <a:extLst>
                  <a:ext uri="{FF2B5EF4-FFF2-40B4-BE49-F238E27FC236}">
                    <a16:creationId xmlns:a16="http://schemas.microsoft.com/office/drawing/2014/main" id="{32F816DE-0DAA-4A66-A03D-01B4BDA8D629}"/>
                  </a:ext>
                </a:extLst>
              </p:cNvPr>
              <p:cNvCxnSpPr>
                <a:cxnSpLocks/>
                <a:endCxn id="24" idx="0"/>
              </p:cNvCxnSpPr>
              <p:nvPr/>
            </p:nvCxnSpPr>
            <p:spPr>
              <a:xfrm>
                <a:off x="10578696" y="3909527"/>
                <a:ext cx="219648" cy="171160"/>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8D743BFD-AAC9-4887-884E-645680280E39}"/>
                  </a:ext>
                </a:extLst>
              </p:cNvPr>
              <p:cNvSpPr txBox="1"/>
              <p:nvPr/>
            </p:nvSpPr>
            <p:spPr>
              <a:xfrm>
                <a:off x="10136142" y="4080687"/>
                <a:ext cx="1324402" cy="338639"/>
              </a:xfrm>
              <a:prstGeom prst="rect">
                <a:avLst/>
              </a:prstGeom>
              <a:noFill/>
            </p:spPr>
            <p:txBody>
              <a:bodyPr wrap="square" rtlCol="0">
                <a:spAutoFit/>
              </a:bodyPr>
              <a:lstStyle/>
              <a:p>
                <a:pPr algn="ctr"/>
                <a:r>
                  <a:rPr lang="ko-KR" altLang="en-US" sz="1400" dirty="0" err="1">
                    <a:latin typeface="나눔스퀘어 Bold" panose="020B0600000101010101" pitchFamily="34" charset="-127"/>
                    <a:ea typeface="나눔스퀘어 Bold" panose="020B0600000101010101" pitchFamily="34" charset="-127"/>
                  </a:rPr>
                  <a:t>院系主页</a:t>
                </a:r>
                <a:endParaRPr lang="en-US" altLang="ko-KR" sz="1400" dirty="0">
                  <a:latin typeface="나눔스퀘어 Bold" panose="020B0600000101010101" pitchFamily="34" charset="-127"/>
                  <a:ea typeface="나눔스퀘어 Bold" panose="020B0600000101010101" pitchFamily="34" charset="-127"/>
                </a:endParaRPr>
              </a:p>
            </p:txBody>
          </p:sp>
          <p:sp>
            <p:nvSpPr>
              <p:cNvPr id="25" name="직사각형 24"/>
              <p:cNvSpPr/>
              <p:nvPr/>
            </p:nvSpPr>
            <p:spPr>
              <a:xfrm>
                <a:off x="5235311" y="6190697"/>
                <a:ext cx="3152910" cy="432770"/>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6" name="직사각형 25"/>
              <p:cNvSpPr/>
              <p:nvPr/>
            </p:nvSpPr>
            <p:spPr>
              <a:xfrm>
                <a:off x="8414976" y="6189201"/>
                <a:ext cx="3152910" cy="432770"/>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2" name="Straight Connector 6">
                <a:extLst>
                  <a:ext uri="{FF2B5EF4-FFF2-40B4-BE49-F238E27FC236}">
                    <a16:creationId xmlns:a16="http://schemas.microsoft.com/office/drawing/2014/main" id="{32F816DE-0DAA-4A66-A03D-01B4BDA8D629}"/>
                  </a:ext>
                </a:extLst>
              </p:cNvPr>
              <p:cNvCxnSpPr>
                <a:cxnSpLocks/>
                <a:stCxn id="25" idx="0"/>
                <a:endCxn id="11" idx="2"/>
              </p:cNvCxnSpPr>
              <p:nvPr/>
            </p:nvCxnSpPr>
            <p:spPr>
              <a:xfrm flipV="1">
                <a:off x="6811766" y="5679572"/>
                <a:ext cx="1493805" cy="511125"/>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grpSp>
        <p:pic>
          <p:nvPicPr>
            <p:cNvPr id="37" name="그림 36"/>
            <p:cNvPicPr>
              <a:picLocks noChangeAspect="1"/>
            </p:cNvPicPr>
            <p:nvPr/>
          </p:nvPicPr>
          <p:blipFill>
            <a:blip r:embed="rId3"/>
            <a:stretch>
              <a:fillRect/>
            </a:stretch>
          </p:blipFill>
          <p:spPr>
            <a:xfrm>
              <a:off x="6782394" y="1212812"/>
              <a:ext cx="1865258" cy="5668921"/>
            </a:xfrm>
            <a:prstGeom prst="rect">
              <a:avLst/>
            </a:prstGeom>
          </p:spPr>
        </p:pic>
      </p:grpSp>
    </p:spTree>
    <p:extLst>
      <p:ext uri="{BB962C8B-B14F-4D97-AF65-F5344CB8AC3E}">
        <p14:creationId xmlns:p14="http://schemas.microsoft.com/office/powerpoint/2010/main" val="38647593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3" name="그림 2"/>
          <p:cNvPicPr>
            <a:picLocks noChangeAspect="1"/>
          </p:cNvPicPr>
          <p:nvPr/>
        </p:nvPicPr>
        <p:blipFill>
          <a:blip r:embed="rId2"/>
          <a:stretch>
            <a:fillRect/>
          </a:stretch>
        </p:blipFill>
        <p:spPr>
          <a:xfrm>
            <a:off x="637981" y="1354299"/>
            <a:ext cx="10934700" cy="4895850"/>
          </a:xfrm>
          <a:prstGeom prst="rect">
            <a:avLst/>
          </a:prstGeom>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ko-KR" altLang="en-US" dirty="0" err="1">
                <a:latin typeface="NanumSquare ExtraBold" panose="020B0600000101010101" pitchFamily="34" charset="-127"/>
                <a:ea typeface="NanumSquare ExtraBold" panose="020B0600000101010101" pitchFamily="34" charset="-127"/>
              </a:rPr>
              <a:t>如何使用官网</a:t>
            </a:r>
            <a:endParaRPr lang="ko-KR" altLang="en-US" dirty="0">
              <a:latin typeface="NanumSquare ExtraBold" panose="020B0600000101010101" pitchFamily="34" charset="-127"/>
              <a:ea typeface="NanumSquare ExtraBold" panose="020B0600000101010101" pitchFamily="34" charset="-127"/>
            </a:endParaRPr>
          </a:p>
        </p:txBody>
      </p:sp>
      <p:sp>
        <p:nvSpPr>
          <p:cNvPr id="10" name="직사각형 9"/>
          <p:cNvSpPr/>
          <p:nvPr/>
        </p:nvSpPr>
        <p:spPr>
          <a:xfrm>
            <a:off x="7439317" y="2248991"/>
            <a:ext cx="1210161" cy="2117736"/>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직사각형 11"/>
          <p:cNvSpPr/>
          <p:nvPr/>
        </p:nvSpPr>
        <p:spPr>
          <a:xfrm>
            <a:off x="739610" y="2164702"/>
            <a:ext cx="1443753" cy="1296956"/>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5" name="Straight Connector 6">
            <a:extLst>
              <a:ext uri="{FF2B5EF4-FFF2-40B4-BE49-F238E27FC236}">
                <a16:creationId xmlns:a16="http://schemas.microsoft.com/office/drawing/2014/main" id="{32F816DE-0DAA-4A66-A03D-01B4BDA8D629}"/>
              </a:ext>
            </a:extLst>
          </p:cNvPr>
          <p:cNvCxnSpPr>
            <a:cxnSpLocks/>
          </p:cNvCxnSpPr>
          <p:nvPr/>
        </p:nvCxnSpPr>
        <p:spPr>
          <a:xfrm>
            <a:off x="1461486" y="3461658"/>
            <a:ext cx="367314" cy="340566"/>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8D743BFD-AAC9-4887-884E-645680280E39}"/>
              </a:ext>
            </a:extLst>
          </p:cNvPr>
          <p:cNvSpPr txBox="1"/>
          <p:nvPr/>
        </p:nvSpPr>
        <p:spPr>
          <a:xfrm>
            <a:off x="1240819" y="3825550"/>
            <a:ext cx="1175963" cy="307777"/>
          </a:xfrm>
          <a:prstGeom prst="rect">
            <a:avLst/>
          </a:prstGeom>
          <a:noFill/>
        </p:spPr>
        <p:txBody>
          <a:bodyPr wrap="none" rtlCol="0">
            <a:spAutoFit/>
          </a:bodyPr>
          <a:lstStyle/>
          <a:p>
            <a:pPr algn="ctr"/>
            <a:r>
              <a:rPr lang="ko-KR" altLang="en-US" sz="1400" dirty="0" err="1">
                <a:latin typeface="나눔스퀘어 Bold" panose="020B0600000101010101" pitchFamily="34" charset="-127"/>
                <a:ea typeface="나눔스퀘어 Bold" panose="020B0600000101010101" pitchFamily="34" charset="-127"/>
              </a:rPr>
              <a:t>校历确认</a:t>
            </a:r>
            <a:endParaRPr lang="en-US" altLang="ko-KR" sz="1400" dirty="0">
              <a:latin typeface="나눔스퀘어 Bold" panose="020B0600000101010101" pitchFamily="34" charset="-127"/>
              <a:ea typeface="나눔스퀘어 Bold" panose="020B0600000101010101" pitchFamily="34" charset="-127"/>
            </a:endParaRPr>
          </a:p>
        </p:txBody>
      </p:sp>
      <p:sp>
        <p:nvSpPr>
          <p:cNvPr id="11" name="직사각형 10"/>
          <p:cNvSpPr/>
          <p:nvPr/>
        </p:nvSpPr>
        <p:spPr>
          <a:xfrm>
            <a:off x="3006868" y="2250234"/>
            <a:ext cx="1425173" cy="1146109"/>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3" name="Straight Connector 6">
            <a:extLst>
              <a:ext uri="{FF2B5EF4-FFF2-40B4-BE49-F238E27FC236}">
                <a16:creationId xmlns:a16="http://schemas.microsoft.com/office/drawing/2014/main" id="{32F816DE-0DAA-4A66-A03D-01B4BDA8D629}"/>
              </a:ext>
            </a:extLst>
          </p:cNvPr>
          <p:cNvCxnSpPr>
            <a:cxnSpLocks/>
          </p:cNvCxnSpPr>
          <p:nvPr/>
        </p:nvCxnSpPr>
        <p:spPr>
          <a:xfrm>
            <a:off x="3707404" y="3396343"/>
            <a:ext cx="367314" cy="340566"/>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8D743BFD-AAC9-4887-884E-645680280E39}"/>
              </a:ext>
            </a:extLst>
          </p:cNvPr>
          <p:cNvSpPr txBox="1"/>
          <p:nvPr/>
        </p:nvSpPr>
        <p:spPr>
          <a:xfrm>
            <a:off x="2729641" y="3760235"/>
            <a:ext cx="2690160" cy="523220"/>
          </a:xfrm>
          <a:prstGeom prst="rect">
            <a:avLst/>
          </a:prstGeom>
          <a:noFill/>
        </p:spPr>
        <p:txBody>
          <a:bodyPr wrap="none" rtlCol="0">
            <a:spAutoFit/>
          </a:bodyPr>
          <a:lstStyle/>
          <a:p>
            <a:pPr algn="ctr"/>
            <a:r>
              <a:rPr lang="ko-KR" altLang="en-US" sz="1400" dirty="0" err="1">
                <a:latin typeface="나눔스퀘어 Bold" panose="020B0600000101010101" pitchFamily="34" charset="-127"/>
                <a:ea typeface="나눔스퀘어 Bold" panose="020B0600000101010101" pitchFamily="34" charset="-127"/>
              </a:rPr>
              <a:t>证明书</a:t>
            </a:r>
            <a:r>
              <a:rPr lang="en-US" altLang="ko-KR" sz="1400" dirty="0">
                <a:latin typeface="나눔스퀘어 Bold" panose="020B0600000101010101" pitchFamily="34" charset="-127"/>
                <a:ea typeface="나눔스퀘어 Bold" panose="020B0600000101010101" pitchFamily="34" charset="-127"/>
              </a:rPr>
              <a:t>(</a:t>
            </a:r>
            <a:r>
              <a:rPr lang="ko-KR" altLang="en-US" sz="1400" dirty="0" err="1">
                <a:latin typeface="나눔스퀘어 Bold" panose="020B0600000101010101" pitchFamily="34" charset="-127"/>
                <a:ea typeface="나눔스퀘어 Bold" panose="020B0600000101010101" pitchFamily="34" charset="-127"/>
              </a:rPr>
              <a:t>成绩</a:t>
            </a:r>
            <a:r>
              <a:rPr lang="zh-CN" altLang="en-US" sz="1400" dirty="0">
                <a:latin typeface="나눔스퀘어 Bold" panose="020B0600000101010101" pitchFamily="34" charset="-127"/>
                <a:ea typeface="나눔스퀘어 Bold" panose="020B0600000101010101" pitchFamily="34" charset="-127"/>
              </a:rPr>
              <a:t>，在校</a:t>
            </a:r>
            <a:r>
              <a:rPr lang="en-US" altLang="ko-KR" sz="1400" dirty="0">
                <a:latin typeface="나눔스퀘어 Bold" panose="020B0600000101010101" pitchFamily="34" charset="-127"/>
                <a:ea typeface="나눔스퀘어 Bold" panose="020B0600000101010101" pitchFamily="34" charset="-127"/>
              </a:rPr>
              <a:t>) </a:t>
            </a:r>
            <a:r>
              <a:rPr lang="ko-KR" altLang="en-US" sz="1400" dirty="0" err="1">
                <a:latin typeface="나눔스퀘어 Bold" panose="020B0600000101010101" pitchFamily="34" charset="-127"/>
                <a:ea typeface="나눔스퀘어 Bold" panose="020B0600000101010101" pitchFamily="34" charset="-127"/>
              </a:rPr>
              <a:t>以及学生证</a:t>
            </a:r>
            <a:endParaRPr lang="en-US" altLang="ko-KR" sz="1400" dirty="0">
              <a:latin typeface="나눔스퀘어 Bold" panose="020B0600000101010101" pitchFamily="34" charset="-127"/>
              <a:ea typeface="나눔스퀘어 Bold" panose="020B0600000101010101" pitchFamily="34" charset="-127"/>
            </a:endParaRPr>
          </a:p>
          <a:p>
            <a:pPr algn="ctr"/>
            <a:r>
              <a:rPr lang="ko-KR" altLang="en-US" sz="1400" dirty="0" err="1">
                <a:latin typeface="나눔스퀘어 Bold" panose="020B0600000101010101" pitchFamily="34" charset="-127"/>
                <a:ea typeface="나눔스퀘어 Bold" panose="020B0600000101010101" pitchFamily="34" charset="-127"/>
              </a:rPr>
              <a:t>的发放说明</a:t>
            </a:r>
            <a:endParaRPr lang="en-US" altLang="ko-KR" sz="1400" dirty="0">
              <a:latin typeface="나눔스퀘어 Bold" panose="020B0600000101010101" pitchFamily="34" charset="-127"/>
              <a:ea typeface="나눔스퀘어 Bold" panose="020B0600000101010101" pitchFamily="34" charset="-127"/>
            </a:endParaRPr>
          </a:p>
        </p:txBody>
      </p:sp>
      <p:cxnSp>
        <p:nvCxnSpPr>
          <p:cNvPr id="17" name="Straight Connector 6">
            <a:extLst>
              <a:ext uri="{FF2B5EF4-FFF2-40B4-BE49-F238E27FC236}">
                <a16:creationId xmlns:a16="http://schemas.microsoft.com/office/drawing/2014/main" id="{32F816DE-0DAA-4A66-A03D-01B4BDA8D629}"/>
              </a:ext>
            </a:extLst>
          </p:cNvPr>
          <p:cNvCxnSpPr>
            <a:cxnSpLocks/>
          </p:cNvCxnSpPr>
          <p:nvPr/>
        </p:nvCxnSpPr>
        <p:spPr>
          <a:xfrm>
            <a:off x="8671289" y="4316112"/>
            <a:ext cx="712548" cy="352471"/>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8D743BFD-AAC9-4887-884E-645680280E39}"/>
              </a:ext>
            </a:extLst>
          </p:cNvPr>
          <p:cNvSpPr txBox="1"/>
          <p:nvPr/>
        </p:nvSpPr>
        <p:spPr>
          <a:xfrm>
            <a:off x="8393823" y="4668583"/>
            <a:ext cx="1980029" cy="523220"/>
          </a:xfrm>
          <a:prstGeom prst="rect">
            <a:avLst/>
          </a:prstGeom>
          <a:noFill/>
        </p:spPr>
        <p:txBody>
          <a:bodyPr wrap="none" rtlCol="0">
            <a:spAutoFit/>
          </a:bodyPr>
          <a:lstStyle/>
          <a:p>
            <a:pPr algn="ctr"/>
            <a:r>
              <a:rPr lang="ko-KR" altLang="en-US" sz="1400" dirty="0" err="1">
                <a:latin typeface="나눔스퀘어 Bold" panose="020B0600000101010101" pitchFamily="34" charset="-127"/>
                <a:ea typeface="나눔스퀘어 Bold" panose="020B0600000101010101" pitchFamily="34" charset="-127"/>
              </a:rPr>
              <a:t>学生自发组织活动说明</a:t>
            </a:r>
            <a:endParaRPr lang="en-US" altLang="ko-KR" sz="1400" dirty="0">
              <a:latin typeface="나눔스퀘어 Bold" panose="020B0600000101010101" pitchFamily="34" charset="-127"/>
              <a:ea typeface="나눔스퀘어 Bold" panose="020B0600000101010101" pitchFamily="34" charset="-127"/>
            </a:endParaRPr>
          </a:p>
          <a:p>
            <a:pPr algn="ctr"/>
            <a:r>
              <a:rPr lang="en-US" altLang="ko-KR" sz="1400" dirty="0">
                <a:latin typeface="나눔스퀘어 Bold" panose="020B0600000101010101" pitchFamily="34" charset="-127"/>
                <a:ea typeface="나눔스퀘어 Bold" panose="020B0600000101010101" pitchFamily="34" charset="-127"/>
              </a:rPr>
              <a:t>(</a:t>
            </a:r>
            <a:r>
              <a:rPr lang="ko-KR" altLang="en-US" sz="1400" dirty="0" err="1">
                <a:latin typeface="나눔스퀘어 Bold" panose="020B0600000101010101" pitchFamily="34" charset="-127"/>
                <a:ea typeface="나눔스퀘어 Bold" panose="020B0600000101010101" pitchFamily="34" charset="-127"/>
              </a:rPr>
              <a:t>社团等</a:t>
            </a:r>
            <a:r>
              <a:rPr lang="en-US" altLang="ko-KR" sz="1400" dirty="0">
                <a:latin typeface="나눔스퀘어 Bold" panose="020B0600000101010101" pitchFamily="34" charset="-127"/>
                <a:ea typeface="나눔스퀘어 Bold" panose="020B0600000101010101" pitchFamily="34" charset="-127"/>
              </a:rPr>
              <a:t>)</a:t>
            </a:r>
          </a:p>
        </p:txBody>
      </p:sp>
      <p:sp>
        <p:nvSpPr>
          <p:cNvPr id="19" name="직사각형 18"/>
          <p:cNvSpPr/>
          <p:nvPr/>
        </p:nvSpPr>
        <p:spPr>
          <a:xfrm>
            <a:off x="9679055" y="2217388"/>
            <a:ext cx="1293745" cy="1915939"/>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20" name="Straight Connector 6">
            <a:extLst>
              <a:ext uri="{FF2B5EF4-FFF2-40B4-BE49-F238E27FC236}">
                <a16:creationId xmlns:a16="http://schemas.microsoft.com/office/drawing/2014/main" id="{32F816DE-0DAA-4A66-A03D-01B4BDA8D629}"/>
              </a:ext>
            </a:extLst>
          </p:cNvPr>
          <p:cNvCxnSpPr>
            <a:cxnSpLocks/>
          </p:cNvCxnSpPr>
          <p:nvPr/>
        </p:nvCxnSpPr>
        <p:spPr>
          <a:xfrm>
            <a:off x="10345177" y="4133327"/>
            <a:ext cx="346269" cy="737086"/>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8D743BFD-AAC9-4887-884E-645680280E39}"/>
              </a:ext>
            </a:extLst>
          </p:cNvPr>
          <p:cNvSpPr txBox="1"/>
          <p:nvPr/>
        </p:nvSpPr>
        <p:spPr>
          <a:xfrm>
            <a:off x="9416887" y="5278215"/>
            <a:ext cx="2202847" cy="954107"/>
          </a:xfrm>
          <a:prstGeom prst="rect">
            <a:avLst/>
          </a:prstGeom>
          <a:noFill/>
        </p:spPr>
        <p:txBody>
          <a:bodyPr wrap="none" rtlCol="0">
            <a:spAutoFit/>
          </a:bodyPr>
          <a:lstStyle/>
          <a:p>
            <a:pPr algn="ctr"/>
            <a:r>
              <a:rPr lang="zh-CN" altLang="en-US" sz="1400" dirty="0">
                <a:latin typeface="나눔스퀘어 Bold" panose="020B0600000101010101" pitchFamily="34" charset="-127"/>
                <a:ea typeface="나눔스퀘어 Bold" panose="020B0600000101010101" pitchFamily="34" charset="-127"/>
              </a:rPr>
              <a:t>校内便利设施</a:t>
            </a:r>
            <a:endParaRPr lang="en-US" altLang="zh-CN" sz="1400" dirty="0">
              <a:latin typeface="나눔스퀘어 Bold" panose="020B0600000101010101" pitchFamily="34" charset="-127"/>
              <a:ea typeface="나눔스퀘어 Bold" panose="020B0600000101010101" pitchFamily="34" charset="-127"/>
            </a:endParaRPr>
          </a:p>
          <a:p>
            <a:r>
              <a:rPr lang="en-US" altLang="ko-KR" sz="1400" dirty="0">
                <a:latin typeface="나눔스퀘어 Bold" panose="020B0600000101010101" pitchFamily="34" charset="-127"/>
                <a:ea typeface="나눔스퀘어 Bold" panose="020B0600000101010101" pitchFamily="34" charset="-127"/>
              </a:rPr>
              <a:t>-</a:t>
            </a:r>
            <a:r>
              <a:rPr lang="ko-KR" altLang="en-US" sz="1400" dirty="0" err="1">
                <a:latin typeface="나눔스퀘어 Bold" panose="020B0600000101010101" pitchFamily="34" charset="-127"/>
                <a:ea typeface="나눔스퀘어 Bold" panose="020B0600000101010101" pitchFamily="34" charset="-127"/>
              </a:rPr>
              <a:t>保健所</a:t>
            </a:r>
            <a:endParaRPr lang="en-US" altLang="ko-KR" sz="1400" dirty="0">
              <a:latin typeface="나눔스퀘어 Bold" panose="020B0600000101010101" pitchFamily="34" charset="-127"/>
              <a:ea typeface="나눔스퀘어 Bold" panose="020B0600000101010101" pitchFamily="34" charset="-127"/>
            </a:endParaRPr>
          </a:p>
          <a:p>
            <a:r>
              <a:rPr lang="en-US" altLang="ko-KR" sz="1400" dirty="0">
                <a:latin typeface="나눔스퀘어 Bold" panose="020B0600000101010101" pitchFamily="34" charset="-127"/>
                <a:ea typeface="나눔스퀘어 Bold" panose="020B0600000101010101" pitchFamily="34" charset="-127"/>
              </a:rPr>
              <a:t>-</a:t>
            </a:r>
            <a:r>
              <a:rPr lang="ko-KR" altLang="en-US" sz="1400" dirty="0" err="1">
                <a:latin typeface="나눔스퀘어 Bold" panose="020B0600000101010101" pitchFamily="34" charset="-127"/>
                <a:ea typeface="나눔스퀘어 Bold" panose="020B0600000101010101" pitchFamily="34" charset="-127"/>
              </a:rPr>
              <a:t>学生食堂</a:t>
            </a:r>
            <a:endParaRPr lang="en-US" altLang="ko-KR" sz="1400" dirty="0">
              <a:latin typeface="나눔스퀘어 Bold" panose="020B0600000101010101" pitchFamily="34" charset="-127"/>
              <a:ea typeface="나눔스퀘어 Bold" panose="020B0600000101010101" pitchFamily="34" charset="-127"/>
            </a:endParaRPr>
          </a:p>
          <a:p>
            <a:r>
              <a:rPr lang="en-US" altLang="ko-KR" sz="1400" dirty="0">
                <a:latin typeface="나눔스퀘어 Bold" panose="020B0600000101010101" pitchFamily="34" charset="-127"/>
                <a:ea typeface="나눔스퀘어 Bold" panose="020B0600000101010101" pitchFamily="34" charset="-127"/>
              </a:rPr>
              <a:t>-</a:t>
            </a:r>
            <a:r>
              <a:rPr lang="ko-KR" altLang="en-US" sz="1400" dirty="0" err="1">
                <a:latin typeface="나눔스퀘어 Bold" panose="020B0600000101010101" pitchFamily="34" charset="-127"/>
                <a:ea typeface="나눔스퀘어 Bold" panose="020B0600000101010101" pitchFamily="34" charset="-127"/>
              </a:rPr>
              <a:t>场地租赁</a:t>
            </a:r>
            <a:r>
              <a:rPr lang="en-US" altLang="ko-KR" sz="1400" dirty="0">
                <a:latin typeface="나눔스퀘어 Bold" panose="020B0600000101010101" pitchFamily="34" charset="-127"/>
                <a:ea typeface="나눔스퀘어 Bold" panose="020B0600000101010101" pitchFamily="34" charset="-127"/>
              </a:rPr>
              <a:t>(</a:t>
            </a:r>
            <a:r>
              <a:rPr lang="ko-KR" altLang="en-US" sz="1400" dirty="0" err="1">
                <a:latin typeface="나눔스퀘어 Bold" panose="020B0600000101010101" pitchFamily="34" charset="-127"/>
                <a:ea typeface="나눔스퀘어 Bold" panose="020B0600000101010101" pitchFamily="34" charset="-127"/>
              </a:rPr>
              <a:t>绿茵场</a:t>
            </a:r>
            <a:r>
              <a:rPr lang="en-US" altLang="ko-KR" sz="1400" dirty="0">
                <a:latin typeface="나눔스퀘어 Bold" panose="020B0600000101010101" pitchFamily="34" charset="-127"/>
                <a:ea typeface="나눔스퀘어 Bold" panose="020B0600000101010101" pitchFamily="34" charset="-127"/>
              </a:rPr>
              <a:t>,</a:t>
            </a:r>
            <a:r>
              <a:rPr lang="ko-KR" altLang="en-US" sz="1400" dirty="0" err="1">
                <a:latin typeface="나눔스퀘어 Bold" panose="020B0600000101010101" pitchFamily="34" charset="-127"/>
                <a:ea typeface="나눔스퀘어 Bold" panose="020B0600000101010101" pitchFamily="34" charset="-127"/>
              </a:rPr>
              <a:t>篮球场</a:t>
            </a:r>
            <a:r>
              <a:rPr lang="en-US" altLang="ko-KR" sz="1400" dirty="0">
                <a:latin typeface="나눔스퀘어 Bold" panose="020B0600000101010101" pitchFamily="34" charset="-127"/>
                <a:ea typeface="나눔스퀘어 Bold" panose="020B0600000101010101" pitchFamily="34" charset="-127"/>
              </a:rPr>
              <a:t>)</a:t>
            </a:r>
          </a:p>
        </p:txBody>
      </p:sp>
      <p:sp>
        <p:nvSpPr>
          <p:cNvPr id="22" name="직사각형 21"/>
          <p:cNvSpPr/>
          <p:nvPr/>
        </p:nvSpPr>
        <p:spPr>
          <a:xfrm>
            <a:off x="5209300" y="4492347"/>
            <a:ext cx="864929" cy="368902"/>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23" name="Straight Connector 6">
            <a:extLst>
              <a:ext uri="{FF2B5EF4-FFF2-40B4-BE49-F238E27FC236}">
                <a16:creationId xmlns:a16="http://schemas.microsoft.com/office/drawing/2014/main" id="{32F816DE-0DAA-4A66-A03D-01B4BDA8D629}"/>
              </a:ext>
            </a:extLst>
          </p:cNvPr>
          <p:cNvCxnSpPr>
            <a:cxnSpLocks/>
            <a:endCxn id="24" idx="0"/>
          </p:cNvCxnSpPr>
          <p:nvPr/>
        </p:nvCxnSpPr>
        <p:spPr>
          <a:xfrm flipH="1">
            <a:off x="5654356" y="4870413"/>
            <a:ext cx="8" cy="361636"/>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8D743BFD-AAC9-4887-884E-645680280E39}"/>
              </a:ext>
            </a:extLst>
          </p:cNvPr>
          <p:cNvSpPr txBox="1"/>
          <p:nvPr/>
        </p:nvSpPr>
        <p:spPr>
          <a:xfrm>
            <a:off x="4933646" y="5232049"/>
            <a:ext cx="1441420" cy="523220"/>
          </a:xfrm>
          <a:prstGeom prst="rect">
            <a:avLst/>
          </a:prstGeom>
          <a:noFill/>
        </p:spPr>
        <p:txBody>
          <a:bodyPr wrap="none" rtlCol="0">
            <a:spAutoFit/>
          </a:bodyPr>
          <a:lstStyle/>
          <a:p>
            <a:pPr algn="ctr"/>
            <a:r>
              <a:rPr lang="ko-KR" altLang="en-US" sz="1400" dirty="0" err="1">
                <a:latin typeface="나눔스퀘어 Bold" panose="020B0600000101010101" pitchFamily="34" charset="-127"/>
                <a:ea typeface="나눔스퀘어 Bold" panose="020B0600000101010101" pitchFamily="34" charset="-127"/>
              </a:rPr>
              <a:t>校内活动及生活</a:t>
            </a:r>
            <a:endParaRPr lang="en-US" altLang="ko-KR" sz="1400" dirty="0">
              <a:latin typeface="나눔스퀘어 Bold" panose="020B0600000101010101" pitchFamily="34" charset="-127"/>
              <a:ea typeface="나눔스퀘어 Bold" panose="020B0600000101010101" pitchFamily="34" charset="-127"/>
            </a:endParaRPr>
          </a:p>
          <a:p>
            <a:pPr algn="ctr"/>
            <a:r>
              <a:rPr lang="ko-KR" altLang="en-US" sz="1400" dirty="0" err="1">
                <a:latin typeface="나눔스퀘어 Bold" panose="020B0600000101010101" pitchFamily="34" charset="-127"/>
                <a:ea typeface="나눔스퀘어 Bold" panose="020B0600000101010101" pitchFamily="34" charset="-127"/>
              </a:rPr>
              <a:t>相关说明</a:t>
            </a:r>
            <a:endParaRPr lang="en-US" altLang="ko-KR" sz="1400" dirty="0">
              <a:latin typeface="나눔스퀘어 Bold" panose="020B0600000101010101" pitchFamily="34" charset="-127"/>
              <a:ea typeface="나눔스퀘어 Bold" panose="020B0600000101010101" pitchFamily="34" charset="-127"/>
            </a:endParaRPr>
          </a:p>
        </p:txBody>
      </p:sp>
      <p:sp>
        <p:nvSpPr>
          <p:cNvPr id="29" name="직사각형 28"/>
          <p:cNvSpPr/>
          <p:nvPr/>
        </p:nvSpPr>
        <p:spPr>
          <a:xfrm>
            <a:off x="7406112" y="4524661"/>
            <a:ext cx="864929" cy="368902"/>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4964212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Shape 143"/>
          <p:cNvSpPr/>
          <p:nvPr/>
        </p:nvSpPr>
        <p:spPr>
          <a:xfrm>
            <a:off x="0" y="-1969"/>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5" name="그림 4"/>
          <p:cNvPicPr>
            <a:picLocks noChangeAspect="1"/>
          </p:cNvPicPr>
          <p:nvPr/>
        </p:nvPicPr>
        <p:blipFill>
          <a:blip r:embed="rId2"/>
          <a:stretch>
            <a:fillRect/>
          </a:stretch>
        </p:blipFill>
        <p:spPr>
          <a:xfrm>
            <a:off x="6200677" y="1712234"/>
            <a:ext cx="5743575" cy="3781425"/>
          </a:xfrm>
          <a:prstGeom prst="rect">
            <a:avLst/>
          </a:prstGeom>
        </p:spPr>
      </p:pic>
      <p:pic>
        <p:nvPicPr>
          <p:cNvPr id="4" name="그림 3"/>
          <p:cNvPicPr>
            <a:picLocks noChangeAspect="1"/>
          </p:cNvPicPr>
          <p:nvPr/>
        </p:nvPicPr>
        <p:blipFill>
          <a:blip r:embed="rId3"/>
          <a:stretch>
            <a:fillRect/>
          </a:stretch>
        </p:blipFill>
        <p:spPr>
          <a:xfrm>
            <a:off x="195214" y="2558860"/>
            <a:ext cx="5810250" cy="3886200"/>
          </a:xfrm>
          <a:prstGeom prst="rect">
            <a:avLst/>
          </a:prstGeom>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08850" y="209532"/>
            <a:ext cx="11029616" cy="538815"/>
          </a:xfrm>
        </p:spPr>
        <p:txBody>
          <a:bodyPr>
            <a:normAutofit fontScale="90000"/>
          </a:bodyPr>
          <a:lstStyle/>
          <a:p>
            <a:r>
              <a:rPr lang="ko-KR" altLang="en-US" dirty="0" err="1">
                <a:latin typeface="NanumSquare ExtraBold" panose="020B0600000101010101" pitchFamily="34" charset="-127"/>
                <a:ea typeface="NanumSquare ExtraBold" panose="020B0600000101010101" pitchFamily="34" charset="-127"/>
              </a:rPr>
              <a:t>如何使用官网</a:t>
            </a:r>
            <a:endParaRPr lang="ko-KR" altLang="en-US" dirty="0">
              <a:latin typeface="NanumSquare ExtraBold" panose="020B0600000101010101" pitchFamily="34" charset="-127"/>
              <a:ea typeface="NanumSquare ExtraBold" panose="020B0600000101010101" pitchFamily="34" charset="-127"/>
            </a:endParaRPr>
          </a:p>
        </p:txBody>
      </p:sp>
      <p:sp>
        <p:nvSpPr>
          <p:cNvPr id="22" name="직사각형 21"/>
          <p:cNvSpPr/>
          <p:nvPr/>
        </p:nvSpPr>
        <p:spPr>
          <a:xfrm>
            <a:off x="1184942" y="2835775"/>
            <a:ext cx="270587" cy="345233"/>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23" name="Straight Connector 6">
            <a:extLst>
              <a:ext uri="{FF2B5EF4-FFF2-40B4-BE49-F238E27FC236}">
                <a16:creationId xmlns:a16="http://schemas.microsoft.com/office/drawing/2014/main" id="{32F816DE-0DAA-4A66-A03D-01B4BDA8D629}"/>
              </a:ext>
            </a:extLst>
          </p:cNvPr>
          <p:cNvCxnSpPr>
            <a:cxnSpLocks/>
            <a:stCxn id="22" idx="0"/>
            <a:endCxn id="24" idx="1"/>
          </p:cNvCxnSpPr>
          <p:nvPr/>
        </p:nvCxnSpPr>
        <p:spPr>
          <a:xfrm flipV="1">
            <a:off x="1320236" y="1649812"/>
            <a:ext cx="821591" cy="1185963"/>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8D743BFD-AAC9-4887-884E-645680280E39}"/>
              </a:ext>
            </a:extLst>
          </p:cNvPr>
          <p:cNvSpPr txBox="1"/>
          <p:nvPr/>
        </p:nvSpPr>
        <p:spPr>
          <a:xfrm>
            <a:off x="2141827" y="1495923"/>
            <a:ext cx="1261884" cy="307777"/>
          </a:xfrm>
          <a:prstGeom prst="rect">
            <a:avLst/>
          </a:prstGeom>
          <a:noFill/>
        </p:spPr>
        <p:txBody>
          <a:bodyPr wrap="none" rtlCol="0">
            <a:spAutoFit/>
          </a:bodyPr>
          <a:lstStyle/>
          <a:p>
            <a:pPr algn="ctr"/>
            <a:r>
              <a:rPr lang="ko-KR" altLang="en-US" sz="1400" dirty="0" err="1">
                <a:latin typeface="나눔스퀘어 Bold" panose="020B0600000101010101" pitchFamily="34" charset="-127"/>
                <a:ea typeface="나눔스퀘어 Bold" panose="020B0600000101010101" pitchFamily="34" charset="-127"/>
              </a:rPr>
              <a:t>查看更多信息</a:t>
            </a:r>
            <a:endParaRPr lang="en-US" altLang="ko-KR" sz="1400" dirty="0">
              <a:latin typeface="나눔스퀘어 Bold" panose="020B0600000101010101" pitchFamily="34" charset="-127"/>
              <a:ea typeface="나눔스퀘어 Bold" panose="020B0600000101010101" pitchFamily="34" charset="-127"/>
            </a:endParaRPr>
          </a:p>
        </p:txBody>
      </p:sp>
      <p:sp>
        <p:nvSpPr>
          <p:cNvPr id="25" name="Content Placeholder 2">
            <a:extLst>
              <a:ext uri="{FF2B5EF4-FFF2-40B4-BE49-F238E27FC236}">
                <a16:creationId xmlns:a16="http://schemas.microsoft.com/office/drawing/2014/main" id="{99B3EC79-44FA-4638-9787-EF429AF4402D}"/>
              </a:ext>
            </a:extLst>
          </p:cNvPr>
          <p:cNvSpPr>
            <a:spLocks noGrp="1"/>
          </p:cNvSpPr>
          <p:nvPr>
            <p:ph idx="1"/>
          </p:nvPr>
        </p:nvSpPr>
        <p:spPr>
          <a:xfrm>
            <a:off x="226814" y="2175643"/>
            <a:ext cx="1368907" cy="366425"/>
          </a:xfrm>
        </p:spPr>
        <p:txBody>
          <a:bodyPr anchor="t">
            <a:normAutofit/>
          </a:bodyPr>
          <a:lstStyle/>
          <a:p>
            <a:r>
              <a:rPr lang="ko-KR" altLang="en-US" sz="1400" dirty="0" err="1">
                <a:solidFill>
                  <a:schemeClr val="tx1"/>
                </a:solidFill>
                <a:latin typeface="나눔스퀘어 Bold" panose="020B0600000101010101" pitchFamily="34" charset="-127"/>
                <a:ea typeface="나눔스퀘어 Bold" panose="020B0600000101010101" pitchFamily="34" charset="-127"/>
              </a:rPr>
              <a:t>公告栏</a:t>
            </a:r>
            <a:endParaRPr lang="en-US" sz="1400" dirty="0">
              <a:solidFill>
                <a:schemeClr val="tx1"/>
              </a:solidFill>
              <a:latin typeface="나눔스퀘어 Bold" panose="020B0600000101010101" pitchFamily="34" charset="-127"/>
              <a:ea typeface="나눔스퀘어 Bold" panose="020B0600000101010101" pitchFamily="34" charset="-127"/>
            </a:endParaRPr>
          </a:p>
        </p:txBody>
      </p:sp>
      <p:sp>
        <p:nvSpPr>
          <p:cNvPr id="31" name="직사각형 30"/>
          <p:cNvSpPr/>
          <p:nvPr/>
        </p:nvSpPr>
        <p:spPr>
          <a:xfrm>
            <a:off x="5037686" y="2777078"/>
            <a:ext cx="615820" cy="345233"/>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2" name="Straight Connector 6">
            <a:extLst>
              <a:ext uri="{FF2B5EF4-FFF2-40B4-BE49-F238E27FC236}">
                <a16:creationId xmlns:a16="http://schemas.microsoft.com/office/drawing/2014/main" id="{32F816DE-0DAA-4A66-A03D-01B4BDA8D629}"/>
              </a:ext>
            </a:extLst>
          </p:cNvPr>
          <p:cNvCxnSpPr>
            <a:cxnSpLocks/>
            <a:stCxn id="31" idx="0"/>
            <a:endCxn id="33" idx="2"/>
          </p:cNvCxnSpPr>
          <p:nvPr/>
        </p:nvCxnSpPr>
        <p:spPr>
          <a:xfrm flipV="1">
            <a:off x="5345596" y="1700361"/>
            <a:ext cx="515862" cy="1076717"/>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8D743BFD-AAC9-4887-884E-645680280E39}"/>
              </a:ext>
            </a:extLst>
          </p:cNvPr>
          <p:cNvSpPr txBox="1"/>
          <p:nvPr/>
        </p:nvSpPr>
        <p:spPr>
          <a:xfrm>
            <a:off x="5199257" y="1177141"/>
            <a:ext cx="1324401" cy="523220"/>
          </a:xfrm>
          <a:prstGeom prst="rect">
            <a:avLst/>
          </a:prstGeom>
          <a:noFill/>
        </p:spPr>
        <p:txBody>
          <a:bodyPr wrap="square" rtlCol="0">
            <a:spAutoFit/>
          </a:bodyPr>
          <a:lstStyle/>
          <a:p>
            <a:pPr algn="ctr"/>
            <a:r>
              <a:rPr lang="ko-KR" altLang="en-US" sz="1400" dirty="0" err="1">
                <a:latin typeface="나눔스퀘어 Bold" panose="020B0600000101010101" pitchFamily="34" charset="-127"/>
                <a:ea typeface="나눔스퀘어 Bold" panose="020B0600000101010101" pitchFamily="34" charset="-127"/>
              </a:rPr>
              <a:t>留学生</a:t>
            </a:r>
            <a:r>
              <a:rPr lang="zh-CN" altLang="en-US" sz="1400" dirty="0">
                <a:latin typeface="나눔스퀘어 Bold" panose="020B0600000101010101" pitchFamily="34" charset="-127"/>
                <a:ea typeface="나눔스퀘어 Bold" panose="020B0600000101010101" pitchFamily="34" charset="-127"/>
              </a:rPr>
              <a:t>专向</a:t>
            </a:r>
            <a:r>
              <a:rPr lang="ko-KR" altLang="en-US" sz="1400" dirty="0" err="1">
                <a:latin typeface="나눔스퀘어 Bold" panose="020B0600000101010101" pitchFamily="34" charset="-127"/>
                <a:ea typeface="나눔스퀘어 Bold" panose="020B0600000101010101" pitchFamily="34" charset="-127"/>
              </a:rPr>
              <a:t>公告栏</a:t>
            </a:r>
            <a:endParaRPr lang="en-US" altLang="ko-KR" sz="1400" dirty="0">
              <a:latin typeface="나눔스퀘어 Bold" panose="020B0600000101010101" pitchFamily="34" charset="-127"/>
              <a:ea typeface="나눔스퀘어 Bold" panose="020B0600000101010101" pitchFamily="34" charset="-127"/>
            </a:endParaRPr>
          </a:p>
        </p:txBody>
      </p:sp>
      <p:sp>
        <p:nvSpPr>
          <p:cNvPr id="39" name="직사각형 38"/>
          <p:cNvSpPr/>
          <p:nvPr/>
        </p:nvSpPr>
        <p:spPr>
          <a:xfrm>
            <a:off x="6301798" y="1803700"/>
            <a:ext cx="5642454" cy="3561402"/>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40" name="Straight Connector 6">
            <a:extLst>
              <a:ext uri="{FF2B5EF4-FFF2-40B4-BE49-F238E27FC236}">
                <a16:creationId xmlns:a16="http://schemas.microsoft.com/office/drawing/2014/main" id="{32F816DE-0DAA-4A66-A03D-01B4BDA8D629}"/>
              </a:ext>
            </a:extLst>
          </p:cNvPr>
          <p:cNvCxnSpPr>
            <a:cxnSpLocks/>
          </p:cNvCxnSpPr>
          <p:nvPr/>
        </p:nvCxnSpPr>
        <p:spPr>
          <a:xfrm flipH="1" flipV="1">
            <a:off x="6450227" y="1304278"/>
            <a:ext cx="4626727" cy="630392"/>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61607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ko-KR" altLang="en-US" dirty="0" err="1">
                <a:latin typeface="NanumSquare ExtraBold" panose="020B0600000101010101" pitchFamily="34" charset="-127"/>
                <a:ea typeface="NanumSquare ExtraBold" panose="020B0600000101010101" pitchFamily="34" charset="-127"/>
              </a:rPr>
              <a:t>如何使用官网</a:t>
            </a:r>
            <a:endParaRPr lang="ko-KR" altLang="en-US" dirty="0">
              <a:latin typeface="NanumSquare ExtraBold" panose="020B0600000101010101" pitchFamily="34" charset="-127"/>
              <a:ea typeface="NanumSquare ExtraBold" panose="020B0600000101010101" pitchFamily="34" charset="-127"/>
            </a:endParaRPr>
          </a:p>
        </p:txBody>
      </p:sp>
      <p:pic>
        <p:nvPicPr>
          <p:cNvPr id="6" name="그림 5"/>
          <p:cNvPicPr>
            <a:picLocks noChangeAspect="1"/>
          </p:cNvPicPr>
          <p:nvPr/>
        </p:nvPicPr>
        <p:blipFill>
          <a:blip r:embed="rId2"/>
          <a:stretch>
            <a:fillRect/>
          </a:stretch>
        </p:blipFill>
        <p:spPr>
          <a:xfrm>
            <a:off x="374392" y="1747253"/>
            <a:ext cx="11163300" cy="1590675"/>
          </a:xfrm>
          <a:prstGeom prst="rect">
            <a:avLst/>
          </a:prstGeom>
        </p:spPr>
      </p:pic>
      <p:sp>
        <p:nvSpPr>
          <p:cNvPr id="27" name="직사각형 26"/>
          <p:cNvSpPr/>
          <p:nvPr/>
        </p:nvSpPr>
        <p:spPr>
          <a:xfrm>
            <a:off x="2391454" y="2045730"/>
            <a:ext cx="864929" cy="977388"/>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28" name="Straight Connector 6">
            <a:extLst>
              <a:ext uri="{FF2B5EF4-FFF2-40B4-BE49-F238E27FC236}">
                <a16:creationId xmlns:a16="http://schemas.microsoft.com/office/drawing/2014/main" id="{32F816DE-0DAA-4A66-A03D-01B4BDA8D629}"/>
              </a:ext>
            </a:extLst>
          </p:cNvPr>
          <p:cNvCxnSpPr>
            <a:cxnSpLocks/>
            <a:stCxn id="27" idx="2"/>
          </p:cNvCxnSpPr>
          <p:nvPr/>
        </p:nvCxnSpPr>
        <p:spPr>
          <a:xfrm flipH="1">
            <a:off x="2823918" y="3023118"/>
            <a:ext cx="1" cy="472215"/>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8D743BFD-AAC9-4887-884E-645680280E39}"/>
              </a:ext>
            </a:extLst>
          </p:cNvPr>
          <p:cNvSpPr txBox="1"/>
          <p:nvPr/>
        </p:nvSpPr>
        <p:spPr>
          <a:xfrm>
            <a:off x="2277134" y="3593967"/>
            <a:ext cx="1093568" cy="523220"/>
          </a:xfrm>
          <a:prstGeom prst="rect">
            <a:avLst/>
          </a:prstGeom>
          <a:noFill/>
        </p:spPr>
        <p:txBody>
          <a:bodyPr wrap="none" rtlCol="0">
            <a:spAutoFit/>
          </a:bodyPr>
          <a:lstStyle/>
          <a:p>
            <a:pPr algn="ctr"/>
            <a:r>
              <a:rPr lang="en-US" altLang="ko-KR" sz="1400" dirty="0">
                <a:latin typeface="나눔스퀘어 Bold" panose="020B0600000101010101" pitchFamily="34" charset="-127"/>
                <a:ea typeface="나눔스퀘어 Bold" panose="020B0600000101010101" pitchFamily="34" charset="-127"/>
              </a:rPr>
              <a:t>KW-MOOC</a:t>
            </a:r>
          </a:p>
          <a:p>
            <a:pPr algn="ctr"/>
            <a:r>
              <a:rPr lang="ko-KR" altLang="en-US" sz="1400" dirty="0" err="1">
                <a:latin typeface="나눔스퀘어 Bold" panose="020B0600000101010101" pitchFamily="34" charset="-127"/>
                <a:ea typeface="나눔스퀘어 Bold" panose="020B0600000101010101" pitchFamily="34" charset="-127"/>
              </a:rPr>
              <a:t>在线课程</a:t>
            </a:r>
            <a:endParaRPr lang="en-US" altLang="ko-KR" sz="1400" dirty="0">
              <a:latin typeface="나눔스퀘어 Bold" panose="020B0600000101010101" pitchFamily="34" charset="-127"/>
              <a:ea typeface="나눔스퀘어 Bold" panose="020B0600000101010101" pitchFamily="34" charset="-127"/>
            </a:endParaRPr>
          </a:p>
        </p:txBody>
      </p:sp>
      <p:sp>
        <p:nvSpPr>
          <p:cNvPr id="30" name="직사각형 29"/>
          <p:cNvSpPr/>
          <p:nvPr/>
        </p:nvSpPr>
        <p:spPr>
          <a:xfrm>
            <a:off x="3847931" y="2045730"/>
            <a:ext cx="1050640" cy="977388"/>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4" name="Straight Connector 6">
            <a:extLst>
              <a:ext uri="{FF2B5EF4-FFF2-40B4-BE49-F238E27FC236}">
                <a16:creationId xmlns:a16="http://schemas.microsoft.com/office/drawing/2014/main" id="{32F816DE-0DAA-4A66-A03D-01B4BDA8D629}"/>
              </a:ext>
            </a:extLst>
          </p:cNvPr>
          <p:cNvCxnSpPr>
            <a:cxnSpLocks/>
          </p:cNvCxnSpPr>
          <p:nvPr/>
        </p:nvCxnSpPr>
        <p:spPr>
          <a:xfrm flipH="1">
            <a:off x="4373251" y="3023118"/>
            <a:ext cx="9332" cy="1492898"/>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8D743BFD-AAC9-4887-884E-645680280E39}"/>
              </a:ext>
            </a:extLst>
          </p:cNvPr>
          <p:cNvSpPr txBox="1"/>
          <p:nvPr/>
        </p:nvSpPr>
        <p:spPr>
          <a:xfrm>
            <a:off x="3553752" y="4620335"/>
            <a:ext cx="1544782" cy="1169551"/>
          </a:xfrm>
          <a:prstGeom prst="rect">
            <a:avLst/>
          </a:prstGeom>
          <a:noFill/>
        </p:spPr>
        <p:txBody>
          <a:bodyPr wrap="none" rtlCol="0">
            <a:spAutoFit/>
          </a:bodyPr>
          <a:lstStyle/>
          <a:p>
            <a:pPr algn="ctr"/>
            <a:r>
              <a:rPr lang="zh-CN" altLang="en-US" sz="1400" dirty="0">
                <a:latin typeface="나눔스퀘어 Bold" panose="020B0600000101010101" pitchFamily="34" charset="-127"/>
                <a:ea typeface="나눔스퀘어 Bold" panose="020B0600000101010101" pitchFamily="34" charset="-127"/>
              </a:rPr>
              <a:t>下载并打印证明</a:t>
            </a:r>
            <a:endParaRPr lang="en-US" altLang="zh-CN" sz="1400" dirty="0">
              <a:latin typeface="나눔스퀘어 Bold" panose="020B0600000101010101" pitchFamily="34" charset="-127"/>
              <a:ea typeface="나눔스퀘어 Bold" panose="020B0600000101010101" pitchFamily="34" charset="-127"/>
            </a:endParaRPr>
          </a:p>
          <a:p>
            <a:pPr algn="ctr"/>
            <a:r>
              <a:rPr lang="en-US" altLang="ko-KR" sz="1400" dirty="0">
                <a:latin typeface="나눔스퀘어 Bold" panose="020B0600000101010101" pitchFamily="34" charset="-127"/>
                <a:ea typeface="나눔스퀘어 Bold" panose="020B0600000101010101" pitchFamily="34" charset="-127"/>
              </a:rPr>
              <a:t>(</a:t>
            </a:r>
            <a:r>
              <a:rPr lang="ko-KR" altLang="en-US" sz="1400" dirty="0" err="1">
                <a:latin typeface="나눔스퀘어 Bold" panose="020B0600000101010101" pitchFamily="34" charset="-127"/>
                <a:ea typeface="나눔스퀘어 Bold" panose="020B0600000101010101" pitchFamily="34" charset="-127"/>
              </a:rPr>
              <a:t>各类证明</a:t>
            </a:r>
            <a:r>
              <a:rPr lang="en-US" altLang="ko-KR" sz="1400" dirty="0">
                <a:latin typeface="나눔스퀘어 Bold" panose="020B0600000101010101" pitchFamily="34" charset="-127"/>
                <a:ea typeface="나눔스퀘어 Bold" panose="020B0600000101010101" pitchFamily="34" charset="-127"/>
              </a:rPr>
              <a:t>)</a:t>
            </a:r>
          </a:p>
          <a:p>
            <a:r>
              <a:rPr lang="en-US" altLang="ko-KR" sz="1400" dirty="0">
                <a:latin typeface="나눔스퀘어 Bold" panose="020B0600000101010101" pitchFamily="34" charset="-127"/>
                <a:ea typeface="나눔스퀘어 Bold" panose="020B0600000101010101" pitchFamily="34" charset="-127"/>
              </a:rPr>
              <a:t>-</a:t>
            </a:r>
            <a:r>
              <a:rPr lang="ko-KR" altLang="en-US" sz="1400" dirty="0" err="1">
                <a:latin typeface="나눔스퀘어 Bold" panose="020B0600000101010101" pitchFamily="34" charset="-127"/>
                <a:ea typeface="나눔스퀘어 Bold" panose="020B0600000101010101" pitchFamily="34" charset="-127"/>
              </a:rPr>
              <a:t>在线下载</a:t>
            </a:r>
            <a:endParaRPr lang="en-US" altLang="ko-KR" sz="1400" dirty="0">
              <a:latin typeface="나눔스퀘어 Bold" panose="020B0600000101010101" pitchFamily="34" charset="-127"/>
              <a:ea typeface="나눔스퀘어 Bold" panose="020B0600000101010101" pitchFamily="34" charset="-127"/>
            </a:endParaRPr>
          </a:p>
          <a:p>
            <a:r>
              <a:rPr lang="en-US" altLang="ko-KR" sz="1400" dirty="0">
                <a:latin typeface="나눔스퀘어 Bold" panose="020B0600000101010101" pitchFamily="34" charset="-127"/>
                <a:ea typeface="나눔스퀘어 Bold" panose="020B0600000101010101" pitchFamily="34" charset="-127"/>
              </a:rPr>
              <a:t>-</a:t>
            </a:r>
            <a:r>
              <a:rPr lang="ko-KR" altLang="en-US" sz="1400" dirty="0" err="1">
                <a:latin typeface="나눔스퀘어 Bold" panose="020B0600000101010101" pitchFamily="34" charset="-127"/>
                <a:ea typeface="나눔스퀘어 Bold" panose="020B0600000101010101" pitchFamily="34" charset="-127"/>
              </a:rPr>
              <a:t>传真发送</a:t>
            </a:r>
            <a:endParaRPr lang="en-US" altLang="ko-KR" sz="1400" dirty="0">
              <a:latin typeface="나눔스퀘어 Bold" panose="020B0600000101010101" pitchFamily="34" charset="-127"/>
              <a:ea typeface="나눔스퀘어 Bold" panose="020B0600000101010101" pitchFamily="34" charset="-127"/>
            </a:endParaRPr>
          </a:p>
          <a:p>
            <a:r>
              <a:rPr lang="en-US" altLang="ko-KR" sz="1400" dirty="0">
                <a:latin typeface="나눔스퀘어 Bold" panose="020B0600000101010101" pitchFamily="34" charset="-127"/>
                <a:ea typeface="나눔스퀘어 Bold" panose="020B0600000101010101" pitchFamily="34" charset="-127"/>
              </a:rPr>
              <a:t>-</a:t>
            </a:r>
            <a:r>
              <a:rPr lang="ko-KR" altLang="en-US" sz="1400" dirty="0" err="1">
                <a:latin typeface="나눔스퀘어 Bold" panose="020B0600000101010101" pitchFamily="34" charset="-127"/>
                <a:ea typeface="나눔스퀘어 Bold" panose="020B0600000101010101" pitchFamily="34" charset="-127"/>
              </a:rPr>
              <a:t>上门领取等</a:t>
            </a:r>
            <a:r>
              <a:rPr lang="ko-KR" altLang="en-US" sz="1400" dirty="0">
                <a:latin typeface="나눔스퀘어 Bold" panose="020B0600000101010101" pitchFamily="34" charset="-127"/>
                <a:ea typeface="나눔스퀘어 Bold" panose="020B0600000101010101" pitchFamily="34" charset="-127"/>
              </a:rPr>
              <a:t> </a:t>
            </a:r>
            <a:endParaRPr lang="en-US" altLang="ko-KR" sz="1400" dirty="0">
              <a:latin typeface="나눔스퀘어 Bold" panose="020B0600000101010101" pitchFamily="34" charset="-127"/>
              <a:ea typeface="나눔스퀘어 Bold" panose="020B0600000101010101" pitchFamily="34" charset="-127"/>
            </a:endParaRPr>
          </a:p>
        </p:txBody>
      </p:sp>
      <p:sp>
        <p:nvSpPr>
          <p:cNvPr id="36" name="직사각형 35"/>
          <p:cNvSpPr/>
          <p:nvPr/>
        </p:nvSpPr>
        <p:spPr>
          <a:xfrm>
            <a:off x="5499450" y="2045730"/>
            <a:ext cx="864929" cy="977388"/>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7" name="Straight Connector 6">
            <a:extLst>
              <a:ext uri="{FF2B5EF4-FFF2-40B4-BE49-F238E27FC236}">
                <a16:creationId xmlns:a16="http://schemas.microsoft.com/office/drawing/2014/main" id="{32F816DE-0DAA-4A66-A03D-01B4BDA8D629}"/>
              </a:ext>
            </a:extLst>
          </p:cNvPr>
          <p:cNvCxnSpPr>
            <a:cxnSpLocks/>
            <a:stCxn id="36" idx="2"/>
          </p:cNvCxnSpPr>
          <p:nvPr/>
        </p:nvCxnSpPr>
        <p:spPr>
          <a:xfrm flipH="1">
            <a:off x="5931914" y="3023118"/>
            <a:ext cx="1" cy="472215"/>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8D743BFD-AAC9-4887-884E-645680280E39}"/>
              </a:ext>
            </a:extLst>
          </p:cNvPr>
          <p:cNvSpPr txBox="1"/>
          <p:nvPr/>
        </p:nvSpPr>
        <p:spPr>
          <a:xfrm>
            <a:off x="5422002" y="3593967"/>
            <a:ext cx="1019830" cy="307777"/>
          </a:xfrm>
          <a:prstGeom prst="rect">
            <a:avLst/>
          </a:prstGeom>
          <a:noFill/>
        </p:spPr>
        <p:txBody>
          <a:bodyPr wrap="none" rtlCol="0">
            <a:spAutoFit/>
          </a:bodyPr>
          <a:lstStyle/>
          <a:p>
            <a:pPr algn="ctr"/>
            <a:r>
              <a:rPr lang="ko-KR" altLang="en-US" sz="1400" dirty="0" err="1">
                <a:latin typeface="나눔스퀘어 Bold" panose="020B0600000101010101" pitchFamily="34" charset="-127"/>
                <a:ea typeface="나눔스퀘어 Bold" panose="020B0600000101010101" pitchFamily="34" charset="-127"/>
              </a:rPr>
              <a:t>校内</a:t>
            </a:r>
            <a:r>
              <a:rPr lang="ko-KR" altLang="en-US" sz="1400" dirty="0">
                <a:latin typeface="나눔스퀘어 Bold" panose="020B0600000101010101" pitchFamily="34" charset="-127"/>
                <a:ea typeface="나눔스퀘어 Bold" panose="020B0600000101010101" pitchFamily="34" charset="-127"/>
              </a:rPr>
              <a:t> </a:t>
            </a:r>
            <a:r>
              <a:rPr lang="en-US" altLang="ko-KR" sz="1400" dirty="0" err="1">
                <a:latin typeface="나눔스퀘어 Bold" panose="020B0600000101010101" pitchFamily="34" charset="-127"/>
                <a:ea typeface="나눔스퀘어 Bold" panose="020B0600000101010101" pitchFamily="34" charset="-127"/>
              </a:rPr>
              <a:t>WiFi</a:t>
            </a:r>
            <a:r>
              <a:rPr lang="en-US" altLang="ko-KR" sz="1400" dirty="0">
                <a:latin typeface="나눔스퀘어 Bold" panose="020B0600000101010101" pitchFamily="34" charset="-127"/>
                <a:ea typeface="나눔스퀘어 Bold" panose="020B0600000101010101" pitchFamily="34" charset="-127"/>
              </a:rPr>
              <a:t> </a:t>
            </a:r>
          </a:p>
        </p:txBody>
      </p:sp>
      <p:sp>
        <p:nvSpPr>
          <p:cNvPr id="41" name="직사각형 40"/>
          <p:cNvSpPr/>
          <p:nvPr/>
        </p:nvSpPr>
        <p:spPr>
          <a:xfrm>
            <a:off x="7096107" y="2045730"/>
            <a:ext cx="817603" cy="977388"/>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3" name="TextBox 42">
            <a:extLst>
              <a:ext uri="{FF2B5EF4-FFF2-40B4-BE49-F238E27FC236}">
                <a16:creationId xmlns:a16="http://schemas.microsoft.com/office/drawing/2014/main" id="{8D743BFD-AAC9-4887-884E-645680280E39}"/>
              </a:ext>
            </a:extLst>
          </p:cNvPr>
          <p:cNvSpPr txBox="1"/>
          <p:nvPr/>
        </p:nvSpPr>
        <p:spPr>
          <a:xfrm>
            <a:off x="7273010" y="4620335"/>
            <a:ext cx="543739" cy="307777"/>
          </a:xfrm>
          <a:prstGeom prst="rect">
            <a:avLst/>
          </a:prstGeom>
          <a:noFill/>
        </p:spPr>
        <p:txBody>
          <a:bodyPr wrap="none" rtlCol="0">
            <a:spAutoFit/>
          </a:bodyPr>
          <a:lstStyle/>
          <a:p>
            <a:pPr algn="ctr"/>
            <a:r>
              <a:rPr lang="ko-KR" altLang="en-US" sz="1400" dirty="0" err="1">
                <a:latin typeface="나눔스퀘어 Bold" panose="020B0600000101010101" pitchFamily="34" charset="-127"/>
                <a:ea typeface="나눔스퀘어 Bold" panose="020B0600000101010101" pitchFamily="34" charset="-127"/>
              </a:rPr>
              <a:t>校历</a:t>
            </a:r>
            <a:endParaRPr lang="en-US" altLang="ko-KR" sz="1400" dirty="0">
              <a:latin typeface="나눔스퀘어 Bold" panose="020B0600000101010101" pitchFamily="34" charset="-127"/>
              <a:ea typeface="나눔스퀘어 Bold" panose="020B0600000101010101" pitchFamily="34" charset="-127"/>
            </a:endParaRPr>
          </a:p>
        </p:txBody>
      </p:sp>
      <p:cxnSp>
        <p:nvCxnSpPr>
          <p:cNvPr id="44" name="Straight Connector 6">
            <a:extLst>
              <a:ext uri="{FF2B5EF4-FFF2-40B4-BE49-F238E27FC236}">
                <a16:creationId xmlns:a16="http://schemas.microsoft.com/office/drawing/2014/main" id="{32F816DE-0DAA-4A66-A03D-01B4BDA8D629}"/>
              </a:ext>
            </a:extLst>
          </p:cNvPr>
          <p:cNvCxnSpPr>
            <a:cxnSpLocks/>
          </p:cNvCxnSpPr>
          <p:nvPr/>
        </p:nvCxnSpPr>
        <p:spPr>
          <a:xfrm flipH="1">
            <a:off x="7535546" y="3023118"/>
            <a:ext cx="9332" cy="1492898"/>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49" name="직사각형 48"/>
          <p:cNvSpPr/>
          <p:nvPr/>
        </p:nvSpPr>
        <p:spPr>
          <a:xfrm>
            <a:off x="8652412" y="2049247"/>
            <a:ext cx="864929" cy="977388"/>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50" name="Straight Connector 6">
            <a:extLst>
              <a:ext uri="{FF2B5EF4-FFF2-40B4-BE49-F238E27FC236}">
                <a16:creationId xmlns:a16="http://schemas.microsoft.com/office/drawing/2014/main" id="{32F816DE-0DAA-4A66-A03D-01B4BDA8D629}"/>
              </a:ext>
            </a:extLst>
          </p:cNvPr>
          <p:cNvCxnSpPr>
            <a:cxnSpLocks/>
            <a:stCxn id="49" idx="2"/>
          </p:cNvCxnSpPr>
          <p:nvPr/>
        </p:nvCxnSpPr>
        <p:spPr>
          <a:xfrm flipH="1">
            <a:off x="9084876" y="3026635"/>
            <a:ext cx="1" cy="472215"/>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51" name="TextBox 50">
            <a:extLst>
              <a:ext uri="{FF2B5EF4-FFF2-40B4-BE49-F238E27FC236}">
                <a16:creationId xmlns:a16="http://schemas.microsoft.com/office/drawing/2014/main" id="{8D743BFD-AAC9-4887-884E-645680280E39}"/>
              </a:ext>
            </a:extLst>
          </p:cNvPr>
          <p:cNvSpPr txBox="1"/>
          <p:nvPr/>
        </p:nvSpPr>
        <p:spPr>
          <a:xfrm>
            <a:off x="8633475" y="3597484"/>
            <a:ext cx="902811" cy="738664"/>
          </a:xfrm>
          <a:prstGeom prst="rect">
            <a:avLst/>
          </a:prstGeom>
          <a:noFill/>
        </p:spPr>
        <p:txBody>
          <a:bodyPr wrap="none" rtlCol="0">
            <a:spAutoFit/>
          </a:bodyPr>
          <a:lstStyle/>
          <a:p>
            <a:pPr algn="ctr"/>
            <a:r>
              <a:rPr lang="ko-KR" altLang="en-US" sz="1400" dirty="0">
                <a:latin typeface="나눔스퀘어 Bold" panose="020B0600000101010101" pitchFamily="34" charset="-127"/>
                <a:ea typeface="나눔스퀘어 Bold" panose="020B0600000101010101" pitchFamily="34" charset="-127"/>
              </a:rPr>
              <a:t> </a:t>
            </a:r>
            <a:r>
              <a:rPr lang="ko-KR" altLang="en-US" sz="1400" dirty="0" err="1">
                <a:latin typeface="나눔스퀘어 Bold" panose="020B0600000101010101" pitchFamily="34" charset="-127"/>
                <a:ea typeface="나눔스퀘어 Bold" panose="020B0600000101010101" pitchFamily="34" charset="-127"/>
              </a:rPr>
              <a:t>学校</a:t>
            </a:r>
            <a:r>
              <a:rPr lang="en-US" altLang="ko-KR" sz="1400" dirty="0">
                <a:latin typeface="나눔스퀘어 Bold" panose="020B0600000101010101" pitchFamily="34" charset="-127"/>
                <a:ea typeface="나눔스퀘어 Bold" panose="020B0600000101010101" pitchFamily="34" charset="-127"/>
              </a:rPr>
              <a:t>UI </a:t>
            </a:r>
          </a:p>
          <a:p>
            <a:pPr algn="ctr"/>
            <a:r>
              <a:rPr lang="ko-KR" altLang="en-US" sz="1400" dirty="0" err="1">
                <a:latin typeface="나눔스퀘어 Bold" panose="020B0600000101010101" pitchFamily="34" charset="-127"/>
                <a:ea typeface="나눔스퀘어 Bold" panose="020B0600000101010101" pitchFamily="34" charset="-127"/>
              </a:rPr>
              <a:t>及</a:t>
            </a:r>
            <a:endParaRPr lang="en-US" altLang="ko-KR" sz="1400" dirty="0">
              <a:latin typeface="나눔스퀘어 Bold" panose="020B0600000101010101" pitchFamily="34" charset="-127"/>
              <a:ea typeface="나눔스퀘어 Bold" panose="020B0600000101010101" pitchFamily="34" charset="-127"/>
            </a:endParaRPr>
          </a:p>
          <a:p>
            <a:pPr algn="ctr"/>
            <a:r>
              <a:rPr lang="ko-KR" altLang="en-US" sz="1400" dirty="0" err="1">
                <a:latin typeface="나눔스퀘어 Bold" panose="020B0600000101010101" pitchFamily="34" charset="-127"/>
                <a:ea typeface="나눔스퀘어 Bold" panose="020B0600000101010101" pitchFamily="34" charset="-127"/>
              </a:rPr>
              <a:t>相关下载</a:t>
            </a:r>
            <a:endParaRPr lang="en-US" altLang="ko-KR" sz="1400" dirty="0">
              <a:latin typeface="나눔스퀘어 Bold" panose="020B0600000101010101" pitchFamily="34" charset="-127"/>
              <a:ea typeface="나눔스퀘어 Bold" panose="020B0600000101010101" pitchFamily="34" charset="-127"/>
            </a:endParaRPr>
          </a:p>
        </p:txBody>
      </p:sp>
    </p:spTree>
    <p:extLst>
      <p:ext uri="{BB962C8B-B14F-4D97-AF65-F5344CB8AC3E}">
        <p14:creationId xmlns:p14="http://schemas.microsoft.com/office/powerpoint/2010/main" val="25168526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4" name="Title 1">
            <a:extLst>
              <a:ext uri="{FF2B5EF4-FFF2-40B4-BE49-F238E27FC236}">
                <a16:creationId xmlns:a16="http://schemas.microsoft.com/office/drawing/2014/main" id="{78C4CF98-86D3-48D0-A694-A7B2EA9F3616}"/>
              </a:ext>
            </a:extLst>
          </p:cNvPr>
          <p:cNvSpPr>
            <a:spLocks noGrp="1"/>
          </p:cNvSpPr>
          <p:nvPr>
            <p:ph type="title"/>
          </p:nvPr>
        </p:nvSpPr>
        <p:spPr>
          <a:xfrm>
            <a:off x="1606513" y="3263576"/>
            <a:ext cx="9245377" cy="1189038"/>
          </a:xfrm>
        </p:spPr>
        <p:txBody>
          <a:bodyPr>
            <a:normAutofit/>
          </a:bodyPr>
          <a:lstStyle/>
          <a:p>
            <a:pPr algn="ctr">
              <a:lnSpc>
                <a:spcPct val="150000"/>
              </a:lnSpc>
            </a:pPr>
            <a:r>
              <a:rPr lang="ko-KR" altLang="en-US" sz="3200" dirty="0" err="1">
                <a:latin typeface="NanumSquare ExtraBold" panose="020B0600000101010101" pitchFamily="34" charset="-127"/>
                <a:ea typeface="NanumSquare ExtraBold" panose="020B0600000101010101" pitchFamily="34" charset="-127"/>
              </a:rPr>
              <a:t>如何使用</a:t>
            </a:r>
            <a:r>
              <a:rPr lang="en-US" altLang="ko-KR" sz="3200" dirty="0">
                <a:latin typeface="NanumSquare ExtraBold" panose="020B0600000101010101" pitchFamily="34" charset="-127"/>
                <a:ea typeface="NanumSquare ExtraBold" panose="020B0600000101010101" pitchFamily="34" charset="-127"/>
              </a:rPr>
              <a:t>KLAS</a:t>
            </a:r>
            <a:endParaRPr lang="ko-KR" altLang="en-US" sz="3200" dirty="0">
              <a:latin typeface="NanumSquare ExtraBold" panose="020B0600000101010101" pitchFamily="34" charset="-127"/>
              <a:ea typeface="NanumSquare ExtraBold" panose="020B0600000101010101" pitchFamily="34" charset="-127"/>
            </a:endParaRPr>
          </a:p>
        </p:txBody>
      </p:sp>
      <p:sp>
        <p:nvSpPr>
          <p:cNvPr id="7" name="Rectangle 5" descr="Classroom">
            <a:extLst>
              <a:ext uri="{FF2B5EF4-FFF2-40B4-BE49-F238E27FC236}">
                <a16:creationId xmlns:a16="http://schemas.microsoft.com/office/drawing/2014/main" id="{092015C4-05CA-FD4C-BC1A-C94245F0A1DB}"/>
              </a:ext>
            </a:extLst>
          </p:cNvPr>
          <p:cNvSpPr/>
          <p:nvPr/>
        </p:nvSpPr>
        <p:spPr>
          <a:xfrm>
            <a:off x="5501481" y="1829469"/>
            <a:ext cx="1189037" cy="1189037"/>
          </a:xfrm>
          <a:prstGeom prst="rect">
            <a:avLst/>
          </a:prstGeom>
          <a:blipFill>
            <a:blip r:embed="rId2">
              <a:extLst>
                <a:ext uri="{96DAC541-7B7A-43D3-8B79-37D633B846F1}">
                  <asvg:svgBlip xmlns="" xmlns:asvg="http://schemas.microsoft.com/office/drawing/2016/SVG/main" r:embed="rId3"/>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Tree>
    <p:extLst>
      <p:ext uri="{BB962C8B-B14F-4D97-AF65-F5344CB8AC3E}">
        <p14:creationId xmlns:p14="http://schemas.microsoft.com/office/powerpoint/2010/main" val="27902243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ko-KR" altLang="en-US" dirty="0" err="1">
                <a:latin typeface="NanumSquare ExtraBold" panose="020B0600000101010101" pitchFamily="34" charset="-127"/>
                <a:ea typeface="NanumSquare ExtraBold" panose="020B0600000101010101" pitchFamily="34" charset="-127"/>
              </a:rPr>
              <a:t>如何查找学号</a:t>
            </a:r>
            <a:endParaRPr lang="ko-KR" altLang="en-US" dirty="0">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US" sz="1400" dirty="0">
                <a:latin typeface="나눔스퀘어 Bold" panose="020B0600000101010101" pitchFamily="34" charset="-127"/>
                <a:ea typeface="나눔스퀘어 Bold" panose="020B0600000101010101" pitchFamily="34" charset="-127"/>
              </a:rPr>
              <a:t>STEP 1 – </a:t>
            </a:r>
            <a:r>
              <a:rPr lang="en-US" sz="1400" dirty="0" err="1">
                <a:latin typeface="나눔스퀘어 Bold" panose="020B0600000101010101" pitchFamily="34" charset="-127"/>
                <a:ea typeface="나눔스퀘어 Bold" panose="020B0600000101010101" pitchFamily="34" charset="-127"/>
              </a:rPr>
              <a:t>在KLAS上</a:t>
            </a:r>
            <a:r>
              <a:rPr lang="en-US" sz="1400" dirty="0">
                <a:latin typeface="나눔스퀘어 Bold" panose="020B0600000101010101" pitchFamily="34" charset="-127"/>
                <a:ea typeface="나눔스퀘어 Bold" panose="020B0600000101010101" pitchFamily="34" charset="-127"/>
              </a:rPr>
              <a:t> (</a:t>
            </a:r>
            <a:r>
              <a:rPr lang="en-US" sz="1400" dirty="0">
                <a:latin typeface="나눔스퀘어 Bold" panose="020B0600000101010101" pitchFamily="34" charset="-127"/>
                <a:ea typeface="나눔스퀘어 Bold" panose="020B0600000101010101" pitchFamily="34" charset="-127"/>
                <a:hlinkClick r:id="rId2"/>
              </a:rPr>
              <a:t>https://klas.kw.ac.kr/usr/cmn/login/LoginForm.do</a:t>
            </a:r>
            <a:r>
              <a:rPr lang="en-US" sz="1400" dirty="0">
                <a:latin typeface="나눔스퀘어 Bold" panose="020B0600000101010101" pitchFamily="34" charset="-127"/>
                <a:ea typeface="나눔스퀘어 Bold" panose="020B0600000101010101" pitchFamily="34" charset="-127"/>
              </a:rPr>
              <a:t>) </a:t>
            </a:r>
            <a:r>
              <a:rPr lang="en-US" sz="1400" dirty="0" err="1">
                <a:latin typeface="나눔스퀘어 Bold" panose="020B0600000101010101" pitchFamily="34" charset="-127"/>
                <a:ea typeface="나눔스퀘어 Bold" panose="020B0600000101010101" pitchFamily="34" charset="-127"/>
              </a:rPr>
              <a:t>点击</a:t>
            </a:r>
            <a:r>
              <a:rPr lang="en-US" sz="1400" dirty="0">
                <a:latin typeface="나눔스퀘어 Bold" panose="020B0600000101010101" pitchFamily="34" charset="-127"/>
                <a:ea typeface="나눔스퀘어 Bold" panose="020B0600000101010101" pitchFamily="34" charset="-127"/>
              </a:rPr>
              <a:t>‘</a:t>
            </a:r>
            <a:r>
              <a:rPr lang="ko-KR" altLang="en-US" sz="1400" dirty="0">
                <a:latin typeface="나눔스퀘어 Bold" panose="020B0600000101010101" pitchFamily="34" charset="-127"/>
                <a:ea typeface="나눔스퀘어 Bold" panose="020B0600000101010101" pitchFamily="34" charset="-127"/>
              </a:rPr>
              <a:t>개인번호조회</a:t>
            </a:r>
            <a:r>
              <a:rPr lang="en-US" altLang="ko-KR" sz="1400" dirty="0">
                <a:latin typeface="나눔스퀘어 Bold" panose="020B0600000101010101" pitchFamily="34" charset="-127"/>
                <a:ea typeface="나눔스퀘어 Bold" panose="020B0600000101010101" pitchFamily="34" charset="-127"/>
              </a:rPr>
              <a:t>’ </a:t>
            </a:r>
            <a:r>
              <a:rPr lang="zh-CN" altLang="en-US" sz="1400" dirty="0">
                <a:latin typeface="나눔스퀘어 Bold" panose="020B0600000101010101" pitchFamily="34" charset="-127"/>
                <a:ea typeface="나눔스퀘어 Bold" panose="020B0600000101010101" pitchFamily="34" charset="-127"/>
              </a:rPr>
              <a:t>（</a:t>
            </a:r>
            <a:r>
              <a:rPr lang="ko-KR" altLang="en-US" sz="1400" dirty="0" err="1">
                <a:latin typeface="나눔스퀘어 Bold" panose="020B0600000101010101" pitchFamily="34" charset="-127"/>
                <a:ea typeface="나눔스퀘어 Bold" panose="020B0600000101010101" pitchFamily="34" charset="-127"/>
              </a:rPr>
              <a:t>个人学号查询</a:t>
            </a:r>
            <a:r>
              <a:rPr lang="zh-CN" altLang="en-US" sz="1400" dirty="0">
                <a:latin typeface="나눔스퀘어 Bold" panose="020B0600000101010101" pitchFamily="34" charset="-127"/>
                <a:ea typeface="나눔스퀘어 Bold" panose="020B0600000101010101" pitchFamily="34" charset="-127"/>
              </a:rPr>
              <a:t>）</a:t>
            </a:r>
            <a:r>
              <a:rPr lang="ko-KR" altLang="en-US" sz="1400" dirty="0">
                <a:latin typeface="나눔스퀘어 Bold" panose="020B0600000101010101" pitchFamily="34" charset="-127"/>
                <a:ea typeface="나눔스퀘어 Bold" panose="020B0600000101010101" pitchFamily="34" charset="-127"/>
              </a:rPr>
              <a:t> </a:t>
            </a:r>
            <a:endParaRPr lang="en-US" sz="1400" dirty="0">
              <a:latin typeface="나눔스퀘어 Bold" panose="020B0600000101010101" pitchFamily="34" charset="-127"/>
              <a:ea typeface="나눔스퀘어 Bold" panose="020B0600000101010101" pitchFamily="34" charset="-127"/>
            </a:endParaRPr>
          </a:p>
        </p:txBody>
      </p:sp>
      <p:pic>
        <p:nvPicPr>
          <p:cNvPr id="5" name="Picture 4">
            <a:extLst>
              <a:ext uri="{FF2B5EF4-FFF2-40B4-BE49-F238E27FC236}">
                <a16:creationId xmlns:a16="http://schemas.microsoft.com/office/drawing/2014/main" id="{7E79DC16-8939-406E-A478-3A09EFD0FFAF}"/>
              </a:ext>
            </a:extLst>
          </p:cNvPr>
          <p:cNvPicPr>
            <a:picLocks noChangeAspect="1"/>
          </p:cNvPicPr>
          <p:nvPr/>
        </p:nvPicPr>
        <p:blipFill>
          <a:blip r:embed="rId3"/>
          <a:srcRect/>
          <a:stretch/>
        </p:blipFill>
        <p:spPr>
          <a:xfrm>
            <a:off x="1581168" y="1804023"/>
            <a:ext cx="9029663" cy="4764249"/>
          </a:xfrm>
          <a:prstGeom prst="rect">
            <a:avLst/>
          </a:prstGeom>
        </p:spPr>
      </p:pic>
      <p:cxnSp>
        <p:nvCxnSpPr>
          <p:cNvPr id="7" name="Straight Connector 6">
            <a:extLst>
              <a:ext uri="{FF2B5EF4-FFF2-40B4-BE49-F238E27FC236}">
                <a16:creationId xmlns:a16="http://schemas.microsoft.com/office/drawing/2014/main" id="{32F816DE-0DAA-4A66-A03D-01B4BDA8D629}"/>
              </a:ext>
            </a:extLst>
          </p:cNvPr>
          <p:cNvCxnSpPr>
            <a:cxnSpLocks/>
          </p:cNvCxnSpPr>
          <p:nvPr/>
        </p:nvCxnSpPr>
        <p:spPr>
          <a:xfrm flipH="1">
            <a:off x="3909358" y="4359344"/>
            <a:ext cx="1157164" cy="0"/>
          </a:xfrm>
          <a:prstGeom prst="line">
            <a:avLst/>
          </a:prstGeom>
          <a:ln>
            <a:solidFill>
              <a:schemeClr val="bg1"/>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8D743BFD-AAC9-4887-884E-645680280E39}"/>
              </a:ext>
            </a:extLst>
          </p:cNvPr>
          <p:cNvSpPr txBox="1"/>
          <p:nvPr/>
        </p:nvSpPr>
        <p:spPr>
          <a:xfrm>
            <a:off x="3325544" y="4217437"/>
            <a:ext cx="543739" cy="307777"/>
          </a:xfrm>
          <a:prstGeom prst="rect">
            <a:avLst/>
          </a:prstGeom>
          <a:noFill/>
          <a:ln>
            <a:solidFill>
              <a:schemeClr val="bg1"/>
            </a:solidFill>
          </a:ln>
        </p:spPr>
        <p:txBody>
          <a:bodyPr wrap="none" rtlCol="0">
            <a:spAutoFit/>
          </a:bodyPr>
          <a:lstStyle/>
          <a:p>
            <a:r>
              <a:rPr lang="ko-KR" altLang="en-US" sz="1400" dirty="0" err="1">
                <a:solidFill>
                  <a:schemeClr val="bg1"/>
                </a:solidFill>
                <a:latin typeface="나눔스퀘어 Bold" panose="020B0600000101010101" pitchFamily="34" charset="-127"/>
                <a:ea typeface="나눔스퀘어 Bold" panose="020B0600000101010101" pitchFamily="34" charset="-127"/>
              </a:rPr>
              <a:t>点击</a:t>
            </a:r>
            <a:endParaRPr lang="en-US" sz="1400" dirty="0">
              <a:solidFill>
                <a:schemeClr val="bg1"/>
              </a:solidFill>
              <a:latin typeface="나눔스퀘어 Bold" panose="020B0600000101010101" pitchFamily="34" charset="-127"/>
              <a:ea typeface="나눔스퀘어 Bold" panose="020B0600000101010101" pitchFamily="34" charset="-127"/>
            </a:endParaRPr>
          </a:p>
        </p:txBody>
      </p:sp>
      <p:sp>
        <p:nvSpPr>
          <p:cNvPr id="4" name="Rectangle 3">
            <a:extLst>
              <a:ext uri="{FF2B5EF4-FFF2-40B4-BE49-F238E27FC236}">
                <a16:creationId xmlns:a16="http://schemas.microsoft.com/office/drawing/2014/main" id="{68D4BC16-B051-4E28-95F1-53CEF1D35F35}"/>
              </a:ext>
            </a:extLst>
          </p:cNvPr>
          <p:cNvSpPr/>
          <p:nvPr/>
        </p:nvSpPr>
        <p:spPr>
          <a:xfrm>
            <a:off x="5066522" y="4217437"/>
            <a:ext cx="1029478" cy="29858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934460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ko-KR" altLang="en-US" dirty="0" err="1">
                <a:latin typeface="NanumSquare ExtraBold" panose="020B0600000101010101" pitchFamily="34" charset="-127"/>
                <a:ea typeface="NanumSquare ExtraBold" panose="020B0600000101010101" pitchFamily="34" charset="-127"/>
              </a:rPr>
              <a:t>如何查找学号</a:t>
            </a:r>
            <a:endParaRPr lang="en-US" dirty="0"/>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US" sz="1400" dirty="0">
                <a:latin typeface="나눔스퀘어 Bold" panose="020B0600000101010101" pitchFamily="34" charset="-127"/>
                <a:ea typeface="나눔스퀘어 Bold" panose="020B0600000101010101" pitchFamily="34" charset="-127"/>
              </a:rPr>
              <a:t>STEP 2 – </a:t>
            </a:r>
            <a:r>
              <a:rPr lang="ko-KR" altLang="en-US" sz="1400" dirty="0" err="1">
                <a:latin typeface="나눔스퀘어 Bold" panose="020B0600000101010101" pitchFamily="34" charset="-127"/>
                <a:ea typeface="나눔스퀘어 Bold" panose="020B0600000101010101" pitchFamily="34" charset="-127"/>
              </a:rPr>
              <a:t>输入姓名</a:t>
            </a:r>
            <a:r>
              <a:rPr lang="en-US" altLang="ko-KR" sz="1400" dirty="0">
                <a:latin typeface="나눔스퀘어 Bold" panose="020B0600000101010101" pitchFamily="34" charset="-127"/>
                <a:ea typeface="나눔스퀘어 Bold" panose="020B0600000101010101" pitchFamily="34" charset="-127"/>
              </a:rPr>
              <a:t>(</a:t>
            </a:r>
            <a:r>
              <a:rPr lang="ko-KR" altLang="en-US" sz="1400" b="1" dirty="0" err="1">
                <a:solidFill>
                  <a:srgbClr val="FF0000"/>
                </a:solidFill>
                <a:latin typeface="나눔스퀘어 Bold" panose="020B0600000101010101" pitchFamily="34" charset="-127"/>
                <a:ea typeface="나눔스퀘어 Bold" panose="020B0600000101010101" pitchFamily="34" charset="-127"/>
              </a:rPr>
              <a:t>报名登录时使用的韩语名</a:t>
            </a:r>
            <a:r>
              <a:rPr lang="en-US" altLang="ko-KR" sz="1400" dirty="0">
                <a:latin typeface="나눔스퀘어 Bold" panose="020B0600000101010101" pitchFamily="34" charset="-127"/>
                <a:ea typeface="나눔스퀘어 Bold" panose="020B0600000101010101" pitchFamily="34" charset="-127"/>
              </a:rPr>
              <a:t>) </a:t>
            </a:r>
            <a:r>
              <a:rPr lang="ko-KR" altLang="en-US" sz="1400" dirty="0" err="1">
                <a:latin typeface="나눔스퀘어 Bold" panose="020B0600000101010101" pitchFamily="34" charset="-127"/>
                <a:ea typeface="나눔스퀘어 Bold" panose="020B0600000101010101" pitchFamily="34" charset="-127"/>
              </a:rPr>
              <a:t>及出生日期</a:t>
            </a:r>
            <a:r>
              <a:rPr lang="en-US" altLang="ko-KR" sz="1400" dirty="0">
                <a:latin typeface="나눔스퀘어 Bold" panose="020B0600000101010101" pitchFamily="34" charset="-127"/>
                <a:ea typeface="나눔스퀘어 Bold" panose="020B0600000101010101" pitchFamily="34" charset="-127"/>
              </a:rPr>
              <a:t>(</a:t>
            </a:r>
            <a:r>
              <a:rPr lang="en-US" altLang="ko-KR" sz="1400" dirty="0" err="1">
                <a:latin typeface="나눔스퀘어 Bold" panose="020B0600000101010101" pitchFamily="34" charset="-127"/>
                <a:ea typeface="나눔스퀘어 Bold" panose="020B0600000101010101" pitchFamily="34" charset="-127"/>
              </a:rPr>
              <a:t>yy</a:t>
            </a:r>
            <a:r>
              <a:rPr lang="en-US" altLang="ko-KR" sz="1400" dirty="0">
                <a:latin typeface="나눔스퀘어 Bold" panose="020B0600000101010101" pitchFamily="34" charset="-127"/>
                <a:ea typeface="나눔스퀘어 Bold" panose="020B0600000101010101" pitchFamily="34" charset="-127"/>
              </a:rPr>
              <a:t>/mm/dd)</a:t>
            </a:r>
          </a:p>
        </p:txBody>
      </p:sp>
      <p:pic>
        <p:nvPicPr>
          <p:cNvPr id="5" name="Picture 4">
            <a:extLst>
              <a:ext uri="{FF2B5EF4-FFF2-40B4-BE49-F238E27FC236}">
                <a16:creationId xmlns:a16="http://schemas.microsoft.com/office/drawing/2014/main" id="{7E79DC16-8939-406E-A478-3A09EFD0FFAF}"/>
              </a:ext>
            </a:extLst>
          </p:cNvPr>
          <p:cNvPicPr>
            <a:picLocks noChangeAspect="1"/>
          </p:cNvPicPr>
          <p:nvPr/>
        </p:nvPicPr>
        <p:blipFill>
          <a:blip r:embed="rId2"/>
          <a:srcRect/>
          <a:stretch/>
        </p:blipFill>
        <p:spPr>
          <a:xfrm>
            <a:off x="1813018" y="1804023"/>
            <a:ext cx="8565962" cy="4764249"/>
          </a:xfrm>
          <a:prstGeom prst="rect">
            <a:avLst/>
          </a:prstGeom>
        </p:spPr>
      </p:pic>
      <p:cxnSp>
        <p:nvCxnSpPr>
          <p:cNvPr id="7" name="Straight Connector 6">
            <a:extLst>
              <a:ext uri="{FF2B5EF4-FFF2-40B4-BE49-F238E27FC236}">
                <a16:creationId xmlns:a16="http://schemas.microsoft.com/office/drawing/2014/main" id="{32F816DE-0DAA-4A66-A03D-01B4BDA8D629}"/>
              </a:ext>
            </a:extLst>
          </p:cNvPr>
          <p:cNvCxnSpPr>
            <a:cxnSpLocks/>
          </p:cNvCxnSpPr>
          <p:nvPr/>
        </p:nvCxnSpPr>
        <p:spPr>
          <a:xfrm flipH="1">
            <a:off x="3060273" y="3392086"/>
            <a:ext cx="1157164" cy="0"/>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8D743BFD-AAC9-4887-884E-645680280E39}"/>
              </a:ext>
            </a:extLst>
          </p:cNvPr>
          <p:cNvSpPr txBox="1"/>
          <p:nvPr/>
        </p:nvSpPr>
        <p:spPr>
          <a:xfrm>
            <a:off x="3713499" y="5498088"/>
            <a:ext cx="2612655" cy="307777"/>
          </a:xfrm>
          <a:prstGeom prst="rect">
            <a:avLst/>
          </a:prstGeom>
          <a:noFill/>
        </p:spPr>
        <p:txBody>
          <a:bodyPr wrap="square" rtlCol="0">
            <a:spAutoFit/>
          </a:bodyPr>
          <a:lstStyle/>
          <a:p>
            <a:r>
              <a:rPr lang="ko-KR" altLang="en-US" sz="1400" dirty="0" err="1">
                <a:solidFill>
                  <a:srgbClr val="FF0000"/>
                </a:solidFill>
                <a:latin typeface="나눔스퀘어 Bold" panose="020B0600000101010101" pitchFamily="34" charset="-127"/>
                <a:ea typeface="나눔스퀘어 Bold" panose="020B0600000101010101" pitchFamily="34" charset="-127"/>
              </a:rPr>
              <a:t>韩语名</a:t>
            </a:r>
            <a:endParaRPr lang="en-US" sz="1400" dirty="0">
              <a:solidFill>
                <a:srgbClr val="FF0000"/>
              </a:solidFill>
              <a:latin typeface="나눔스퀘어 Bold" panose="020B0600000101010101" pitchFamily="34" charset="-127"/>
              <a:ea typeface="나눔스퀘어 Bold" panose="020B0600000101010101" pitchFamily="34" charset="-127"/>
            </a:endParaRPr>
          </a:p>
        </p:txBody>
      </p:sp>
      <p:sp>
        <p:nvSpPr>
          <p:cNvPr id="4" name="Rectangle 3">
            <a:extLst>
              <a:ext uri="{FF2B5EF4-FFF2-40B4-BE49-F238E27FC236}">
                <a16:creationId xmlns:a16="http://schemas.microsoft.com/office/drawing/2014/main" id="{68D4BC16-B051-4E28-95F1-53CEF1D35F35}"/>
              </a:ext>
            </a:extLst>
          </p:cNvPr>
          <p:cNvSpPr/>
          <p:nvPr/>
        </p:nvSpPr>
        <p:spPr>
          <a:xfrm>
            <a:off x="4217437" y="3261048"/>
            <a:ext cx="774440" cy="26592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6220849-E125-48B3-B9B4-9AD5DB87BD2B}"/>
              </a:ext>
            </a:extLst>
          </p:cNvPr>
          <p:cNvSpPr/>
          <p:nvPr/>
        </p:nvSpPr>
        <p:spPr>
          <a:xfrm>
            <a:off x="5549202" y="3251720"/>
            <a:ext cx="584122" cy="26592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8D291549-F5B6-496B-B5E3-01B80B1311E5}"/>
              </a:ext>
            </a:extLst>
          </p:cNvPr>
          <p:cNvCxnSpPr>
            <a:cxnSpLocks/>
            <a:stCxn id="13" idx="2"/>
          </p:cNvCxnSpPr>
          <p:nvPr/>
        </p:nvCxnSpPr>
        <p:spPr>
          <a:xfrm>
            <a:off x="5841263" y="3517643"/>
            <a:ext cx="0" cy="1073018"/>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A3E49C0E-4C33-4EE7-95A3-598B41B08212}"/>
              </a:ext>
            </a:extLst>
          </p:cNvPr>
          <p:cNvSpPr txBox="1"/>
          <p:nvPr/>
        </p:nvSpPr>
        <p:spPr>
          <a:xfrm>
            <a:off x="3713500" y="5805865"/>
            <a:ext cx="2579552" cy="307777"/>
          </a:xfrm>
          <a:prstGeom prst="rect">
            <a:avLst/>
          </a:prstGeom>
          <a:noFill/>
        </p:spPr>
        <p:txBody>
          <a:bodyPr wrap="none" rtlCol="0">
            <a:spAutoFit/>
          </a:bodyPr>
          <a:lstStyle/>
          <a:p>
            <a:r>
              <a:rPr lang="ko-KR" altLang="en-US" sz="1400" dirty="0" err="1">
                <a:solidFill>
                  <a:srgbClr val="FF0000"/>
                </a:solidFill>
                <a:latin typeface="나눔스퀘어 Bold" panose="020B0600000101010101" pitchFamily="34" charset="-127"/>
                <a:ea typeface="나눔스퀘어 Bold" panose="020B0600000101010101" pitchFamily="34" charset="-127"/>
              </a:rPr>
              <a:t>以</a:t>
            </a:r>
            <a:r>
              <a:rPr lang="en-US" altLang="ko-KR" sz="1400" dirty="0">
                <a:solidFill>
                  <a:srgbClr val="FF0000"/>
                </a:solidFill>
                <a:latin typeface="나눔스퀘어 Bold" panose="020B0600000101010101" pitchFamily="34" charset="-127"/>
                <a:ea typeface="나눔스퀘어 Bold" panose="020B0600000101010101" pitchFamily="34" charset="-127"/>
              </a:rPr>
              <a:t>(</a:t>
            </a:r>
            <a:r>
              <a:rPr lang="en-US" altLang="ko-KR" sz="1400" dirty="0" err="1">
                <a:solidFill>
                  <a:srgbClr val="FF0000"/>
                </a:solidFill>
                <a:latin typeface="나눔스퀘어 Bold" panose="020B0600000101010101" pitchFamily="34" charset="-127"/>
                <a:ea typeface="나눔스퀘어 Bold" panose="020B0600000101010101" pitchFamily="34" charset="-127"/>
              </a:rPr>
              <a:t>yy</a:t>
            </a:r>
            <a:r>
              <a:rPr lang="en-US" altLang="ko-KR" sz="1400" dirty="0">
                <a:solidFill>
                  <a:srgbClr val="FF0000"/>
                </a:solidFill>
                <a:latin typeface="나눔스퀘어 Bold" panose="020B0600000101010101" pitchFamily="34" charset="-127"/>
                <a:ea typeface="나눔스퀘어 Bold" panose="020B0600000101010101" pitchFamily="34" charset="-127"/>
              </a:rPr>
              <a:t>/mm/dd)</a:t>
            </a:r>
            <a:r>
              <a:rPr lang="ko-KR" altLang="en-US" sz="1400" dirty="0" err="1">
                <a:solidFill>
                  <a:srgbClr val="FF0000"/>
                </a:solidFill>
                <a:latin typeface="나눔스퀘어 Bold" panose="020B0600000101010101" pitchFamily="34" charset="-127"/>
                <a:ea typeface="나눔스퀘어 Bold" panose="020B0600000101010101" pitchFamily="34" charset="-127"/>
              </a:rPr>
              <a:t>的格式输入生日</a:t>
            </a:r>
            <a:endParaRPr lang="ko-KR" altLang="en-US" sz="1400" dirty="0">
              <a:solidFill>
                <a:srgbClr val="FF0000"/>
              </a:solidFill>
              <a:latin typeface="나눔스퀘어 Bold" panose="020B0600000101010101" pitchFamily="34" charset="-127"/>
              <a:ea typeface="나눔스퀘어 Bold" panose="020B0600000101010101" pitchFamily="34" charset="-127"/>
            </a:endParaRPr>
          </a:p>
        </p:txBody>
      </p:sp>
      <p:sp>
        <p:nvSpPr>
          <p:cNvPr id="21" name="Rectangle 20">
            <a:extLst>
              <a:ext uri="{FF2B5EF4-FFF2-40B4-BE49-F238E27FC236}">
                <a16:creationId xmlns:a16="http://schemas.microsoft.com/office/drawing/2014/main" id="{74BECE1E-6175-495A-AB21-B244D4DC2EBC}"/>
              </a:ext>
            </a:extLst>
          </p:cNvPr>
          <p:cNvSpPr/>
          <p:nvPr/>
        </p:nvSpPr>
        <p:spPr>
          <a:xfrm>
            <a:off x="6194234" y="3251720"/>
            <a:ext cx="231151" cy="26592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 name="Straight Connector 21">
            <a:extLst>
              <a:ext uri="{FF2B5EF4-FFF2-40B4-BE49-F238E27FC236}">
                <a16:creationId xmlns:a16="http://schemas.microsoft.com/office/drawing/2014/main" id="{B8E13453-E946-4B18-B447-ADF546AEFB4C}"/>
              </a:ext>
            </a:extLst>
          </p:cNvPr>
          <p:cNvCxnSpPr>
            <a:cxnSpLocks/>
          </p:cNvCxnSpPr>
          <p:nvPr/>
        </p:nvCxnSpPr>
        <p:spPr>
          <a:xfrm flipV="1">
            <a:off x="6425385" y="3261048"/>
            <a:ext cx="1972166" cy="1"/>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4120116B-BDA9-43E7-A3FA-557CCE13FF9C}"/>
              </a:ext>
            </a:extLst>
          </p:cNvPr>
          <p:cNvSpPr txBox="1"/>
          <p:nvPr/>
        </p:nvSpPr>
        <p:spPr>
          <a:xfrm>
            <a:off x="3713498" y="6128660"/>
            <a:ext cx="1704313" cy="307777"/>
          </a:xfrm>
          <a:prstGeom prst="rect">
            <a:avLst/>
          </a:prstGeom>
          <a:noFill/>
        </p:spPr>
        <p:txBody>
          <a:bodyPr wrap="none" rtlCol="0">
            <a:spAutoFit/>
          </a:bodyPr>
          <a:lstStyle/>
          <a:p>
            <a:r>
              <a:rPr lang="en-US" sz="1400" dirty="0" err="1">
                <a:solidFill>
                  <a:srgbClr val="FF0000"/>
                </a:solidFill>
                <a:latin typeface="나눔스퀘어 Bold" panose="020B0600000101010101" pitchFamily="34" charset="-127"/>
                <a:ea typeface="나눔스퀘어 Bold" panose="020B0600000101010101" pitchFamily="34" charset="-127"/>
              </a:rPr>
              <a:t>点击</a:t>
            </a:r>
            <a:r>
              <a:rPr lang="en-US" sz="1400" dirty="0">
                <a:solidFill>
                  <a:srgbClr val="FF0000"/>
                </a:solidFill>
                <a:latin typeface="나눔스퀘어 Bold" panose="020B0600000101010101" pitchFamily="34" charset="-127"/>
                <a:ea typeface="나눔스퀘어 Bold" panose="020B0600000101010101" pitchFamily="34" charset="-127"/>
              </a:rPr>
              <a:t>‘</a:t>
            </a:r>
            <a:r>
              <a:rPr lang="ko-KR" altLang="en-US" sz="1400" dirty="0">
                <a:solidFill>
                  <a:srgbClr val="FF0000"/>
                </a:solidFill>
                <a:latin typeface="나눔스퀘어 Bold" panose="020B0600000101010101" pitchFamily="34" charset="-127"/>
                <a:ea typeface="나눔스퀘어 Bold" panose="020B0600000101010101" pitchFamily="34" charset="-127"/>
              </a:rPr>
              <a:t>검색</a:t>
            </a:r>
            <a:r>
              <a:rPr lang="en-US" altLang="ko-KR" sz="1400" dirty="0">
                <a:solidFill>
                  <a:srgbClr val="FF0000"/>
                </a:solidFill>
                <a:latin typeface="나눔스퀘어 Bold" panose="020B0600000101010101" pitchFamily="34" charset="-127"/>
                <a:ea typeface="나눔스퀘어 Bold" panose="020B0600000101010101" pitchFamily="34" charset="-127"/>
              </a:rPr>
              <a:t>‘</a:t>
            </a:r>
            <a:r>
              <a:rPr lang="zh-CN" altLang="en-US" sz="1400" dirty="0">
                <a:solidFill>
                  <a:srgbClr val="FF0000"/>
                </a:solidFill>
                <a:latin typeface="나눔스퀘어 Bold" panose="020B0600000101010101" pitchFamily="34" charset="-127"/>
                <a:ea typeface="나눔스퀘어 Bold" panose="020B0600000101010101" pitchFamily="34" charset="-127"/>
              </a:rPr>
              <a:t>（查询）</a:t>
            </a:r>
            <a:endParaRPr lang="en-US" sz="1400" dirty="0">
              <a:solidFill>
                <a:srgbClr val="FF0000"/>
              </a:solidFill>
              <a:latin typeface="나눔스퀘어 Bold" panose="020B0600000101010101" pitchFamily="34" charset="-127"/>
              <a:ea typeface="나눔스퀘어 Bold" panose="020B0600000101010101" pitchFamily="34" charset="-127"/>
            </a:endParaRPr>
          </a:p>
        </p:txBody>
      </p:sp>
      <p:sp>
        <p:nvSpPr>
          <p:cNvPr id="9" name="文本框 8">
            <a:extLst>
              <a:ext uri="{FF2B5EF4-FFF2-40B4-BE49-F238E27FC236}">
                <a16:creationId xmlns:a16="http://schemas.microsoft.com/office/drawing/2014/main" id="{CD7C64B9-5BE5-F549-914B-A3A011C3937E}"/>
              </a:ext>
            </a:extLst>
          </p:cNvPr>
          <p:cNvSpPr txBox="1"/>
          <p:nvPr/>
        </p:nvSpPr>
        <p:spPr>
          <a:xfrm>
            <a:off x="2490537" y="3251720"/>
            <a:ext cx="360947" cy="369332"/>
          </a:xfrm>
          <a:prstGeom prst="rect">
            <a:avLst/>
          </a:prstGeom>
          <a:noFill/>
        </p:spPr>
        <p:txBody>
          <a:bodyPr wrap="square" rtlCol="0">
            <a:spAutoFit/>
          </a:bodyPr>
          <a:lstStyle/>
          <a:p>
            <a:r>
              <a:rPr kumimoji="1" lang="en-US" altLang="zh-CN" dirty="0">
                <a:solidFill>
                  <a:srgbClr val="FF0000"/>
                </a:solidFill>
              </a:rPr>
              <a:t>1</a:t>
            </a:r>
            <a:endParaRPr kumimoji="1" lang="zh-CN" altLang="en-US" dirty="0">
              <a:solidFill>
                <a:srgbClr val="FF0000"/>
              </a:solidFill>
            </a:endParaRPr>
          </a:p>
        </p:txBody>
      </p:sp>
      <p:sp>
        <p:nvSpPr>
          <p:cNvPr id="24" name="文本框 23">
            <a:extLst>
              <a:ext uri="{FF2B5EF4-FFF2-40B4-BE49-F238E27FC236}">
                <a16:creationId xmlns:a16="http://schemas.microsoft.com/office/drawing/2014/main" id="{DED3FD4E-0EE4-064C-BAFF-123499C8A118}"/>
              </a:ext>
            </a:extLst>
          </p:cNvPr>
          <p:cNvSpPr txBox="1"/>
          <p:nvPr/>
        </p:nvSpPr>
        <p:spPr>
          <a:xfrm>
            <a:off x="8470095" y="3076382"/>
            <a:ext cx="360947" cy="369332"/>
          </a:xfrm>
          <a:prstGeom prst="rect">
            <a:avLst/>
          </a:prstGeom>
          <a:noFill/>
        </p:spPr>
        <p:txBody>
          <a:bodyPr wrap="square" rtlCol="0">
            <a:spAutoFit/>
          </a:bodyPr>
          <a:lstStyle/>
          <a:p>
            <a:r>
              <a:rPr kumimoji="1" lang="en-US" altLang="zh-CN" dirty="0">
                <a:solidFill>
                  <a:srgbClr val="FF0000"/>
                </a:solidFill>
              </a:rPr>
              <a:t>2</a:t>
            </a:r>
            <a:endParaRPr kumimoji="1" lang="zh-CN" altLang="en-US" dirty="0">
              <a:solidFill>
                <a:srgbClr val="FF0000"/>
              </a:solidFill>
            </a:endParaRPr>
          </a:p>
        </p:txBody>
      </p:sp>
      <p:sp>
        <p:nvSpPr>
          <p:cNvPr id="25" name="文本框 24">
            <a:extLst>
              <a:ext uri="{FF2B5EF4-FFF2-40B4-BE49-F238E27FC236}">
                <a16:creationId xmlns:a16="http://schemas.microsoft.com/office/drawing/2014/main" id="{D48E4541-8FE8-924E-BD73-D8594FC6F132}"/>
              </a:ext>
            </a:extLst>
          </p:cNvPr>
          <p:cNvSpPr txBox="1"/>
          <p:nvPr/>
        </p:nvSpPr>
        <p:spPr>
          <a:xfrm>
            <a:off x="5660789" y="4820979"/>
            <a:ext cx="360947" cy="369332"/>
          </a:xfrm>
          <a:prstGeom prst="rect">
            <a:avLst/>
          </a:prstGeom>
          <a:noFill/>
        </p:spPr>
        <p:txBody>
          <a:bodyPr wrap="square" rtlCol="0">
            <a:spAutoFit/>
          </a:bodyPr>
          <a:lstStyle/>
          <a:p>
            <a:r>
              <a:rPr kumimoji="1" lang="en-US" altLang="zh-CN" dirty="0">
                <a:solidFill>
                  <a:srgbClr val="FF0000"/>
                </a:solidFill>
              </a:rPr>
              <a:t>3</a:t>
            </a:r>
            <a:endParaRPr kumimoji="1" lang="zh-CN" altLang="en-US" dirty="0">
              <a:solidFill>
                <a:srgbClr val="FF0000"/>
              </a:solidFill>
            </a:endParaRPr>
          </a:p>
        </p:txBody>
      </p:sp>
      <p:sp>
        <p:nvSpPr>
          <p:cNvPr id="28" name="文本框 27">
            <a:extLst>
              <a:ext uri="{FF2B5EF4-FFF2-40B4-BE49-F238E27FC236}">
                <a16:creationId xmlns:a16="http://schemas.microsoft.com/office/drawing/2014/main" id="{1F86F94B-0260-3E45-A6CF-A46AA5324936}"/>
              </a:ext>
            </a:extLst>
          </p:cNvPr>
          <p:cNvSpPr txBox="1"/>
          <p:nvPr/>
        </p:nvSpPr>
        <p:spPr>
          <a:xfrm>
            <a:off x="3458381" y="5499434"/>
            <a:ext cx="360947" cy="307777"/>
          </a:xfrm>
          <a:prstGeom prst="rect">
            <a:avLst/>
          </a:prstGeom>
          <a:noFill/>
        </p:spPr>
        <p:txBody>
          <a:bodyPr wrap="square" rtlCol="0">
            <a:spAutoFit/>
          </a:bodyPr>
          <a:lstStyle/>
          <a:p>
            <a:r>
              <a:rPr kumimoji="1" lang="en-US" altLang="zh-CN" sz="1400" dirty="0">
                <a:solidFill>
                  <a:srgbClr val="FF0000"/>
                </a:solidFill>
              </a:rPr>
              <a:t>1</a:t>
            </a:r>
            <a:endParaRPr kumimoji="1" lang="zh-CN" altLang="en-US" sz="1400" dirty="0">
              <a:solidFill>
                <a:srgbClr val="FF0000"/>
              </a:solidFill>
            </a:endParaRPr>
          </a:p>
        </p:txBody>
      </p:sp>
      <p:sp>
        <p:nvSpPr>
          <p:cNvPr id="29" name="文本框 28">
            <a:extLst>
              <a:ext uri="{FF2B5EF4-FFF2-40B4-BE49-F238E27FC236}">
                <a16:creationId xmlns:a16="http://schemas.microsoft.com/office/drawing/2014/main" id="{C89E9C26-67CB-1A4F-A0F9-43D6990582C5}"/>
              </a:ext>
            </a:extLst>
          </p:cNvPr>
          <p:cNvSpPr txBox="1"/>
          <p:nvPr/>
        </p:nvSpPr>
        <p:spPr>
          <a:xfrm>
            <a:off x="3458381" y="5783527"/>
            <a:ext cx="360947" cy="307777"/>
          </a:xfrm>
          <a:prstGeom prst="rect">
            <a:avLst/>
          </a:prstGeom>
          <a:noFill/>
        </p:spPr>
        <p:txBody>
          <a:bodyPr wrap="square" rtlCol="0">
            <a:spAutoFit/>
          </a:bodyPr>
          <a:lstStyle/>
          <a:p>
            <a:r>
              <a:rPr kumimoji="1" lang="en-US" altLang="zh-CN" sz="1400" dirty="0">
                <a:solidFill>
                  <a:srgbClr val="FF0000"/>
                </a:solidFill>
              </a:rPr>
              <a:t>2</a:t>
            </a:r>
            <a:endParaRPr kumimoji="1" lang="zh-CN" altLang="en-US" sz="1400" dirty="0">
              <a:solidFill>
                <a:srgbClr val="FF0000"/>
              </a:solidFill>
            </a:endParaRPr>
          </a:p>
        </p:txBody>
      </p:sp>
      <p:sp>
        <p:nvSpPr>
          <p:cNvPr id="30" name="文本框 29">
            <a:extLst>
              <a:ext uri="{FF2B5EF4-FFF2-40B4-BE49-F238E27FC236}">
                <a16:creationId xmlns:a16="http://schemas.microsoft.com/office/drawing/2014/main" id="{2E8E7B26-5857-3942-9FF9-712163BBB3C8}"/>
              </a:ext>
            </a:extLst>
          </p:cNvPr>
          <p:cNvSpPr txBox="1"/>
          <p:nvPr/>
        </p:nvSpPr>
        <p:spPr>
          <a:xfrm>
            <a:off x="3458380" y="6105506"/>
            <a:ext cx="360947" cy="307777"/>
          </a:xfrm>
          <a:prstGeom prst="rect">
            <a:avLst/>
          </a:prstGeom>
          <a:noFill/>
        </p:spPr>
        <p:txBody>
          <a:bodyPr wrap="square" rtlCol="0">
            <a:spAutoFit/>
          </a:bodyPr>
          <a:lstStyle/>
          <a:p>
            <a:r>
              <a:rPr kumimoji="1" lang="en-US" altLang="zh-CN" sz="1400" dirty="0">
                <a:solidFill>
                  <a:srgbClr val="FF0000"/>
                </a:solidFill>
              </a:rPr>
              <a:t>3</a:t>
            </a:r>
            <a:endParaRPr kumimoji="1" lang="zh-CN" altLang="en-US" sz="1400" dirty="0">
              <a:solidFill>
                <a:srgbClr val="FF0000"/>
              </a:solidFill>
            </a:endParaRPr>
          </a:p>
        </p:txBody>
      </p:sp>
    </p:spTree>
    <p:extLst>
      <p:ext uri="{BB962C8B-B14F-4D97-AF65-F5344CB8AC3E}">
        <p14:creationId xmlns:p14="http://schemas.microsoft.com/office/powerpoint/2010/main" val="29271585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ko-KR" altLang="en-US" dirty="0" err="1">
                <a:ea typeface="NanumSquare ExtraBold" panose="020B0600000101010101" pitchFamily="34" charset="-127"/>
              </a:rPr>
              <a:t>如何查找学号</a:t>
            </a:r>
            <a:endParaRPr lang="en-US" dirty="0"/>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US" sz="1400" dirty="0">
                <a:latin typeface="나눔스퀘어 Bold" panose="020B0600000101010101" pitchFamily="34" charset="-127"/>
                <a:ea typeface="나눔스퀘어 Bold" panose="020B0600000101010101" pitchFamily="34" charset="-127"/>
              </a:rPr>
              <a:t>STEP 3 – </a:t>
            </a:r>
            <a:r>
              <a:rPr lang="ko-KR" altLang="en-US" sz="1400" dirty="0" err="1">
                <a:latin typeface="나눔스퀘어 Bold" panose="020B0600000101010101" pitchFamily="34" charset="-127"/>
                <a:ea typeface="나눔스퀘어 Bold" panose="020B0600000101010101" pitchFamily="34" charset="-127"/>
              </a:rPr>
              <a:t>确认个人学号</a:t>
            </a:r>
            <a:endParaRPr lang="en-US" sz="1400" dirty="0">
              <a:latin typeface="나눔스퀘어 Bold" panose="020B0600000101010101" pitchFamily="34" charset="-127"/>
              <a:ea typeface="나눔스퀘어 Bold" panose="020B0600000101010101" pitchFamily="34" charset="-127"/>
            </a:endParaRPr>
          </a:p>
        </p:txBody>
      </p:sp>
      <p:pic>
        <p:nvPicPr>
          <p:cNvPr id="5" name="Picture 4">
            <a:extLst>
              <a:ext uri="{FF2B5EF4-FFF2-40B4-BE49-F238E27FC236}">
                <a16:creationId xmlns:a16="http://schemas.microsoft.com/office/drawing/2014/main" id="{7E79DC16-8939-406E-A478-3A09EFD0FFAF}"/>
              </a:ext>
            </a:extLst>
          </p:cNvPr>
          <p:cNvPicPr>
            <a:picLocks noChangeAspect="1"/>
          </p:cNvPicPr>
          <p:nvPr/>
        </p:nvPicPr>
        <p:blipFill>
          <a:blip r:embed="rId2"/>
          <a:srcRect/>
          <a:stretch/>
        </p:blipFill>
        <p:spPr>
          <a:xfrm>
            <a:off x="1813018" y="1822588"/>
            <a:ext cx="8565962" cy="4727119"/>
          </a:xfrm>
          <a:prstGeom prst="rect">
            <a:avLst/>
          </a:prstGeom>
        </p:spPr>
      </p:pic>
      <p:cxnSp>
        <p:nvCxnSpPr>
          <p:cNvPr id="7" name="Straight Connector 6">
            <a:extLst>
              <a:ext uri="{FF2B5EF4-FFF2-40B4-BE49-F238E27FC236}">
                <a16:creationId xmlns:a16="http://schemas.microsoft.com/office/drawing/2014/main" id="{32F816DE-0DAA-4A66-A03D-01B4BDA8D629}"/>
              </a:ext>
            </a:extLst>
          </p:cNvPr>
          <p:cNvCxnSpPr>
            <a:cxnSpLocks/>
          </p:cNvCxnSpPr>
          <p:nvPr/>
        </p:nvCxnSpPr>
        <p:spPr>
          <a:xfrm>
            <a:off x="8042987" y="4026842"/>
            <a:ext cx="606491" cy="0"/>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68D4BC16-B051-4E28-95F1-53CEF1D35F35}"/>
              </a:ext>
            </a:extLst>
          </p:cNvPr>
          <p:cNvSpPr/>
          <p:nvPr/>
        </p:nvSpPr>
        <p:spPr>
          <a:xfrm>
            <a:off x="7072604" y="3920224"/>
            <a:ext cx="970383" cy="21323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8D743BFD-AAC9-4887-884E-645680280E39}"/>
              </a:ext>
            </a:extLst>
          </p:cNvPr>
          <p:cNvSpPr txBox="1"/>
          <p:nvPr/>
        </p:nvSpPr>
        <p:spPr>
          <a:xfrm>
            <a:off x="8649478" y="3872953"/>
            <a:ext cx="835485" cy="307777"/>
          </a:xfrm>
          <a:prstGeom prst="rect">
            <a:avLst/>
          </a:prstGeom>
          <a:noFill/>
        </p:spPr>
        <p:txBody>
          <a:bodyPr wrap="none" rtlCol="0">
            <a:spAutoFit/>
          </a:bodyPr>
          <a:lstStyle/>
          <a:p>
            <a:r>
              <a:rPr lang="ko-KR" altLang="en-US" sz="1400" dirty="0" err="1">
                <a:solidFill>
                  <a:schemeClr val="bg1"/>
                </a:solidFill>
                <a:latin typeface="나눔스퀘어 Bold" panose="020B0600000101010101" pitchFamily="34" charset="-127"/>
                <a:ea typeface="나눔스퀘어 Bold" panose="020B0600000101010101" pitchFamily="34" charset="-127"/>
              </a:rPr>
              <a:t>学号</a:t>
            </a:r>
            <a:endParaRPr lang="en-US" sz="1400" dirty="0">
              <a:solidFill>
                <a:schemeClr val="bg1"/>
              </a:solidFill>
              <a:latin typeface="나눔스퀘어 Bold" panose="020B0600000101010101" pitchFamily="34" charset="-127"/>
              <a:ea typeface="나눔스퀘어 Bold" panose="020B0600000101010101" pitchFamily="34" charset="-127"/>
            </a:endParaRPr>
          </a:p>
        </p:txBody>
      </p:sp>
    </p:spTree>
    <p:extLst>
      <p:ext uri="{BB962C8B-B14F-4D97-AF65-F5344CB8AC3E}">
        <p14:creationId xmlns:p14="http://schemas.microsoft.com/office/powerpoint/2010/main" val="33326299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US" sz="1400" dirty="0">
                <a:latin typeface="나눔스퀘어 Bold" panose="020B0600000101010101" pitchFamily="34" charset="-127"/>
                <a:ea typeface="나눔스퀘어 Bold" panose="020B0600000101010101" pitchFamily="34" charset="-127"/>
              </a:rPr>
              <a:t>STEP 1 – </a:t>
            </a:r>
            <a:r>
              <a:rPr lang="en-US" sz="1400" dirty="0" err="1">
                <a:latin typeface="나눔스퀘어 Bold" panose="020B0600000101010101" pitchFamily="34" charset="-127"/>
                <a:ea typeface="나눔스퀘어 Bold" panose="020B0600000101010101" pitchFamily="34" charset="-127"/>
              </a:rPr>
              <a:t>访问KLAS</a:t>
            </a:r>
            <a:r>
              <a:rPr lang="en-US" sz="1400" dirty="0">
                <a:latin typeface="나눔스퀘어 Bold" panose="020B0600000101010101" pitchFamily="34" charset="-127"/>
                <a:ea typeface="나눔스퀘어 Bold" panose="020B0600000101010101" pitchFamily="34" charset="-127"/>
              </a:rPr>
              <a:t>  (</a:t>
            </a:r>
            <a:r>
              <a:rPr lang="en-US" sz="1400" dirty="0">
                <a:latin typeface="나눔스퀘어 Bold" panose="020B0600000101010101" pitchFamily="34" charset="-127"/>
                <a:ea typeface="나눔스퀘어 Bold" panose="020B0600000101010101" pitchFamily="34" charset="-127"/>
                <a:hlinkClick r:id="rId2"/>
              </a:rPr>
              <a:t>https://klas.kw.ac.kr/usr/cmn/login/LoginForm.do</a:t>
            </a:r>
            <a:r>
              <a:rPr lang="en-US" sz="1400" dirty="0">
                <a:latin typeface="나눔스퀘어 Bold" panose="020B0600000101010101" pitchFamily="34" charset="-127"/>
                <a:ea typeface="나눔스퀘어 Bold" panose="020B0600000101010101" pitchFamily="34" charset="-127"/>
              </a:rPr>
              <a:t>) </a:t>
            </a:r>
            <a:r>
              <a:rPr lang="en-US" sz="1400" dirty="0" err="1">
                <a:latin typeface="나눔스퀘어 Bold" panose="020B0600000101010101" pitchFamily="34" charset="-127"/>
                <a:ea typeface="나눔스퀘어 Bold" panose="020B0600000101010101" pitchFamily="34" charset="-127"/>
              </a:rPr>
              <a:t>点击</a:t>
            </a:r>
            <a:r>
              <a:rPr lang="en-US" sz="1400" dirty="0">
                <a:latin typeface="나눔스퀘어 Bold" panose="020B0600000101010101" pitchFamily="34" charset="-127"/>
                <a:ea typeface="나눔스퀘어 Bold" panose="020B0600000101010101" pitchFamily="34" charset="-127"/>
              </a:rPr>
              <a:t>‘</a:t>
            </a:r>
            <a:r>
              <a:rPr lang="ko-KR" altLang="en-US" sz="1400" dirty="0">
                <a:latin typeface="나눔스퀘어 Bold" panose="020B0600000101010101" pitchFamily="34" charset="-127"/>
                <a:ea typeface="나눔스퀘어 Bold" panose="020B0600000101010101" pitchFamily="34" charset="-127"/>
              </a:rPr>
              <a:t>비밀번호 최초 등록</a:t>
            </a:r>
            <a:r>
              <a:rPr lang="en-US" altLang="ko-KR" sz="1400" dirty="0">
                <a:latin typeface="나눔스퀘어 Bold" panose="020B0600000101010101" pitchFamily="34" charset="-127"/>
                <a:ea typeface="나눔스퀘어 Bold" panose="020B0600000101010101" pitchFamily="34" charset="-127"/>
              </a:rPr>
              <a:t>’ </a:t>
            </a:r>
            <a:r>
              <a:rPr lang="zh-CN" altLang="en-US" sz="1400" dirty="0">
                <a:latin typeface="나눔스퀘어 Bold" panose="020B0600000101010101" pitchFamily="34" charset="-127"/>
                <a:ea typeface="나눔스퀘어 Bold" panose="020B0600000101010101" pitchFamily="34" charset="-127"/>
              </a:rPr>
              <a:t>（密码初次登陆）</a:t>
            </a:r>
            <a:endParaRPr lang="en-US" sz="1400" dirty="0">
              <a:latin typeface="나눔스퀘어 Bold" panose="020B0600000101010101" pitchFamily="34" charset="-127"/>
              <a:ea typeface="나눔스퀘어 Bold" panose="020B0600000101010101" pitchFamily="34" charset="-127"/>
            </a:endParaRPr>
          </a:p>
        </p:txBody>
      </p:sp>
      <p:pic>
        <p:nvPicPr>
          <p:cNvPr id="5" name="Picture 4">
            <a:extLst>
              <a:ext uri="{FF2B5EF4-FFF2-40B4-BE49-F238E27FC236}">
                <a16:creationId xmlns:a16="http://schemas.microsoft.com/office/drawing/2014/main" id="{7E79DC16-8939-406E-A478-3A09EFD0FFAF}"/>
              </a:ext>
            </a:extLst>
          </p:cNvPr>
          <p:cNvPicPr>
            <a:picLocks noChangeAspect="1"/>
          </p:cNvPicPr>
          <p:nvPr/>
        </p:nvPicPr>
        <p:blipFill>
          <a:blip r:embed="rId3"/>
          <a:srcRect/>
          <a:stretch/>
        </p:blipFill>
        <p:spPr>
          <a:xfrm>
            <a:off x="1581168" y="1804023"/>
            <a:ext cx="9029663" cy="4764249"/>
          </a:xfrm>
          <a:prstGeom prst="rect">
            <a:avLst/>
          </a:prstGeom>
        </p:spPr>
      </p:pic>
      <p:cxnSp>
        <p:nvCxnSpPr>
          <p:cNvPr id="7" name="Straight Connector 6">
            <a:extLst>
              <a:ext uri="{FF2B5EF4-FFF2-40B4-BE49-F238E27FC236}">
                <a16:creationId xmlns:a16="http://schemas.microsoft.com/office/drawing/2014/main" id="{32F816DE-0DAA-4A66-A03D-01B4BDA8D629}"/>
              </a:ext>
            </a:extLst>
          </p:cNvPr>
          <p:cNvCxnSpPr>
            <a:cxnSpLocks/>
            <a:stCxn id="4" idx="3"/>
          </p:cNvCxnSpPr>
          <p:nvPr/>
        </p:nvCxnSpPr>
        <p:spPr>
          <a:xfrm flipV="1">
            <a:off x="7105261" y="4359343"/>
            <a:ext cx="788437" cy="4599"/>
          </a:xfrm>
          <a:prstGeom prst="line">
            <a:avLst/>
          </a:prstGeom>
          <a:ln>
            <a:solidFill>
              <a:schemeClr val="bg1"/>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68D4BC16-B051-4E28-95F1-53CEF1D35F35}"/>
              </a:ext>
            </a:extLst>
          </p:cNvPr>
          <p:cNvSpPr/>
          <p:nvPr/>
        </p:nvSpPr>
        <p:spPr>
          <a:xfrm>
            <a:off x="6075783" y="4214652"/>
            <a:ext cx="1029478" cy="29858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75035D1A-EE37-4F40-B95F-7BA0D10C095F}"/>
              </a:ext>
            </a:extLst>
          </p:cNvPr>
          <p:cNvSpPr txBox="1">
            <a:spLocks/>
          </p:cNvSpPr>
          <p:nvPr/>
        </p:nvSpPr>
        <p:spPr>
          <a:xfrm>
            <a:off x="1075714" y="673997"/>
            <a:ext cx="11029616" cy="538815"/>
          </a:xfrm>
          <a:prstGeom prst="rect">
            <a:avLst/>
          </a:prstGeom>
        </p:spPr>
        <p:txBody>
          <a:bodyPr vert="horz" lIns="91440" tIns="45720" rIns="91440" bIns="45720" rtlCol="0" anchor="b">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ko-KR" altLang="en-US" dirty="0" err="1">
                <a:latin typeface="NanumSquare ExtraBold" panose="020B0600000101010101" pitchFamily="34" charset="-127"/>
                <a:ea typeface="NanumSquare ExtraBold" panose="020B0600000101010101" pitchFamily="34" charset="-127"/>
              </a:rPr>
              <a:t>密码初次登陆</a:t>
            </a:r>
            <a:endParaRPr lang="en-US" dirty="0">
              <a:latin typeface="NanumSquare ExtraBold" panose="020B0600000101010101" pitchFamily="34" charset="-127"/>
              <a:ea typeface="NanumSquare ExtraBold" panose="020B0600000101010101" pitchFamily="34" charset="-127"/>
            </a:endParaRPr>
          </a:p>
        </p:txBody>
      </p:sp>
      <p:sp>
        <p:nvSpPr>
          <p:cNvPr id="10" name="TextBox 9">
            <a:extLst>
              <a:ext uri="{FF2B5EF4-FFF2-40B4-BE49-F238E27FC236}">
                <a16:creationId xmlns:a16="http://schemas.microsoft.com/office/drawing/2014/main" id="{8D743BFD-AAC9-4887-884E-645680280E39}"/>
              </a:ext>
            </a:extLst>
          </p:cNvPr>
          <p:cNvSpPr txBox="1"/>
          <p:nvPr/>
        </p:nvSpPr>
        <p:spPr>
          <a:xfrm>
            <a:off x="7999037" y="4214652"/>
            <a:ext cx="835485" cy="307777"/>
          </a:xfrm>
          <a:prstGeom prst="rect">
            <a:avLst/>
          </a:prstGeom>
          <a:noFill/>
        </p:spPr>
        <p:txBody>
          <a:bodyPr wrap="none" rtlCol="0">
            <a:spAutoFit/>
          </a:bodyPr>
          <a:lstStyle/>
          <a:p>
            <a:r>
              <a:rPr lang="ko-KR" altLang="en-US" sz="1400" dirty="0" err="1">
                <a:solidFill>
                  <a:schemeClr val="bg1"/>
                </a:solidFill>
                <a:latin typeface="나눔스퀘어 Bold" panose="020B0600000101010101" pitchFamily="34" charset="-127"/>
                <a:ea typeface="나눔스퀘어 Bold" panose="020B0600000101010101" pitchFamily="34" charset="-127"/>
              </a:rPr>
              <a:t>学号</a:t>
            </a:r>
            <a:endParaRPr lang="en-US" sz="1400" dirty="0">
              <a:solidFill>
                <a:schemeClr val="bg1"/>
              </a:solidFill>
              <a:latin typeface="나눔스퀘어 Bold" panose="020B0600000101010101" pitchFamily="34" charset="-127"/>
              <a:ea typeface="나눔스퀘어 Bold" panose="020B0600000101010101" pitchFamily="34" charset="-127"/>
            </a:endParaRPr>
          </a:p>
        </p:txBody>
      </p:sp>
    </p:spTree>
    <p:extLst>
      <p:ext uri="{BB962C8B-B14F-4D97-AF65-F5344CB8AC3E}">
        <p14:creationId xmlns:p14="http://schemas.microsoft.com/office/powerpoint/2010/main" val="34728275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9" name="Picture 8">
            <a:extLst>
              <a:ext uri="{FF2B5EF4-FFF2-40B4-BE49-F238E27FC236}">
                <a16:creationId xmlns:a16="http://schemas.microsoft.com/office/drawing/2014/main" id="{5CB6E603-DA1F-4421-921A-837FF0FF0374}"/>
              </a:ext>
            </a:extLst>
          </p:cNvPr>
          <p:cNvPicPr>
            <a:picLocks noChangeAspect="1"/>
          </p:cNvPicPr>
          <p:nvPr/>
        </p:nvPicPr>
        <p:blipFill>
          <a:blip r:embed="rId2"/>
          <a:stretch>
            <a:fillRect/>
          </a:stretch>
        </p:blipFill>
        <p:spPr>
          <a:xfrm>
            <a:off x="758890" y="1815547"/>
            <a:ext cx="10674220" cy="4730365"/>
          </a:xfrm>
          <a:prstGeom prst="rect">
            <a:avLst/>
          </a:prstGeom>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ko-KR" altLang="en-US" dirty="0" err="1">
                <a:latin typeface="NanumSquare ExtraBold" panose="020B0600000101010101" pitchFamily="34" charset="-127"/>
                <a:ea typeface="NanumSquare ExtraBold" panose="020B0600000101010101" pitchFamily="34" charset="-127"/>
              </a:rPr>
              <a:t>如何进行密码初次登陆</a:t>
            </a:r>
            <a:endParaRPr lang="en-US" dirty="0">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466860"/>
          </a:xfrm>
        </p:spPr>
        <p:txBody>
          <a:bodyPr anchor="t">
            <a:normAutofit/>
          </a:bodyPr>
          <a:lstStyle/>
          <a:p>
            <a:r>
              <a:rPr lang="en-US" sz="1400" dirty="0">
                <a:latin typeface="나눔스퀘어 Bold" panose="020B0600000101010101" pitchFamily="34" charset="-127"/>
                <a:ea typeface="나눔스퀘어 Bold" panose="020B0600000101010101" pitchFamily="34" charset="-127"/>
              </a:rPr>
              <a:t>STEP 2 –</a:t>
            </a:r>
            <a:r>
              <a:rPr lang="en-US" sz="1400" dirty="0" err="1">
                <a:latin typeface="나눔스퀘어 Bold" panose="020B0600000101010101" pitchFamily="34" charset="-127"/>
                <a:ea typeface="나눔스퀘어 Bold" panose="020B0600000101010101" pitchFamily="34" charset="-127"/>
              </a:rPr>
              <a:t>输入相应的信息后</a:t>
            </a:r>
            <a:r>
              <a:rPr lang="zh-CN" altLang="en-US" sz="1400" dirty="0">
                <a:latin typeface="나눔스퀘어 Bold" panose="020B0600000101010101" pitchFamily="34" charset="-127"/>
                <a:ea typeface="나눔스퀘어 Bold" panose="020B0600000101010101" pitchFamily="34" charset="-127"/>
              </a:rPr>
              <a:t>，点击</a:t>
            </a:r>
            <a:r>
              <a:rPr lang="en-US" altLang="ko-KR" sz="1400" dirty="0">
                <a:latin typeface="나눔스퀘어 Bold" panose="020B0600000101010101" pitchFamily="34" charset="-127"/>
                <a:ea typeface="나눔스퀘어 Bold" panose="020B0600000101010101" pitchFamily="34" charset="-127"/>
              </a:rPr>
              <a:t>”</a:t>
            </a:r>
            <a:r>
              <a:rPr lang="ko-KR" altLang="en-US" sz="1400" dirty="0">
                <a:latin typeface="나눔스퀘어 Bold" panose="020B0600000101010101" pitchFamily="34" charset="-127"/>
                <a:ea typeface="나눔스퀘어 Bold" panose="020B0600000101010101" pitchFamily="34" charset="-127"/>
              </a:rPr>
              <a:t>다음</a:t>
            </a:r>
            <a:r>
              <a:rPr lang="en-US" altLang="ko-KR" sz="1400" dirty="0">
                <a:latin typeface="나눔스퀘어 Bold" panose="020B0600000101010101" pitchFamily="34" charset="-127"/>
                <a:ea typeface="나눔스퀘어 Bold" panose="020B0600000101010101" pitchFamily="34" charset="-127"/>
              </a:rPr>
              <a:t>”</a:t>
            </a:r>
            <a:r>
              <a:rPr lang="zh-CN" altLang="en-US" sz="1400" dirty="0">
                <a:latin typeface="나눔스퀘어 Bold" panose="020B0600000101010101" pitchFamily="34" charset="-127"/>
                <a:ea typeface="나눔스퀘어 Bold" panose="020B0600000101010101" pitchFamily="34" charset="-127"/>
              </a:rPr>
              <a:t>（</a:t>
            </a:r>
            <a:r>
              <a:rPr lang="ko-KR" altLang="en-US" sz="1400" dirty="0" err="1">
                <a:latin typeface="나눔스퀘어 Bold" panose="020B0600000101010101" pitchFamily="34" charset="-127"/>
                <a:ea typeface="나눔스퀘어 Bold" panose="020B0600000101010101" pitchFamily="34" charset="-127"/>
              </a:rPr>
              <a:t>下一步</a:t>
            </a:r>
            <a:r>
              <a:rPr lang="zh-CN" altLang="en-US" sz="1400" dirty="0">
                <a:latin typeface="나눔스퀘어 Bold" panose="020B0600000101010101" pitchFamily="34" charset="-127"/>
                <a:ea typeface="나눔스퀘어 Bold" panose="020B0600000101010101" pitchFamily="34" charset="-127"/>
              </a:rPr>
              <a:t>），</a:t>
            </a:r>
            <a:r>
              <a:rPr lang="ko-KR" altLang="en-US" sz="1400" dirty="0">
                <a:latin typeface="나눔스퀘어 Bold" panose="020B0600000101010101" pitchFamily="34" charset="-127"/>
                <a:ea typeface="나눔스퀘어 Bold" panose="020B0600000101010101" pitchFamily="34" charset="-127"/>
              </a:rPr>
              <a:t> 임시암호생성</a:t>
            </a:r>
            <a:r>
              <a:rPr lang="zh-CN" altLang="en-US" sz="1400" dirty="0">
                <a:latin typeface="나눔스퀘어 Bold" panose="020B0600000101010101" pitchFamily="34" charset="-127"/>
                <a:ea typeface="나눔스퀘어 Bold" panose="020B0600000101010101" pitchFamily="34" charset="-127"/>
              </a:rPr>
              <a:t>（生成临时密码）</a:t>
            </a:r>
            <a:r>
              <a:rPr lang="en-US" altLang="ko-KR" sz="1400" dirty="0">
                <a:latin typeface="나눔스퀘어 Bold" panose="020B0600000101010101" pitchFamily="34" charset="-127"/>
                <a:ea typeface="나눔스퀘어 Bold" panose="020B0600000101010101" pitchFamily="34" charset="-127"/>
              </a:rPr>
              <a:t>&gt;</a:t>
            </a:r>
            <a:r>
              <a:rPr lang="ko-KR" altLang="en-US" sz="1400" dirty="0" err="1">
                <a:latin typeface="나눔스퀘어 Bold" panose="020B0600000101010101" pitchFamily="34" charset="-127"/>
                <a:ea typeface="나눔스퀘어 Bold" panose="020B0600000101010101" pitchFamily="34" charset="-127"/>
              </a:rPr>
              <a:t>使用临时密码登录后</a:t>
            </a:r>
            <a:r>
              <a:rPr lang="zh-CN" altLang="en-US" sz="1400" dirty="0">
                <a:latin typeface="나눔스퀘어 Bold" panose="020B0600000101010101" pitchFamily="34" charset="-127"/>
                <a:ea typeface="나눔스퀘어 Bold" panose="020B0600000101010101" pitchFamily="34" charset="-127"/>
              </a:rPr>
              <a:t>，更改为新的密码</a:t>
            </a:r>
            <a:endParaRPr lang="en-US" altLang="ko-KR" sz="1400" dirty="0">
              <a:latin typeface="나눔스퀘어 Bold" panose="020B0600000101010101" pitchFamily="34" charset="-127"/>
              <a:ea typeface="나눔스퀘어 Bold" panose="020B0600000101010101" pitchFamily="34" charset="-127"/>
            </a:endParaRPr>
          </a:p>
        </p:txBody>
      </p:sp>
      <p:cxnSp>
        <p:nvCxnSpPr>
          <p:cNvPr id="7" name="Straight Connector 6">
            <a:extLst>
              <a:ext uri="{FF2B5EF4-FFF2-40B4-BE49-F238E27FC236}">
                <a16:creationId xmlns:a16="http://schemas.microsoft.com/office/drawing/2014/main" id="{32F816DE-0DAA-4A66-A03D-01B4BDA8D629}"/>
              </a:ext>
            </a:extLst>
          </p:cNvPr>
          <p:cNvCxnSpPr>
            <a:cxnSpLocks/>
          </p:cNvCxnSpPr>
          <p:nvPr/>
        </p:nvCxnSpPr>
        <p:spPr>
          <a:xfrm flipH="1" flipV="1">
            <a:off x="3928188" y="3648269"/>
            <a:ext cx="1537044" cy="4692"/>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8D743BFD-AAC9-4887-884E-645680280E39}"/>
              </a:ext>
            </a:extLst>
          </p:cNvPr>
          <p:cNvSpPr txBox="1"/>
          <p:nvPr/>
        </p:nvSpPr>
        <p:spPr>
          <a:xfrm>
            <a:off x="882917" y="3527577"/>
            <a:ext cx="2753513" cy="276999"/>
          </a:xfrm>
          <a:prstGeom prst="rect">
            <a:avLst/>
          </a:prstGeom>
          <a:noFill/>
        </p:spPr>
        <p:txBody>
          <a:bodyPr wrap="square" rtlCol="0">
            <a:spAutoFit/>
          </a:bodyPr>
          <a:lstStyle/>
          <a:p>
            <a:pPr algn="r"/>
            <a:r>
              <a:rPr lang="ko-KR" altLang="en-US" sz="1200" dirty="0" err="1">
                <a:solidFill>
                  <a:schemeClr val="bg1"/>
                </a:solidFill>
                <a:latin typeface="나눔스퀘어 Bold" panose="020B0600000101010101" pitchFamily="34" charset="-127"/>
                <a:ea typeface="나눔스퀘어 Bold" panose="020B0600000101010101" pitchFamily="34" charset="-127"/>
              </a:rPr>
              <a:t>选择接收临时密码的方式</a:t>
            </a:r>
            <a:endParaRPr lang="ko-KR" altLang="en-US" sz="1200" dirty="0">
              <a:solidFill>
                <a:schemeClr val="bg1"/>
              </a:solidFill>
              <a:latin typeface="나눔스퀘어 Bold" panose="020B0600000101010101" pitchFamily="34" charset="-127"/>
              <a:ea typeface="나눔스퀘어 Bold" panose="020B0600000101010101" pitchFamily="34" charset="-127"/>
            </a:endParaRPr>
          </a:p>
        </p:txBody>
      </p:sp>
      <p:sp>
        <p:nvSpPr>
          <p:cNvPr id="4" name="Rectangle 3">
            <a:extLst>
              <a:ext uri="{FF2B5EF4-FFF2-40B4-BE49-F238E27FC236}">
                <a16:creationId xmlns:a16="http://schemas.microsoft.com/office/drawing/2014/main" id="{68D4BC16-B051-4E28-95F1-53CEF1D35F35}"/>
              </a:ext>
            </a:extLst>
          </p:cNvPr>
          <p:cNvSpPr/>
          <p:nvPr/>
        </p:nvSpPr>
        <p:spPr>
          <a:xfrm>
            <a:off x="5458408" y="3648269"/>
            <a:ext cx="970383" cy="22468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9810916E-1010-4E5C-9543-4343EECBD6A6}"/>
              </a:ext>
            </a:extLst>
          </p:cNvPr>
          <p:cNvSpPr/>
          <p:nvPr/>
        </p:nvSpPr>
        <p:spPr>
          <a:xfrm>
            <a:off x="4693299" y="4096913"/>
            <a:ext cx="2463282" cy="1006911"/>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1" name="Straight Connector 20">
            <a:extLst>
              <a:ext uri="{FF2B5EF4-FFF2-40B4-BE49-F238E27FC236}">
                <a16:creationId xmlns:a16="http://schemas.microsoft.com/office/drawing/2014/main" id="{78018221-EB36-4144-82FB-197F11E26CD0}"/>
              </a:ext>
            </a:extLst>
          </p:cNvPr>
          <p:cNvCxnSpPr>
            <a:cxnSpLocks/>
          </p:cNvCxnSpPr>
          <p:nvPr/>
        </p:nvCxnSpPr>
        <p:spPr>
          <a:xfrm flipH="1">
            <a:off x="3928188" y="4600368"/>
            <a:ext cx="765112" cy="0"/>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1EAE3F78-BA54-4ACB-AB2E-6BF9C5A8ED9B}"/>
              </a:ext>
            </a:extLst>
          </p:cNvPr>
          <p:cNvSpPr txBox="1"/>
          <p:nvPr/>
        </p:nvSpPr>
        <p:spPr>
          <a:xfrm>
            <a:off x="950708" y="4239280"/>
            <a:ext cx="2753513" cy="461665"/>
          </a:xfrm>
          <a:prstGeom prst="rect">
            <a:avLst/>
          </a:prstGeom>
          <a:noFill/>
        </p:spPr>
        <p:txBody>
          <a:bodyPr wrap="square" rtlCol="0">
            <a:spAutoFit/>
          </a:bodyPr>
          <a:lstStyle/>
          <a:p>
            <a:pPr algn="r"/>
            <a:r>
              <a:rPr lang="zh-CN" altLang="en-US" sz="1200" dirty="0">
                <a:solidFill>
                  <a:schemeClr val="bg1"/>
                </a:solidFill>
                <a:latin typeface="나눔스퀘어 Bold" panose="020B0600000101010101" pitchFamily="34" charset="-127"/>
                <a:ea typeface="나눔스퀘어 Bold" panose="020B0600000101010101" pitchFamily="34" charset="-127"/>
              </a:rPr>
              <a:t>输入姓名、学号、</a:t>
            </a:r>
            <a:r>
              <a:rPr lang="en-US" altLang="zh-CN" sz="1200" dirty="0">
                <a:solidFill>
                  <a:schemeClr val="bg1"/>
                </a:solidFill>
                <a:latin typeface="나눔스퀘어 Bold" panose="020B0600000101010101" pitchFamily="34" charset="-127"/>
                <a:ea typeface="나눔스퀘어 Bold" panose="020B0600000101010101" pitchFamily="34" charset="-127"/>
              </a:rPr>
              <a:t>6</a:t>
            </a:r>
            <a:r>
              <a:rPr lang="zh-CN" altLang="en-US" sz="1200" dirty="0">
                <a:solidFill>
                  <a:schemeClr val="bg1"/>
                </a:solidFill>
                <a:latin typeface="나눔스퀘어 Bold" panose="020B0600000101010101" pitchFamily="34" charset="-127"/>
                <a:ea typeface="나눔스퀘어 Bold" panose="020B0600000101010101" pitchFamily="34" charset="-127"/>
              </a:rPr>
              <a:t>位的出生年月日以及联系方式</a:t>
            </a:r>
            <a:endParaRPr lang="en-US" altLang="ko-KR" sz="1200" dirty="0">
              <a:solidFill>
                <a:schemeClr val="bg1"/>
              </a:solidFill>
              <a:latin typeface="나눔스퀘어 Bold" panose="020B0600000101010101" pitchFamily="34" charset="-127"/>
              <a:ea typeface="나눔스퀘어 Bold" panose="020B0600000101010101" pitchFamily="34" charset="-127"/>
            </a:endParaRPr>
          </a:p>
        </p:txBody>
      </p:sp>
      <p:cxnSp>
        <p:nvCxnSpPr>
          <p:cNvPr id="31" name="Straight Connector 30">
            <a:extLst>
              <a:ext uri="{FF2B5EF4-FFF2-40B4-BE49-F238E27FC236}">
                <a16:creationId xmlns:a16="http://schemas.microsoft.com/office/drawing/2014/main" id="{A939FD1B-5F46-4DE7-B09B-5E6CEACFF9A4}"/>
              </a:ext>
            </a:extLst>
          </p:cNvPr>
          <p:cNvCxnSpPr>
            <a:cxnSpLocks/>
          </p:cNvCxnSpPr>
          <p:nvPr/>
        </p:nvCxnSpPr>
        <p:spPr>
          <a:xfrm flipH="1">
            <a:off x="3928189" y="5290522"/>
            <a:ext cx="765110" cy="0"/>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36" name="TextBox 35">
            <a:extLst>
              <a:ext uri="{FF2B5EF4-FFF2-40B4-BE49-F238E27FC236}">
                <a16:creationId xmlns:a16="http://schemas.microsoft.com/office/drawing/2014/main" id="{D5DE0DCB-EE9E-457A-9F2E-9AEC868D506B}"/>
              </a:ext>
            </a:extLst>
          </p:cNvPr>
          <p:cNvSpPr txBox="1"/>
          <p:nvPr/>
        </p:nvSpPr>
        <p:spPr>
          <a:xfrm>
            <a:off x="1424281" y="5980603"/>
            <a:ext cx="9343433" cy="276999"/>
          </a:xfrm>
          <a:prstGeom prst="rect">
            <a:avLst/>
          </a:prstGeom>
          <a:noFill/>
        </p:spPr>
        <p:txBody>
          <a:bodyPr wrap="square" rtlCol="0">
            <a:spAutoFit/>
          </a:bodyPr>
          <a:lstStyle/>
          <a:p>
            <a:pPr algn="ctr"/>
            <a:r>
              <a:rPr lang="ko-KR" altLang="en-US" sz="1200" dirty="0" err="1">
                <a:solidFill>
                  <a:schemeClr val="bg1"/>
                </a:solidFill>
                <a:latin typeface="나눔스퀘어 Bold" panose="020B0600000101010101" pitchFamily="34" charset="-127"/>
                <a:ea typeface="나눔스퀘어 Bold" panose="020B0600000101010101" pitchFamily="34" charset="-127"/>
              </a:rPr>
              <a:t>使用临时密码登录后</a:t>
            </a:r>
            <a:r>
              <a:rPr lang="zh-CN" altLang="en-US" sz="1200" dirty="0">
                <a:solidFill>
                  <a:schemeClr val="bg1"/>
                </a:solidFill>
                <a:latin typeface="나눔스퀘어 Bold" panose="020B0600000101010101" pitchFamily="34" charset="-127"/>
                <a:ea typeface="나눔스퀘어 Bold" panose="020B0600000101010101" pitchFamily="34" charset="-127"/>
              </a:rPr>
              <a:t>，系统将会提醒您更改密码</a:t>
            </a:r>
            <a:endParaRPr lang="en-US" altLang="ko-KR" sz="1200" dirty="0">
              <a:solidFill>
                <a:schemeClr val="bg1"/>
              </a:solidFill>
              <a:latin typeface="나눔스퀘어 Bold" panose="020B0600000101010101" pitchFamily="34" charset="-127"/>
              <a:ea typeface="나눔스퀘어 Bold" panose="020B0600000101010101" pitchFamily="34" charset="-127"/>
            </a:endParaRPr>
          </a:p>
        </p:txBody>
      </p:sp>
      <p:sp>
        <p:nvSpPr>
          <p:cNvPr id="39" name="TextBox 38">
            <a:extLst>
              <a:ext uri="{FF2B5EF4-FFF2-40B4-BE49-F238E27FC236}">
                <a16:creationId xmlns:a16="http://schemas.microsoft.com/office/drawing/2014/main" id="{0D561661-BD0E-4136-B742-C2BFCFD73425}"/>
              </a:ext>
            </a:extLst>
          </p:cNvPr>
          <p:cNvSpPr txBox="1"/>
          <p:nvPr/>
        </p:nvSpPr>
        <p:spPr>
          <a:xfrm>
            <a:off x="882917" y="5185356"/>
            <a:ext cx="2753513" cy="276999"/>
          </a:xfrm>
          <a:prstGeom prst="rect">
            <a:avLst/>
          </a:prstGeom>
          <a:noFill/>
        </p:spPr>
        <p:txBody>
          <a:bodyPr wrap="square" rtlCol="0">
            <a:spAutoFit/>
          </a:bodyPr>
          <a:lstStyle/>
          <a:p>
            <a:pPr algn="r"/>
            <a:r>
              <a:rPr lang="en-US" sz="1200" dirty="0">
                <a:solidFill>
                  <a:schemeClr val="bg1"/>
                </a:solidFill>
                <a:latin typeface="나눔스퀘어 Bold" panose="020B0600000101010101" pitchFamily="34" charset="-127"/>
                <a:ea typeface="나눔스퀘어 Bold" panose="020B0600000101010101" pitchFamily="34" charset="-127"/>
              </a:rPr>
              <a:t> </a:t>
            </a:r>
            <a:r>
              <a:rPr lang="en-US" sz="1200" dirty="0" err="1">
                <a:solidFill>
                  <a:schemeClr val="bg1"/>
                </a:solidFill>
                <a:latin typeface="나눔스퀘어 Bold" panose="020B0600000101010101" pitchFamily="34" charset="-127"/>
                <a:ea typeface="나눔스퀘어 Bold" panose="020B0600000101010101" pitchFamily="34" charset="-127"/>
              </a:rPr>
              <a:t>点击</a:t>
            </a:r>
            <a:r>
              <a:rPr lang="en-US" sz="1200" dirty="0">
                <a:solidFill>
                  <a:schemeClr val="bg1"/>
                </a:solidFill>
                <a:latin typeface="나눔스퀘어 Bold" panose="020B0600000101010101" pitchFamily="34" charset="-127"/>
                <a:ea typeface="나눔스퀘어 Bold" panose="020B0600000101010101" pitchFamily="34" charset="-127"/>
              </a:rPr>
              <a:t>‘</a:t>
            </a:r>
            <a:r>
              <a:rPr lang="ko-KR" altLang="en-US" sz="1200" dirty="0">
                <a:solidFill>
                  <a:schemeClr val="bg1"/>
                </a:solidFill>
                <a:latin typeface="나눔스퀘어 Bold" panose="020B0600000101010101" pitchFamily="34" charset="-127"/>
                <a:ea typeface="나눔스퀘어 Bold" panose="020B0600000101010101" pitchFamily="34" charset="-127"/>
              </a:rPr>
              <a:t>다음</a:t>
            </a:r>
            <a:r>
              <a:rPr lang="en-US" altLang="ko-KR" sz="1200" dirty="0">
                <a:solidFill>
                  <a:schemeClr val="bg1"/>
                </a:solidFill>
                <a:latin typeface="나눔스퀘어 Bold" panose="020B0600000101010101" pitchFamily="34" charset="-127"/>
                <a:ea typeface="나눔스퀘어 Bold" panose="020B0600000101010101" pitchFamily="34" charset="-127"/>
              </a:rPr>
              <a:t>’</a:t>
            </a:r>
            <a:r>
              <a:rPr lang="zh-CN" altLang="en-US" sz="1200" dirty="0">
                <a:solidFill>
                  <a:schemeClr val="bg1"/>
                </a:solidFill>
                <a:latin typeface="나눔스퀘어 Bold" panose="020B0600000101010101" pitchFamily="34" charset="-127"/>
                <a:ea typeface="나눔스퀘어 Bold" panose="020B0600000101010101" pitchFamily="34" charset="-127"/>
              </a:rPr>
              <a:t>（下一步）</a:t>
            </a:r>
            <a:r>
              <a:rPr lang="en-US" altLang="ko-KR" sz="1200" dirty="0">
                <a:solidFill>
                  <a:schemeClr val="bg1"/>
                </a:solidFill>
                <a:latin typeface="나눔스퀘어 Bold" panose="020B0600000101010101" pitchFamily="34" charset="-127"/>
                <a:ea typeface="나눔스퀘어 Bold" panose="020B0600000101010101" pitchFamily="34" charset="-127"/>
              </a:rPr>
              <a:t> </a:t>
            </a:r>
            <a:endParaRPr lang="en-US" sz="1200" dirty="0">
              <a:solidFill>
                <a:schemeClr val="bg1"/>
              </a:solidFill>
              <a:latin typeface="나눔스퀘어 Bold" panose="020B0600000101010101" pitchFamily="34" charset="-127"/>
              <a:ea typeface="나눔스퀘어 Bold" panose="020B0600000101010101" pitchFamily="34" charset="-127"/>
            </a:endParaRPr>
          </a:p>
        </p:txBody>
      </p:sp>
    </p:spTree>
    <p:extLst>
      <p:ext uri="{BB962C8B-B14F-4D97-AF65-F5344CB8AC3E}">
        <p14:creationId xmlns:p14="http://schemas.microsoft.com/office/powerpoint/2010/main" val="23420085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ko-KR" altLang="en-US" dirty="0" err="1">
                <a:latin typeface="NanumSquare ExtraBold" panose="020B0600000101010101" pitchFamily="34" charset="-127"/>
                <a:ea typeface="NanumSquare ExtraBold" panose="020B0600000101010101" pitchFamily="34" charset="-127"/>
              </a:rPr>
              <a:t>关于上课</a:t>
            </a:r>
            <a:endParaRPr lang="ko-KR" altLang="en-US" dirty="0">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ko-KR" altLang="en-US" sz="1400" dirty="0" err="1">
                <a:latin typeface="나눔스퀘어 Bold" panose="020B0600000101010101" pitchFamily="34" charset="-127"/>
                <a:ea typeface="나눔스퀘어 Bold" panose="020B0600000101010101" pitchFamily="34" charset="-127"/>
              </a:rPr>
              <a:t>查看课程通知</a:t>
            </a:r>
            <a:endParaRPr lang="en-US" sz="1400" dirty="0">
              <a:latin typeface="나눔스퀘어 Bold" panose="020B0600000101010101" pitchFamily="34" charset="-127"/>
              <a:ea typeface="나눔스퀘어 Bold" panose="020B0600000101010101" pitchFamily="34" charset="-127"/>
            </a:endParaRPr>
          </a:p>
        </p:txBody>
      </p:sp>
      <p:grpSp>
        <p:nvGrpSpPr>
          <p:cNvPr id="14" name="그룹 13"/>
          <p:cNvGrpSpPr/>
          <p:nvPr/>
        </p:nvGrpSpPr>
        <p:grpSpPr>
          <a:xfrm>
            <a:off x="1315843" y="1679136"/>
            <a:ext cx="9858555" cy="4975489"/>
            <a:chOff x="1315843" y="1679136"/>
            <a:chExt cx="9858555" cy="4975489"/>
          </a:xfrm>
        </p:grpSpPr>
        <p:pic>
          <p:nvPicPr>
            <p:cNvPr id="13" name="그림 12"/>
            <p:cNvPicPr>
              <a:picLocks noChangeAspect="1"/>
            </p:cNvPicPr>
            <p:nvPr/>
          </p:nvPicPr>
          <p:blipFill>
            <a:blip r:embed="rId2"/>
            <a:stretch>
              <a:fillRect/>
            </a:stretch>
          </p:blipFill>
          <p:spPr>
            <a:xfrm>
              <a:off x="1315843" y="1679136"/>
              <a:ext cx="9858555" cy="4975489"/>
            </a:xfrm>
            <a:prstGeom prst="rect">
              <a:avLst/>
            </a:prstGeom>
            <a:ln>
              <a:solidFill>
                <a:schemeClr val="tx1"/>
              </a:solidFill>
            </a:ln>
          </p:spPr>
        </p:pic>
        <p:pic>
          <p:nvPicPr>
            <p:cNvPr id="6" name="그림 5"/>
            <p:cNvPicPr>
              <a:picLocks noChangeAspect="1"/>
            </p:cNvPicPr>
            <p:nvPr/>
          </p:nvPicPr>
          <p:blipFill>
            <a:blip r:embed="rId3"/>
            <a:stretch>
              <a:fillRect/>
            </a:stretch>
          </p:blipFill>
          <p:spPr>
            <a:xfrm>
              <a:off x="7045139" y="1762243"/>
              <a:ext cx="1562100" cy="192063"/>
            </a:xfrm>
            <a:prstGeom prst="rect">
              <a:avLst/>
            </a:prstGeom>
            <a:ln>
              <a:solidFill>
                <a:schemeClr val="tx1"/>
              </a:solidFill>
            </a:ln>
          </p:spPr>
        </p:pic>
      </p:grpSp>
      <p:sp>
        <p:nvSpPr>
          <p:cNvPr id="15" name="직사각형 14"/>
          <p:cNvSpPr/>
          <p:nvPr/>
        </p:nvSpPr>
        <p:spPr>
          <a:xfrm>
            <a:off x="4829855" y="2662517"/>
            <a:ext cx="701370" cy="161365"/>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5" idx="1"/>
          </p:cNvCxnSpPr>
          <p:nvPr/>
        </p:nvCxnSpPr>
        <p:spPr>
          <a:xfrm flipH="1">
            <a:off x="2967318" y="2743200"/>
            <a:ext cx="1862537" cy="358588"/>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1485827" y="3101788"/>
            <a:ext cx="1818126" cy="738664"/>
          </a:xfrm>
          <a:prstGeom prst="rect">
            <a:avLst/>
          </a:prstGeom>
          <a:noFill/>
        </p:spPr>
        <p:txBody>
          <a:bodyPr wrap="none" rtlCol="0">
            <a:spAutoFit/>
          </a:bodyPr>
          <a:lstStyle/>
          <a:p>
            <a:pPr algn="ctr"/>
            <a:r>
              <a:rPr lang="ko-KR" altLang="en-US" sz="1400" dirty="0" err="1">
                <a:latin typeface="나눔스퀘어 Bold" panose="020B0600000101010101" pitchFamily="34" charset="-127"/>
                <a:ea typeface="나눔스퀘어 Bold" panose="020B0600000101010101" pitchFamily="34" charset="-127"/>
              </a:rPr>
              <a:t>点击</a:t>
            </a:r>
            <a:r>
              <a:rPr lang="zh-CN" altLang="en-US" sz="1400" dirty="0">
                <a:latin typeface="나눔스퀘어 Bold" panose="020B0600000101010101" pitchFamily="34" charset="-127"/>
                <a:ea typeface="나눔스퀘어 Bold" panose="020B0600000101010101" pitchFamily="34" charset="-127"/>
              </a:rPr>
              <a:t>“</a:t>
            </a:r>
            <a:r>
              <a:rPr lang="ko-KR" altLang="en-US" sz="1400" dirty="0">
                <a:latin typeface="나눔스퀘어 Bold" panose="020B0600000101010101" pitchFamily="34" charset="-127"/>
                <a:ea typeface="나눔스퀘어 Bold" panose="020B0600000101010101" pitchFamily="34" charset="-127"/>
              </a:rPr>
              <a:t>강의 공지사항</a:t>
            </a:r>
            <a:r>
              <a:rPr lang="zh-CN" altLang="en-US" sz="1400" dirty="0">
                <a:latin typeface="나눔스퀘어 Bold" panose="020B0600000101010101" pitchFamily="34" charset="-127"/>
                <a:ea typeface="나눔스퀘어 Bold" panose="020B0600000101010101" pitchFamily="34" charset="-127"/>
              </a:rPr>
              <a:t>”</a:t>
            </a:r>
            <a:endParaRPr lang="en-US" altLang="zh-CN" sz="1400" dirty="0">
              <a:latin typeface="나눔스퀘어 Bold" panose="020B0600000101010101" pitchFamily="34" charset="-127"/>
              <a:ea typeface="나눔스퀘어 Bold" panose="020B0600000101010101" pitchFamily="34" charset="-127"/>
            </a:endParaRPr>
          </a:p>
          <a:p>
            <a:pPr algn="ctr"/>
            <a:r>
              <a:rPr lang="zh-CN" altLang="en-US" sz="1400" dirty="0">
                <a:latin typeface="나눔스퀘어 Bold" panose="020B0600000101010101" pitchFamily="34" charset="-127"/>
                <a:ea typeface="나눔스퀘어 Bold" panose="020B0600000101010101" pitchFamily="34" charset="-127"/>
              </a:rPr>
              <a:t>（课程通知）</a:t>
            </a:r>
            <a:endParaRPr lang="en-US" altLang="ko-KR" sz="1400" dirty="0">
              <a:latin typeface="나눔스퀘어 Bold" panose="020B0600000101010101" pitchFamily="34" charset="-127"/>
              <a:ea typeface="나눔스퀘어 Bold" panose="020B0600000101010101" pitchFamily="34" charset="-127"/>
            </a:endParaRPr>
          </a:p>
          <a:p>
            <a:pPr algn="ctr"/>
            <a:endParaRPr lang="en-US" altLang="ko-KR" sz="1400" dirty="0">
              <a:latin typeface="나눔스퀘어 Bold" panose="020B0600000101010101" pitchFamily="34" charset="-127"/>
              <a:ea typeface="나눔스퀘어 Bold" panose="020B0600000101010101" pitchFamily="34" charset="-127"/>
            </a:endParaRPr>
          </a:p>
        </p:txBody>
      </p:sp>
    </p:spTree>
    <p:extLst>
      <p:ext uri="{BB962C8B-B14F-4D97-AF65-F5344CB8AC3E}">
        <p14:creationId xmlns:p14="http://schemas.microsoft.com/office/powerpoint/2010/main" val="13536733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11" name="그림 10"/>
          <p:cNvPicPr>
            <a:picLocks noChangeAspect="1"/>
          </p:cNvPicPr>
          <p:nvPr/>
        </p:nvPicPr>
        <p:blipFill>
          <a:blip r:embed="rId2"/>
          <a:stretch>
            <a:fillRect/>
          </a:stretch>
        </p:blipFill>
        <p:spPr>
          <a:xfrm>
            <a:off x="1045855" y="2174255"/>
            <a:ext cx="10100289" cy="4036974"/>
          </a:xfrm>
          <a:prstGeom prst="rect">
            <a:avLst/>
          </a:prstGeom>
          <a:ln>
            <a:solidFill>
              <a:schemeClr val="tx1"/>
            </a:solidFill>
          </a:ln>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ko-KR" altLang="en-US" dirty="0" err="1">
                <a:latin typeface="NanumSquare ExtraBold" panose="020B0600000101010101" pitchFamily="34" charset="-127"/>
                <a:ea typeface="NanumSquare ExtraBold" panose="020B0600000101010101" pitchFamily="34" charset="-127"/>
              </a:rPr>
              <a:t>关于上课</a:t>
            </a:r>
            <a:endParaRPr lang="ko-KR" altLang="en-US" dirty="0">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ko-KR" altLang="en-US" sz="1400" dirty="0" err="1">
                <a:latin typeface="나눔스퀘어 Bold" panose="020B0600000101010101" pitchFamily="34" charset="-127"/>
                <a:ea typeface="나눔스퀘어 Bold" panose="020B0600000101010101" pitchFamily="34" charset="-127"/>
              </a:rPr>
              <a:t>查看课程通知</a:t>
            </a:r>
            <a:endParaRPr lang="en-US" sz="1400" dirty="0">
              <a:latin typeface="나눔스퀘어 Bold" panose="020B0600000101010101" pitchFamily="34" charset="-127"/>
              <a:ea typeface="나눔스퀘어 Bold" panose="020B0600000101010101" pitchFamily="34" charset="-127"/>
            </a:endParaRPr>
          </a:p>
        </p:txBody>
      </p:sp>
      <p:sp>
        <p:nvSpPr>
          <p:cNvPr id="15" name="직사각형 14"/>
          <p:cNvSpPr/>
          <p:nvPr/>
        </p:nvSpPr>
        <p:spPr>
          <a:xfrm>
            <a:off x="6751318" y="2662517"/>
            <a:ext cx="3791176" cy="600636"/>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5" idx="0"/>
          </p:cNvCxnSpPr>
          <p:nvPr/>
        </p:nvCxnSpPr>
        <p:spPr>
          <a:xfrm flipH="1" flipV="1">
            <a:off x="6221507" y="1854511"/>
            <a:ext cx="2425399" cy="808006"/>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5016223" y="1378667"/>
            <a:ext cx="2159566" cy="307777"/>
          </a:xfrm>
          <a:prstGeom prst="rect">
            <a:avLst/>
          </a:prstGeom>
          <a:noFill/>
        </p:spPr>
        <p:txBody>
          <a:bodyPr wrap="none" rtlCol="0">
            <a:spAutoFit/>
          </a:bodyPr>
          <a:lstStyle/>
          <a:p>
            <a:pPr algn="ctr"/>
            <a:r>
              <a:rPr lang="ko-KR" altLang="en-US" sz="1400" dirty="0" err="1">
                <a:latin typeface="나눔스퀘어 Bold" panose="020B0600000101010101" pitchFamily="34" charset="-127"/>
                <a:ea typeface="나눔스퀘어 Bold" panose="020B0600000101010101" pitchFamily="34" charset="-127"/>
              </a:rPr>
              <a:t>下拉菜单</a:t>
            </a:r>
            <a:r>
              <a:rPr lang="zh-CN" altLang="en-US" sz="1400" dirty="0">
                <a:latin typeface="나눔스퀘어 Bold" panose="020B0600000101010101" pitchFamily="34" charset="-127"/>
                <a:ea typeface="나눔스퀘어 Bold" panose="020B0600000101010101" pitchFamily="34" charset="-127"/>
              </a:rPr>
              <a:t>，选择相应课程</a:t>
            </a:r>
            <a:endParaRPr lang="en-US" altLang="ko-KR" sz="1400" dirty="0">
              <a:latin typeface="나눔스퀘어 Bold" panose="020B0600000101010101" pitchFamily="34" charset="-127"/>
              <a:ea typeface="나눔스퀘어 Bold" panose="020B0600000101010101" pitchFamily="34" charset="-127"/>
            </a:endParaRPr>
          </a:p>
        </p:txBody>
      </p:sp>
    </p:spTree>
    <p:extLst>
      <p:ext uri="{BB962C8B-B14F-4D97-AF65-F5344CB8AC3E}">
        <p14:creationId xmlns:p14="http://schemas.microsoft.com/office/powerpoint/2010/main" val="18938817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11" name="내용 개체 틀 3"/>
          <p:cNvPicPr>
            <a:picLocks noChangeAspect="1"/>
          </p:cNvPicPr>
          <p:nvPr/>
        </p:nvPicPr>
        <p:blipFill>
          <a:blip r:embed="rId2"/>
          <a:stretch>
            <a:fillRect/>
          </a:stretch>
        </p:blipFill>
        <p:spPr>
          <a:xfrm>
            <a:off x="1785077" y="1825625"/>
            <a:ext cx="8621846" cy="4351338"/>
          </a:xfrm>
          <a:prstGeom prst="rect">
            <a:avLst/>
          </a:prstGeom>
          <a:ln>
            <a:solidFill>
              <a:schemeClr val="tx1"/>
            </a:solidFill>
          </a:ln>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ko-KR" altLang="en-US" dirty="0" err="1">
                <a:latin typeface="NanumSquare ExtraBold" panose="020B0600000101010101" pitchFamily="34" charset="-127"/>
                <a:ea typeface="NanumSquare ExtraBold" panose="020B0600000101010101" pitchFamily="34" charset="-127"/>
              </a:rPr>
              <a:t>关于上课</a:t>
            </a:r>
            <a:endParaRPr lang="ko-KR" altLang="en-US" dirty="0">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ko-KR" altLang="en-US" sz="1400" dirty="0" err="1">
                <a:latin typeface="나눔스퀘어 Bold" panose="020B0600000101010101" pitchFamily="34" charset="-127"/>
                <a:ea typeface="나눔스퀘어 Bold" panose="020B0600000101010101" pitchFamily="34" charset="-127"/>
              </a:rPr>
              <a:t>查看课程通知</a:t>
            </a:r>
            <a:endParaRPr lang="en-US" sz="1400" dirty="0">
              <a:latin typeface="나눔스퀘어 Bold" panose="020B0600000101010101" pitchFamily="34" charset="-127"/>
              <a:ea typeface="나눔스퀘어 Bold" panose="020B0600000101010101" pitchFamily="34" charset="-127"/>
            </a:endParaRPr>
          </a:p>
        </p:txBody>
      </p:sp>
      <p:sp>
        <p:nvSpPr>
          <p:cNvPr id="15" name="직사각형 14"/>
          <p:cNvSpPr/>
          <p:nvPr/>
        </p:nvSpPr>
        <p:spPr>
          <a:xfrm>
            <a:off x="3547900" y="2770093"/>
            <a:ext cx="746193" cy="206189"/>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5" idx="1"/>
          </p:cNvCxnSpPr>
          <p:nvPr/>
        </p:nvCxnSpPr>
        <p:spPr>
          <a:xfrm flipH="1">
            <a:off x="1516010" y="2873188"/>
            <a:ext cx="2031890" cy="103094"/>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95163" y="2401515"/>
            <a:ext cx="1997662" cy="738664"/>
          </a:xfrm>
          <a:prstGeom prst="rect">
            <a:avLst/>
          </a:prstGeom>
          <a:noFill/>
        </p:spPr>
        <p:txBody>
          <a:bodyPr wrap="none" rtlCol="0">
            <a:spAutoFit/>
          </a:bodyPr>
          <a:lstStyle/>
          <a:p>
            <a:pPr algn="ctr"/>
            <a:r>
              <a:rPr lang="ko-KR" altLang="en-US" sz="1400" dirty="0" err="1">
                <a:latin typeface="나눔스퀘어 Bold" panose="020B0600000101010101" pitchFamily="34" charset="-127"/>
                <a:ea typeface="나눔스퀘어 Bold" panose="020B0600000101010101" pitchFamily="34" charset="-127"/>
              </a:rPr>
              <a:t>点击</a:t>
            </a:r>
            <a:r>
              <a:rPr lang="zh-CN" altLang="en-US" sz="1400" dirty="0">
                <a:latin typeface="나눔스퀘어 Bold" panose="020B0600000101010101" pitchFamily="34" charset="-127"/>
                <a:ea typeface="나눔스퀘어 Bold" panose="020B0600000101010101" pitchFamily="34" charset="-127"/>
              </a:rPr>
              <a:t>“</a:t>
            </a:r>
            <a:r>
              <a:rPr lang="ko-KR" altLang="en-US" sz="1400" dirty="0">
                <a:latin typeface="나눔스퀘어 Bold" panose="020B0600000101010101" pitchFamily="34" charset="-127"/>
                <a:ea typeface="나눔스퀘어 Bold" panose="020B0600000101010101" pitchFamily="34" charset="-127"/>
              </a:rPr>
              <a:t>강의계획서 조회</a:t>
            </a:r>
            <a:r>
              <a:rPr lang="zh-CN" altLang="en-US" sz="1400" dirty="0">
                <a:latin typeface="나눔스퀘어 Bold" panose="020B0600000101010101" pitchFamily="34" charset="-127"/>
                <a:ea typeface="나눔스퀘어 Bold" panose="020B0600000101010101" pitchFamily="34" charset="-127"/>
              </a:rPr>
              <a:t>”</a:t>
            </a:r>
            <a:endParaRPr lang="en-US" altLang="zh-CN" sz="1400" dirty="0">
              <a:latin typeface="나눔스퀘어 Bold" panose="020B0600000101010101" pitchFamily="34" charset="-127"/>
              <a:ea typeface="나눔스퀘어 Bold" panose="020B0600000101010101" pitchFamily="34" charset="-127"/>
            </a:endParaRPr>
          </a:p>
          <a:p>
            <a:pPr algn="ctr"/>
            <a:r>
              <a:rPr lang="zh-CN" altLang="en-US" sz="1400" dirty="0">
                <a:latin typeface="나눔스퀘어 Bold" panose="020B0600000101010101" pitchFamily="34" charset="-127"/>
                <a:ea typeface="나눔스퀘어 Bold" panose="020B0600000101010101" pitchFamily="34" charset="-127"/>
              </a:rPr>
              <a:t>（查看课程大纲）</a:t>
            </a:r>
            <a:endParaRPr lang="en-US" altLang="ko-KR" sz="1400" dirty="0">
              <a:latin typeface="나눔스퀘어 Bold" panose="020B0600000101010101" pitchFamily="34" charset="-127"/>
              <a:ea typeface="나눔스퀘어 Bold" panose="020B0600000101010101" pitchFamily="34" charset="-127"/>
            </a:endParaRPr>
          </a:p>
          <a:p>
            <a:pPr algn="ctr"/>
            <a:endParaRPr lang="en-US" altLang="ko-KR" sz="1400" dirty="0">
              <a:latin typeface="나눔스퀘어 Bold" panose="020B0600000101010101" pitchFamily="34" charset="-127"/>
              <a:ea typeface="나눔스퀘어 Bold" panose="020B0600000101010101" pitchFamily="34" charset="-127"/>
            </a:endParaRPr>
          </a:p>
        </p:txBody>
      </p:sp>
    </p:spTree>
    <p:extLst>
      <p:ext uri="{BB962C8B-B14F-4D97-AF65-F5344CB8AC3E}">
        <p14:creationId xmlns:p14="http://schemas.microsoft.com/office/powerpoint/2010/main" val="238406947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9" name="그림 8"/>
          <p:cNvPicPr>
            <a:picLocks noChangeAspect="1"/>
          </p:cNvPicPr>
          <p:nvPr/>
        </p:nvPicPr>
        <p:blipFill>
          <a:blip r:embed="rId2"/>
          <a:stretch>
            <a:fillRect/>
          </a:stretch>
        </p:blipFill>
        <p:spPr>
          <a:xfrm>
            <a:off x="1765331" y="1762243"/>
            <a:ext cx="10039124" cy="4561778"/>
          </a:xfrm>
          <a:prstGeom prst="rect">
            <a:avLst/>
          </a:prstGeom>
          <a:ln>
            <a:solidFill>
              <a:schemeClr val="tx1"/>
            </a:solidFill>
          </a:ln>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ko-KR" altLang="en-US" dirty="0" err="1">
                <a:latin typeface="NanumSquare ExtraBold" panose="020B0600000101010101" pitchFamily="34" charset="-127"/>
                <a:ea typeface="NanumSquare ExtraBold" panose="020B0600000101010101" pitchFamily="34" charset="-127"/>
              </a:rPr>
              <a:t>关于上课</a:t>
            </a:r>
            <a:endParaRPr lang="ko-KR" altLang="en-US" dirty="0">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ko-KR" altLang="en-US" sz="1400" dirty="0" err="1">
                <a:latin typeface="나눔스퀘어 Bold" panose="020B0600000101010101" pitchFamily="34" charset="-127"/>
                <a:ea typeface="나눔스퀘어 Bold" panose="020B0600000101010101" pitchFamily="34" charset="-127"/>
              </a:rPr>
              <a:t>查看课程通知</a:t>
            </a:r>
            <a:endParaRPr lang="en-US" sz="1400" dirty="0">
              <a:latin typeface="나눔스퀘어 Bold" panose="020B0600000101010101" pitchFamily="34" charset="-127"/>
              <a:ea typeface="나눔스퀘어 Bold" panose="020B0600000101010101" pitchFamily="34" charset="-127"/>
            </a:endParaRPr>
          </a:p>
        </p:txBody>
      </p:sp>
      <p:sp>
        <p:nvSpPr>
          <p:cNvPr id="15" name="직사각형 14"/>
          <p:cNvSpPr/>
          <p:nvPr/>
        </p:nvSpPr>
        <p:spPr>
          <a:xfrm>
            <a:off x="2708638" y="4340868"/>
            <a:ext cx="5861621" cy="500073"/>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0" idx="0"/>
          </p:cNvCxnSpPr>
          <p:nvPr/>
        </p:nvCxnSpPr>
        <p:spPr>
          <a:xfrm flipV="1">
            <a:off x="4884703" y="2052918"/>
            <a:ext cx="1439040" cy="1275569"/>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5064432" y="1278221"/>
            <a:ext cx="2518638" cy="307777"/>
          </a:xfrm>
          <a:prstGeom prst="rect">
            <a:avLst/>
          </a:prstGeom>
          <a:noFill/>
        </p:spPr>
        <p:txBody>
          <a:bodyPr wrap="none" rtlCol="0">
            <a:spAutoFit/>
          </a:bodyPr>
          <a:lstStyle/>
          <a:p>
            <a:pPr algn="ctr"/>
            <a:r>
              <a:rPr lang="ko-KR" altLang="en-US" sz="1400" dirty="0" err="1">
                <a:latin typeface="나눔스퀘어 Bold" panose="020B0600000101010101" pitchFamily="34" charset="-127"/>
                <a:ea typeface="나눔스퀘어 Bold" panose="020B0600000101010101" pitchFamily="34" charset="-127"/>
              </a:rPr>
              <a:t>输入相应信息</a:t>
            </a:r>
            <a:r>
              <a:rPr lang="zh-CN" altLang="en-US" sz="1400" dirty="0">
                <a:latin typeface="나눔스퀘어 Bold" panose="020B0600000101010101" pitchFamily="34" charset="-127"/>
                <a:ea typeface="나눔스퀘어 Bold" panose="020B0600000101010101" pitchFamily="34" charset="-127"/>
              </a:rPr>
              <a:t>，查看课程大纲</a:t>
            </a:r>
            <a:endParaRPr lang="en-US" altLang="ko-KR" sz="1400" dirty="0">
              <a:latin typeface="나눔스퀘어 Bold" panose="020B0600000101010101" pitchFamily="34" charset="-127"/>
              <a:ea typeface="나눔스퀘어 Bold" panose="020B0600000101010101" pitchFamily="34" charset="-127"/>
            </a:endParaRPr>
          </a:p>
        </p:txBody>
      </p:sp>
      <p:sp>
        <p:nvSpPr>
          <p:cNvPr id="10" name="직사각형 9"/>
          <p:cNvSpPr/>
          <p:nvPr/>
        </p:nvSpPr>
        <p:spPr>
          <a:xfrm>
            <a:off x="2866582" y="3328487"/>
            <a:ext cx="4036242" cy="350892"/>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3" name="직사각형 12"/>
          <p:cNvSpPr/>
          <p:nvPr/>
        </p:nvSpPr>
        <p:spPr>
          <a:xfrm>
            <a:off x="7106888" y="3328487"/>
            <a:ext cx="3579041" cy="350892"/>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4" name="Straight Connector 6">
            <a:extLst>
              <a:ext uri="{FF2B5EF4-FFF2-40B4-BE49-F238E27FC236}">
                <a16:creationId xmlns:a16="http://schemas.microsoft.com/office/drawing/2014/main" id="{32F816DE-0DAA-4A66-A03D-01B4BDA8D629}"/>
              </a:ext>
            </a:extLst>
          </p:cNvPr>
          <p:cNvCxnSpPr>
            <a:cxnSpLocks/>
            <a:stCxn id="13" idx="0"/>
          </p:cNvCxnSpPr>
          <p:nvPr/>
        </p:nvCxnSpPr>
        <p:spPr>
          <a:xfrm flipH="1" flipV="1">
            <a:off x="6323744" y="2052919"/>
            <a:ext cx="2572665" cy="1275568"/>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8" name="Straight Connector 6">
            <a:extLst>
              <a:ext uri="{FF2B5EF4-FFF2-40B4-BE49-F238E27FC236}">
                <a16:creationId xmlns:a16="http://schemas.microsoft.com/office/drawing/2014/main" id="{32F816DE-0DAA-4A66-A03D-01B4BDA8D629}"/>
              </a:ext>
            </a:extLst>
          </p:cNvPr>
          <p:cNvCxnSpPr>
            <a:cxnSpLocks/>
            <a:stCxn id="15" idx="0"/>
          </p:cNvCxnSpPr>
          <p:nvPr/>
        </p:nvCxnSpPr>
        <p:spPr>
          <a:xfrm flipV="1">
            <a:off x="5639449" y="2052918"/>
            <a:ext cx="684294" cy="2287950"/>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10133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9" name="그림 8"/>
          <p:cNvPicPr>
            <a:picLocks noChangeAspect="1"/>
          </p:cNvPicPr>
          <p:nvPr/>
        </p:nvPicPr>
        <p:blipFill>
          <a:blip r:embed="rId2"/>
          <a:stretch>
            <a:fillRect/>
          </a:stretch>
        </p:blipFill>
        <p:spPr>
          <a:xfrm>
            <a:off x="1213296" y="1679136"/>
            <a:ext cx="9974765" cy="5034139"/>
          </a:xfrm>
          <a:prstGeom prst="rect">
            <a:avLst/>
          </a:prstGeom>
          <a:ln>
            <a:solidFill>
              <a:schemeClr val="tx1"/>
            </a:solidFill>
          </a:ln>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ko-KR" altLang="en-US" dirty="0" err="1">
                <a:latin typeface="NanumSquare ExtraBold" panose="020B0600000101010101" pitchFamily="34" charset="-127"/>
                <a:ea typeface="NanumSquare ExtraBold" panose="020B0600000101010101" pitchFamily="34" charset="-127"/>
              </a:rPr>
              <a:t>关于上课</a:t>
            </a:r>
            <a:endParaRPr lang="ko-KR" altLang="en-US" dirty="0">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ko-KR" altLang="en-US" sz="1400" dirty="0" err="1">
                <a:latin typeface="나눔스퀘어 Bold" panose="020B0600000101010101" pitchFamily="34" charset="-127"/>
                <a:ea typeface="나눔스퀘어 Bold" panose="020B0600000101010101" pitchFamily="34" charset="-127"/>
              </a:rPr>
              <a:t>查看课程通知</a:t>
            </a:r>
            <a:endParaRPr lang="en-US" sz="1400" dirty="0">
              <a:latin typeface="나눔스퀘어 Bold" panose="020B0600000101010101" pitchFamily="34" charset="-127"/>
              <a:ea typeface="나눔스퀘어 Bold" panose="020B0600000101010101" pitchFamily="34" charset="-127"/>
            </a:endParaRPr>
          </a:p>
        </p:txBody>
      </p:sp>
      <p:sp>
        <p:nvSpPr>
          <p:cNvPr id="15" name="직사각형 14"/>
          <p:cNvSpPr/>
          <p:nvPr/>
        </p:nvSpPr>
        <p:spPr>
          <a:xfrm>
            <a:off x="4802959" y="2924735"/>
            <a:ext cx="746194" cy="194983"/>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5" idx="1"/>
          </p:cNvCxnSpPr>
          <p:nvPr/>
        </p:nvCxnSpPr>
        <p:spPr>
          <a:xfrm flipH="1" flipV="1">
            <a:off x="2805953" y="2924735"/>
            <a:ext cx="1997006" cy="97492"/>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1189817" y="2663125"/>
            <a:ext cx="1638590" cy="738664"/>
          </a:xfrm>
          <a:prstGeom prst="rect">
            <a:avLst/>
          </a:prstGeom>
          <a:noFill/>
        </p:spPr>
        <p:txBody>
          <a:bodyPr wrap="none" rtlCol="0">
            <a:spAutoFit/>
          </a:bodyPr>
          <a:lstStyle/>
          <a:p>
            <a:pPr algn="ctr"/>
            <a:r>
              <a:rPr lang="ko-KR" altLang="en-US" sz="1400" dirty="0" err="1">
                <a:latin typeface="나눔스퀘어 Bold" panose="020B0600000101010101" pitchFamily="34" charset="-127"/>
                <a:ea typeface="나눔스퀘어 Bold" panose="020B0600000101010101" pitchFamily="34" charset="-127"/>
              </a:rPr>
              <a:t>点击</a:t>
            </a:r>
            <a:r>
              <a:rPr lang="zh-CN" altLang="en-US" sz="1400" dirty="0">
                <a:latin typeface="나눔스퀘어 Bold" panose="020B0600000101010101" pitchFamily="34" charset="-127"/>
                <a:ea typeface="나눔스퀘어 Bold" panose="020B0600000101010101" pitchFamily="34" charset="-127"/>
              </a:rPr>
              <a:t>“</a:t>
            </a:r>
            <a:r>
              <a:rPr lang="ko-KR" altLang="en-US" sz="1400" dirty="0">
                <a:latin typeface="나눔스퀘어 Bold" panose="020B0600000101010101" pitchFamily="34" charset="-127"/>
                <a:ea typeface="나눔스퀘어 Bold" panose="020B0600000101010101" pitchFamily="34" charset="-127"/>
              </a:rPr>
              <a:t>강의 자료실</a:t>
            </a:r>
            <a:r>
              <a:rPr lang="zh-CN" altLang="en-US" sz="1400" dirty="0">
                <a:latin typeface="나눔스퀘어 Bold" panose="020B0600000101010101" pitchFamily="34" charset="-127"/>
                <a:ea typeface="나눔스퀘어 Bold" panose="020B0600000101010101" pitchFamily="34" charset="-127"/>
              </a:rPr>
              <a:t>”</a:t>
            </a:r>
            <a:endParaRPr lang="en-US" altLang="zh-CN" sz="1400" dirty="0">
              <a:latin typeface="나눔스퀘어 Bold" panose="020B0600000101010101" pitchFamily="34" charset="-127"/>
              <a:ea typeface="나눔스퀘어 Bold" panose="020B0600000101010101" pitchFamily="34" charset="-127"/>
            </a:endParaRPr>
          </a:p>
          <a:p>
            <a:pPr algn="ctr"/>
            <a:r>
              <a:rPr lang="zh-CN" altLang="en-US" sz="1400" dirty="0">
                <a:latin typeface="나눔스퀘어 Bold" panose="020B0600000101010101" pitchFamily="34" charset="-127"/>
                <a:ea typeface="나눔스퀘어 Bold" panose="020B0600000101010101" pitchFamily="34" charset="-127"/>
              </a:rPr>
              <a:t>（课程资料）</a:t>
            </a:r>
            <a:endParaRPr lang="en-US" altLang="ko-KR" sz="1400" dirty="0">
              <a:latin typeface="나눔스퀘어 Bold" panose="020B0600000101010101" pitchFamily="34" charset="-127"/>
              <a:ea typeface="나눔스퀘어 Bold" panose="020B0600000101010101" pitchFamily="34" charset="-127"/>
            </a:endParaRPr>
          </a:p>
          <a:p>
            <a:pPr algn="ctr"/>
            <a:endParaRPr lang="en-US" altLang="ko-KR" sz="1400" dirty="0">
              <a:latin typeface="나눔스퀘어 Bold" panose="020B0600000101010101" pitchFamily="34" charset="-127"/>
              <a:ea typeface="나눔스퀘어 Bold" panose="020B0600000101010101" pitchFamily="34" charset="-127"/>
            </a:endParaRPr>
          </a:p>
        </p:txBody>
      </p:sp>
    </p:spTree>
    <p:extLst>
      <p:ext uri="{BB962C8B-B14F-4D97-AF65-F5344CB8AC3E}">
        <p14:creationId xmlns:p14="http://schemas.microsoft.com/office/powerpoint/2010/main" val="17592714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10" name="그림 9"/>
          <p:cNvPicPr>
            <a:picLocks noChangeAspect="1"/>
          </p:cNvPicPr>
          <p:nvPr/>
        </p:nvPicPr>
        <p:blipFill>
          <a:blip r:embed="rId2"/>
          <a:stretch>
            <a:fillRect/>
          </a:stretch>
        </p:blipFill>
        <p:spPr>
          <a:xfrm>
            <a:off x="533400" y="1909065"/>
            <a:ext cx="11125200" cy="4467225"/>
          </a:xfrm>
          <a:prstGeom prst="rect">
            <a:avLst/>
          </a:prstGeom>
          <a:ln>
            <a:solidFill>
              <a:schemeClr val="tx1"/>
            </a:solidFill>
          </a:ln>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ko-KR" altLang="en-US" dirty="0" err="1">
                <a:latin typeface="NanumSquare ExtraBold" panose="020B0600000101010101" pitchFamily="34" charset="-127"/>
                <a:ea typeface="NanumSquare ExtraBold" panose="020B0600000101010101" pitchFamily="34" charset="-127"/>
              </a:rPr>
              <a:t>关于上课</a:t>
            </a:r>
            <a:endParaRPr lang="ko-KR" altLang="en-US" dirty="0">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ko-KR" altLang="en-US" sz="1400" dirty="0" err="1">
                <a:latin typeface="나눔스퀘어 Bold" panose="020B0600000101010101" pitchFamily="34" charset="-127"/>
                <a:ea typeface="나눔스퀘어 Bold" panose="020B0600000101010101" pitchFamily="34" charset="-127"/>
              </a:rPr>
              <a:t>查看课程</a:t>
            </a:r>
            <a:endParaRPr lang="en-US" sz="1400" dirty="0">
              <a:latin typeface="나눔스퀘어 Bold" panose="020B0600000101010101" pitchFamily="34" charset="-127"/>
              <a:ea typeface="나눔스퀘어 Bold" panose="020B0600000101010101" pitchFamily="34" charset="-127"/>
            </a:endParaRPr>
          </a:p>
        </p:txBody>
      </p:sp>
      <p:sp>
        <p:nvSpPr>
          <p:cNvPr id="15" name="직사각형 14"/>
          <p:cNvSpPr/>
          <p:nvPr/>
        </p:nvSpPr>
        <p:spPr>
          <a:xfrm>
            <a:off x="6590522" y="2358597"/>
            <a:ext cx="4740866" cy="967309"/>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5" idx="0"/>
          </p:cNvCxnSpPr>
          <p:nvPr/>
        </p:nvCxnSpPr>
        <p:spPr>
          <a:xfrm flipH="1" flipV="1">
            <a:off x="6759389" y="1564852"/>
            <a:ext cx="2201566" cy="793745"/>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5510744" y="1158904"/>
            <a:ext cx="2159566" cy="307777"/>
          </a:xfrm>
          <a:prstGeom prst="rect">
            <a:avLst/>
          </a:prstGeom>
          <a:noFill/>
        </p:spPr>
        <p:txBody>
          <a:bodyPr wrap="none" rtlCol="0">
            <a:spAutoFit/>
          </a:bodyPr>
          <a:lstStyle/>
          <a:p>
            <a:pPr algn="ctr"/>
            <a:r>
              <a:rPr lang="ko-KR" altLang="en-US" sz="1400" dirty="0" err="1">
                <a:latin typeface="나눔스퀘어 Bold" panose="020B0600000101010101" pitchFamily="34" charset="-127"/>
                <a:ea typeface="나눔스퀘어 Bold" panose="020B0600000101010101" pitchFamily="34" charset="-127"/>
              </a:rPr>
              <a:t>下拉菜单</a:t>
            </a:r>
            <a:r>
              <a:rPr lang="zh-CN" altLang="en-US" sz="1400" dirty="0">
                <a:latin typeface="나눔스퀘어 Bold" panose="020B0600000101010101" pitchFamily="34" charset="-127"/>
                <a:ea typeface="나눔스퀘어 Bold" panose="020B0600000101010101" pitchFamily="34" charset="-127"/>
              </a:rPr>
              <a:t>，选择相应课程</a:t>
            </a:r>
            <a:endParaRPr lang="en-US" altLang="ko-KR" sz="1400" dirty="0">
              <a:latin typeface="나눔스퀘어 Bold" panose="020B0600000101010101" pitchFamily="34" charset="-127"/>
              <a:ea typeface="나눔스퀘어 Bold" panose="020B0600000101010101" pitchFamily="34" charset="-127"/>
            </a:endParaRPr>
          </a:p>
        </p:txBody>
      </p:sp>
    </p:spTree>
    <p:extLst>
      <p:ext uri="{BB962C8B-B14F-4D97-AF65-F5344CB8AC3E}">
        <p14:creationId xmlns:p14="http://schemas.microsoft.com/office/powerpoint/2010/main" val="425091628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9" name="그림 8"/>
          <p:cNvPicPr>
            <a:picLocks noChangeAspect="1"/>
          </p:cNvPicPr>
          <p:nvPr/>
        </p:nvPicPr>
        <p:blipFill>
          <a:blip r:embed="rId2"/>
          <a:stretch>
            <a:fillRect/>
          </a:stretch>
        </p:blipFill>
        <p:spPr>
          <a:xfrm>
            <a:off x="1655635" y="1679136"/>
            <a:ext cx="9132807" cy="4609213"/>
          </a:xfrm>
          <a:prstGeom prst="rect">
            <a:avLst/>
          </a:prstGeom>
          <a:ln>
            <a:solidFill>
              <a:schemeClr val="tx1"/>
            </a:solidFill>
          </a:ln>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ko-KR" altLang="en-US" dirty="0" err="1">
                <a:latin typeface="NanumSquare ExtraBold" panose="020B0600000101010101" pitchFamily="34" charset="-127"/>
                <a:ea typeface="NanumSquare ExtraBold" panose="020B0600000101010101" pitchFamily="34" charset="-127"/>
              </a:rPr>
              <a:t>关于上课</a:t>
            </a:r>
            <a:endParaRPr lang="ko-KR" altLang="en-US" dirty="0">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en-US" sz="1400" dirty="0" err="1">
                <a:latin typeface="나눔스퀘어 Bold" panose="020B0600000101010101" pitchFamily="34" charset="-127"/>
                <a:ea typeface="나눔스퀘어 Bold" panose="020B0600000101010101" pitchFamily="34" charset="-127"/>
              </a:rPr>
              <a:t>查看学生资料</a:t>
            </a:r>
            <a:endParaRPr lang="en-US" sz="1400" dirty="0">
              <a:latin typeface="나눔스퀘어 Bold" panose="020B0600000101010101" pitchFamily="34" charset="-127"/>
              <a:ea typeface="나눔스퀘어 Bold" panose="020B0600000101010101" pitchFamily="34" charset="-127"/>
            </a:endParaRPr>
          </a:p>
        </p:txBody>
      </p:sp>
      <p:sp>
        <p:nvSpPr>
          <p:cNvPr id="15" name="직사각형 14"/>
          <p:cNvSpPr/>
          <p:nvPr/>
        </p:nvSpPr>
        <p:spPr>
          <a:xfrm>
            <a:off x="4838819" y="2947147"/>
            <a:ext cx="728264" cy="154641"/>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5" idx="1"/>
          </p:cNvCxnSpPr>
          <p:nvPr/>
        </p:nvCxnSpPr>
        <p:spPr>
          <a:xfrm flipH="1" flipV="1">
            <a:off x="2823882" y="3024467"/>
            <a:ext cx="2014937" cy="1"/>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1655635" y="2690336"/>
            <a:ext cx="1818126" cy="738664"/>
          </a:xfrm>
          <a:prstGeom prst="rect">
            <a:avLst/>
          </a:prstGeom>
          <a:noFill/>
        </p:spPr>
        <p:txBody>
          <a:bodyPr wrap="none" rtlCol="0">
            <a:spAutoFit/>
          </a:bodyPr>
          <a:lstStyle/>
          <a:p>
            <a:pPr algn="ctr"/>
            <a:r>
              <a:rPr lang="ko-KR" altLang="en-US" sz="1400" dirty="0" err="1">
                <a:latin typeface="나눔스퀘어 Bold" panose="020B0600000101010101" pitchFamily="34" charset="-127"/>
                <a:ea typeface="나눔스퀘어 Bold" panose="020B0600000101010101" pitchFamily="34" charset="-127"/>
              </a:rPr>
              <a:t>点击</a:t>
            </a:r>
            <a:r>
              <a:rPr lang="zh-CN" altLang="en-US" sz="1400" dirty="0">
                <a:latin typeface="나눔스퀘어 Bold" panose="020B0600000101010101" pitchFamily="34" charset="-127"/>
                <a:ea typeface="나눔스퀘어 Bold" panose="020B0600000101010101" pitchFamily="34" charset="-127"/>
              </a:rPr>
              <a:t>“</a:t>
            </a:r>
            <a:r>
              <a:rPr lang="ko-KR" altLang="en-US" sz="1400" dirty="0">
                <a:latin typeface="나눔스퀘어 Bold" panose="020B0600000101010101" pitchFamily="34" charset="-127"/>
                <a:ea typeface="나눔스퀘어 Bold" panose="020B0600000101010101" pitchFamily="34" charset="-127"/>
              </a:rPr>
              <a:t>수강생 자료실</a:t>
            </a:r>
            <a:r>
              <a:rPr lang="zh-CN" altLang="en-US" sz="1400" dirty="0">
                <a:latin typeface="나눔스퀘어 Bold" panose="020B0600000101010101" pitchFamily="34" charset="-127"/>
                <a:ea typeface="나눔스퀘어 Bold" panose="020B0600000101010101" pitchFamily="34" charset="-127"/>
              </a:rPr>
              <a:t>”</a:t>
            </a:r>
            <a:endParaRPr lang="en-US" altLang="zh-CN" sz="1400" dirty="0">
              <a:latin typeface="나눔스퀘어 Bold" panose="020B0600000101010101" pitchFamily="34" charset="-127"/>
              <a:ea typeface="나눔스퀘어 Bold" panose="020B0600000101010101" pitchFamily="34" charset="-127"/>
            </a:endParaRPr>
          </a:p>
          <a:p>
            <a:pPr algn="ctr"/>
            <a:r>
              <a:rPr lang="zh-CN" altLang="en-US" sz="1400" dirty="0">
                <a:latin typeface="나눔스퀘어 Bold" panose="020B0600000101010101" pitchFamily="34" charset="-127"/>
                <a:ea typeface="나눔스퀘어 Bold" panose="020B0600000101010101" pitchFamily="34" charset="-127"/>
              </a:rPr>
              <a:t>（学生资料）</a:t>
            </a:r>
            <a:endParaRPr lang="en-US" altLang="ko-KR" sz="1400" dirty="0">
              <a:latin typeface="나눔스퀘어 Bold" panose="020B0600000101010101" pitchFamily="34" charset="-127"/>
              <a:ea typeface="나눔스퀘어 Bold" panose="020B0600000101010101" pitchFamily="34" charset="-127"/>
            </a:endParaRPr>
          </a:p>
          <a:p>
            <a:pPr algn="ctr"/>
            <a:endParaRPr lang="en-US" altLang="ko-KR" sz="1400" dirty="0">
              <a:latin typeface="나눔스퀘어 Bold" panose="020B0600000101010101" pitchFamily="34" charset="-127"/>
              <a:ea typeface="나눔스퀘어 Bold" panose="020B0600000101010101" pitchFamily="34" charset="-127"/>
            </a:endParaRPr>
          </a:p>
        </p:txBody>
      </p:sp>
    </p:spTree>
    <p:extLst>
      <p:ext uri="{BB962C8B-B14F-4D97-AF65-F5344CB8AC3E}">
        <p14:creationId xmlns:p14="http://schemas.microsoft.com/office/powerpoint/2010/main" val="11170893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10" name="그림 9"/>
          <p:cNvPicPr>
            <a:picLocks noChangeAspect="1"/>
          </p:cNvPicPr>
          <p:nvPr/>
        </p:nvPicPr>
        <p:blipFill>
          <a:blip r:embed="rId2"/>
          <a:stretch>
            <a:fillRect/>
          </a:stretch>
        </p:blipFill>
        <p:spPr>
          <a:xfrm>
            <a:off x="1661504" y="2309948"/>
            <a:ext cx="10443826" cy="4084949"/>
          </a:xfrm>
          <a:prstGeom prst="rect">
            <a:avLst/>
          </a:prstGeom>
          <a:ln>
            <a:solidFill>
              <a:schemeClr val="tx1"/>
            </a:solidFill>
          </a:ln>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ko-KR" altLang="en-US" dirty="0" err="1">
                <a:latin typeface="NanumSquare ExtraBold" panose="020B0600000101010101" pitchFamily="34" charset="-127"/>
                <a:ea typeface="NanumSquare ExtraBold" panose="020B0600000101010101" pitchFamily="34" charset="-127"/>
              </a:rPr>
              <a:t>关于上课</a:t>
            </a:r>
            <a:endParaRPr lang="ko-KR" altLang="en-US" dirty="0">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ko-KR" altLang="en-US" sz="1400" dirty="0" err="1">
                <a:latin typeface="나눔스퀘어 Bold" panose="020B0600000101010101" pitchFamily="34" charset="-127"/>
                <a:ea typeface="나눔스퀘어 Bold" panose="020B0600000101010101" pitchFamily="34" charset="-127"/>
              </a:rPr>
              <a:t>查看学生资料</a:t>
            </a:r>
            <a:endParaRPr lang="en-US" sz="1400" dirty="0">
              <a:latin typeface="나눔스퀘어 Bold" panose="020B0600000101010101" pitchFamily="34" charset="-127"/>
              <a:ea typeface="나눔스퀘어 Bold" panose="020B0600000101010101" pitchFamily="34" charset="-127"/>
            </a:endParaRPr>
          </a:p>
        </p:txBody>
      </p:sp>
      <p:sp>
        <p:nvSpPr>
          <p:cNvPr id="15" name="직사각형 14"/>
          <p:cNvSpPr/>
          <p:nvPr/>
        </p:nvSpPr>
        <p:spPr>
          <a:xfrm>
            <a:off x="6061602" y="2819462"/>
            <a:ext cx="5108422" cy="685738"/>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5" idx="0"/>
          </p:cNvCxnSpPr>
          <p:nvPr/>
        </p:nvCxnSpPr>
        <p:spPr>
          <a:xfrm flipH="1" flipV="1">
            <a:off x="5583054" y="2055191"/>
            <a:ext cx="3032759" cy="764271"/>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3458191" y="1646546"/>
            <a:ext cx="4076757" cy="307777"/>
          </a:xfrm>
          <a:prstGeom prst="rect">
            <a:avLst/>
          </a:prstGeom>
          <a:noFill/>
        </p:spPr>
        <p:txBody>
          <a:bodyPr wrap="none" rtlCol="0">
            <a:spAutoFit/>
          </a:bodyPr>
          <a:lstStyle/>
          <a:p>
            <a:pPr algn="ctr"/>
            <a:r>
              <a:rPr lang="zh-CN" altLang="en-US" sz="1400" dirty="0">
                <a:latin typeface="나눔스퀘어 Bold" panose="020B0600000101010101" pitchFamily="34" charset="-127"/>
                <a:ea typeface="나눔스퀘어 Bold" panose="020B0600000101010101" pitchFamily="34" charset="-127"/>
              </a:rPr>
              <a:t>下拉菜单，选择相应课程，查看学生上传的资料</a:t>
            </a:r>
            <a:endParaRPr lang="en-US" altLang="ko-KR" sz="1400" dirty="0">
              <a:latin typeface="나눔스퀘어 Bold" panose="020B0600000101010101" pitchFamily="34" charset="-127"/>
              <a:ea typeface="나눔스퀘어 Bold" panose="020B0600000101010101" pitchFamily="34" charset="-127"/>
            </a:endParaRPr>
          </a:p>
        </p:txBody>
      </p:sp>
    </p:spTree>
    <p:extLst>
      <p:ext uri="{BB962C8B-B14F-4D97-AF65-F5344CB8AC3E}">
        <p14:creationId xmlns:p14="http://schemas.microsoft.com/office/powerpoint/2010/main" val="205774091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9" name="그림 8"/>
          <p:cNvPicPr>
            <a:picLocks noChangeAspect="1"/>
          </p:cNvPicPr>
          <p:nvPr/>
        </p:nvPicPr>
        <p:blipFill>
          <a:blip r:embed="rId2"/>
          <a:stretch>
            <a:fillRect/>
          </a:stretch>
        </p:blipFill>
        <p:spPr>
          <a:xfrm>
            <a:off x="5583054" y="943404"/>
            <a:ext cx="6065760" cy="1925461"/>
          </a:xfrm>
          <a:prstGeom prst="rect">
            <a:avLst/>
          </a:prstGeom>
          <a:ln>
            <a:solidFill>
              <a:schemeClr val="tx1"/>
            </a:solidFill>
          </a:ln>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ko-KR" altLang="en-US" dirty="0" err="1">
                <a:latin typeface="NanumSquare ExtraBold" panose="020B0600000101010101" pitchFamily="34" charset="-127"/>
                <a:ea typeface="NanumSquare ExtraBold" panose="020B0600000101010101" pitchFamily="34" charset="-127"/>
              </a:rPr>
              <a:t>关于上课</a:t>
            </a:r>
            <a:endParaRPr lang="ko-KR" altLang="en-US" dirty="0">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ko-KR" altLang="en-US" sz="1400" dirty="0" err="1">
                <a:latin typeface="나눔스퀘어 Bold" panose="020B0600000101010101" pitchFamily="34" charset="-127"/>
                <a:ea typeface="나눔스퀘어 Bold" panose="020B0600000101010101" pitchFamily="34" charset="-127"/>
              </a:rPr>
              <a:t>查看学生资料</a:t>
            </a:r>
            <a:endParaRPr lang="en-US" sz="1400" dirty="0">
              <a:latin typeface="나눔스퀘어 Bold" panose="020B0600000101010101" pitchFamily="34" charset="-127"/>
              <a:ea typeface="나눔스퀘어 Bold" panose="020B0600000101010101" pitchFamily="34" charset="-127"/>
            </a:endParaRPr>
          </a:p>
        </p:txBody>
      </p:sp>
      <p:sp>
        <p:nvSpPr>
          <p:cNvPr id="15" name="직사각형 14"/>
          <p:cNvSpPr/>
          <p:nvPr/>
        </p:nvSpPr>
        <p:spPr>
          <a:xfrm>
            <a:off x="11028049" y="1587705"/>
            <a:ext cx="582757" cy="285919"/>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5" idx="2"/>
            <a:endCxn id="17" idx="0"/>
          </p:cNvCxnSpPr>
          <p:nvPr/>
        </p:nvCxnSpPr>
        <p:spPr>
          <a:xfrm flipH="1">
            <a:off x="9694035" y="1873624"/>
            <a:ext cx="1625393" cy="2009063"/>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8904368" y="3882687"/>
            <a:ext cx="1579334" cy="523220"/>
          </a:xfrm>
          <a:prstGeom prst="rect">
            <a:avLst/>
          </a:prstGeom>
          <a:noFill/>
        </p:spPr>
        <p:txBody>
          <a:bodyPr wrap="square" rtlCol="0">
            <a:spAutoFit/>
          </a:bodyPr>
          <a:lstStyle/>
          <a:p>
            <a:pPr algn="ctr"/>
            <a:r>
              <a:rPr lang="ko-KR" altLang="en-US" sz="1400" dirty="0" err="1">
                <a:latin typeface="나눔스퀘어 Bold" panose="020B0600000101010101" pitchFamily="34" charset="-127"/>
                <a:ea typeface="나눔스퀘어 Bold" panose="020B0600000101010101" pitchFamily="34" charset="-127"/>
              </a:rPr>
              <a:t>点击</a:t>
            </a:r>
            <a:r>
              <a:rPr lang="zh-CN" altLang="en-US" sz="1400" dirty="0">
                <a:latin typeface="나눔스퀘어 Bold" panose="020B0600000101010101" pitchFamily="34" charset="-127"/>
                <a:ea typeface="나눔스퀘어 Bold" panose="020B0600000101010101" pitchFamily="34" charset="-127"/>
              </a:rPr>
              <a:t>“</a:t>
            </a:r>
            <a:r>
              <a:rPr lang="ko-KR" altLang="en-US" sz="1400" dirty="0">
                <a:latin typeface="나눔스퀘어 Bold" panose="020B0600000101010101" pitchFamily="34" charset="-127"/>
                <a:ea typeface="나눔스퀘어 Bold" panose="020B0600000101010101" pitchFamily="34" charset="-127"/>
              </a:rPr>
              <a:t>글쓰기</a:t>
            </a:r>
            <a:r>
              <a:rPr lang="zh-CN" altLang="en-US" sz="1400" dirty="0">
                <a:latin typeface="나눔스퀘어 Bold" panose="020B0600000101010101" pitchFamily="34" charset="-127"/>
                <a:ea typeface="나눔스퀘어 Bold" panose="020B0600000101010101" pitchFamily="34" charset="-127"/>
              </a:rPr>
              <a:t>”</a:t>
            </a:r>
            <a:r>
              <a:rPr lang="ko-KR" altLang="en-US" sz="1400" dirty="0">
                <a:latin typeface="나눔스퀘어 Bold" panose="020B0600000101010101" pitchFamily="34" charset="-127"/>
                <a:ea typeface="나눔스퀘어 Bold" panose="020B0600000101010101" pitchFamily="34" charset="-127"/>
              </a:rPr>
              <a:t> </a:t>
            </a:r>
            <a:r>
              <a:rPr lang="zh-CN" altLang="en-US" sz="1400" dirty="0">
                <a:latin typeface="나눔스퀘어 Bold" panose="020B0600000101010101" pitchFamily="34" charset="-127"/>
                <a:ea typeface="나눔스퀘어 Bold" panose="020B0600000101010101" pitchFamily="34" charset="-127"/>
              </a:rPr>
              <a:t>（编辑）</a:t>
            </a:r>
            <a:endParaRPr lang="en-US" altLang="ko-KR" sz="1400" dirty="0">
              <a:latin typeface="나눔스퀘어 Bold" panose="020B0600000101010101" pitchFamily="34" charset="-127"/>
              <a:ea typeface="나눔스퀘어 Bold" panose="020B0600000101010101" pitchFamily="34" charset="-127"/>
            </a:endParaRPr>
          </a:p>
        </p:txBody>
      </p:sp>
      <p:pic>
        <p:nvPicPr>
          <p:cNvPr id="11" name="그림 10"/>
          <p:cNvPicPr>
            <a:picLocks noChangeAspect="1"/>
          </p:cNvPicPr>
          <p:nvPr/>
        </p:nvPicPr>
        <p:blipFill>
          <a:blip r:embed="rId3"/>
          <a:stretch>
            <a:fillRect/>
          </a:stretch>
        </p:blipFill>
        <p:spPr>
          <a:xfrm>
            <a:off x="503315" y="3075580"/>
            <a:ext cx="6811886" cy="3782419"/>
          </a:xfrm>
          <a:prstGeom prst="rect">
            <a:avLst/>
          </a:prstGeom>
          <a:ln>
            <a:solidFill>
              <a:schemeClr val="tx1"/>
            </a:solidFill>
          </a:ln>
        </p:spPr>
      </p:pic>
      <p:cxnSp>
        <p:nvCxnSpPr>
          <p:cNvPr id="13" name="Straight Connector 6">
            <a:extLst>
              <a:ext uri="{FF2B5EF4-FFF2-40B4-BE49-F238E27FC236}">
                <a16:creationId xmlns:a16="http://schemas.microsoft.com/office/drawing/2014/main" id="{32F816DE-0DAA-4A66-A03D-01B4BDA8D629}"/>
              </a:ext>
            </a:extLst>
          </p:cNvPr>
          <p:cNvCxnSpPr>
            <a:cxnSpLocks/>
            <a:stCxn id="18" idx="3"/>
          </p:cNvCxnSpPr>
          <p:nvPr/>
        </p:nvCxnSpPr>
        <p:spPr>
          <a:xfrm flipV="1">
            <a:off x="7073153" y="4714841"/>
            <a:ext cx="1542781" cy="503847"/>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8" name="직사각형 17"/>
          <p:cNvSpPr/>
          <p:nvPr/>
        </p:nvSpPr>
        <p:spPr>
          <a:xfrm>
            <a:off x="676849" y="4036576"/>
            <a:ext cx="6396304" cy="2364224"/>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4" name="TextBox 23">
            <a:extLst>
              <a:ext uri="{FF2B5EF4-FFF2-40B4-BE49-F238E27FC236}">
                <a16:creationId xmlns:a16="http://schemas.microsoft.com/office/drawing/2014/main" id="{8D743BFD-AAC9-4887-884E-645680280E39}"/>
              </a:ext>
            </a:extLst>
          </p:cNvPr>
          <p:cNvSpPr txBox="1"/>
          <p:nvPr/>
        </p:nvSpPr>
        <p:spPr>
          <a:xfrm>
            <a:off x="9014369" y="4585037"/>
            <a:ext cx="2159566" cy="307777"/>
          </a:xfrm>
          <a:prstGeom prst="rect">
            <a:avLst/>
          </a:prstGeom>
          <a:noFill/>
        </p:spPr>
        <p:txBody>
          <a:bodyPr wrap="none" rtlCol="0">
            <a:spAutoFit/>
          </a:bodyPr>
          <a:lstStyle/>
          <a:p>
            <a:pPr algn="ctr"/>
            <a:r>
              <a:rPr lang="ko-KR" altLang="en-US" sz="1400" dirty="0" err="1">
                <a:latin typeface="나눔스퀘어 Bold" panose="020B0600000101010101" pitchFamily="34" charset="-127"/>
                <a:ea typeface="나눔스퀘어 Bold" panose="020B0600000101010101" pitchFamily="34" charset="-127"/>
              </a:rPr>
              <a:t>将自己的资料上传至系统</a:t>
            </a:r>
            <a:endParaRPr lang="en-US" altLang="ko-KR" sz="1400" dirty="0">
              <a:latin typeface="나눔스퀘어 Bold" panose="020B0600000101010101" pitchFamily="34" charset="-127"/>
              <a:ea typeface="나눔스퀘어 Bold" panose="020B0600000101010101" pitchFamily="34" charset="-127"/>
            </a:endParaRPr>
          </a:p>
        </p:txBody>
      </p:sp>
    </p:spTree>
    <p:extLst>
      <p:ext uri="{BB962C8B-B14F-4D97-AF65-F5344CB8AC3E}">
        <p14:creationId xmlns:p14="http://schemas.microsoft.com/office/powerpoint/2010/main" val="418906726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11" name="그림 10"/>
          <p:cNvPicPr>
            <a:picLocks noChangeAspect="1"/>
          </p:cNvPicPr>
          <p:nvPr/>
        </p:nvPicPr>
        <p:blipFill>
          <a:blip r:embed="rId2"/>
          <a:stretch>
            <a:fillRect/>
          </a:stretch>
        </p:blipFill>
        <p:spPr>
          <a:xfrm>
            <a:off x="2771625" y="1495923"/>
            <a:ext cx="8274205" cy="4297268"/>
          </a:xfrm>
          <a:prstGeom prst="rect">
            <a:avLst/>
          </a:prstGeom>
          <a:ln>
            <a:solidFill>
              <a:schemeClr val="tx1"/>
            </a:solidFill>
          </a:ln>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ko-KR" altLang="en-US" dirty="0" err="1">
                <a:latin typeface="NanumSquare ExtraBold" panose="020B0600000101010101" pitchFamily="34" charset="-127"/>
                <a:ea typeface="NanumSquare ExtraBold" panose="020B0600000101010101" pitchFamily="34" charset="-127"/>
              </a:rPr>
              <a:t>关于上课</a:t>
            </a:r>
            <a:endParaRPr lang="ko-KR" altLang="en-US" dirty="0">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ko-KR" altLang="en-US" sz="1400" dirty="0" err="1">
                <a:latin typeface="나눔스퀘어 Bold" panose="020B0600000101010101" pitchFamily="34" charset="-127"/>
                <a:ea typeface="나눔스퀘어 Bold" panose="020B0600000101010101" pitchFamily="34" charset="-127"/>
              </a:rPr>
              <a:t>查看成绩</a:t>
            </a:r>
            <a:endParaRPr lang="en-US" sz="1400" dirty="0">
              <a:latin typeface="나눔스퀘어 Bold" panose="020B0600000101010101" pitchFamily="34" charset="-127"/>
              <a:ea typeface="나눔스퀘어 Bold" panose="020B0600000101010101" pitchFamily="34" charset="-127"/>
            </a:endParaRPr>
          </a:p>
        </p:txBody>
      </p:sp>
      <p:sp>
        <p:nvSpPr>
          <p:cNvPr id="15" name="직사각형 14"/>
          <p:cNvSpPr/>
          <p:nvPr/>
        </p:nvSpPr>
        <p:spPr>
          <a:xfrm>
            <a:off x="3467219" y="3845858"/>
            <a:ext cx="862734" cy="188260"/>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5" idx="1"/>
          </p:cNvCxnSpPr>
          <p:nvPr/>
        </p:nvCxnSpPr>
        <p:spPr>
          <a:xfrm flipH="1" flipV="1">
            <a:off x="2429435" y="3379534"/>
            <a:ext cx="1037784" cy="560454"/>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880990" y="2913210"/>
            <a:ext cx="2114682" cy="738664"/>
          </a:xfrm>
          <a:prstGeom prst="rect">
            <a:avLst/>
          </a:prstGeom>
          <a:noFill/>
        </p:spPr>
        <p:txBody>
          <a:bodyPr wrap="none" rtlCol="0">
            <a:spAutoFit/>
          </a:bodyPr>
          <a:lstStyle/>
          <a:p>
            <a:pPr algn="ctr"/>
            <a:r>
              <a:rPr lang="ko-KR" altLang="en-US" sz="1400" dirty="0" err="1">
                <a:latin typeface="나눔스퀘어 Bold" panose="020B0600000101010101" pitchFamily="34" charset="-127"/>
                <a:ea typeface="나눔스퀘어 Bold" panose="020B0600000101010101" pitchFamily="34" charset="-127"/>
              </a:rPr>
              <a:t>点击</a:t>
            </a:r>
            <a:r>
              <a:rPr lang="zh-CN" altLang="en-US" sz="1400" dirty="0">
                <a:latin typeface="나눔스퀘어 Bold" panose="020B0600000101010101" pitchFamily="34" charset="-127"/>
                <a:ea typeface="나눔스퀘어 Bold" panose="020B0600000101010101" pitchFamily="34" charset="-127"/>
              </a:rPr>
              <a:t>“</a:t>
            </a:r>
            <a:r>
              <a:rPr lang="ko-KR" altLang="en-US" sz="1400" dirty="0">
                <a:latin typeface="나눔스퀘어 Bold" panose="020B0600000101010101" pitchFamily="34" charset="-127"/>
                <a:ea typeface="나눔스퀘어 Bold" panose="020B0600000101010101" pitchFamily="34" charset="-127"/>
              </a:rPr>
              <a:t>수강</a:t>
            </a:r>
            <a:r>
              <a:rPr lang="en-US" altLang="ko-KR" sz="1400" dirty="0">
                <a:latin typeface="나눔스퀘어 Bold" panose="020B0600000101010101" pitchFamily="34" charset="-127"/>
                <a:ea typeface="나눔스퀘어 Bold" panose="020B0600000101010101" pitchFamily="34" charset="-127"/>
              </a:rPr>
              <a:t>/</a:t>
            </a:r>
            <a:r>
              <a:rPr lang="ko-KR" altLang="en-US" sz="1400" dirty="0">
                <a:latin typeface="나눔스퀘어 Bold" panose="020B0600000101010101" pitchFamily="34" charset="-127"/>
                <a:ea typeface="나눔스퀘어 Bold" panose="020B0600000101010101" pitchFamily="34" charset="-127"/>
              </a:rPr>
              <a:t>성적 조회</a:t>
            </a:r>
            <a:r>
              <a:rPr lang="zh-CN" altLang="en-US" sz="1400" dirty="0">
                <a:latin typeface="나눔스퀘어 Bold" panose="020B0600000101010101" pitchFamily="34" charset="-127"/>
                <a:ea typeface="나눔스퀘어 Bold" panose="020B0600000101010101" pitchFamily="34" charset="-127"/>
              </a:rPr>
              <a:t>”</a:t>
            </a:r>
            <a:endParaRPr lang="en-US" altLang="zh-CN" sz="1400" dirty="0">
              <a:latin typeface="나눔스퀘어 Bold" panose="020B0600000101010101" pitchFamily="34" charset="-127"/>
              <a:ea typeface="나눔스퀘어 Bold" panose="020B0600000101010101" pitchFamily="34" charset="-127"/>
            </a:endParaRPr>
          </a:p>
          <a:p>
            <a:pPr algn="ctr"/>
            <a:r>
              <a:rPr lang="zh-CN" altLang="en-US" sz="1400" dirty="0">
                <a:latin typeface="나눔스퀘어 Bold" panose="020B0600000101010101" pitchFamily="34" charset="-127"/>
                <a:ea typeface="나눔스퀘어 Bold" panose="020B0600000101010101" pitchFamily="34" charset="-127"/>
              </a:rPr>
              <a:t>（点击“查看课程成绩”）</a:t>
            </a:r>
            <a:endParaRPr lang="ko-KR" altLang="en-US" sz="1400" dirty="0">
              <a:latin typeface="나눔스퀘어 Bold" panose="020B0600000101010101" pitchFamily="34" charset="-127"/>
              <a:ea typeface="나눔스퀘어 Bold" panose="020B0600000101010101" pitchFamily="34" charset="-127"/>
            </a:endParaRPr>
          </a:p>
          <a:p>
            <a:pPr algn="ctr"/>
            <a:endParaRPr lang="en-US" altLang="ko-KR" sz="1400" dirty="0">
              <a:latin typeface="나눔스퀘어 Bold" panose="020B0600000101010101" pitchFamily="34" charset="-127"/>
              <a:ea typeface="나눔스퀘어 Bold" panose="020B0600000101010101" pitchFamily="34" charset="-127"/>
            </a:endParaRPr>
          </a:p>
        </p:txBody>
      </p:sp>
    </p:spTree>
    <p:extLst>
      <p:ext uri="{BB962C8B-B14F-4D97-AF65-F5344CB8AC3E}">
        <p14:creationId xmlns:p14="http://schemas.microsoft.com/office/powerpoint/2010/main" val="56170973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9" name="내용 개체 틀 3"/>
          <p:cNvPicPr>
            <a:picLocks noChangeAspect="1"/>
          </p:cNvPicPr>
          <p:nvPr/>
        </p:nvPicPr>
        <p:blipFill>
          <a:blip r:embed="rId2"/>
          <a:stretch>
            <a:fillRect/>
          </a:stretch>
        </p:blipFill>
        <p:spPr>
          <a:xfrm>
            <a:off x="2559381" y="2107913"/>
            <a:ext cx="7664909" cy="4351338"/>
          </a:xfrm>
          <a:prstGeom prst="rect">
            <a:avLst/>
          </a:prstGeom>
          <a:ln>
            <a:solidFill>
              <a:schemeClr val="tx1"/>
            </a:solidFill>
          </a:ln>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ko-KR" altLang="en-US" dirty="0" err="1">
                <a:latin typeface="NanumSquare ExtraBold" panose="020B0600000101010101" pitchFamily="34" charset="-127"/>
                <a:ea typeface="NanumSquare ExtraBold" panose="020B0600000101010101" pitchFamily="34" charset="-127"/>
              </a:rPr>
              <a:t>关于</a:t>
            </a:r>
            <a:r>
              <a:rPr lang="zh-CN" altLang="en-US" dirty="0">
                <a:latin typeface="NanumSquare ExtraBold" panose="020B0600000101010101" pitchFamily="34" charset="-127"/>
                <a:ea typeface="NanumSquare ExtraBold" panose="020B0600000101010101" pitchFamily="34" charset="-127"/>
              </a:rPr>
              <a:t>登录金（学费）</a:t>
            </a:r>
            <a:endParaRPr lang="ko-KR" altLang="en-US" dirty="0">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ko-KR" altLang="en-US" sz="1400" dirty="0" err="1">
                <a:latin typeface="나눔스퀘어 Bold" panose="020B0600000101010101" pitchFamily="34" charset="-127"/>
                <a:ea typeface="나눔스퀘어 Bold" panose="020B0600000101010101" pitchFamily="34" charset="-127"/>
              </a:rPr>
              <a:t>下载学费缴纳通知</a:t>
            </a:r>
            <a:endParaRPr lang="en-US" sz="1400" dirty="0">
              <a:latin typeface="나눔스퀘어 Bold" panose="020B0600000101010101" pitchFamily="34" charset="-127"/>
              <a:ea typeface="나눔스퀘어 Bold" panose="020B0600000101010101" pitchFamily="34" charset="-127"/>
            </a:endParaRPr>
          </a:p>
        </p:txBody>
      </p:sp>
      <p:sp>
        <p:nvSpPr>
          <p:cNvPr id="15" name="직사각형 14"/>
          <p:cNvSpPr/>
          <p:nvPr/>
        </p:nvSpPr>
        <p:spPr>
          <a:xfrm>
            <a:off x="8342958" y="2556148"/>
            <a:ext cx="862734" cy="188260"/>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stCxn id="15" idx="0"/>
          </p:cNvCxnSpPr>
          <p:nvPr/>
        </p:nvCxnSpPr>
        <p:spPr>
          <a:xfrm flipH="1" flipV="1">
            <a:off x="7324360" y="1837765"/>
            <a:ext cx="1449965" cy="718383"/>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6205002" y="1314545"/>
            <a:ext cx="2177199" cy="738664"/>
          </a:xfrm>
          <a:prstGeom prst="rect">
            <a:avLst/>
          </a:prstGeom>
          <a:noFill/>
        </p:spPr>
        <p:txBody>
          <a:bodyPr wrap="none" rtlCol="0">
            <a:spAutoFit/>
          </a:bodyPr>
          <a:lstStyle/>
          <a:p>
            <a:pPr algn="ctr"/>
            <a:r>
              <a:rPr lang="ko-KR" altLang="en-US" sz="1400" dirty="0" err="1">
                <a:latin typeface="나눔스퀘어 Bold" panose="020B0600000101010101" pitchFamily="34" charset="-127"/>
                <a:ea typeface="나눔스퀘어 Bold" panose="020B0600000101010101" pitchFamily="34" charset="-127"/>
              </a:rPr>
              <a:t>点击</a:t>
            </a:r>
            <a:r>
              <a:rPr lang="zh-CN" altLang="en-US" sz="1400" dirty="0">
                <a:latin typeface="나눔스퀘어 Bold" panose="020B0600000101010101" pitchFamily="34" charset="-127"/>
                <a:ea typeface="나눔스퀘어 Bold" panose="020B0600000101010101" pitchFamily="34" charset="-127"/>
              </a:rPr>
              <a:t>“</a:t>
            </a:r>
            <a:r>
              <a:rPr lang="ko-KR" altLang="en-US" sz="1400" dirty="0">
                <a:latin typeface="나눔스퀘어 Bold" panose="020B0600000101010101" pitchFamily="34" charset="-127"/>
                <a:ea typeface="나눔스퀘어 Bold" panose="020B0600000101010101" pitchFamily="34" charset="-127"/>
              </a:rPr>
              <a:t>등록금 </a:t>
            </a:r>
            <a:r>
              <a:rPr lang="ko-KR" altLang="en-US" sz="1400" dirty="0" err="1">
                <a:latin typeface="나눔스퀘어 Bold" panose="020B0600000101010101" pitchFamily="34" charset="-127"/>
                <a:ea typeface="나눔스퀘어 Bold" panose="020B0600000101010101" pitchFamily="34" charset="-127"/>
              </a:rPr>
              <a:t>고지서출력</a:t>
            </a:r>
            <a:r>
              <a:rPr lang="zh-CN" altLang="en-US" sz="1400" dirty="0">
                <a:latin typeface="나눔스퀘어 Bold" panose="020B0600000101010101" pitchFamily="34" charset="-127"/>
                <a:ea typeface="나눔스퀘어 Bold" panose="020B0600000101010101" pitchFamily="34" charset="-127"/>
              </a:rPr>
              <a:t>”</a:t>
            </a:r>
            <a:endParaRPr lang="en-US" altLang="zh-CN" sz="1400" dirty="0">
              <a:latin typeface="나눔스퀘어 Bold" panose="020B0600000101010101" pitchFamily="34" charset="-127"/>
              <a:ea typeface="나눔스퀘어 Bold" panose="020B0600000101010101" pitchFamily="34" charset="-127"/>
            </a:endParaRPr>
          </a:p>
          <a:p>
            <a:pPr algn="ctr"/>
            <a:r>
              <a:rPr lang="zh-CN" altLang="en-US" sz="1400" dirty="0">
                <a:latin typeface="나눔스퀘어 Bold" panose="020B0600000101010101" pitchFamily="34" charset="-127"/>
                <a:ea typeface="나눔스퀘어 Bold" panose="020B0600000101010101" pitchFamily="34" charset="-127"/>
              </a:rPr>
              <a:t>（打印学费缴纳通知）</a:t>
            </a:r>
            <a:endParaRPr lang="en-US" altLang="ko-KR" sz="1400" dirty="0">
              <a:latin typeface="나눔스퀘어 Bold" panose="020B0600000101010101" pitchFamily="34" charset="-127"/>
              <a:ea typeface="나눔스퀘어 Bold" panose="020B0600000101010101" pitchFamily="34" charset="-127"/>
            </a:endParaRPr>
          </a:p>
          <a:p>
            <a:pPr algn="ctr"/>
            <a:endParaRPr lang="en-US" altLang="ko-KR" sz="1400" dirty="0">
              <a:latin typeface="나눔스퀘어 Bold" panose="020B0600000101010101" pitchFamily="34" charset="-127"/>
              <a:ea typeface="나눔스퀘어 Bold" panose="020B0600000101010101" pitchFamily="34" charset="-127"/>
            </a:endParaRPr>
          </a:p>
        </p:txBody>
      </p:sp>
    </p:spTree>
    <p:extLst>
      <p:ext uri="{BB962C8B-B14F-4D97-AF65-F5344CB8AC3E}">
        <p14:creationId xmlns:p14="http://schemas.microsoft.com/office/powerpoint/2010/main" val="18923504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10" name="그림 9"/>
          <p:cNvPicPr>
            <a:picLocks noChangeAspect="1"/>
          </p:cNvPicPr>
          <p:nvPr/>
        </p:nvPicPr>
        <p:blipFill>
          <a:blip r:embed="rId2"/>
          <a:stretch>
            <a:fillRect/>
          </a:stretch>
        </p:blipFill>
        <p:spPr>
          <a:xfrm>
            <a:off x="523875" y="1912434"/>
            <a:ext cx="10829925" cy="4572000"/>
          </a:xfrm>
          <a:prstGeom prst="rect">
            <a:avLst/>
          </a:prstGeom>
          <a:ln>
            <a:solidFill>
              <a:schemeClr val="tx1"/>
            </a:solidFill>
          </a:ln>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075714" y="673997"/>
            <a:ext cx="11029616" cy="538815"/>
          </a:xfrm>
        </p:spPr>
        <p:txBody>
          <a:bodyPr>
            <a:normAutofit fontScale="90000"/>
          </a:bodyPr>
          <a:lstStyle/>
          <a:p>
            <a:r>
              <a:rPr lang="ko-KR" altLang="en-US" dirty="0" err="1">
                <a:latin typeface="NanumSquare ExtraBold" panose="020B0600000101010101" pitchFamily="34" charset="-127"/>
                <a:ea typeface="NanumSquare ExtraBold" panose="020B0600000101010101" pitchFamily="34" charset="-127"/>
              </a:rPr>
              <a:t>关于登录金</a:t>
            </a:r>
            <a:r>
              <a:rPr lang="zh-CN" altLang="en-US" dirty="0">
                <a:latin typeface="NanumSquare ExtraBold" panose="020B0600000101010101" pitchFamily="34" charset="-127"/>
                <a:ea typeface="NanumSquare ExtraBold" panose="020B0600000101010101" pitchFamily="34" charset="-127"/>
              </a:rPr>
              <a:t>（学费）</a:t>
            </a:r>
            <a:endParaRPr lang="ko-KR" altLang="en-US" dirty="0">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ko-KR" altLang="en-US" sz="1400" dirty="0" err="1">
                <a:latin typeface="나눔스퀘어 Bold" panose="020B0600000101010101" pitchFamily="34" charset="-127"/>
                <a:ea typeface="나눔스퀘어 Bold" panose="020B0600000101010101" pitchFamily="34" charset="-127"/>
              </a:rPr>
              <a:t>下载学费缴纳通知单</a:t>
            </a:r>
            <a:endParaRPr lang="en-US" sz="1400" dirty="0">
              <a:latin typeface="나눔스퀘어 Bold" panose="020B0600000101010101" pitchFamily="34" charset="-127"/>
              <a:ea typeface="나눔스퀘어 Bold" panose="020B0600000101010101" pitchFamily="34" charset="-127"/>
            </a:endParaRPr>
          </a:p>
        </p:txBody>
      </p:sp>
      <p:sp>
        <p:nvSpPr>
          <p:cNvPr id="15" name="직사각형 14"/>
          <p:cNvSpPr/>
          <p:nvPr/>
        </p:nvSpPr>
        <p:spPr>
          <a:xfrm>
            <a:off x="9822134" y="2367888"/>
            <a:ext cx="1347890" cy="608394"/>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p:cNvCxnSpPr>
          <p:nvPr/>
        </p:nvCxnSpPr>
        <p:spPr>
          <a:xfrm flipH="1" flipV="1">
            <a:off x="7799294" y="2361966"/>
            <a:ext cx="2022841" cy="359192"/>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5868962" y="1986898"/>
            <a:ext cx="2177198" cy="523220"/>
          </a:xfrm>
          <a:prstGeom prst="rect">
            <a:avLst/>
          </a:prstGeom>
          <a:noFill/>
        </p:spPr>
        <p:txBody>
          <a:bodyPr wrap="none" rtlCol="0">
            <a:spAutoFit/>
          </a:bodyPr>
          <a:lstStyle/>
          <a:p>
            <a:pPr algn="ctr"/>
            <a:r>
              <a:rPr lang="ko-KR" altLang="en-US" sz="1400" dirty="0" err="1">
                <a:latin typeface="나눔스퀘어 Bold" panose="020B0600000101010101" pitchFamily="34" charset="-127"/>
                <a:ea typeface="나눔스퀘어 Bold" panose="020B0600000101010101" pitchFamily="34" charset="-127"/>
              </a:rPr>
              <a:t>点击</a:t>
            </a:r>
            <a:r>
              <a:rPr lang="zh-CN" altLang="en-US" sz="1400" dirty="0">
                <a:latin typeface="나눔스퀘어 Bold" panose="020B0600000101010101" pitchFamily="34" charset="-127"/>
                <a:ea typeface="나눔스퀘어 Bold" panose="020B0600000101010101" pitchFamily="34" charset="-127"/>
              </a:rPr>
              <a:t>“</a:t>
            </a:r>
            <a:r>
              <a:rPr lang="ko-KR" altLang="en-US" sz="1400" dirty="0">
                <a:latin typeface="나눔스퀘어 Bold" panose="020B0600000101010101" pitchFamily="34" charset="-127"/>
                <a:ea typeface="나눔스퀘어 Bold" panose="020B0600000101010101" pitchFamily="34" charset="-127"/>
              </a:rPr>
              <a:t>등록금고지서 출력</a:t>
            </a:r>
            <a:r>
              <a:rPr lang="zh-CN" altLang="en-US" sz="1400" dirty="0">
                <a:latin typeface="나눔스퀘어 Bold" panose="020B0600000101010101" pitchFamily="34" charset="-127"/>
                <a:ea typeface="나눔스퀘어 Bold" panose="020B0600000101010101" pitchFamily="34" charset="-127"/>
              </a:rPr>
              <a:t>”</a:t>
            </a:r>
            <a:endParaRPr lang="en-US" altLang="zh-CN" sz="1400" dirty="0">
              <a:latin typeface="나눔스퀘어 Bold" panose="020B0600000101010101" pitchFamily="34" charset="-127"/>
              <a:ea typeface="나눔스퀘어 Bold" panose="020B0600000101010101" pitchFamily="34" charset="-127"/>
            </a:endParaRPr>
          </a:p>
          <a:p>
            <a:pPr algn="ctr"/>
            <a:r>
              <a:rPr lang="zh-CN" altLang="en-US" sz="1400" dirty="0">
                <a:latin typeface="나눔스퀘어 Bold" panose="020B0600000101010101" pitchFamily="34" charset="-127"/>
                <a:ea typeface="나눔스퀘어 Bold" panose="020B0600000101010101" pitchFamily="34" charset="-127"/>
              </a:rPr>
              <a:t>（打印学费缴纳通知单）</a:t>
            </a:r>
            <a:endParaRPr lang="en-US" altLang="ko-KR" sz="1400" dirty="0">
              <a:latin typeface="나눔스퀘어 Bold" panose="020B0600000101010101" pitchFamily="34" charset="-127"/>
              <a:ea typeface="나눔스퀘어 Bold" panose="020B0600000101010101" pitchFamily="34" charset="-127"/>
            </a:endParaRPr>
          </a:p>
        </p:txBody>
      </p:sp>
    </p:spTree>
    <p:extLst>
      <p:ext uri="{BB962C8B-B14F-4D97-AF65-F5344CB8AC3E}">
        <p14:creationId xmlns:p14="http://schemas.microsoft.com/office/powerpoint/2010/main" val="93633004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hape 143"/>
          <p:cNvSpPr/>
          <p:nvPr/>
        </p:nvSpPr>
        <p:spPr>
          <a:xfrm>
            <a:off x="0" y="-31634"/>
            <a:ext cx="12900454" cy="782874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6" name="그림 5"/>
          <p:cNvPicPr>
            <a:picLocks noChangeAspect="1"/>
          </p:cNvPicPr>
          <p:nvPr/>
        </p:nvPicPr>
        <p:blipFill>
          <a:blip r:embed="rId2"/>
          <a:stretch>
            <a:fillRect/>
          </a:stretch>
        </p:blipFill>
        <p:spPr>
          <a:xfrm>
            <a:off x="1075714" y="5235824"/>
            <a:ext cx="4219575" cy="1066800"/>
          </a:xfrm>
          <a:prstGeom prst="rect">
            <a:avLst/>
          </a:prstGeom>
        </p:spPr>
      </p:pic>
      <p:pic>
        <p:nvPicPr>
          <p:cNvPr id="9" name="그림 8"/>
          <p:cNvPicPr>
            <a:picLocks noChangeAspect="1"/>
          </p:cNvPicPr>
          <p:nvPr/>
        </p:nvPicPr>
        <p:blipFill>
          <a:blip r:embed="rId3"/>
          <a:stretch>
            <a:fillRect/>
          </a:stretch>
        </p:blipFill>
        <p:spPr>
          <a:xfrm>
            <a:off x="4417275" y="803182"/>
            <a:ext cx="7607223" cy="4624627"/>
          </a:xfrm>
          <a:prstGeom prst="rect">
            <a:avLst/>
          </a:prstGeom>
          <a:ln>
            <a:solidFill>
              <a:schemeClr val="tx1"/>
            </a:solidFill>
          </a:ln>
        </p:spPr>
      </p:pic>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698149" y="514983"/>
            <a:ext cx="11029616" cy="575300"/>
          </a:xfrm>
        </p:spPr>
        <p:txBody>
          <a:bodyPr>
            <a:noAutofit/>
          </a:bodyPr>
          <a:lstStyle/>
          <a:p>
            <a:r>
              <a:rPr lang="ko-KR" altLang="en-US" sz="3200" dirty="0" err="1">
                <a:latin typeface="NanumSquare ExtraBold" panose="020B0600000101010101" pitchFamily="34" charset="-127"/>
                <a:ea typeface="NanumSquare ExtraBold" panose="020B0600000101010101" pitchFamily="34" charset="-127"/>
              </a:rPr>
              <a:t>关于登录金</a:t>
            </a:r>
            <a:r>
              <a:rPr lang="zh-CN" altLang="en-US" sz="3200" dirty="0">
                <a:latin typeface="NanumSquare ExtraBold" panose="020B0600000101010101" pitchFamily="34" charset="-127"/>
                <a:ea typeface="NanumSquare ExtraBold" panose="020B0600000101010101" pitchFamily="34" charset="-127"/>
              </a:rPr>
              <a:t>（学费）</a:t>
            </a:r>
            <a:endParaRPr lang="ko-KR" altLang="en-US" sz="3200" dirty="0">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1312711"/>
            <a:ext cx="11029615" cy="366425"/>
          </a:xfrm>
        </p:spPr>
        <p:txBody>
          <a:bodyPr anchor="t">
            <a:normAutofit/>
          </a:bodyPr>
          <a:lstStyle/>
          <a:p>
            <a:r>
              <a:rPr lang="ko-KR" altLang="en-US" sz="1400" dirty="0" err="1">
                <a:latin typeface="나눔스퀘어 Bold" panose="020B0600000101010101" pitchFamily="34" charset="-127"/>
                <a:ea typeface="나눔스퀘어 Bold" panose="020B0600000101010101" pitchFamily="34" charset="-127"/>
              </a:rPr>
              <a:t>确认学费缴纳情况</a:t>
            </a:r>
            <a:endParaRPr lang="en-US" sz="1400" dirty="0">
              <a:latin typeface="나눔스퀘어 Bold" panose="020B0600000101010101" pitchFamily="34" charset="-127"/>
              <a:ea typeface="나눔스퀘어 Bold" panose="020B0600000101010101" pitchFamily="34" charset="-127"/>
            </a:endParaRPr>
          </a:p>
        </p:txBody>
      </p:sp>
      <p:sp>
        <p:nvSpPr>
          <p:cNvPr id="15" name="직사각형 14"/>
          <p:cNvSpPr/>
          <p:nvPr/>
        </p:nvSpPr>
        <p:spPr>
          <a:xfrm>
            <a:off x="1162228" y="5764508"/>
            <a:ext cx="4064196" cy="439068"/>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6" name="Straight Connector 6">
            <a:extLst>
              <a:ext uri="{FF2B5EF4-FFF2-40B4-BE49-F238E27FC236}">
                <a16:creationId xmlns:a16="http://schemas.microsoft.com/office/drawing/2014/main" id="{32F816DE-0DAA-4A66-A03D-01B4BDA8D629}"/>
              </a:ext>
            </a:extLst>
          </p:cNvPr>
          <p:cNvCxnSpPr>
            <a:cxnSpLocks/>
            <a:endCxn id="17" idx="3"/>
          </p:cNvCxnSpPr>
          <p:nvPr/>
        </p:nvCxnSpPr>
        <p:spPr>
          <a:xfrm flipH="1">
            <a:off x="4436817" y="1808321"/>
            <a:ext cx="5806917" cy="462575"/>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D743BFD-AAC9-4887-884E-645680280E39}"/>
              </a:ext>
            </a:extLst>
          </p:cNvPr>
          <p:cNvSpPr txBox="1"/>
          <p:nvPr/>
        </p:nvSpPr>
        <p:spPr>
          <a:xfrm>
            <a:off x="1951841" y="1901564"/>
            <a:ext cx="2484976" cy="738664"/>
          </a:xfrm>
          <a:prstGeom prst="rect">
            <a:avLst/>
          </a:prstGeom>
          <a:noFill/>
        </p:spPr>
        <p:txBody>
          <a:bodyPr wrap="none" rtlCol="0">
            <a:spAutoFit/>
          </a:bodyPr>
          <a:lstStyle/>
          <a:p>
            <a:pPr algn="ctr"/>
            <a:r>
              <a:rPr lang="ko-KR" altLang="en-US" sz="1400" dirty="0" err="1">
                <a:latin typeface="나눔스퀘어 Bold" panose="020B0600000101010101" pitchFamily="34" charset="-127"/>
                <a:ea typeface="나눔스퀘어 Bold" panose="020B0600000101010101" pitchFamily="34" charset="-127"/>
              </a:rPr>
              <a:t>点击</a:t>
            </a:r>
            <a:r>
              <a:rPr lang="zh-CN" altLang="en-US" sz="1400" dirty="0">
                <a:latin typeface="나눔스퀘어 Bold" panose="020B0600000101010101" pitchFamily="34" charset="-127"/>
                <a:ea typeface="나눔스퀘어 Bold" panose="020B0600000101010101" pitchFamily="34" charset="-127"/>
              </a:rPr>
              <a:t>“</a:t>
            </a:r>
            <a:r>
              <a:rPr lang="ko-KR" altLang="en-US" sz="1400" dirty="0">
                <a:latin typeface="나눔스퀘어 Bold" panose="020B0600000101010101" pitchFamily="34" charset="-127"/>
                <a:ea typeface="나눔스퀘어 Bold" panose="020B0600000101010101" pitchFamily="34" charset="-127"/>
              </a:rPr>
              <a:t>등록금</a:t>
            </a:r>
            <a:r>
              <a:rPr lang="en-US" altLang="ko-KR" sz="1400" dirty="0">
                <a:latin typeface="나눔스퀘어 Bold" panose="020B0600000101010101" pitchFamily="34" charset="-127"/>
                <a:ea typeface="나눔스퀘어 Bold" panose="020B0600000101010101" pitchFamily="34" charset="-127"/>
              </a:rPr>
              <a:t>/</a:t>
            </a:r>
            <a:r>
              <a:rPr lang="ko-KR" altLang="en-US" sz="1400" dirty="0">
                <a:latin typeface="나눔스퀘어 Bold" panose="020B0600000101010101" pitchFamily="34" charset="-127"/>
                <a:ea typeface="나눔스퀘어 Bold" panose="020B0600000101010101" pitchFamily="34" charset="-127"/>
              </a:rPr>
              <a:t>교육비 증명서</a:t>
            </a:r>
            <a:r>
              <a:rPr lang="zh-CN" altLang="en-US" sz="1400" dirty="0">
                <a:latin typeface="나눔스퀘어 Bold" panose="020B0600000101010101" pitchFamily="34" charset="-127"/>
                <a:ea typeface="나눔스퀘어 Bold" panose="020B0600000101010101" pitchFamily="34" charset="-127"/>
              </a:rPr>
              <a:t>”</a:t>
            </a:r>
            <a:endParaRPr lang="en-US" altLang="zh-CN" sz="1400" dirty="0">
              <a:latin typeface="나눔스퀘어 Bold" panose="020B0600000101010101" pitchFamily="34" charset="-127"/>
              <a:ea typeface="나눔스퀘어 Bold" panose="020B0600000101010101" pitchFamily="34" charset="-127"/>
            </a:endParaRPr>
          </a:p>
          <a:p>
            <a:pPr algn="ctr"/>
            <a:r>
              <a:rPr lang="zh-CN" altLang="en-US" sz="1400" dirty="0">
                <a:latin typeface="나눔스퀘어 Bold" panose="020B0600000101010101" pitchFamily="34" charset="-127"/>
                <a:ea typeface="나눔스퀘어 Bold" panose="020B0600000101010101" pitchFamily="34" charset="-127"/>
              </a:rPr>
              <a:t>（学费</a:t>
            </a:r>
            <a:r>
              <a:rPr lang="en-US" altLang="zh-CN" sz="1400" dirty="0">
                <a:latin typeface="나눔스퀘어 Bold" panose="020B0600000101010101" pitchFamily="34" charset="-127"/>
                <a:ea typeface="나눔스퀘어 Bold" panose="020B0600000101010101" pitchFamily="34" charset="-127"/>
              </a:rPr>
              <a:t>/</a:t>
            </a:r>
            <a:r>
              <a:rPr lang="zh-CN" altLang="en-US" sz="1400" dirty="0">
                <a:latin typeface="나눔스퀘어 Bold" panose="020B0600000101010101" pitchFamily="34" charset="-127"/>
                <a:ea typeface="나눔스퀘어 Bold" panose="020B0600000101010101" pitchFamily="34" charset="-127"/>
              </a:rPr>
              <a:t>教育费用证明）</a:t>
            </a:r>
            <a:endParaRPr lang="en-US" altLang="ko-KR" sz="1400" dirty="0">
              <a:latin typeface="나눔스퀘어 Bold" panose="020B0600000101010101" pitchFamily="34" charset="-127"/>
              <a:ea typeface="나눔스퀘어 Bold" panose="020B0600000101010101" pitchFamily="34" charset="-127"/>
            </a:endParaRPr>
          </a:p>
          <a:p>
            <a:pPr algn="ctr"/>
            <a:endParaRPr lang="en-US" altLang="ko-KR" sz="1400" dirty="0">
              <a:latin typeface="나눔스퀘어 Bold" panose="020B0600000101010101" pitchFamily="34" charset="-127"/>
              <a:ea typeface="나눔스퀘어 Bold" panose="020B0600000101010101" pitchFamily="34" charset="-127"/>
            </a:endParaRPr>
          </a:p>
        </p:txBody>
      </p:sp>
      <p:sp>
        <p:nvSpPr>
          <p:cNvPr id="14" name="직사각형 13"/>
          <p:cNvSpPr/>
          <p:nvPr/>
        </p:nvSpPr>
        <p:spPr>
          <a:xfrm>
            <a:off x="10214558" y="1694902"/>
            <a:ext cx="955466" cy="206662"/>
          </a:xfrm>
          <a:prstGeom prst="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18" name="Straight Connector 6">
            <a:extLst>
              <a:ext uri="{FF2B5EF4-FFF2-40B4-BE49-F238E27FC236}">
                <a16:creationId xmlns:a16="http://schemas.microsoft.com/office/drawing/2014/main" id="{32F816DE-0DAA-4A66-A03D-01B4BDA8D629}"/>
              </a:ext>
            </a:extLst>
          </p:cNvPr>
          <p:cNvCxnSpPr>
            <a:cxnSpLocks/>
            <a:stCxn id="15" idx="0"/>
          </p:cNvCxnSpPr>
          <p:nvPr/>
        </p:nvCxnSpPr>
        <p:spPr>
          <a:xfrm flipH="1" flipV="1">
            <a:off x="2678076" y="4490176"/>
            <a:ext cx="516250" cy="1274332"/>
          </a:xfrm>
          <a:prstGeom prst="line">
            <a:avLst/>
          </a:prstGeom>
          <a:ln>
            <a:solidFill>
              <a:srgbClr val="FF0000"/>
            </a:solidFill>
            <a:prstDash val="sysDash"/>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8D743BFD-AAC9-4887-884E-645680280E39}"/>
              </a:ext>
            </a:extLst>
          </p:cNvPr>
          <p:cNvSpPr txBox="1"/>
          <p:nvPr/>
        </p:nvSpPr>
        <p:spPr>
          <a:xfrm>
            <a:off x="1436055" y="4083351"/>
            <a:ext cx="2239716" cy="523220"/>
          </a:xfrm>
          <a:prstGeom prst="rect">
            <a:avLst/>
          </a:prstGeom>
          <a:noFill/>
        </p:spPr>
        <p:txBody>
          <a:bodyPr wrap="none" rtlCol="0">
            <a:spAutoFit/>
          </a:bodyPr>
          <a:lstStyle/>
          <a:p>
            <a:pPr algn="ctr"/>
            <a:r>
              <a:rPr lang="ko-KR" altLang="en-US" sz="1400" dirty="0" err="1">
                <a:latin typeface="나눔스퀘어 Bold" panose="020B0600000101010101" pitchFamily="34" charset="-127"/>
                <a:ea typeface="나눔스퀘어 Bold" panose="020B0600000101010101" pitchFamily="34" charset="-127"/>
              </a:rPr>
              <a:t>点击</a:t>
            </a:r>
            <a:r>
              <a:rPr lang="zh-CN" altLang="en-US" sz="1400" dirty="0">
                <a:latin typeface="나눔스퀘어 Bold" panose="020B0600000101010101" pitchFamily="34" charset="-127"/>
                <a:ea typeface="나눔스퀘어 Bold" panose="020B0600000101010101" pitchFamily="34" charset="-127"/>
              </a:rPr>
              <a:t>“</a:t>
            </a:r>
            <a:r>
              <a:rPr lang="ko-KR" altLang="en-US" sz="1400" dirty="0">
                <a:latin typeface="나눔스퀘어 Bold" panose="020B0600000101010101" pitchFamily="34" charset="-127"/>
                <a:ea typeface="나눔스퀘어 Bold" panose="020B0600000101010101" pitchFamily="34" charset="-127"/>
              </a:rPr>
              <a:t>등록금 납부 확인서</a:t>
            </a:r>
            <a:r>
              <a:rPr lang="zh-CN" altLang="en-US" sz="1400" dirty="0">
                <a:latin typeface="나눔스퀘어 Bold" panose="020B0600000101010101" pitchFamily="34" charset="-127"/>
                <a:ea typeface="나눔스퀘어 Bold" panose="020B0600000101010101" pitchFamily="34" charset="-127"/>
              </a:rPr>
              <a:t>”</a:t>
            </a:r>
            <a:endParaRPr lang="en-US" altLang="zh-CN" sz="1400" dirty="0">
              <a:latin typeface="나눔스퀘어 Bold" panose="020B0600000101010101" pitchFamily="34" charset="-127"/>
              <a:ea typeface="나눔스퀘어 Bold" panose="020B0600000101010101" pitchFamily="34" charset="-127"/>
            </a:endParaRPr>
          </a:p>
          <a:p>
            <a:pPr algn="ctr"/>
            <a:r>
              <a:rPr lang="zh-CN" altLang="en-US" sz="1400" dirty="0">
                <a:latin typeface="나눔스퀘어 Bold" panose="020B0600000101010101" pitchFamily="34" charset="-127"/>
                <a:ea typeface="나눔스퀘어 Bold" panose="020B0600000101010101" pitchFamily="34" charset="-127"/>
              </a:rPr>
              <a:t>（学费缴纳确认书）</a:t>
            </a:r>
            <a:r>
              <a:rPr lang="ko-KR" altLang="en-US" sz="1400" dirty="0">
                <a:latin typeface="나눔스퀘어 Bold" panose="020B0600000101010101" pitchFamily="34" charset="-127"/>
                <a:ea typeface="나눔스퀘어 Bold" panose="020B0600000101010101" pitchFamily="34" charset="-127"/>
              </a:rPr>
              <a:t> </a:t>
            </a:r>
            <a:endParaRPr lang="en-US" altLang="ko-KR" sz="1400" dirty="0">
              <a:latin typeface="나눔스퀘어 Bold" panose="020B0600000101010101" pitchFamily="34" charset="-127"/>
              <a:ea typeface="나눔스퀘어 Bold" panose="020B0600000101010101" pitchFamily="34" charset="-127"/>
            </a:endParaRPr>
          </a:p>
        </p:txBody>
      </p:sp>
    </p:spTree>
    <p:extLst>
      <p:ext uri="{BB962C8B-B14F-4D97-AF65-F5344CB8AC3E}">
        <p14:creationId xmlns:p14="http://schemas.microsoft.com/office/powerpoint/2010/main" val="274157627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31634"/>
            <a:ext cx="12192000" cy="5961529"/>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233879" y="-640234"/>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528437" y="2172404"/>
            <a:ext cx="10976108" cy="830997"/>
          </a:xfrm>
          <a:prstGeom prst="rect">
            <a:avLst/>
          </a:prstGeom>
          <a:noFill/>
        </p:spPr>
        <p:txBody>
          <a:bodyPr wrap="square" rtlCol="0">
            <a:spAutoFit/>
          </a:bodyPr>
          <a:lstStyle/>
          <a:p>
            <a:pPr algn="ctr"/>
            <a:r>
              <a:rPr lang="en-US" altLang="ko-KR" sz="4800" dirty="0">
                <a:solidFill>
                  <a:schemeClr val="accent5">
                    <a:lumMod val="50000"/>
                  </a:schemeClr>
                </a:solidFill>
              </a:rPr>
              <a:t>IV. </a:t>
            </a:r>
            <a:r>
              <a:rPr lang="ko-KR" altLang="en-US" sz="4800" dirty="0" err="1">
                <a:solidFill>
                  <a:schemeClr val="accent5">
                    <a:lumMod val="50000"/>
                  </a:schemeClr>
                </a:solidFill>
              </a:rPr>
              <a:t>如何进行选课</a:t>
            </a:r>
            <a:endParaRPr lang="en-US" altLang="ko-KR" sz="4800" dirty="0">
              <a:solidFill>
                <a:schemeClr val="accent5">
                  <a:lumMod val="50000"/>
                </a:schemeClr>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51</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602817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68221"/>
            <a:ext cx="7580871" cy="523220"/>
          </a:xfrm>
          <a:prstGeom prst="rect">
            <a:avLst/>
          </a:prstGeom>
          <a:noFill/>
        </p:spPr>
        <p:txBody>
          <a:bodyPr wrap="square" rtlCol="0">
            <a:spAutoFit/>
          </a:bodyPr>
          <a:lstStyle/>
          <a:p>
            <a:r>
              <a:rPr lang="ko-KR" altLang="en-US" sz="2800">
                <a:solidFill>
                  <a:srgbClr val="002060"/>
                </a:solidFill>
              </a:rPr>
              <a:t>如何选课</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52</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0" name="TextBox 9"/>
          <p:cNvSpPr txBox="1"/>
          <p:nvPr/>
        </p:nvSpPr>
        <p:spPr>
          <a:xfrm>
            <a:off x="596378" y="3343163"/>
            <a:ext cx="9094855" cy="414088"/>
          </a:xfrm>
          <a:prstGeom prst="rect">
            <a:avLst/>
          </a:prstGeom>
          <a:noFill/>
        </p:spPr>
        <p:txBody>
          <a:bodyPr wrap="square" rtlCol="0">
            <a:spAutoFit/>
          </a:bodyPr>
          <a:lstStyle/>
          <a:p>
            <a:pPr>
              <a:lnSpc>
                <a:spcPct val="150000"/>
              </a:lnSpc>
            </a:pPr>
            <a:r>
              <a:rPr lang="en-US" altLang="ko-KR" sz="1600" dirty="0">
                <a:solidFill>
                  <a:srgbClr val="002060"/>
                </a:solidFill>
                <a:latin typeface="+mn-ea"/>
              </a:rPr>
              <a:t>2. </a:t>
            </a:r>
            <a:r>
              <a:rPr lang="ko-KR" altLang="en-US" sz="1600" dirty="0" err="1">
                <a:solidFill>
                  <a:srgbClr val="002060"/>
                </a:solidFill>
                <a:latin typeface="+mn-ea"/>
              </a:rPr>
              <a:t>访问光云大学官网</a:t>
            </a:r>
            <a:r>
              <a:rPr lang="en-US" altLang="ko-KR" sz="1600" dirty="0">
                <a:solidFill>
                  <a:srgbClr val="002060"/>
                </a:solidFill>
                <a:latin typeface="+mn-ea"/>
              </a:rPr>
              <a:t>(</a:t>
            </a:r>
            <a:r>
              <a:rPr lang="en-US" altLang="ko-KR" sz="1600" dirty="0">
                <a:solidFill>
                  <a:srgbClr val="002060"/>
                </a:solidFill>
                <a:latin typeface="+mn-ea"/>
                <a:hlinkClick r:id="rId5"/>
              </a:rPr>
              <a:t>www.kw.ac.kr</a:t>
            </a:r>
            <a:r>
              <a:rPr lang="en-US" altLang="ko-KR" sz="1600" dirty="0">
                <a:solidFill>
                  <a:srgbClr val="002060"/>
                </a:solidFill>
                <a:latin typeface="+mn-ea"/>
              </a:rPr>
              <a:t>) </a:t>
            </a:r>
            <a:r>
              <a:rPr lang="ko-KR" altLang="en-US" sz="1600" dirty="0" err="1">
                <a:solidFill>
                  <a:srgbClr val="002060"/>
                </a:solidFill>
                <a:latin typeface="+mn-ea"/>
              </a:rPr>
              <a:t>点击</a:t>
            </a:r>
            <a:r>
              <a:rPr lang="en-US" altLang="ko-KR" sz="1600" b="1" dirty="0">
                <a:solidFill>
                  <a:srgbClr val="002060"/>
                </a:solidFill>
                <a:latin typeface="+mn-ea"/>
              </a:rPr>
              <a:t>KLAS</a:t>
            </a:r>
            <a:r>
              <a:rPr lang="ko-KR" altLang="en-US" sz="1600" b="1" dirty="0" err="1">
                <a:solidFill>
                  <a:srgbClr val="002060"/>
                </a:solidFill>
                <a:latin typeface="+mn-ea"/>
              </a:rPr>
              <a:t>综合信息服务系统</a:t>
            </a:r>
            <a:r>
              <a:rPr lang="en-US" altLang="ko-KR" sz="1600" b="1" dirty="0">
                <a:solidFill>
                  <a:srgbClr val="002060"/>
                </a:solidFill>
                <a:latin typeface="+mn-ea"/>
              </a:rPr>
              <a:t> (</a:t>
            </a:r>
            <a:r>
              <a:rPr lang="en-US" altLang="ko-KR" sz="1600" b="1" dirty="0">
                <a:solidFill>
                  <a:srgbClr val="002060"/>
                </a:solidFill>
                <a:latin typeface="+mn-ea"/>
                <a:hlinkClick r:id="rId6"/>
              </a:rPr>
              <a:t>https://klas.kw.ac.kr/</a:t>
            </a:r>
            <a:r>
              <a:rPr lang="en-US" altLang="ko-KR" sz="1600" b="1" dirty="0">
                <a:solidFill>
                  <a:srgbClr val="002060"/>
                </a:solidFill>
                <a:latin typeface="+mn-ea"/>
              </a:rPr>
              <a:t>) </a:t>
            </a:r>
            <a:endParaRPr lang="ko-KR" altLang="en-US" sz="1600" dirty="0">
              <a:solidFill>
                <a:srgbClr val="002060"/>
              </a:solidFill>
              <a:latin typeface="+mn-ea"/>
            </a:endParaRPr>
          </a:p>
        </p:txBody>
      </p:sp>
      <p:sp>
        <p:nvSpPr>
          <p:cNvPr id="13" name="TextBox 12"/>
          <p:cNvSpPr txBox="1"/>
          <p:nvPr/>
        </p:nvSpPr>
        <p:spPr>
          <a:xfrm>
            <a:off x="596378" y="703930"/>
            <a:ext cx="10754372" cy="2630079"/>
          </a:xfrm>
          <a:prstGeom prst="rect">
            <a:avLst/>
          </a:prstGeom>
          <a:noFill/>
        </p:spPr>
        <p:txBody>
          <a:bodyPr wrap="square" rtlCol="0">
            <a:spAutoFit/>
          </a:bodyPr>
          <a:lstStyle/>
          <a:p>
            <a:pPr fontAlgn="base">
              <a:lnSpc>
                <a:spcPct val="150000"/>
              </a:lnSpc>
            </a:pPr>
            <a:r>
              <a:rPr lang="en-US" altLang="ko-KR" sz="1600" dirty="0">
                <a:solidFill>
                  <a:srgbClr val="002060"/>
                </a:solidFill>
                <a:latin typeface="+mn-ea"/>
              </a:rPr>
              <a:t>1. </a:t>
            </a:r>
            <a:r>
              <a:rPr lang="ko-KR" altLang="en-US" sz="1600" dirty="0" err="1">
                <a:solidFill>
                  <a:srgbClr val="002060"/>
                </a:solidFill>
                <a:latin typeface="+mn-ea"/>
              </a:rPr>
              <a:t>确认选课时间</a:t>
            </a:r>
            <a:r>
              <a:rPr lang="ko-KR" altLang="en-US" sz="1600" b="1" dirty="0">
                <a:solidFill>
                  <a:srgbClr val="002060"/>
                </a:solidFill>
                <a:latin typeface="+mn-ea"/>
              </a:rPr>
              <a:t>  </a:t>
            </a:r>
            <a:r>
              <a:rPr lang="en-US" altLang="ko-KR" sz="1600" dirty="0">
                <a:solidFill>
                  <a:srgbClr val="002060"/>
                </a:solidFill>
                <a:latin typeface="+mn-ea"/>
              </a:rPr>
              <a:t> * </a:t>
            </a:r>
            <a:r>
              <a:rPr lang="ko-KR" altLang="en-US" sz="1600" b="1" dirty="0" err="1">
                <a:solidFill>
                  <a:srgbClr val="002060"/>
                </a:solidFill>
                <a:latin typeface="+mn-ea"/>
              </a:rPr>
              <a:t>每天的</a:t>
            </a:r>
            <a:r>
              <a:rPr lang="zh-CN" altLang="en-US" sz="1600" b="1" dirty="0">
                <a:solidFill>
                  <a:srgbClr val="002060"/>
                </a:solidFill>
                <a:latin typeface="+mn-ea"/>
              </a:rPr>
              <a:t>上午</a:t>
            </a:r>
            <a:r>
              <a:rPr lang="en-US" altLang="ko-KR" sz="1600" b="1" dirty="0">
                <a:solidFill>
                  <a:srgbClr val="002060"/>
                </a:solidFill>
                <a:latin typeface="+mn-ea"/>
              </a:rPr>
              <a:t>10</a:t>
            </a:r>
            <a:r>
              <a:rPr lang="ko-KR" altLang="en-US" sz="1600" b="1" dirty="0" err="1">
                <a:solidFill>
                  <a:srgbClr val="002060"/>
                </a:solidFill>
                <a:latin typeface="+mn-ea"/>
              </a:rPr>
              <a:t>点</a:t>
            </a:r>
            <a:r>
              <a:rPr lang="en-US" altLang="ko-KR" sz="1600" b="1" dirty="0">
                <a:solidFill>
                  <a:srgbClr val="002060"/>
                </a:solidFill>
                <a:latin typeface="+mn-ea"/>
              </a:rPr>
              <a:t>~</a:t>
            </a:r>
            <a:r>
              <a:rPr lang="ko-KR" altLang="en-US" sz="1600" b="1" dirty="0" err="1">
                <a:solidFill>
                  <a:srgbClr val="002060"/>
                </a:solidFill>
                <a:latin typeface="+mn-ea"/>
              </a:rPr>
              <a:t>到下午</a:t>
            </a:r>
            <a:r>
              <a:rPr lang="en-US" altLang="ko-KR" sz="1600" b="1" dirty="0">
                <a:solidFill>
                  <a:srgbClr val="002060"/>
                </a:solidFill>
                <a:latin typeface="+mn-ea"/>
              </a:rPr>
              <a:t>4</a:t>
            </a:r>
            <a:r>
              <a:rPr lang="ko-KR" altLang="en-US" sz="1600" b="1" dirty="0" err="1">
                <a:solidFill>
                  <a:srgbClr val="002060"/>
                </a:solidFill>
                <a:latin typeface="+mn-ea"/>
              </a:rPr>
              <a:t>点</a:t>
            </a:r>
            <a:r>
              <a:rPr lang="ko-KR" altLang="en-US" sz="1600" dirty="0" err="1">
                <a:solidFill>
                  <a:srgbClr val="002060"/>
                </a:solidFill>
                <a:latin typeface="+mn-ea"/>
              </a:rPr>
              <a:t>可进行选课</a:t>
            </a:r>
            <a:r>
              <a:rPr lang="en-US" altLang="ko-KR" sz="1600" dirty="0">
                <a:solidFill>
                  <a:srgbClr val="002060"/>
                </a:solidFill>
                <a:latin typeface="+mn-ea"/>
              </a:rPr>
              <a:t>     </a:t>
            </a:r>
            <a:endParaRPr lang="en-US" altLang="ko-KR" sz="1600" b="1" dirty="0">
              <a:solidFill>
                <a:srgbClr val="002060"/>
              </a:solidFill>
              <a:latin typeface="+mn-ea"/>
            </a:endParaRPr>
          </a:p>
          <a:p>
            <a:pPr fontAlgn="base">
              <a:lnSpc>
                <a:spcPct val="150000"/>
              </a:lnSpc>
            </a:pPr>
            <a:r>
              <a:rPr lang="en-US" altLang="ko-KR" sz="1600" dirty="0">
                <a:solidFill>
                  <a:srgbClr val="002060"/>
                </a:solidFill>
                <a:latin typeface="+mn-ea"/>
              </a:rPr>
              <a:t>    1) </a:t>
            </a:r>
            <a:r>
              <a:rPr lang="ko-KR" altLang="en-US" sz="1600" dirty="0" err="1">
                <a:solidFill>
                  <a:srgbClr val="002060"/>
                </a:solidFill>
                <a:latin typeface="+mn-ea"/>
              </a:rPr>
              <a:t>新生选课日</a:t>
            </a:r>
            <a:r>
              <a:rPr lang="ko-KR" altLang="en-US" sz="1600" dirty="0">
                <a:solidFill>
                  <a:srgbClr val="002060"/>
                </a:solidFill>
                <a:latin typeface="+mn-ea"/>
              </a:rPr>
              <a:t> </a:t>
            </a:r>
            <a:r>
              <a:rPr lang="en-US" altLang="ko-KR" sz="1600" dirty="0">
                <a:solidFill>
                  <a:srgbClr val="002060"/>
                </a:solidFill>
                <a:latin typeface="+mn-ea"/>
              </a:rPr>
              <a:t>: </a:t>
            </a:r>
            <a:r>
              <a:rPr lang="en-US" altLang="zh-CN" sz="1600" dirty="0">
                <a:solidFill>
                  <a:srgbClr val="002060"/>
                </a:solidFill>
                <a:latin typeface="+mn-ea"/>
              </a:rPr>
              <a:t>2</a:t>
            </a:r>
            <a:r>
              <a:rPr lang="en-US" altLang="ko-KR" sz="1600" dirty="0">
                <a:solidFill>
                  <a:srgbClr val="002060"/>
                </a:solidFill>
                <a:latin typeface="+mn-ea"/>
              </a:rPr>
              <a:t>/</a:t>
            </a:r>
            <a:r>
              <a:rPr lang="en-US" altLang="zh-CN" sz="1600" dirty="0">
                <a:solidFill>
                  <a:srgbClr val="002060"/>
                </a:solidFill>
                <a:latin typeface="+mn-ea"/>
              </a:rPr>
              <a:t>23</a:t>
            </a:r>
            <a:r>
              <a:rPr lang="en-US" altLang="ko-KR" sz="1600" dirty="0">
                <a:solidFill>
                  <a:srgbClr val="002060"/>
                </a:solidFill>
                <a:latin typeface="+mn-ea"/>
              </a:rPr>
              <a:t>(</a:t>
            </a:r>
            <a:r>
              <a:rPr lang="ko-KR" altLang="en-US" sz="1600" dirty="0" err="1">
                <a:solidFill>
                  <a:srgbClr val="002060"/>
                </a:solidFill>
                <a:latin typeface="+mn-ea"/>
              </a:rPr>
              <a:t>星期二</a:t>
            </a:r>
            <a:r>
              <a:rPr lang="en-US" altLang="ko-KR" sz="1600" dirty="0">
                <a:solidFill>
                  <a:srgbClr val="002060"/>
                </a:solidFill>
                <a:latin typeface="+mn-ea"/>
              </a:rPr>
              <a:t>)</a:t>
            </a:r>
          </a:p>
          <a:p>
            <a:pPr fontAlgn="base">
              <a:lnSpc>
                <a:spcPct val="150000"/>
              </a:lnSpc>
            </a:pPr>
            <a:r>
              <a:rPr lang="en-US" altLang="ko-KR" sz="1600" dirty="0">
                <a:solidFill>
                  <a:srgbClr val="002060"/>
                </a:solidFill>
                <a:latin typeface="+mn-ea"/>
              </a:rPr>
              <a:t>    2) </a:t>
            </a:r>
            <a:r>
              <a:rPr lang="ko-KR" altLang="en-US" sz="1600" dirty="0" err="1">
                <a:solidFill>
                  <a:srgbClr val="002060"/>
                </a:solidFill>
                <a:latin typeface="+mn-ea"/>
              </a:rPr>
              <a:t>如在选课期间一节课都没有选上的话可在</a:t>
            </a:r>
            <a:r>
              <a:rPr lang="en-US" altLang="ko-KR" sz="1600" dirty="0">
                <a:solidFill>
                  <a:srgbClr val="002060"/>
                </a:solidFill>
                <a:latin typeface="+mn-ea"/>
              </a:rPr>
              <a:t> </a:t>
            </a:r>
            <a:r>
              <a:rPr lang="en-US" altLang="zh-CN" sz="1600" dirty="0">
                <a:solidFill>
                  <a:srgbClr val="002060"/>
                </a:solidFill>
                <a:latin typeface="+mn-ea"/>
              </a:rPr>
              <a:t>2</a:t>
            </a:r>
            <a:r>
              <a:rPr lang="en-US" altLang="ko-KR" sz="1600" dirty="0">
                <a:solidFill>
                  <a:srgbClr val="002060"/>
                </a:solidFill>
                <a:latin typeface="+mn-ea"/>
              </a:rPr>
              <a:t>/</a:t>
            </a:r>
            <a:r>
              <a:rPr lang="en-US" altLang="zh-CN" sz="1600" dirty="0">
                <a:solidFill>
                  <a:srgbClr val="002060"/>
                </a:solidFill>
                <a:latin typeface="+mn-ea"/>
              </a:rPr>
              <a:t>24</a:t>
            </a:r>
            <a:r>
              <a:rPr lang="en-US" altLang="ko-KR" sz="1600" dirty="0">
                <a:solidFill>
                  <a:srgbClr val="002060"/>
                </a:solidFill>
                <a:latin typeface="+mn-ea"/>
              </a:rPr>
              <a:t>(</a:t>
            </a:r>
            <a:r>
              <a:rPr lang="ko-KR" altLang="en-US" sz="1600" dirty="0" err="1">
                <a:solidFill>
                  <a:srgbClr val="002060"/>
                </a:solidFill>
                <a:latin typeface="+mn-ea"/>
              </a:rPr>
              <a:t>周三</a:t>
            </a:r>
            <a:r>
              <a:rPr lang="en-US" altLang="ko-KR" sz="1600" dirty="0">
                <a:solidFill>
                  <a:srgbClr val="002060"/>
                </a:solidFill>
                <a:latin typeface="+mn-ea"/>
              </a:rPr>
              <a:t>)-</a:t>
            </a:r>
            <a:r>
              <a:rPr lang="en-US" altLang="zh-CN" sz="1600" dirty="0">
                <a:solidFill>
                  <a:srgbClr val="002060"/>
                </a:solidFill>
                <a:latin typeface="+mn-ea"/>
              </a:rPr>
              <a:t>3</a:t>
            </a:r>
            <a:r>
              <a:rPr lang="en-US" altLang="ko-KR" sz="1600" dirty="0">
                <a:solidFill>
                  <a:srgbClr val="002060"/>
                </a:solidFill>
                <a:latin typeface="+mn-ea"/>
              </a:rPr>
              <a:t>/</a:t>
            </a:r>
            <a:r>
              <a:rPr lang="en-US" altLang="zh-CN" sz="1600" dirty="0">
                <a:solidFill>
                  <a:srgbClr val="002060"/>
                </a:solidFill>
                <a:latin typeface="+mn-ea"/>
              </a:rPr>
              <a:t>5</a:t>
            </a:r>
            <a:r>
              <a:rPr lang="en-US" altLang="ko-KR" sz="1600" dirty="0">
                <a:solidFill>
                  <a:srgbClr val="002060"/>
                </a:solidFill>
                <a:latin typeface="+mn-ea"/>
              </a:rPr>
              <a:t>(</a:t>
            </a:r>
            <a:r>
              <a:rPr lang="ko-KR" altLang="en-US" sz="1600" dirty="0" err="1">
                <a:solidFill>
                  <a:srgbClr val="002060"/>
                </a:solidFill>
                <a:latin typeface="+mn-ea"/>
              </a:rPr>
              <a:t>周五</a:t>
            </a:r>
            <a:r>
              <a:rPr lang="en-US" altLang="ko-KR" sz="1600" dirty="0">
                <a:solidFill>
                  <a:srgbClr val="002060"/>
                </a:solidFill>
                <a:latin typeface="+mn-ea"/>
              </a:rPr>
              <a:t>)</a:t>
            </a:r>
            <a:r>
              <a:rPr lang="ko-KR" altLang="en-US" sz="1600" dirty="0" err="1">
                <a:solidFill>
                  <a:srgbClr val="002060"/>
                </a:solidFill>
                <a:latin typeface="+mn-ea"/>
              </a:rPr>
              <a:t>的其中一天进行选课</a:t>
            </a:r>
            <a:r>
              <a:rPr lang="zh-CN" altLang="en-US" sz="1600" dirty="0">
                <a:solidFill>
                  <a:srgbClr val="002060"/>
                </a:solidFill>
                <a:latin typeface="+mn-ea"/>
              </a:rPr>
              <a:t>（双休日、公休日除外）</a:t>
            </a:r>
            <a:endParaRPr lang="en-US" altLang="ko-KR" sz="1600" dirty="0">
              <a:solidFill>
                <a:srgbClr val="002060"/>
              </a:solidFill>
              <a:latin typeface="+mn-ea"/>
            </a:endParaRPr>
          </a:p>
          <a:p>
            <a:pPr fontAlgn="base">
              <a:lnSpc>
                <a:spcPct val="150000"/>
              </a:lnSpc>
            </a:pPr>
            <a:r>
              <a:rPr lang="en-US" altLang="ko-KR" sz="1600" dirty="0">
                <a:solidFill>
                  <a:srgbClr val="002060"/>
                </a:solidFill>
                <a:latin typeface="+mn-ea"/>
              </a:rPr>
              <a:t>    3) </a:t>
            </a:r>
            <a:r>
              <a:rPr lang="zh-CN" altLang="en-US" sz="1600" dirty="0">
                <a:solidFill>
                  <a:srgbClr val="002060"/>
                </a:solidFill>
                <a:latin typeface="+mn-ea"/>
              </a:rPr>
              <a:t>抛课</a:t>
            </a:r>
            <a:r>
              <a:rPr lang="en-US" altLang="zh-CN" sz="1600" dirty="0">
                <a:solidFill>
                  <a:srgbClr val="002060"/>
                </a:solidFill>
                <a:latin typeface="+mn-ea"/>
              </a:rPr>
              <a:t>/</a:t>
            </a:r>
            <a:r>
              <a:rPr lang="zh-CN" altLang="en-US" sz="1600" dirty="0">
                <a:solidFill>
                  <a:srgbClr val="002060"/>
                </a:solidFill>
                <a:latin typeface="+mn-ea"/>
              </a:rPr>
              <a:t>改课时间</a:t>
            </a:r>
            <a:r>
              <a:rPr lang="ko-KR" altLang="en-US" sz="1600" dirty="0">
                <a:solidFill>
                  <a:srgbClr val="002060"/>
                </a:solidFill>
                <a:latin typeface="+mn-ea"/>
              </a:rPr>
              <a:t> </a:t>
            </a:r>
            <a:r>
              <a:rPr lang="en-US" altLang="ko-KR" sz="1600" dirty="0">
                <a:solidFill>
                  <a:srgbClr val="002060"/>
                </a:solidFill>
                <a:latin typeface="+mn-ea"/>
              </a:rPr>
              <a:t>:</a:t>
            </a:r>
            <a:r>
              <a:rPr lang="ko-KR" altLang="en-US" sz="1600" dirty="0">
                <a:solidFill>
                  <a:srgbClr val="002060"/>
                </a:solidFill>
                <a:latin typeface="+mn-ea"/>
              </a:rPr>
              <a:t> </a:t>
            </a:r>
            <a:r>
              <a:rPr lang="en-US" altLang="zh-CN" sz="1600" dirty="0">
                <a:solidFill>
                  <a:srgbClr val="002060"/>
                </a:solidFill>
                <a:latin typeface="+mn-ea"/>
              </a:rPr>
              <a:t>3</a:t>
            </a:r>
            <a:r>
              <a:rPr lang="en-US" altLang="ko-KR" sz="1600" dirty="0">
                <a:solidFill>
                  <a:srgbClr val="002060"/>
                </a:solidFill>
                <a:latin typeface="+mn-ea"/>
              </a:rPr>
              <a:t>/</a:t>
            </a:r>
            <a:r>
              <a:rPr lang="en-US" altLang="zh-CN" sz="1600" dirty="0">
                <a:solidFill>
                  <a:srgbClr val="002060"/>
                </a:solidFill>
                <a:latin typeface="+mn-ea"/>
              </a:rPr>
              <a:t>9</a:t>
            </a:r>
            <a:r>
              <a:rPr lang="en-US" altLang="ko-KR" sz="1600" dirty="0">
                <a:solidFill>
                  <a:srgbClr val="002060"/>
                </a:solidFill>
                <a:latin typeface="+mn-ea"/>
              </a:rPr>
              <a:t>(</a:t>
            </a:r>
            <a:r>
              <a:rPr lang="ko-KR" altLang="en-US" sz="1600" dirty="0" err="1">
                <a:solidFill>
                  <a:srgbClr val="002060"/>
                </a:solidFill>
                <a:latin typeface="+mn-ea"/>
              </a:rPr>
              <a:t>周二</a:t>
            </a:r>
            <a:r>
              <a:rPr lang="en-US" altLang="ko-KR" sz="1600" dirty="0">
                <a:solidFill>
                  <a:srgbClr val="002060"/>
                </a:solidFill>
                <a:latin typeface="+mn-ea"/>
              </a:rPr>
              <a:t>)-1</a:t>
            </a:r>
            <a:r>
              <a:rPr lang="en-US" altLang="zh-CN" sz="1600" dirty="0">
                <a:solidFill>
                  <a:srgbClr val="002060"/>
                </a:solidFill>
                <a:latin typeface="+mn-ea"/>
              </a:rPr>
              <a:t>0</a:t>
            </a:r>
            <a:r>
              <a:rPr lang="en-US" altLang="ko-KR" sz="1600" dirty="0">
                <a:solidFill>
                  <a:srgbClr val="002060"/>
                </a:solidFill>
                <a:latin typeface="+mn-ea"/>
              </a:rPr>
              <a:t>(</a:t>
            </a:r>
            <a:r>
              <a:rPr lang="ko-KR" altLang="en-US" sz="1600" dirty="0" err="1">
                <a:solidFill>
                  <a:srgbClr val="002060"/>
                </a:solidFill>
                <a:latin typeface="+mn-ea"/>
              </a:rPr>
              <a:t>周三</a:t>
            </a:r>
            <a:r>
              <a:rPr lang="en-US" altLang="ko-KR" sz="1600" dirty="0">
                <a:solidFill>
                  <a:srgbClr val="002060"/>
                </a:solidFill>
                <a:latin typeface="+mn-ea"/>
              </a:rPr>
              <a:t>)</a:t>
            </a:r>
          </a:p>
          <a:p>
            <a:pPr fontAlgn="base">
              <a:lnSpc>
                <a:spcPct val="150000"/>
              </a:lnSpc>
            </a:pPr>
            <a:r>
              <a:rPr lang="zh-CN" altLang="en-US" sz="1600" dirty="0">
                <a:solidFill>
                  <a:srgbClr val="002060"/>
                </a:solidFill>
                <a:latin typeface="+mn-ea"/>
              </a:rPr>
              <a:t>     </a:t>
            </a:r>
            <a:r>
              <a:rPr lang="en-US" altLang="zh-CN" sz="1600" dirty="0">
                <a:solidFill>
                  <a:srgbClr val="002060"/>
                </a:solidFill>
                <a:latin typeface="+mn-ea"/>
              </a:rPr>
              <a:t>4</a:t>
            </a:r>
            <a:r>
              <a:rPr lang="en-US" altLang="ko-KR" sz="1600" dirty="0">
                <a:solidFill>
                  <a:srgbClr val="002060"/>
                </a:solidFill>
                <a:latin typeface="+mn-ea"/>
              </a:rPr>
              <a:t>) </a:t>
            </a:r>
            <a:r>
              <a:rPr lang="ko-KR" altLang="en-US" sz="1600" dirty="0" err="1">
                <a:solidFill>
                  <a:srgbClr val="002060"/>
                </a:solidFill>
                <a:latin typeface="+mn-ea"/>
              </a:rPr>
              <a:t>越南学生会所组织的说明会将会在线上进行</a:t>
            </a:r>
            <a:r>
              <a:rPr lang="zh-CN" altLang="en-US" sz="1600" dirty="0">
                <a:solidFill>
                  <a:srgbClr val="002060"/>
                </a:solidFill>
                <a:latin typeface="+mn-ea"/>
              </a:rPr>
              <a:t>（详细信息将会另行通知）</a:t>
            </a:r>
            <a:endParaRPr lang="en-US" altLang="ko-KR" sz="1600" dirty="0">
              <a:solidFill>
                <a:srgbClr val="002060"/>
              </a:solidFill>
              <a:latin typeface="+mn-ea"/>
            </a:endParaRPr>
          </a:p>
          <a:p>
            <a:pPr fontAlgn="base">
              <a:lnSpc>
                <a:spcPct val="150000"/>
              </a:lnSpc>
            </a:pPr>
            <a:r>
              <a:rPr lang="en-US" altLang="ko-KR" sz="1600" b="1" dirty="0">
                <a:solidFill>
                  <a:srgbClr val="002060"/>
                </a:solidFill>
                <a:latin typeface="+mn-ea"/>
              </a:rPr>
              <a:t>    6) </a:t>
            </a:r>
            <a:r>
              <a:rPr lang="ko-KR" altLang="en-US" sz="1600" b="1" dirty="0" err="1">
                <a:solidFill>
                  <a:srgbClr val="002060"/>
                </a:solidFill>
                <a:latin typeface="+mn-ea"/>
              </a:rPr>
              <a:t>选课指南</a:t>
            </a:r>
            <a:r>
              <a:rPr lang="en-US" altLang="ko-KR" sz="1600" b="1" dirty="0">
                <a:solidFill>
                  <a:srgbClr val="002060"/>
                </a:solidFill>
                <a:latin typeface="+mn-ea"/>
                <a:hlinkClick r:id="rId7"/>
              </a:rPr>
              <a:t> www.kw.ac.kr/ko/life/notice.jsp?BoardMode=view&amp;DUID=35178</a:t>
            </a:r>
            <a:endParaRPr lang="en-US" altLang="ko-KR" sz="1600" dirty="0">
              <a:solidFill>
                <a:schemeClr val="accent5">
                  <a:lumMod val="50000"/>
                </a:schemeClr>
              </a:solidFill>
              <a:latin typeface="+mn-ea"/>
            </a:endParaRPr>
          </a:p>
          <a:p>
            <a:pPr fontAlgn="base">
              <a:lnSpc>
                <a:spcPct val="150000"/>
              </a:lnSpc>
            </a:pPr>
            <a:r>
              <a:rPr lang="en-US" altLang="ko-KR" sz="1600" dirty="0">
                <a:solidFill>
                  <a:schemeClr val="accent5">
                    <a:lumMod val="50000"/>
                  </a:schemeClr>
                </a:solidFill>
                <a:latin typeface="+mn-ea"/>
              </a:rPr>
              <a:t> </a:t>
            </a:r>
          </a:p>
        </p:txBody>
      </p:sp>
      <p:pic>
        <p:nvPicPr>
          <p:cNvPr id="6" name="그림 5"/>
          <p:cNvPicPr>
            <a:picLocks noChangeAspect="1"/>
          </p:cNvPicPr>
          <p:nvPr/>
        </p:nvPicPr>
        <p:blipFill>
          <a:blip r:embed="rId8"/>
          <a:stretch>
            <a:fillRect/>
          </a:stretch>
        </p:blipFill>
        <p:spPr>
          <a:xfrm>
            <a:off x="6394190" y="3940488"/>
            <a:ext cx="5726801" cy="2774593"/>
          </a:xfrm>
          <a:prstGeom prst="rect">
            <a:avLst/>
          </a:prstGeom>
        </p:spPr>
      </p:pic>
      <p:sp>
        <p:nvSpPr>
          <p:cNvPr id="7" name="타원 6"/>
          <p:cNvSpPr/>
          <p:nvPr/>
        </p:nvSpPr>
        <p:spPr>
          <a:xfrm>
            <a:off x="8730216" y="4376482"/>
            <a:ext cx="805656" cy="390144"/>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8">
            <a:extLst>
              <a:ext uri="{FF2B5EF4-FFF2-40B4-BE49-F238E27FC236}">
                <a16:creationId xmlns:a16="http://schemas.microsoft.com/office/drawing/2014/main" id="{2F8C4D3B-A71C-A947-A19E-E013232BC548}"/>
              </a:ext>
            </a:extLst>
          </p:cNvPr>
          <p:cNvSpPr txBox="1"/>
          <p:nvPr/>
        </p:nvSpPr>
        <p:spPr>
          <a:xfrm>
            <a:off x="320525" y="4115378"/>
            <a:ext cx="5492446" cy="707886"/>
          </a:xfrm>
          <a:prstGeom prst="rect">
            <a:avLst/>
          </a:prstGeom>
          <a:solidFill>
            <a:srgbClr val="FFFF00"/>
          </a:solidFill>
        </p:spPr>
        <p:txBody>
          <a:bodyPr wrap="square" rtlCol="0">
            <a:spAutoFit/>
          </a:bodyPr>
          <a:lstStyle/>
          <a:p>
            <a:r>
              <a:rPr lang="en-US" altLang="ko-KR" sz="1600" dirty="0">
                <a:solidFill>
                  <a:srgbClr val="002060"/>
                </a:solidFill>
              </a:rPr>
              <a:t> 2021-1</a:t>
            </a:r>
            <a:r>
              <a:rPr lang="ko-KR" altLang="en-US" sz="1600" dirty="0" err="1">
                <a:solidFill>
                  <a:srgbClr val="002060"/>
                </a:solidFill>
              </a:rPr>
              <a:t>学期选课资料集</a:t>
            </a:r>
            <a:r>
              <a:rPr lang="en-US" altLang="ko-KR" sz="1200" dirty="0">
                <a:solidFill>
                  <a:srgbClr val="002060"/>
                </a:solidFill>
                <a:hlinkClick r:id="rId9"/>
              </a:rPr>
              <a:t>www.kw.ac.kr/ko/life/notice.jsp?BoardMode=view&amp;DUID=35176</a:t>
            </a:r>
            <a:endParaRPr lang="en-US" altLang="ko-KR" sz="1200" dirty="0">
              <a:solidFill>
                <a:srgbClr val="002060"/>
              </a:solidFill>
            </a:endParaRPr>
          </a:p>
          <a:p>
            <a:endParaRPr lang="en-US" altLang="ko-KR" sz="1200" dirty="0">
              <a:solidFill>
                <a:srgbClr val="002060"/>
              </a:solidFill>
            </a:endParaRPr>
          </a:p>
        </p:txBody>
      </p:sp>
      <p:sp>
        <p:nvSpPr>
          <p:cNvPr id="16" name="TextBox 14">
            <a:extLst>
              <a:ext uri="{FF2B5EF4-FFF2-40B4-BE49-F238E27FC236}">
                <a16:creationId xmlns:a16="http://schemas.microsoft.com/office/drawing/2014/main" id="{F297B6E7-C86C-B240-9A65-68A76AC2321D}"/>
              </a:ext>
            </a:extLst>
          </p:cNvPr>
          <p:cNvSpPr txBox="1"/>
          <p:nvPr/>
        </p:nvSpPr>
        <p:spPr>
          <a:xfrm>
            <a:off x="320525" y="5044136"/>
            <a:ext cx="5492446" cy="702949"/>
          </a:xfrm>
          <a:prstGeom prst="rect">
            <a:avLst/>
          </a:prstGeom>
          <a:solidFill>
            <a:srgbClr val="FFFF00"/>
          </a:solidFill>
        </p:spPr>
        <p:txBody>
          <a:bodyPr wrap="square" rtlCol="0">
            <a:spAutoFit/>
          </a:bodyPr>
          <a:lstStyle/>
          <a:p>
            <a:pPr fontAlgn="base">
              <a:lnSpc>
                <a:spcPct val="150000"/>
              </a:lnSpc>
            </a:pPr>
            <a:r>
              <a:rPr lang="en-US" altLang="ko-KR" sz="1600" dirty="0">
                <a:solidFill>
                  <a:srgbClr val="002060"/>
                </a:solidFill>
              </a:rPr>
              <a:t> 2021-1</a:t>
            </a:r>
            <a:r>
              <a:rPr lang="ko-KR" altLang="en-US" sz="1600" dirty="0" err="1">
                <a:solidFill>
                  <a:srgbClr val="002060"/>
                </a:solidFill>
              </a:rPr>
              <a:t>学期选课说明</a:t>
            </a:r>
            <a:r>
              <a:rPr lang="en-US" altLang="ko-KR" sz="1600" b="1" dirty="0">
                <a:solidFill>
                  <a:srgbClr val="002060"/>
                </a:solidFill>
              </a:rPr>
              <a:t>(</a:t>
            </a:r>
            <a:r>
              <a:rPr lang="ko-KR" altLang="en-US" sz="1600" b="1" dirty="0" err="1">
                <a:solidFill>
                  <a:srgbClr val="002060"/>
                </a:solidFill>
              </a:rPr>
              <a:t>包括视频</a:t>
            </a:r>
            <a:r>
              <a:rPr lang="en-US" altLang="ko-KR" sz="1600" b="1" dirty="0">
                <a:solidFill>
                  <a:srgbClr val="002060"/>
                </a:solidFill>
              </a:rPr>
              <a:t>)</a:t>
            </a:r>
            <a:r>
              <a:rPr lang="ko-KR" altLang="en-US" sz="1600" dirty="0">
                <a:solidFill>
                  <a:srgbClr val="002060"/>
                </a:solidFill>
              </a:rPr>
              <a:t> </a:t>
            </a:r>
            <a:r>
              <a:rPr lang="en-US" altLang="ko-KR" sz="1200" b="1" dirty="0">
                <a:solidFill>
                  <a:srgbClr val="002060"/>
                </a:solidFill>
                <a:latin typeface="+mn-ea"/>
                <a:hlinkClick r:id="rId7"/>
              </a:rPr>
              <a:t>www.kw.ac.kr/ko/life/notice.jsp?BoardMode=view&amp;DUID=35178</a:t>
            </a:r>
            <a:endParaRPr lang="en-US" altLang="ko-KR" sz="1200" dirty="0">
              <a:solidFill>
                <a:srgbClr val="002060"/>
              </a:solidFill>
            </a:endParaRPr>
          </a:p>
        </p:txBody>
      </p:sp>
    </p:spTree>
    <p:extLst>
      <p:ext uri="{BB962C8B-B14F-4D97-AF65-F5344CB8AC3E}">
        <p14:creationId xmlns:p14="http://schemas.microsoft.com/office/powerpoint/2010/main" val="9609647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15931"/>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ko-KR" altLang="en-US" sz="2800" dirty="0" err="1">
                <a:solidFill>
                  <a:srgbClr val="002060"/>
                </a:solidFill>
              </a:rPr>
              <a:t>如何选课</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53</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0" name="TextBox 9"/>
          <p:cNvSpPr txBox="1"/>
          <p:nvPr/>
        </p:nvSpPr>
        <p:spPr>
          <a:xfrm>
            <a:off x="269227" y="981314"/>
            <a:ext cx="11309747" cy="4107406"/>
          </a:xfrm>
          <a:prstGeom prst="rect">
            <a:avLst/>
          </a:prstGeom>
          <a:noFill/>
        </p:spPr>
        <p:txBody>
          <a:bodyPr wrap="square" rtlCol="0">
            <a:spAutoFit/>
          </a:bodyPr>
          <a:lstStyle/>
          <a:p>
            <a:pPr fontAlgn="base">
              <a:lnSpc>
                <a:spcPct val="150000"/>
              </a:lnSpc>
            </a:pPr>
            <a:r>
              <a:rPr lang="en-US" altLang="ko-KR" sz="1600" dirty="0">
                <a:solidFill>
                  <a:srgbClr val="002060"/>
                </a:solidFill>
                <a:latin typeface="+mn-ea"/>
              </a:rPr>
              <a:t>4. </a:t>
            </a:r>
            <a:r>
              <a:rPr lang="ko-KR" altLang="en-US" sz="1600" b="1" dirty="0" err="1">
                <a:solidFill>
                  <a:srgbClr val="002060"/>
                </a:solidFill>
                <a:latin typeface="+mn-ea"/>
              </a:rPr>
              <a:t>登录</a:t>
            </a:r>
            <a:r>
              <a:rPr lang="en-US" altLang="ko-KR" sz="1600" b="1" dirty="0">
                <a:solidFill>
                  <a:srgbClr val="002060"/>
                </a:solidFill>
                <a:latin typeface="+mn-ea"/>
              </a:rPr>
              <a:t>KLAS</a:t>
            </a:r>
            <a:r>
              <a:rPr lang="ko-KR" altLang="en-US" sz="1600" b="1" dirty="0" err="1">
                <a:solidFill>
                  <a:srgbClr val="002060"/>
                </a:solidFill>
                <a:latin typeface="+mn-ea"/>
              </a:rPr>
              <a:t>综合信息服务系统</a:t>
            </a:r>
            <a:endParaRPr lang="en-US" altLang="ko-KR" sz="1600" dirty="0">
              <a:solidFill>
                <a:srgbClr val="002060"/>
              </a:solidFill>
              <a:latin typeface="+mn-ea"/>
            </a:endParaRPr>
          </a:p>
          <a:p>
            <a:pPr marL="342900" indent="-342900" fontAlgn="base">
              <a:lnSpc>
                <a:spcPct val="150000"/>
              </a:lnSpc>
              <a:buAutoNum type="arabicParenR"/>
            </a:pPr>
            <a:r>
              <a:rPr lang="ko-KR" altLang="en-US" sz="1600" dirty="0" err="1">
                <a:solidFill>
                  <a:srgbClr val="002060"/>
                </a:solidFill>
                <a:latin typeface="+mn-ea"/>
              </a:rPr>
              <a:t>查询学号</a:t>
            </a:r>
            <a:r>
              <a:rPr lang="ko-KR" altLang="en-US" sz="1600" dirty="0">
                <a:solidFill>
                  <a:srgbClr val="002060"/>
                </a:solidFill>
                <a:latin typeface="+mn-ea"/>
              </a:rPr>
              <a:t> </a:t>
            </a:r>
            <a:r>
              <a:rPr lang="en-US" altLang="ko-KR" sz="1600" dirty="0">
                <a:solidFill>
                  <a:srgbClr val="002060"/>
                </a:solidFill>
                <a:latin typeface="+mn-ea"/>
              </a:rPr>
              <a:t>: </a:t>
            </a:r>
            <a:r>
              <a:rPr lang="ko-KR" altLang="en-US" sz="1600" dirty="0">
                <a:solidFill>
                  <a:srgbClr val="002060"/>
                </a:solidFill>
                <a:latin typeface="+mn-ea"/>
              </a:rPr>
              <a:t>개인번호조회</a:t>
            </a:r>
            <a:r>
              <a:rPr lang="en-US" altLang="ko-KR" sz="1600" dirty="0">
                <a:solidFill>
                  <a:srgbClr val="002060"/>
                </a:solidFill>
                <a:latin typeface="+mn-ea"/>
              </a:rPr>
              <a:t>-&gt;</a:t>
            </a:r>
            <a:r>
              <a:rPr lang="ko-KR" altLang="en-US" sz="1600" dirty="0">
                <a:solidFill>
                  <a:srgbClr val="002060"/>
                </a:solidFill>
                <a:latin typeface="+mn-ea"/>
              </a:rPr>
              <a:t>이름</a:t>
            </a:r>
            <a:r>
              <a:rPr lang="en-US" altLang="ko-KR" sz="1600" dirty="0">
                <a:solidFill>
                  <a:srgbClr val="002060"/>
                </a:solidFill>
                <a:latin typeface="+mn-ea"/>
              </a:rPr>
              <a:t>(</a:t>
            </a:r>
            <a:r>
              <a:rPr lang="ko-KR" altLang="en-US" sz="1600" dirty="0" err="1">
                <a:solidFill>
                  <a:srgbClr val="002060"/>
                </a:solidFill>
                <a:latin typeface="+mn-ea"/>
              </a:rPr>
              <a:t>입학시</a:t>
            </a:r>
            <a:r>
              <a:rPr lang="ko-KR" altLang="en-US" sz="1600" dirty="0">
                <a:solidFill>
                  <a:srgbClr val="002060"/>
                </a:solidFill>
                <a:latin typeface="+mn-ea"/>
              </a:rPr>
              <a:t> 등록한 </a:t>
            </a:r>
            <a:r>
              <a:rPr lang="ko-KR" altLang="en-US" sz="1600" dirty="0" err="1">
                <a:solidFill>
                  <a:srgbClr val="002060"/>
                </a:solidFill>
                <a:latin typeface="+mn-ea"/>
              </a:rPr>
              <a:t>한글명</a:t>
            </a:r>
            <a:r>
              <a:rPr lang="en-US" altLang="ko-KR" sz="1600" dirty="0">
                <a:solidFill>
                  <a:srgbClr val="002060"/>
                </a:solidFill>
                <a:latin typeface="+mn-ea"/>
              </a:rPr>
              <a:t>) </a:t>
            </a:r>
            <a:r>
              <a:rPr lang="ko-KR" altLang="en-US" sz="1600" dirty="0">
                <a:solidFill>
                  <a:srgbClr val="002060"/>
                </a:solidFill>
                <a:latin typeface="+mn-ea"/>
              </a:rPr>
              <a:t>및 생년월일</a:t>
            </a:r>
            <a:r>
              <a:rPr lang="en-US" altLang="ko-KR" sz="1600" dirty="0">
                <a:solidFill>
                  <a:srgbClr val="002060"/>
                </a:solidFill>
                <a:latin typeface="+mn-ea"/>
              </a:rPr>
              <a:t>(6</a:t>
            </a:r>
            <a:r>
              <a:rPr lang="ko-KR" altLang="en-US" sz="1600" dirty="0">
                <a:solidFill>
                  <a:srgbClr val="002060"/>
                </a:solidFill>
                <a:latin typeface="+mn-ea"/>
              </a:rPr>
              <a:t>자리</a:t>
            </a:r>
            <a:r>
              <a:rPr lang="en-US" altLang="ko-KR" sz="1600" dirty="0">
                <a:solidFill>
                  <a:srgbClr val="002060"/>
                </a:solidFill>
                <a:latin typeface="+mn-ea"/>
              </a:rPr>
              <a:t>,</a:t>
            </a:r>
            <a:r>
              <a:rPr lang="ko-KR" altLang="en-US" sz="1600" dirty="0">
                <a:solidFill>
                  <a:srgbClr val="002060"/>
                </a:solidFill>
                <a:latin typeface="+mn-ea"/>
              </a:rPr>
              <a:t>예</a:t>
            </a:r>
            <a:r>
              <a:rPr lang="en-US" altLang="ko-KR" sz="1600" dirty="0">
                <a:solidFill>
                  <a:srgbClr val="002060"/>
                </a:solidFill>
                <a:latin typeface="+mn-ea"/>
              </a:rPr>
              <a:t>)980502)</a:t>
            </a:r>
            <a:r>
              <a:rPr lang="ko-KR" altLang="en-US" sz="1600" dirty="0">
                <a:solidFill>
                  <a:srgbClr val="002060"/>
                </a:solidFill>
                <a:latin typeface="+mn-ea"/>
              </a:rPr>
              <a:t>로 개인번호</a:t>
            </a:r>
            <a:r>
              <a:rPr lang="en-US" altLang="ko-KR" sz="1600" dirty="0">
                <a:solidFill>
                  <a:srgbClr val="002060"/>
                </a:solidFill>
                <a:latin typeface="+mn-ea"/>
              </a:rPr>
              <a:t>(</a:t>
            </a:r>
            <a:r>
              <a:rPr lang="ko-KR" altLang="en-US" sz="1600" dirty="0">
                <a:solidFill>
                  <a:srgbClr val="002060"/>
                </a:solidFill>
                <a:latin typeface="+mn-ea"/>
              </a:rPr>
              <a:t>학번</a:t>
            </a:r>
            <a:r>
              <a:rPr lang="en-US" altLang="ko-KR" sz="1600" dirty="0">
                <a:solidFill>
                  <a:srgbClr val="002060"/>
                </a:solidFill>
                <a:latin typeface="+mn-ea"/>
              </a:rPr>
              <a:t>)</a:t>
            </a:r>
            <a:r>
              <a:rPr lang="ko-KR" altLang="en-US" sz="1600" dirty="0">
                <a:solidFill>
                  <a:srgbClr val="002060"/>
                </a:solidFill>
                <a:latin typeface="+mn-ea"/>
              </a:rPr>
              <a:t> 조회</a:t>
            </a:r>
            <a:endParaRPr lang="en-US" altLang="ko-KR" sz="1600" dirty="0">
              <a:solidFill>
                <a:srgbClr val="002060"/>
              </a:solidFill>
              <a:latin typeface="+mn-ea"/>
            </a:endParaRPr>
          </a:p>
          <a:p>
            <a:pPr fontAlgn="base">
              <a:lnSpc>
                <a:spcPct val="150000"/>
              </a:lnSpc>
            </a:pPr>
            <a:r>
              <a:rPr lang="en-US" altLang="zh-CN" sz="1600" dirty="0">
                <a:solidFill>
                  <a:srgbClr val="002060"/>
                </a:solidFill>
                <a:latin typeface="+mn-ea"/>
              </a:rPr>
              <a:t>                        #</a:t>
            </a:r>
            <a:r>
              <a:rPr lang="zh-CN" altLang="en-US" sz="1600" dirty="0">
                <a:solidFill>
                  <a:srgbClr val="002060"/>
                </a:solidFill>
                <a:latin typeface="+mn-ea"/>
              </a:rPr>
              <a:t>点击</a:t>
            </a:r>
            <a:r>
              <a:rPr lang="ko-KR" altLang="en-US" sz="1600" dirty="0">
                <a:solidFill>
                  <a:srgbClr val="002060"/>
                </a:solidFill>
                <a:latin typeface="+mn-ea"/>
              </a:rPr>
              <a:t>개인 </a:t>
            </a:r>
            <a:r>
              <a:rPr lang="ko-KR" altLang="en-US" sz="1600" dirty="0" err="1">
                <a:solidFill>
                  <a:srgbClr val="002060"/>
                </a:solidFill>
                <a:latin typeface="+mn-ea"/>
              </a:rPr>
              <a:t>번호조회</a:t>
            </a:r>
            <a:r>
              <a:rPr lang="ko-KR" altLang="en-US" sz="1600" dirty="0">
                <a:solidFill>
                  <a:srgbClr val="002060"/>
                </a:solidFill>
                <a:latin typeface="+mn-ea"/>
              </a:rPr>
              <a:t> </a:t>
            </a:r>
            <a:r>
              <a:rPr lang="en-US" altLang="ko-KR" sz="1600" dirty="0">
                <a:solidFill>
                  <a:srgbClr val="002060"/>
                </a:solidFill>
                <a:latin typeface="+mn-ea"/>
              </a:rPr>
              <a:t>(</a:t>
            </a:r>
            <a:r>
              <a:rPr lang="zh-CN" altLang="en-US" sz="1600" dirty="0">
                <a:solidFill>
                  <a:srgbClr val="002060"/>
                </a:solidFill>
                <a:latin typeface="+mn-ea"/>
              </a:rPr>
              <a:t>个人号码查询），输入韩文名与</a:t>
            </a:r>
            <a:r>
              <a:rPr lang="en-US" altLang="zh-CN" sz="1600" dirty="0">
                <a:solidFill>
                  <a:srgbClr val="002060"/>
                </a:solidFill>
                <a:latin typeface="+mn-ea"/>
              </a:rPr>
              <a:t>6</a:t>
            </a:r>
            <a:r>
              <a:rPr lang="zh-CN" altLang="en-US" sz="1600" dirty="0">
                <a:solidFill>
                  <a:srgbClr val="002060"/>
                </a:solidFill>
                <a:latin typeface="+mn-ea"/>
              </a:rPr>
              <a:t>位出生日期后，便可查询个人学号  </a:t>
            </a:r>
            <a:endParaRPr lang="en-US" altLang="ko-KR" sz="1600" dirty="0">
              <a:solidFill>
                <a:srgbClr val="002060"/>
              </a:solidFill>
              <a:latin typeface="+mn-ea"/>
            </a:endParaRPr>
          </a:p>
          <a:p>
            <a:pPr marL="342900" indent="-342900" fontAlgn="base">
              <a:lnSpc>
                <a:spcPct val="150000"/>
              </a:lnSpc>
              <a:buAutoNum type="arabicParenR"/>
            </a:pPr>
            <a:endParaRPr lang="en-US" altLang="ko-KR" sz="1600" dirty="0">
              <a:solidFill>
                <a:srgbClr val="002060"/>
              </a:solidFill>
              <a:latin typeface="+mn-ea"/>
            </a:endParaRPr>
          </a:p>
          <a:p>
            <a:pPr marL="342900" indent="-342900" fontAlgn="base">
              <a:lnSpc>
                <a:spcPct val="150000"/>
              </a:lnSpc>
              <a:buAutoNum type="arabicParenR"/>
            </a:pPr>
            <a:endParaRPr lang="en-US" altLang="ko-KR" sz="1600" dirty="0">
              <a:solidFill>
                <a:srgbClr val="002060"/>
              </a:solidFill>
              <a:latin typeface="+mn-ea"/>
            </a:endParaRPr>
          </a:p>
          <a:p>
            <a:pPr marL="342900" indent="-342900" fontAlgn="base">
              <a:lnSpc>
                <a:spcPct val="150000"/>
              </a:lnSpc>
              <a:buAutoNum type="arabicParenR"/>
            </a:pPr>
            <a:endParaRPr lang="en-US" altLang="ko-KR" sz="1600" dirty="0">
              <a:solidFill>
                <a:srgbClr val="002060"/>
              </a:solidFill>
              <a:latin typeface="+mn-ea"/>
            </a:endParaRPr>
          </a:p>
          <a:p>
            <a:pPr marL="342900" indent="-342900" fontAlgn="base">
              <a:lnSpc>
                <a:spcPct val="150000"/>
              </a:lnSpc>
              <a:buAutoNum type="arabicParenR"/>
            </a:pPr>
            <a:endParaRPr lang="en-US" altLang="ko-KR" sz="1600" dirty="0">
              <a:solidFill>
                <a:srgbClr val="002060"/>
              </a:solidFill>
              <a:latin typeface="+mn-ea"/>
            </a:endParaRPr>
          </a:p>
          <a:p>
            <a:pPr marL="342900" indent="-342900" fontAlgn="base">
              <a:lnSpc>
                <a:spcPct val="150000"/>
              </a:lnSpc>
              <a:buAutoNum type="arabicParenR"/>
            </a:pPr>
            <a:endParaRPr lang="en-US" altLang="ko-KR" sz="1600" dirty="0">
              <a:solidFill>
                <a:srgbClr val="002060"/>
              </a:solidFill>
              <a:latin typeface="+mn-ea"/>
            </a:endParaRPr>
          </a:p>
          <a:p>
            <a:pPr marL="342900" indent="-342900" fontAlgn="base">
              <a:lnSpc>
                <a:spcPct val="150000"/>
              </a:lnSpc>
              <a:buAutoNum type="arabicParenR"/>
            </a:pPr>
            <a:endParaRPr lang="en-US" altLang="ko-KR" sz="1600" dirty="0">
              <a:solidFill>
                <a:srgbClr val="002060"/>
              </a:solidFill>
              <a:latin typeface="+mn-ea"/>
            </a:endParaRPr>
          </a:p>
          <a:p>
            <a:pPr marL="342900" indent="-342900" fontAlgn="base">
              <a:lnSpc>
                <a:spcPct val="150000"/>
              </a:lnSpc>
              <a:buAutoNum type="arabicParenR"/>
            </a:pPr>
            <a:endParaRPr lang="en-US" altLang="ko-KR" sz="1600" dirty="0">
              <a:solidFill>
                <a:srgbClr val="002060"/>
              </a:solidFill>
              <a:latin typeface="+mn-ea"/>
            </a:endParaRPr>
          </a:p>
          <a:p>
            <a:pPr fontAlgn="base">
              <a:lnSpc>
                <a:spcPct val="150000"/>
              </a:lnSpc>
            </a:pPr>
            <a:endParaRPr lang="en-US" altLang="ko-KR" sz="1600" dirty="0">
              <a:solidFill>
                <a:srgbClr val="002060"/>
              </a:solidFill>
              <a:latin typeface="+mn-ea"/>
            </a:endParaRPr>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pic>
        <p:nvPicPr>
          <p:cNvPr id="12" name="그림 11">
            <a:extLst>
              <a:ext uri="{FF2B5EF4-FFF2-40B4-BE49-F238E27FC236}">
                <a16:creationId xmlns:a16="http://schemas.microsoft.com/office/drawing/2014/main" id="{7B450577-6BAE-45AD-9604-66B3634679C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1403" y="2256722"/>
            <a:ext cx="4719583" cy="2715410"/>
          </a:xfrm>
          <a:prstGeom prst="rect">
            <a:avLst/>
          </a:prstGeom>
        </p:spPr>
      </p:pic>
      <p:pic>
        <p:nvPicPr>
          <p:cNvPr id="14" name="그림 13">
            <a:extLst>
              <a:ext uri="{FF2B5EF4-FFF2-40B4-BE49-F238E27FC236}">
                <a16:creationId xmlns:a16="http://schemas.microsoft.com/office/drawing/2014/main" id="{6B5936B0-35A3-40B1-80DC-ECFCB39BD0E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93699" y="2227339"/>
            <a:ext cx="6071970" cy="2800277"/>
          </a:xfrm>
          <a:prstGeom prst="rect">
            <a:avLst/>
          </a:prstGeom>
        </p:spPr>
      </p:pic>
      <p:sp>
        <p:nvSpPr>
          <p:cNvPr id="15" name="화살표: 오른쪽 14">
            <a:extLst>
              <a:ext uri="{FF2B5EF4-FFF2-40B4-BE49-F238E27FC236}">
                <a16:creationId xmlns:a16="http://schemas.microsoft.com/office/drawing/2014/main" id="{C46D5AF5-7172-49EE-AC0B-F67E204D8FAC}"/>
              </a:ext>
            </a:extLst>
          </p:cNvPr>
          <p:cNvSpPr/>
          <p:nvPr/>
        </p:nvSpPr>
        <p:spPr>
          <a:xfrm>
            <a:off x="4981158" y="3091207"/>
            <a:ext cx="576018" cy="523220"/>
          </a:xfrm>
          <a:prstGeom prst="righ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ko-KR" altLang="en-US"/>
          </a:p>
        </p:txBody>
      </p:sp>
      <p:sp>
        <p:nvSpPr>
          <p:cNvPr id="7" name="TextBox 6"/>
          <p:cNvSpPr txBox="1"/>
          <p:nvPr/>
        </p:nvSpPr>
        <p:spPr>
          <a:xfrm>
            <a:off x="356057" y="5170887"/>
            <a:ext cx="4212467" cy="369332"/>
          </a:xfrm>
          <a:prstGeom prst="rect">
            <a:avLst/>
          </a:prstGeom>
          <a:solidFill>
            <a:srgbClr val="FFFF00"/>
          </a:solidFill>
        </p:spPr>
        <p:txBody>
          <a:bodyPr wrap="square" rtlCol="0">
            <a:spAutoFit/>
          </a:bodyPr>
          <a:lstStyle/>
          <a:p>
            <a:r>
              <a:rPr lang="en-US" altLang="ko-KR" b="1" dirty="0">
                <a:solidFill>
                  <a:srgbClr val="002060"/>
                </a:solidFill>
              </a:rPr>
              <a:t>* </a:t>
            </a:r>
            <a:r>
              <a:rPr lang="ko-KR" altLang="en-US" b="1" dirty="0" err="1">
                <a:solidFill>
                  <a:srgbClr val="002060"/>
                </a:solidFill>
              </a:rPr>
              <a:t>登陆方式请确认</a:t>
            </a:r>
            <a:r>
              <a:rPr lang="en-US" altLang="ko-KR" b="1" dirty="0">
                <a:solidFill>
                  <a:srgbClr val="002060"/>
                </a:solidFill>
              </a:rPr>
              <a:t>KLAS</a:t>
            </a:r>
            <a:r>
              <a:rPr lang="ko-KR" altLang="en-US" b="1" dirty="0" err="1">
                <a:solidFill>
                  <a:srgbClr val="002060"/>
                </a:solidFill>
              </a:rPr>
              <a:t>使用说明</a:t>
            </a:r>
            <a:r>
              <a:rPr lang="zh-CN" altLang="en-US" b="1" dirty="0">
                <a:solidFill>
                  <a:srgbClr val="002060"/>
                </a:solidFill>
              </a:rPr>
              <a:t>（</a:t>
            </a:r>
            <a:r>
              <a:rPr lang="en-US" altLang="zh-CN" b="1" dirty="0">
                <a:solidFill>
                  <a:srgbClr val="002060"/>
                </a:solidFill>
              </a:rPr>
              <a:t>P35)</a:t>
            </a:r>
            <a:endParaRPr lang="ko-KR" altLang="en-US" b="1" dirty="0">
              <a:solidFill>
                <a:srgbClr val="002060"/>
              </a:solidFill>
            </a:endParaRPr>
          </a:p>
        </p:txBody>
      </p:sp>
    </p:spTree>
    <p:extLst>
      <p:ext uri="{BB962C8B-B14F-4D97-AF65-F5344CB8AC3E}">
        <p14:creationId xmlns:p14="http://schemas.microsoft.com/office/powerpoint/2010/main" val="1869548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15931"/>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ko-KR" altLang="en-US" sz="2800" dirty="0" err="1">
                <a:solidFill>
                  <a:srgbClr val="002060"/>
                </a:solidFill>
              </a:rPr>
              <a:t>如何选课</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54</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0" name="TextBox 9"/>
          <p:cNvSpPr txBox="1"/>
          <p:nvPr/>
        </p:nvSpPr>
        <p:spPr>
          <a:xfrm>
            <a:off x="269227" y="981314"/>
            <a:ext cx="11309747" cy="3046988"/>
          </a:xfrm>
          <a:prstGeom prst="rect">
            <a:avLst/>
          </a:prstGeom>
          <a:noFill/>
        </p:spPr>
        <p:txBody>
          <a:bodyPr wrap="square" rtlCol="0">
            <a:spAutoFit/>
          </a:bodyPr>
          <a:lstStyle/>
          <a:p>
            <a:pPr fontAlgn="base">
              <a:lnSpc>
                <a:spcPct val="150000"/>
              </a:lnSpc>
            </a:pPr>
            <a:r>
              <a:rPr lang="en-US" altLang="ko-KR" sz="1600" dirty="0">
                <a:solidFill>
                  <a:srgbClr val="002060"/>
                </a:solidFill>
                <a:latin typeface="+mn-ea"/>
              </a:rPr>
              <a:t>2) </a:t>
            </a:r>
            <a:r>
              <a:rPr lang="zh-CN" altLang="en-US" sz="1600" dirty="0">
                <a:solidFill>
                  <a:srgbClr val="002060"/>
                </a:solidFill>
                <a:latin typeface="+mn-ea"/>
              </a:rPr>
              <a:t>初次登陆时，必须进行</a:t>
            </a:r>
            <a:r>
              <a:rPr lang="ko-KR" altLang="en-US" sz="1600" b="1" dirty="0">
                <a:solidFill>
                  <a:srgbClr val="FF0000"/>
                </a:solidFill>
                <a:latin typeface="+mn-ea"/>
              </a:rPr>
              <a:t>비밀번호 </a:t>
            </a:r>
            <a:r>
              <a:rPr lang="ko-KR" altLang="en-US" sz="1600" b="1" dirty="0" err="1">
                <a:solidFill>
                  <a:srgbClr val="FF0000"/>
                </a:solidFill>
                <a:latin typeface="+mn-ea"/>
              </a:rPr>
              <a:t>최초등록</a:t>
            </a:r>
            <a:r>
              <a:rPr lang="zh-CN" altLang="en-US" sz="1600" b="1" dirty="0">
                <a:solidFill>
                  <a:srgbClr val="FF0000"/>
                </a:solidFill>
                <a:latin typeface="+mn-ea"/>
              </a:rPr>
              <a:t>（首次密码登录）</a:t>
            </a:r>
            <a:r>
              <a:rPr lang="zh-CN" altLang="en-US" sz="1600" b="1" dirty="0">
                <a:solidFill>
                  <a:srgbClr val="002060"/>
                </a:solidFill>
                <a:latin typeface="+mn-ea"/>
              </a:rPr>
              <a:t>的步骤</a:t>
            </a:r>
            <a:endParaRPr lang="en-US" altLang="ko-KR" sz="1600" dirty="0">
              <a:solidFill>
                <a:srgbClr val="002060"/>
              </a:solidFill>
              <a:latin typeface="+mn-ea"/>
            </a:endParaRPr>
          </a:p>
          <a:p>
            <a:pPr fontAlgn="base">
              <a:lnSpc>
                <a:spcPct val="150000"/>
              </a:lnSpc>
            </a:pPr>
            <a:r>
              <a:rPr lang="en-US" altLang="ko-KR" sz="1600" dirty="0">
                <a:solidFill>
                  <a:srgbClr val="002060"/>
                </a:solidFill>
                <a:latin typeface="+mn-ea"/>
              </a:rPr>
              <a:t>    (1) </a:t>
            </a:r>
            <a:r>
              <a:rPr lang="zh-CN" altLang="en-US" sz="1600" dirty="0">
                <a:solidFill>
                  <a:srgbClr val="002060"/>
                </a:solidFill>
                <a:latin typeface="+mn-ea"/>
              </a:rPr>
              <a:t>通过入学时登记的手机号或邮箱，以短信或是邮件的形式获取</a:t>
            </a:r>
            <a:r>
              <a:rPr lang="zh-CN" altLang="en-US" sz="1600" b="1" dirty="0">
                <a:solidFill>
                  <a:srgbClr val="002060"/>
                </a:solidFill>
                <a:latin typeface="+mn-ea"/>
              </a:rPr>
              <a:t>临时密码 </a:t>
            </a:r>
            <a:r>
              <a:rPr lang="en-US" altLang="zh-CN" sz="1600" b="1" dirty="0">
                <a:solidFill>
                  <a:srgbClr val="002060"/>
                </a:solidFill>
                <a:latin typeface="+mn-ea"/>
              </a:rPr>
              <a:t>-&gt; </a:t>
            </a:r>
            <a:r>
              <a:rPr lang="zh-CN" altLang="en-US" sz="1600" b="1" dirty="0">
                <a:solidFill>
                  <a:srgbClr val="002060"/>
                </a:solidFill>
                <a:latin typeface="+mn-ea"/>
              </a:rPr>
              <a:t>使用临时密码进行登录 </a:t>
            </a:r>
            <a:r>
              <a:rPr lang="en-US" altLang="zh-CN" sz="1600" b="1" dirty="0">
                <a:solidFill>
                  <a:srgbClr val="002060"/>
                </a:solidFill>
                <a:latin typeface="+mn-ea"/>
              </a:rPr>
              <a:t>-&gt; </a:t>
            </a:r>
            <a:r>
              <a:rPr lang="zh-CN" altLang="en-US" sz="1600" b="1" dirty="0">
                <a:solidFill>
                  <a:srgbClr val="002060"/>
                </a:solidFill>
                <a:latin typeface="+mn-ea"/>
              </a:rPr>
              <a:t>并修改个人密码 </a:t>
            </a:r>
            <a:endParaRPr lang="en-US" altLang="ko-KR" sz="1600" b="1" dirty="0">
              <a:solidFill>
                <a:srgbClr val="002060"/>
              </a:solidFill>
              <a:latin typeface="+mn-ea"/>
            </a:endParaRPr>
          </a:p>
          <a:p>
            <a:pPr fontAlgn="base">
              <a:lnSpc>
                <a:spcPct val="150000"/>
              </a:lnSpc>
            </a:pPr>
            <a:r>
              <a:rPr lang="en-US" altLang="ko-KR" sz="1600" dirty="0">
                <a:solidFill>
                  <a:srgbClr val="002060"/>
                </a:solidFill>
                <a:latin typeface="+mn-ea"/>
              </a:rPr>
              <a:t>       * </a:t>
            </a:r>
            <a:r>
              <a:rPr lang="zh-CN" altLang="en-US" sz="1600" dirty="0">
                <a:solidFill>
                  <a:srgbClr val="002060"/>
                </a:solidFill>
                <a:latin typeface="+mn-ea"/>
              </a:rPr>
              <a:t>个人密码必须</a:t>
            </a:r>
            <a:r>
              <a:rPr lang="zh-CN" altLang="en-US" sz="1600" dirty="0">
                <a:solidFill>
                  <a:srgbClr val="FF0000"/>
                </a:solidFill>
                <a:latin typeface="+mn-ea"/>
              </a:rPr>
              <a:t>由</a:t>
            </a:r>
            <a:r>
              <a:rPr lang="en-US" altLang="zh-CN" sz="1600" dirty="0">
                <a:solidFill>
                  <a:srgbClr val="FF0000"/>
                </a:solidFill>
                <a:latin typeface="+mn-ea"/>
              </a:rPr>
              <a:t>9</a:t>
            </a:r>
            <a:r>
              <a:rPr lang="zh-CN" altLang="en-US" sz="1600" dirty="0">
                <a:solidFill>
                  <a:srgbClr val="FF0000"/>
                </a:solidFill>
                <a:latin typeface="+mn-ea"/>
              </a:rPr>
              <a:t>至</a:t>
            </a:r>
            <a:r>
              <a:rPr lang="en-US" altLang="zh-CN" sz="1600" dirty="0">
                <a:solidFill>
                  <a:srgbClr val="FF0000"/>
                </a:solidFill>
                <a:latin typeface="+mn-ea"/>
              </a:rPr>
              <a:t>10</a:t>
            </a:r>
            <a:r>
              <a:rPr lang="zh-CN" altLang="en-US" sz="1600" dirty="0">
                <a:solidFill>
                  <a:srgbClr val="FF0000"/>
                </a:solidFill>
                <a:latin typeface="+mn-ea"/>
              </a:rPr>
              <a:t>位的数字，英文字母以及特殊符号组成。</a:t>
            </a:r>
            <a:endParaRPr lang="en-US" altLang="ko-KR" sz="1600" dirty="0">
              <a:solidFill>
                <a:srgbClr val="FF0000"/>
              </a:solidFill>
              <a:latin typeface="+mn-ea"/>
            </a:endParaRPr>
          </a:p>
          <a:p>
            <a:pPr fontAlgn="base">
              <a:lnSpc>
                <a:spcPct val="150000"/>
              </a:lnSpc>
            </a:pPr>
            <a:r>
              <a:rPr lang="en-US" altLang="ko-KR" sz="1600" dirty="0">
                <a:solidFill>
                  <a:srgbClr val="002060"/>
                </a:solidFill>
                <a:latin typeface="+mn-ea"/>
              </a:rPr>
              <a:t>    (2) </a:t>
            </a:r>
            <a:r>
              <a:rPr lang="zh-CN" altLang="en-US" sz="1600" dirty="0">
                <a:solidFill>
                  <a:srgbClr val="002060"/>
                </a:solidFill>
                <a:latin typeface="+mn-ea"/>
              </a:rPr>
              <a:t>入学时</a:t>
            </a:r>
            <a:r>
              <a:rPr lang="zh-CN" altLang="en-US" sz="1600" b="1" dirty="0">
                <a:solidFill>
                  <a:srgbClr val="002060"/>
                </a:solidFill>
                <a:latin typeface="+mn-ea"/>
              </a:rPr>
              <a:t>登记的手机号码或邮箱</a:t>
            </a:r>
            <a:r>
              <a:rPr lang="zh-CN" altLang="en-US" sz="1600" dirty="0">
                <a:solidFill>
                  <a:srgbClr val="002060"/>
                </a:solidFill>
                <a:latin typeface="+mn-ea"/>
              </a:rPr>
              <a:t>发生变更时，请及时联系国际交流处修改手机号码，并进行短信认证。</a:t>
            </a:r>
            <a:endParaRPr lang="en-US" altLang="ko-KR" sz="1600" dirty="0">
              <a:solidFill>
                <a:srgbClr val="002060"/>
              </a:solidFill>
              <a:latin typeface="+mn-ea"/>
            </a:endParaRPr>
          </a:p>
          <a:p>
            <a:pPr fontAlgn="base">
              <a:lnSpc>
                <a:spcPct val="150000"/>
              </a:lnSpc>
            </a:pPr>
            <a:endParaRPr lang="en-US" altLang="ko-KR" sz="1600" dirty="0">
              <a:solidFill>
                <a:srgbClr val="002060"/>
              </a:solidFill>
              <a:latin typeface="+mn-ea"/>
            </a:endParaRPr>
          </a:p>
          <a:p>
            <a:pPr fontAlgn="base">
              <a:lnSpc>
                <a:spcPct val="150000"/>
              </a:lnSpc>
            </a:pPr>
            <a:r>
              <a:rPr lang="en-US" altLang="ko-KR" sz="1600" dirty="0">
                <a:solidFill>
                  <a:srgbClr val="002060"/>
                </a:solidFill>
                <a:latin typeface="+mn-ea"/>
              </a:rPr>
              <a:t>3) </a:t>
            </a:r>
            <a:r>
              <a:rPr lang="zh-CN" altLang="en-US" sz="1600" dirty="0">
                <a:solidFill>
                  <a:srgbClr val="002060"/>
                </a:solidFill>
                <a:latin typeface="+mn-ea"/>
              </a:rPr>
              <a:t>如忘记密码</a:t>
            </a:r>
            <a:r>
              <a:rPr lang="ko-KR" altLang="en-US" sz="1600" dirty="0">
                <a:solidFill>
                  <a:srgbClr val="002060"/>
                </a:solidFill>
                <a:latin typeface="+mn-ea"/>
              </a:rPr>
              <a:t> </a:t>
            </a:r>
            <a:r>
              <a:rPr lang="en-US" altLang="ko-KR" sz="1600" dirty="0">
                <a:solidFill>
                  <a:srgbClr val="002060"/>
                </a:solidFill>
                <a:latin typeface="+mn-ea"/>
              </a:rPr>
              <a:t>: </a:t>
            </a:r>
            <a:r>
              <a:rPr lang="ko-KR" altLang="en-US" sz="1600" b="1" dirty="0">
                <a:solidFill>
                  <a:srgbClr val="002060"/>
                </a:solidFill>
                <a:latin typeface="+mn-ea"/>
              </a:rPr>
              <a:t>비밀번호 찾기</a:t>
            </a:r>
            <a:r>
              <a:rPr lang="zh-CN" altLang="en-US" sz="1600" dirty="0">
                <a:solidFill>
                  <a:srgbClr val="002060"/>
                </a:solidFill>
                <a:latin typeface="+mn-ea"/>
              </a:rPr>
              <a:t>（</a:t>
            </a:r>
            <a:r>
              <a:rPr lang="zh-CN" altLang="en-US" sz="1600" b="1" dirty="0">
                <a:solidFill>
                  <a:srgbClr val="002060"/>
                </a:solidFill>
                <a:latin typeface="+mn-ea"/>
              </a:rPr>
              <a:t>找回密码）</a:t>
            </a:r>
            <a:r>
              <a:rPr lang="ko-KR" altLang="en-US" sz="1600" b="1" dirty="0">
                <a:solidFill>
                  <a:srgbClr val="002060"/>
                </a:solidFill>
                <a:latin typeface="+mn-ea"/>
              </a:rPr>
              <a:t> </a:t>
            </a:r>
            <a:r>
              <a:rPr lang="en-US" altLang="ko-KR" sz="1600" b="1" dirty="0">
                <a:solidFill>
                  <a:srgbClr val="002060"/>
                </a:solidFill>
                <a:latin typeface="+mn-ea"/>
              </a:rPr>
              <a:t>-&gt;</a:t>
            </a:r>
            <a:r>
              <a:rPr lang="ko-KR" altLang="en-US" sz="1600" b="1" dirty="0">
                <a:solidFill>
                  <a:srgbClr val="002060"/>
                </a:solidFill>
                <a:latin typeface="+mn-ea"/>
              </a:rPr>
              <a:t>휴대폰 인증</a:t>
            </a:r>
            <a:r>
              <a:rPr lang="zh-CN" altLang="en-US" sz="1600" b="1" dirty="0">
                <a:solidFill>
                  <a:srgbClr val="002060"/>
                </a:solidFill>
                <a:latin typeface="+mn-ea"/>
              </a:rPr>
              <a:t>（手机认证）</a:t>
            </a:r>
            <a:r>
              <a:rPr lang="en-US" altLang="ko-KR" sz="1600" b="1" dirty="0">
                <a:solidFill>
                  <a:srgbClr val="002060"/>
                </a:solidFill>
                <a:latin typeface="+mn-ea"/>
              </a:rPr>
              <a:t>-&gt;</a:t>
            </a:r>
            <a:r>
              <a:rPr lang="ko-KR" altLang="en-US" sz="1600" b="1" dirty="0">
                <a:solidFill>
                  <a:srgbClr val="002060"/>
                </a:solidFill>
                <a:latin typeface="+mn-ea"/>
              </a:rPr>
              <a:t>임시비밀번호발급</a:t>
            </a:r>
            <a:r>
              <a:rPr lang="zh-CN" altLang="en-US" sz="1600" b="1" dirty="0">
                <a:solidFill>
                  <a:srgbClr val="002060"/>
                </a:solidFill>
                <a:latin typeface="+mn-ea"/>
              </a:rPr>
              <a:t>（发送临时密码）</a:t>
            </a:r>
            <a:r>
              <a:rPr lang="ko-KR" altLang="en-US" sz="1600" b="1" dirty="0">
                <a:solidFill>
                  <a:srgbClr val="002060"/>
                </a:solidFill>
                <a:latin typeface="+mn-ea"/>
              </a:rPr>
              <a:t> </a:t>
            </a:r>
            <a:r>
              <a:rPr lang="en-US" altLang="ko-KR" sz="1600" b="1" dirty="0">
                <a:solidFill>
                  <a:srgbClr val="002060"/>
                </a:solidFill>
                <a:latin typeface="+mn-ea"/>
              </a:rPr>
              <a:t>-&gt; </a:t>
            </a:r>
            <a:r>
              <a:rPr lang="ko-KR" altLang="en-US" sz="1600" b="1" dirty="0">
                <a:solidFill>
                  <a:srgbClr val="002060"/>
                </a:solidFill>
                <a:latin typeface="+mn-ea"/>
              </a:rPr>
              <a:t>비밀번호 변경</a:t>
            </a:r>
            <a:r>
              <a:rPr lang="zh-CN" altLang="en-US" sz="1600" b="1" dirty="0">
                <a:solidFill>
                  <a:srgbClr val="002060"/>
                </a:solidFill>
                <a:latin typeface="+mn-ea"/>
              </a:rPr>
              <a:t>（修改密码）</a:t>
            </a:r>
            <a:endParaRPr lang="ko-KR" altLang="en-US" sz="1600" b="1" dirty="0">
              <a:solidFill>
                <a:srgbClr val="002060"/>
              </a:solidFill>
              <a:latin typeface="+mn-ea"/>
            </a:endParaRPr>
          </a:p>
          <a:p>
            <a:pPr fontAlgn="base">
              <a:lnSpc>
                <a:spcPct val="150000"/>
              </a:lnSpc>
            </a:pPr>
            <a:endParaRPr lang="en-US" altLang="ko-KR" sz="1600" dirty="0">
              <a:solidFill>
                <a:srgbClr val="002060"/>
              </a:solidFill>
              <a:latin typeface="+mn-ea"/>
            </a:endParaRPr>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pic>
        <p:nvPicPr>
          <p:cNvPr id="7" name="그림 6"/>
          <p:cNvPicPr>
            <a:picLocks noChangeAspect="1"/>
          </p:cNvPicPr>
          <p:nvPr/>
        </p:nvPicPr>
        <p:blipFill>
          <a:blip r:embed="rId5"/>
          <a:stretch>
            <a:fillRect/>
          </a:stretch>
        </p:blipFill>
        <p:spPr>
          <a:xfrm>
            <a:off x="5421294" y="3616912"/>
            <a:ext cx="6328831" cy="2809968"/>
          </a:xfrm>
          <a:prstGeom prst="rect">
            <a:avLst/>
          </a:prstGeom>
        </p:spPr>
      </p:pic>
      <p:sp>
        <p:nvSpPr>
          <p:cNvPr id="9" name="타원 8"/>
          <p:cNvSpPr/>
          <p:nvPr/>
        </p:nvSpPr>
        <p:spPr>
          <a:xfrm>
            <a:off x="8475386" y="5347692"/>
            <a:ext cx="1000678" cy="280416"/>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94763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직사각형 6"/>
          <p:cNvSpPr/>
          <p:nvPr/>
        </p:nvSpPr>
        <p:spPr>
          <a:xfrm>
            <a:off x="569167" y="2250308"/>
            <a:ext cx="606490" cy="139990"/>
          </a:xfrm>
          <a:prstGeom prst="rect">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3" name="Shape 143"/>
          <p:cNvSpPr/>
          <p:nvPr/>
        </p:nvSpPr>
        <p:spPr>
          <a:xfrm>
            <a:off x="0" y="-15931"/>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ko-KR" altLang="en-US" sz="2800" dirty="0" err="1">
                <a:solidFill>
                  <a:srgbClr val="002060"/>
                </a:solidFill>
              </a:rPr>
              <a:t>如何选课</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55</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0" name="TextBox 9"/>
          <p:cNvSpPr txBox="1"/>
          <p:nvPr/>
        </p:nvSpPr>
        <p:spPr>
          <a:xfrm>
            <a:off x="269228" y="592241"/>
            <a:ext cx="10754372" cy="414088"/>
          </a:xfrm>
          <a:prstGeom prst="rect">
            <a:avLst/>
          </a:prstGeom>
          <a:noFill/>
        </p:spPr>
        <p:txBody>
          <a:bodyPr wrap="square" rtlCol="0">
            <a:spAutoFit/>
          </a:bodyPr>
          <a:lstStyle/>
          <a:p>
            <a:pPr fontAlgn="base">
              <a:lnSpc>
                <a:spcPct val="150000"/>
              </a:lnSpc>
            </a:pPr>
            <a:r>
              <a:rPr lang="en-US" altLang="ko-KR" sz="1600" dirty="0">
                <a:solidFill>
                  <a:srgbClr val="002060"/>
                </a:solidFill>
                <a:latin typeface="+mn-ea"/>
              </a:rPr>
              <a:t>5. </a:t>
            </a:r>
            <a:r>
              <a:rPr lang="ko-KR" altLang="en-US" sz="1600" dirty="0" err="1">
                <a:solidFill>
                  <a:srgbClr val="002060"/>
                </a:solidFill>
                <a:latin typeface="+mn-ea"/>
              </a:rPr>
              <a:t>在</a:t>
            </a:r>
            <a:r>
              <a:rPr lang="en-US" altLang="ko-KR" sz="1600" dirty="0">
                <a:solidFill>
                  <a:srgbClr val="002060"/>
                </a:solidFill>
                <a:latin typeface="+mn-ea"/>
              </a:rPr>
              <a:t>KLAS</a:t>
            </a:r>
            <a:r>
              <a:rPr lang="ko-KR" altLang="en-US" sz="1600" dirty="0" err="1">
                <a:solidFill>
                  <a:srgbClr val="002060"/>
                </a:solidFill>
                <a:latin typeface="+mn-ea"/>
              </a:rPr>
              <a:t>上下载选课软件</a:t>
            </a:r>
            <a:endParaRPr lang="en-US" altLang="ko-KR" dirty="0">
              <a:solidFill>
                <a:srgbClr val="002060"/>
              </a:solidFill>
            </a:endParaRPr>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1" name="타원 10"/>
          <p:cNvSpPr/>
          <p:nvPr/>
        </p:nvSpPr>
        <p:spPr>
          <a:xfrm>
            <a:off x="447032" y="2250308"/>
            <a:ext cx="885444" cy="139990"/>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그림 11"/>
          <p:cNvPicPr>
            <a:picLocks noChangeAspect="1"/>
          </p:cNvPicPr>
          <p:nvPr/>
        </p:nvPicPr>
        <p:blipFill>
          <a:blip r:embed="rId5"/>
          <a:stretch>
            <a:fillRect/>
          </a:stretch>
        </p:blipFill>
        <p:spPr>
          <a:xfrm>
            <a:off x="5989097" y="1686273"/>
            <a:ext cx="6041273" cy="3620696"/>
          </a:xfrm>
          <a:prstGeom prst="rect">
            <a:avLst/>
          </a:prstGeom>
        </p:spPr>
      </p:pic>
      <p:sp>
        <p:nvSpPr>
          <p:cNvPr id="19" name="타원 18"/>
          <p:cNvSpPr/>
          <p:nvPr/>
        </p:nvSpPr>
        <p:spPr>
          <a:xfrm>
            <a:off x="8531860" y="2698477"/>
            <a:ext cx="614315" cy="133871"/>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직사각형 14"/>
          <p:cNvSpPr/>
          <p:nvPr/>
        </p:nvSpPr>
        <p:spPr>
          <a:xfrm>
            <a:off x="569167" y="2250308"/>
            <a:ext cx="606490" cy="139990"/>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endParaRPr lang="ko-KR" altLang="en-US"/>
          </a:p>
        </p:txBody>
      </p:sp>
      <p:pic>
        <p:nvPicPr>
          <p:cNvPr id="9" name="그림 8"/>
          <p:cNvPicPr>
            <a:picLocks noChangeAspect="1"/>
          </p:cNvPicPr>
          <p:nvPr/>
        </p:nvPicPr>
        <p:blipFill>
          <a:blip r:embed="rId6"/>
          <a:stretch>
            <a:fillRect/>
          </a:stretch>
        </p:blipFill>
        <p:spPr>
          <a:xfrm>
            <a:off x="220708" y="1686273"/>
            <a:ext cx="5606758" cy="3874209"/>
          </a:xfrm>
          <a:prstGeom prst="rect">
            <a:avLst/>
          </a:prstGeom>
        </p:spPr>
      </p:pic>
      <p:sp>
        <p:nvSpPr>
          <p:cNvPr id="18" name="오른쪽 화살표 17"/>
          <p:cNvSpPr/>
          <p:nvPr/>
        </p:nvSpPr>
        <p:spPr>
          <a:xfrm>
            <a:off x="280162" y="2855454"/>
            <a:ext cx="262122" cy="295893"/>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21" name="직선 연결선 20"/>
          <p:cNvCxnSpPr/>
          <p:nvPr/>
        </p:nvCxnSpPr>
        <p:spPr>
          <a:xfrm>
            <a:off x="653143" y="3089204"/>
            <a:ext cx="522514"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28" name="줄무늬가 있는 오른쪽 화살표 27"/>
          <p:cNvSpPr/>
          <p:nvPr/>
        </p:nvSpPr>
        <p:spPr>
          <a:xfrm>
            <a:off x="5562185" y="2320303"/>
            <a:ext cx="699796" cy="920121"/>
          </a:xfrm>
          <a:prstGeom prst="striped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3718254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209307"/>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ko-KR" altLang="en-US" sz="2800" dirty="0" err="1">
                <a:solidFill>
                  <a:srgbClr val="002060"/>
                </a:solidFill>
              </a:rPr>
              <a:t>如何选课</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56</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269228" y="-25908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pic>
        <p:nvPicPr>
          <p:cNvPr id="1027" name="_x328992872" descr="DRW00004d18284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55407" y="1325973"/>
            <a:ext cx="5377186" cy="4181407"/>
          </a:xfrm>
          <a:prstGeom prst="rect">
            <a:avLst/>
          </a:prstGeom>
          <a:noFill/>
          <a:extLst>
            <a:ext uri="{909E8E84-426E-40DD-AFC4-6F175D3DCCD1}">
              <a14:hiddenFill xmlns:a14="http://schemas.microsoft.com/office/drawing/2010/main">
                <a:solidFill>
                  <a:srgbClr val="FFFFFF"/>
                </a:solidFill>
              </a14:hiddenFill>
            </a:ext>
          </a:extLst>
        </p:spPr>
      </p:pic>
      <p:pic>
        <p:nvPicPr>
          <p:cNvPr id="18" name="_x328994168" descr="EMB00004d182839">
            <a:extLst>
              <a:ext uri="{FF2B5EF4-FFF2-40B4-BE49-F238E27FC236}">
                <a16:creationId xmlns:a16="http://schemas.microsoft.com/office/drawing/2014/main" id="{F021DE88-2EF3-4DBD-9DFB-442103BF126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02212" y="576655"/>
            <a:ext cx="1093788" cy="1146175"/>
          </a:xfrm>
          <a:prstGeom prst="rect">
            <a:avLst/>
          </a:prstGeom>
          <a:noFill/>
          <a:extLst>
            <a:ext uri="{909E8E84-426E-40DD-AFC4-6F175D3DCCD1}">
              <a14:hiddenFill xmlns:a14="http://schemas.microsoft.com/office/drawing/2010/main">
                <a:solidFill>
                  <a:srgbClr val="FFFFFF"/>
                </a:solidFill>
              </a14:hiddenFill>
            </a:ext>
          </a:extLst>
        </p:spPr>
      </p:pic>
      <p:sp>
        <p:nvSpPr>
          <p:cNvPr id="7" name="왼쪽으로 구부러진 화살표 6"/>
          <p:cNvSpPr/>
          <p:nvPr/>
        </p:nvSpPr>
        <p:spPr>
          <a:xfrm>
            <a:off x="8766834" y="3506975"/>
            <a:ext cx="234496" cy="261257"/>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tx1"/>
              </a:solidFill>
            </a:endParaRPr>
          </a:p>
        </p:txBody>
      </p:sp>
      <p:sp>
        <p:nvSpPr>
          <p:cNvPr id="19" name="TextBox 9">
            <a:extLst>
              <a:ext uri="{FF2B5EF4-FFF2-40B4-BE49-F238E27FC236}">
                <a16:creationId xmlns:a16="http://schemas.microsoft.com/office/drawing/2014/main" id="{9B3B0E19-300F-094F-9D39-E7C9037779BE}"/>
              </a:ext>
            </a:extLst>
          </p:cNvPr>
          <p:cNvSpPr txBox="1"/>
          <p:nvPr/>
        </p:nvSpPr>
        <p:spPr>
          <a:xfrm>
            <a:off x="517059" y="2493920"/>
            <a:ext cx="10754372" cy="1615827"/>
          </a:xfrm>
          <a:prstGeom prst="rect">
            <a:avLst/>
          </a:prstGeom>
          <a:noFill/>
        </p:spPr>
        <p:txBody>
          <a:bodyPr wrap="square" rtlCol="0">
            <a:spAutoFit/>
          </a:bodyPr>
          <a:lstStyle/>
          <a:p>
            <a:pPr fontAlgn="base">
              <a:lnSpc>
                <a:spcPct val="150000"/>
              </a:lnSpc>
            </a:pPr>
            <a:r>
              <a:rPr lang="en-US" altLang="ko-KR" sz="1600" dirty="0">
                <a:solidFill>
                  <a:srgbClr val="002060"/>
                </a:solidFill>
                <a:latin typeface="+mn-ea"/>
              </a:rPr>
              <a:t>2) </a:t>
            </a:r>
            <a:r>
              <a:rPr lang="zh-CN" altLang="en-US" sz="1600" dirty="0">
                <a:solidFill>
                  <a:srgbClr val="002060"/>
                </a:solidFill>
                <a:latin typeface="+mn-ea"/>
              </a:rPr>
              <a:t>登录选课软件</a:t>
            </a:r>
            <a:endParaRPr lang="en-US" altLang="ko-KR" sz="1600" dirty="0">
              <a:solidFill>
                <a:srgbClr val="002060"/>
              </a:solidFill>
              <a:latin typeface="+mn-ea"/>
            </a:endParaRPr>
          </a:p>
          <a:p>
            <a:pPr fontAlgn="base">
              <a:lnSpc>
                <a:spcPct val="150000"/>
              </a:lnSpc>
            </a:pPr>
            <a:r>
              <a:rPr lang="en-US" altLang="ko-KR" sz="1600" dirty="0">
                <a:solidFill>
                  <a:srgbClr val="002060"/>
                </a:solidFill>
                <a:latin typeface="+mn-ea"/>
              </a:rPr>
              <a:t>   - </a:t>
            </a:r>
            <a:r>
              <a:rPr lang="zh-CN" altLang="en-US" sz="1600" dirty="0">
                <a:solidFill>
                  <a:srgbClr val="002060"/>
                </a:solidFill>
                <a:latin typeface="+mn-ea"/>
              </a:rPr>
              <a:t>输入所示验证码</a:t>
            </a:r>
            <a:endParaRPr lang="en-US" altLang="ko-KR" sz="1600" dirty="0">
              <a:solidFill>
                <a:srgbClr val="002060"/>
              </a:solidFill>
              <a:latin typeface="+mn-ea"/>
            </a:endParaRPr>
          </a:p>
          <a:p>
            <a:pPr fontAlgn="base">
              <a:lnSpc>
                <a:spcPct val="150000"/>
              </a:lnSpc>
            </a:pPr>
            <a:r>
              <a:rPr lang="en-US" altLang="ko-KR" sz="1600" dirty="0">
                <a:solidFill>
                  <a:srgbClr val="002060"/>
                </a:solidFill>
                <a:latin typeface="+mn-ea"/>
              </a:rPr>
              <a:t>   - </a:t>
            </a:r>
            <a:r>
              <a:rPr lang="ko-KR" altLang="en-US" sz="1600" b="1" dirty="0">
                <a:solidFill>
                  <a:srgbClr val="002060"/>
                </a:solidFill>
                <a:latin typeface="+mn-ea"/>
              </a:rPr>
              <a:t> </a:t>
            </a:r>
            <a:r>
              <a:rPr lang="zh-CN" altLang="en-US" sz="1600" b="1" dirty="0">
                <a:solidFill>
                  <a:srgbClr val="002060"/>
                </a:solidFill>
                <a:latin typeface="+mn-ea"/>
              </a:rPr>
              <a:t>输入学号与密码（与</a:t>
            </a:r>
            <a:r>
              <a:rPr lang="en-US" altLang="zh-CN" sz="1600" b="1" dirty="0">
                <a:solidFill>
                  <a:srgbClr val="002060"/>
                </a:solidFill>
                <a:latin typeface="+mn-ea"/>
              </a:rPr>
              <a:t>KLAS</a:t>
            </a:r>
            <a:r>
              <a:rPr lang="zh-CN" altLang="en-US" sz="1600" b="1" dirty="0">
                <a:solidFill>
                  <a:srgbClr val="002060"/>
                </a:solidFill>
                <a:latin typeface="+mn-ea"/>
              </a:rPr>
              <a:t>相同）</a:t>
            </a:r>
            <a:endParaRPr lang="en-US" altLang="ko-KR" sz="1600" b="1" dirty="0">
              <a:solidFill>
                <a:srgbClr val="002060"/>
              </a:solidFill>
              <a:latin typeface="+mn-ea"/>
            </a:endParaRPr>
          </a:p>
          <a:p>
            <a:pPr fontAlgn="base">
              <a:lnSpc>
                <a:spcPct val="150000"/>
              </a:lnSpc>
            </a:pPr>
            <a:r>
              <a:rPr lang="en-US" altLang="ko-KR" dirty="0">
                <a:solidFill>
                  <a:srgbClr val="002060"/>
                </a:solidFill>
              </a:rPr>
              <a:t>        </a:t>
            </a:r>
          </a:p>
        </p:txBody>
      </p:sp>
      <p:sp>
        <p:nvSpPr>
          <p:cNvPr id="20" name="TextBox 16">
            <a:extLst>
              <a:ext uri="{FF2B5EF4-FFF2-40B4-BE49-F238E27FC236}">
                <a16:creationId xmlns:a16="http://schemas.microsoft.com/office/drawing/2014/main" id="{76BB1E50-6612-3542-A3B0-43F52040C182}"/>
              </a:ext>
            </a:extLst>
          </p:cNvPr>
          <p:cNvSpPr txBox="1"/>
          <p:nvPr/>
        </p:nvSpPr>
        <p:spPr>
          <a:xfrm>
            <a:off x="269228" y="934377"/>
            <a:ext cx="10754372" cy="791307"/>
          </a:xfrm>
          <a:prstGeom prst="rect">
            <a:avLst/>
          </a:prstGeom>
          <a:noFill/>
        </p:spPr>
        <p:txBody>
          <a:bodyPr wrap="square" rtlCol="0">
            <a:spAutoFit/>
          </a:bodyPr>
          <a:lstStyle/>
          <a:p>
            <a:pPr fontAlgn="base">
              <a:lnSpc>
                <a:spcPct val="150000"/>
              </a:lnSpc>
            </a:pPr>
            <a:r>
              <a:rPr lang="en-US" altLang="zh-CN" sz="1600" dirty="0">
                <a:solidFill>
                  <a:srgbClr val="002060"/>
                </a:solidFill>
                <a:latin typeface="+mn-ea"/>
              </a:rPr>
              <a:t>6</a:t>
            </a:r>
            <a:r>
              <a:rPr lang="en-US" altLang="ko-KR" sz="1600" dirty="0">
                <a:solidFill>
                  <a:srgbClr val="002060"/>
                </a:solidFill>
                <a:latin typeface="+mn-ea"/>
              </a:rPr>
              <a:t>. </a:t>
            </a:r>
            <a:r>
              <a:rPr lang="zh-CN" altLang="en-US" sz="1600" dirty="0">
                <a:solidFill>
                  <a:srgbClr val="002060"/>
                </a:solidFill>
                <a:latin typeface="+mn-ea"/>
              </a:rPr>
              <a:t>使用专门的选课软件进行选课</a:t>
            </a:r>
            <a:r>
              <a:rPr lang="en-US" altLang="ko-KR" sz="1600" dirty="0">
                <a:solidFill>
                  <a:srgbClr val="002060"/>
                </a:solidFill>
                <a:latin typeface="+mn-ea"/>
              </a:rPr>
              <a:t> </a:t>
            </a:r>
          </a:p>
          <a:p>
            <a:pPr fontAlgn="base">
              <a:lnSpc>
                <a:spcPct val="150000"/>
              </a:lnSpc>
            </a:pPr>
            <a:r>
              <a:rPr lang="en-US" altLang="ko-KR" sz="1600" dirty="0">
                <a:solidFill>
                  <a:srgbClr val="002060"/>
                </a:solidFill>
                <a:latin typeface="+mn-ea"/>
              </a:rPr>
              <a:t>   1) </a:t>
            </a:r>
            <a:r>
              <a:rPr lang="zh-CN" altLang="en-US" sz="1600" dirty="0">
                <a:solidFill>
                  <a:srgbClr val="002060"/>
                </a:solidFill>
                <a:latin typeface="+mn-ea"/>
              </a:rPr>
              <a:t>双击选课软件，开始选课</a:t>
            </a:r>
            <a:endParaRPr lang="en-US" altLang="ko-KR" sz="1600" dirty="0">
              <a:solidFill>
                <a:srgbClr val="002060"/>
              </a:solidFill>
              <a:latin typeface="+mn-ea"/>
            </a:endParaRPr>
          </a:p>
        </p:txBody>
      </p:sp>
    </p:spTree>
    <p:extLst>
      <p:ext uri="{BB962C8B-B14F-4D97-AF65-F5344CB8AC3E}">
        <p14:creationId xmlns:p14="http://schemas.microsoft.com/office/powerpoint/2010/main" val="1314244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37989"/>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zh-CN" altLang="en-US" sz="2800" dirty="0">
                <a:solidFill>
                  <a:srgbClr val="002060"/>
                </a:solidFill>
              </a:rPr>
              <a:t>如何选课</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57</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4" name="TextBox 13"/>
          <p:cNvSpPr txBox="1"/>
          <p:nvPr/>
        </p:nvSpPr>
        <p:spPr>
          <a:xfrm>
            <a:off x="166591" y="775851"/>
            <a:ext cx="10754372" cy="5223289"/>
          </a:xfrm>
          <a:prstGeom prst="rect">
            <a:avLst/>
          </a:prstGeom>
          <a:noFill/>
        </p:spPr>
        <p:txBody>
          <a:bodyPr wrap="square" rtlCol="0">
            <a:spAutoFit/>
          </a:bodyPr>
          <a:lstStyle/>
          <a:p>
            <a:pPr fontAlgn="base">
              <a:lnSpc>
                <a:spcPct val="150000"/>
              </a:lnSpc>
            </a:pPr>
            <a:r>
              <a:rPr lang="en-US" altLang="zh-CN" sz="1600" dirty="0">
                <a:solidFill>
                  <a:srgbClr val="002060"/>
                </a:solidFill>
                <a:latin typeface="+mn-ea"/>
              </a:rPr>
              <a:t>7</a:t>
            </a:r>
            <a:r>
              <a:rPr lang="en-US" altLang="ko-KR" sz="1600" dirty="0">
                <a:solidFill>
                  <a:srgbClr val="002060"/>
                </a:solidFill>
                <a:latin typeface="+mn-ea"/>
              </a:rPr>
              <a:t>. </a:t>
            </a:r>
            <a:r>
              <a:rPr lang="zh-CN" altLang="en-US" sz="1600" dirty="0">
                <a:solidFill>
                  <a:srgbClr val="002060"/>
                </a:solidFill>
                <a:latin typeface="+mn-ea"/>
              </a:rPr>
              <a:t>如何搜索要选择的课程</a:t>
            </a:r>
            <a:r>
              <a:rPr lang="ko-KR" altLang="en-US" sz="1600" dirty="0">
                <a:solidFill>
                  <a:srgbClr val="002060"/>
                </a:solidFill>
                <a:latin typeface="+mn-ea"/>
              </a:rPr>
              <a:t> </a:t>
            </a:r>
            <a:endParaRPr lang="en-US" altLang="ko-KR" sz="1600" dirty="0">
              <a:solidFill>
                <a:srgbClr val="002060"/>
              </a:solidFill>
              <a:latin typeface="+mn-ea"/>
            </a:endParaRPr>
          </a:p>
          <a:p>
            <a:pPr fontAlgn="base">
              <a:lnSpc>
                <a:spcPct val="150000"/>
              </a:lnSpc>
            </a:pPr>
            <a:r>
              <a:rPr lang="en-US" altLang="ko-KR" sz="1600" dirty="0">
                <a:solidFill>
                  <a:srgbClr val="002060"/>
                </a:solidFill>
                <a:latin typeface="+mn-ea"/>
              </a:rPr>
              <a:t>   1) </a:t>
            </a:r>
            <a:r>
              <a:rPr lang="zh-CN" altLang="en-US" sz="1600" dirty="0">
                <a:solidFill>
                  <a:srgbClr val="002060"/>
                </a:solidFill>
                <a:latin typeface="+mn-ea"/>
              </a:rPr>
              <a:t>使用选课软件</a:t>
            </a:r>
            <a:endParaRPr lang="en-US" altLang="ko-KR" sz="1600" dirty="0">
              <a:solidFill>
                <a:srgbClr val="002060"/>
              </a:solidFill>
              <a:latin typeface="+mn-ea"/>
            </a:endParaRPr>
          </a:p>
          <a:p>
            <a:pPr fontAlgn="base">
              <a:lnSpc>
                <a:spcPct val="150000"/>
              </a:lnSpc>
            </a:pPr>
            <a:r>
              <a:rPr lang="en-US" altLang="ko-KR" sz="1600" dirty="0">
                <a:solidFill>
                  <a:srgbClr val="002060"/>
                </a:solidFill>
                <a:latin typeface="+mn-ea"/>
              </a:rPr>
              <a:t>     - </a:t>
            </a:r>
            <a:r>
              <a:rPr lang="zh-CN" altLang="en-US" sz="1600" b="1" dirty="0">
                <a:solidFill>
                  <a:srgbClr val="002060"/>
                </a:solidFill>
                <a:latin typeface="+mn-ea"/>
              </a:rPr>
              <a:t>自选课日</a:t>
            </a:r>
            <a:r>
              <a:rPr lang="ko-KR" altLang="en-US" sz="1600" b="1" dirty="0">
                <a:solidFill>
                  <a:srgbClr val="002060"/>
                </a:solidFill>
                <a:latin typeface="+mn-ea"/>
              </a:rPr>
              <a:t> </a:t>
            </a:r>
            <a:r>
              <a:rPr lang="en-US" altLang="ko-KR" sz="1600" b="1" dirty="0">
                <a:solidFill>
                  <a:srgbClr val="002060"/>
                </a:solidFill>
                <a:latin typeface="+mn-ea"/>
              </a:rPr>
              <a:t>0</a:t>
            </a:r>
            <a:r>
              <a:rPr lang="zh-CN" altLang="en-US" sz="1600" b="1" dirty="0">
                <a:solidFill>
                  <a:srgbClr val="002060"/>
                </a:solidFill>
                <a:latin typeface="+mn-ea"/>
              </a:rPr>
              <a:t>点</a:t>
            </a:r>
            <a:r>
              <a:rPr lang="zh-CN" altLang="en-US" sz="1600" dirty="0">
                <a:solidFill>
                  <a:srgbClr val="002060"/>
                </a:solidFill>
                <a:latin typeface="+mn-ea"/>
              </a:rPr>
              <a:t>起，可搜索要选择的课程</a:t>
            </a:r>
            <a:endParaRPr lang="en-US" altLang="ko-KR" sz="1600" dirty="0">
              <a:solidFill>
                <a:srgbClr val="002060"/>
              </a:solidFill>
              <a:latin typeface="+mn-ea"/>
            </a:endParaRPr>
          </a:p>
          <a:p>
            <a:pPr fontAlgn="base">
              <a:lnSpc>
                <a:spcPct val="150000"/>
              </a:lnSpc>
            </a:pPr>
            <a:r>
              <a:rPr lang="en-US" altLang="ko-KR" sz="1600" dirty="0">
                <a:solidFill>
                  <a:srgbClr val="002060"/>
                </a:solidFill>
                <a:latin typeface="+mn-ea"/>
              </a:rPr>
              <a:t>     - </a:t>
            </a:r>
            <a:r>
              <a:rPr lang="zh-CN" altLang="en-US" sz="1600" dirty="0">
                <a:solidFill>
                  <a:srgbClr val="002060"/>
                </a:solidFill>
                <a:latin typeface="+mn-ea"/>
              </a:rPr>
              <a:t>选择要申请的课程，并添加至</a:t>
            </a:r>
            <a:r>
              <a:rPr lang="ko-KR" altLang="en-US" sz="1600" b="1" dirty="0" err="1">
                <a:solidFill>
                  <a:srgbClr val="002060"/>
                </a:solidFill>
                <a:latin typeface="+mn-ea"/>
              </a:rPr>
              <a:t>즐겨찾기</a:t>
            </a:r>
            <a:r>
              <a:rPr lang="ko-KR" altLang="en-US" sz="1600" b="1" dirty="0">
                <a:solidFill>
                  <a:srgbClr val="002060"/>
                </a:solidFill>
                <a:latin typeface="+mn-ea"/>
              </a:rPr>
              <a:t> 추가 </a:t>
            </a:r>
            <a:r>
              <a:rPr lang="en-US" altLang="ko-KR" sz="1600" b="1" dirty="0">
                <a:solidFill>
                  <a:srgbClr val="002060"/>
                </a:solidFill>
                <a:latin typeface="+mn-ea"/>
              </a:rPr>
              <a:t>(</a:t>
            </a:r>
            <a:r>
              <a:rPr lang="zh-CN" altLang="en-US" sz="1600" b="1" dirty="0">
                <a:solidFill>
                  <a:srgbClr val="002060"/>
                </a:solidFill>
                <a:latin typeface="+mn-ea"/>
              </a:rPr>
              <a:t>收藏夹）</a:t>
            </a:r>
            <a:r>
              <a:rPr lang="en-US" altLang="ko-KR" sz="1600" dirty="0">
                <a:solidFill>
                  <a:srgbClr val="002060"/>
                </a:solidFill>
                <a:latin typeface="+mn-ea"/>
              </a:rPr>
              <a:t>(</a:t>
            </a:r>
            <a:r>
              <a:rPr lang="ko-KR" altLang="en-US" sz="1600" dirty="0">
                <a:solidFill>
                  <a:srgbClr val="002060"/>
                </a:solidFill>
                <a:latin typeface="+mn-ea"/>
              </a:rPr>
              <a:t>즐겨찾기 </a:t>
            </a:r>
            <a:r>
              <a:rPr lang="en-US" altLang="ko-KR" sz="1600" dirty="0">
                <a:solidFill>
                  <a:srgbClr val="002060"/>
                </a:solidFill>
                <a:latin typeface="+mn-ea"/>
              </a:rPr>
              <a:t>1</a:t>
            </a:r>
            <a:r>
              <a:rPr lang="ko-KR" altLang="en-US" sz="1600" dirty="0">
                <a:solidFill>
                  <a:srgbClr val="002060"/>
                </a:solidFill>
                <a:latin typeface="+mn-ea"/>
              </a:rPr>
              <a:t>번</a:t>
            </a:r>
            <a:r>
              <a:rPr lang="en-US" altLang="ko-KR" sz="1600" dirty="0">
                <a:solidFill>
                  <a:srgbClr val="002060"/>
                </a:solidFill>
                <a:latin typeface="+mn-ea"/>
              </a:rPr>
              <a:t>-&gt;2</a:t>
            </a:r>
            <a:r>
              <a:rPr lang="ko-KR" altLang="en-US" sz="1600" dirty="0">
                <a:solidFill>
                  <a:srgbClr val="002060"/>
                </a:solidFill>
                <a:latin typeface="+mn-ea"/>
              </a:rPr>
              <a:t>번</a:t>
            </a:r>
            <a:r>
              <a:rPr lang="en-US" altLang="ko-KR" sz="1600" dirty="0">
                <a:solidFill>
                  <a:srgbClr val="002060"/>
                </a:solidFill>
                <a:latin typeface="+mn-ea"/>
              </a:rPr>
              <a:t>-&gt; 3</a:t>
            </a:r>
            <a:r>
              <a:rPr lang="ko-KR" altLang="en-US" sz="1600" dirty="0">
                <a:solidFill>
                  <a:srgbClr val="002060"/>
                </a:solidFill>
                <a:latin typeface="+mn-ea"/>
              </a:rPr>
              <a:t>번 등 순서로 등록 </a:t>
            </a:r>
            <a:r>
              <a:rPr lang="en-US" altLang="zh-CN" sz="1600" dirty="0">
                <a:solidFill>
                  <a:srgbClr val="002060"/>
                </a:solidFill>
                <a:latin typeface="+mn-ea"/>
              </a:rPr>
              <a:t>#</a:t>
            </a:r>
            <a:r>
              <a:rPr lang="zh-CN" altLang="en-US" sz="1600" dirty="0">
                <a:solidFill>
                  <a:srgbClr val="002060"/>
                </a:solidFill>
                <a:latin typeface="+mn-ea"/>
              </a:rPr>
              <a:t>以收藏</a:t>
            </a:r>
            <a:r>
              <a:rPr lang="en-US" altLang="zh-CN" sz="1600" dirty="0">
                <a:solidFill>
                  <a:srgbClr val="002060"/>
                </a:solidFill>
                <a:latin typeface="+mn-ea"/>
              </a:rPr>
              <a:t>1</a:t>
            </a:r>
            <a:r>
              <a:rPr lang="zh-CN" altLang="en-US" sz="1600" dirty="0">
                <a:solidFill>
                  <a:srgbClr val="002060"/>
                </a:solidFill>
                <a:latin typeface="+mn-ea"/>
              </a:rPr>
              <a:t>号</a:t>
            </a:r>
            <a:r>
              <a:rPr lang="en-US" altLang="zh-CN" sz="1600" dirty="0">
                <a:solidFill>
                  <a:srgbClr val="002060"/>
                </a:solidFill>
                <a:latin typeface="+mn-ea"/>
              </a:rPr>
              <a:t>-&gt;2</a:t>
            </a:r>
            <a:r>
              <a:rPr lang="zh-CN" altLang="en-US" sz="1600" dirty="0">
                <a:solidFill>
                  <a:srgbClr val="002060"/>
                </a:solidFill>
                <a:latin typeface="+mn-ea"/>
              </a:rPr>
              <a:t>号 </a:t>
            </a:r>
            <a:r>
              <a:rPr lang="en-US" altLang="zh-CN" sz="1600" dirty="0">
                <a:solidFill>
                  <a:srgbClr val="002060"/>
                </a:solidFill>
                <a:latin typeface="+mn-ea"/>
              </a:rPr>
              <a:t>-&gt;3</a:t>
            </a:r>
            <a:r>
              <a:rPr lang="zh-CN" altLang="en-US" sz="1600" dirty="0">
                <a:solidFill>
                  <a:srgbClr val="002060"/>
                </a:solidFill>
                <a:latin typeface="+mn-ea"/>
              </a:rPr>
              <a:t>号的顺序进行登录</a:t>
            </a:r>
            <a:r>
              <a:rPr lang="en-US" altLang="ko-KR" sz="1600" dirty="0">
                <a:solidFill>
                  <a:srgbClr val="002060"/>
                </a:solidFill>
                <a:latin typeface="+mn-ea"/>
              </a:rPr>
              <a:t>) </a:t>
            </a:r>
          </a:p>
          <a:p>
            <a:pPr fontAlgn="base">
              <a:lnSpc>
                <a:spcPct val="150000"/>
              </a:lnSpc>
            </a:pPr>
            <a:r>
              <a:rPr lang="ko-KR" altLang="en-US" sz="1600" dirty="0">
                <a:solidFill>
                  <a:srgbClr val="002060"/>
                </a:solidFill>
                <a:latin typeface="+mn-ea"/>
              </a:rPr>
              <a:t>     </a:t>
            </a:r>
            <a:r>
              <a:rPr lang="en-US" altLang="ko-KR" sz="1600" dirty="0">
                <a:solidFill>
                  <a:srgbClr val="002060"/>
                </a:solidFill>
                <a:latin typeface="+mn-ea"/>
              </a:rPr>
              <a:t>- </a:t>
            </a:r>
            <a:r>
              <a:rPr lang="zh-CN" altLang="en-US" sz="1600" dirty="0">
                <a:solidFill>
                  <a:srgbClr val="002060"/>
                </a:solidFill>
                <a:latin typeface="+mn-ea"/>
              </a:rPr>
              <a:t>添加至 </a:t>
            </a:r>
            <a:r>
              <a:rPr lang="ko-KR" altLang="en-US" sz="1600" dirty="0" err="1">
                <a:solidFill>
                  <a:srgbClr val="002060"/>
                </a:solidFill>
                <a:latin typeface="+mn-ea"/>
              </a:rPr>
              <a:t>즐겨찾기</a:t>
            </a:r>
            <a:r>
              <a:rPr lang="ko-KR" altLang="en-US" sz="1600" dirty="0">
                <a:solidFill>
                  <a:srgbClr val="002060"/>
                </a:solidFill>
                <a:latin typeface="+mn-ea"/>
              </a:rPr>
              <a:t> </a:t>
            </a:r>
            <a:r>
              <a:rPr lang="zh-CN" altLang="en-US" sz="1600" dirty="0">
                <a:solidFill>
                  <a:srgbClr val="002060"/>
                </a:solidFill>
                <a:latin typeface="+mn-ea"/>
              </a:rPr>
              <a:t>等方式</a:t>
            </a:r>
            <a:endParaRPr lang="en-US" altLang="ko-KR" sz="1600" dirty="0">
              <a:solidFill>
                <a:srgbClr val="002060"/>
              </a:solidFill>
              <a:latin typeface="+mn-ea"/>
            </a:endParaRPr>
          </a:p>
          <a:p>
            <a:pPr fontAlgn="base">
              <a:lnSpc>
                <a:spcPct val="150000"/>
              </a:lnSpc>
            </a:pPr>
            <a:r>
              <a:rPr lang="en-US" altLang="ko-KR" sz="1600" dirty="0">
                <a:solidFill>
                  <a:srgbClr val="002060"/>
                </a:solidFill>
                <a:latin typeface="+mn-ea"/>
              </a:rPr>
              <a:t>   </a:t>
            </a:r>
            <a:r>
              <a:rPr lang="en-US" altLang="ko-KR" sz="1600" b="1" dirty="0">
                <a:solidFill>
                  <a:srgbClr val="002060"/>
                </a:solidFill>
                <a:latin typeface="+mn-ea"/>
              </a:rPr>
              <a:t>    : </a:t>
            </a:r>
            <a:r>
              <a:rPr lang="ko-KR" altLang="en-US" sz="1600" b="1" dirty="0">
                <a:solidFill>
                  <a:srgbClr val="002060"/>
                </a:solidFill>
                <a:latin typeface="+mn-ea"/>
              </a:rPr>
              <a:t>과목검색 </a:t>
            </a:r>
            <a:r>
              <a:rPr lang="en-US" altLang="ko-KR" sz="1600" b="1" dirty="0">
                <a:solidFill>
                  <a:srgbClr val="002060"/>
                </a:solidFill>
                <a:latin typeface="+mn-ea"/>
              </a:rPr>
              <a:t>-&gt; </a:t>
            </a:r>
            <a:r>
              <a:rPr lang="ko-KR" altLang="en-US" sz="1600" b="1" dirty="0">
                <a:solidFill>
                  <a:srgbClr val="002060"/>
                </a:solidFill>
                <a:latin typeface="+mn-ea"/>
              </a:rPr>
              <a:t>과목 선택 </a:t>
            </a:r>
            <a:r>
              <a:rPr lang="en-US" altLang="ko-KR" sz="1600" b="1" dirty="0">
                <a:solidFill>
                  <a:srgbClr val="002060"/>
                </a:solidFill>
                <a:latin typeface="+mn-ea"/>
              </a:rPr>
              <a:t>-&gt; </a:t>
            </a:r>
            <a:r>
              <a:rPr lang="ko-KR" altLang="en-US" sz="1600" b="1" dirty="0" err="1">
                <a:solidFill>
                  <a:srgbClr val="002060"/>
                </a:solidFill>
                <a:latin typeface="+mn-ea"/>
              </a:rPr>
              <a:t>즐겨찾기번호</a:t>
            </a:r>
            <a:r>
              <a:rPr lang="ko-KR" altLang="en-US" sz="1600" b="1" dirty="0">
                <a:solidFill>
                  <a:srgbClr val="002060"/>
                </a:solidFill>
                <a:latin typeface="+mn-ea"/>
              </a:rPr>
              <a:t> 선택</a:t>
            </a:r>
            <a:r>
              <a:rPr lang="en-US" altLang="ko-KR" sz="1600" b="1" dirty="0">
                <a:solidFill>
                  <a:srgbClr val="002060"/>
                </a:solidFill>
                <a:latin typeface="+mn-ea"/>
              </a:rPr>
              <a:t>-&gt;”</a:t>
            </a:r>
            <a:r>
              <a:rPr lang="ko-KR" altLang="en-US" sz="1600" b="1" dirty="0" err="1">
                <a:solidFill>
                  <a:srgbClr val="002060"/>
                </a:solidFill>
                <a:latin typeface="+mn-ea"/>
              </a:rPr>
              <a:t>즐겨찾기추가</a:t>
            </a:r>
            <a:r>
              <a:rPr lang="en-US" altLang="ko-KR" sz="1600" b="1" dirty="0">
                <a:solidFill>
                  <a:srgbClr val="002060"/>
                </a:solidFill>
                <a:latin typeface="+mn-ea"/>
              </a:rPr>
              <a:t>”</a:t>
            </a:r>
            <a:r>
              <a:rPr lang="ko-KR" altLang="en-US" sz="1600" b="1" dirty="0">
                <a:solidFill>
                  <a:srgbClr val="002060"/>
                </a:solidFill>
                <a:latin typeface="+mn-ea"/>
              </a:rPr>
              <a:t> 클릭</a:t>
            </a:r>
            <a:endParaRPr lang="en-US" altLang="ko-KR" sz="1600" b="1" dirty="0">
              <a:solidFill>
                <a:srgbClr val="002060"/>
              </a:solidFill>
              <a:latin typeface="+mn-ea"/>
            </a:endParaRPr>
          </a:p>
          <a:p>
            <a:pPr fontAlgn="base">
              <a:lnSpc>
                <a:spcPct val="150000"/>
              </a:lnSpc>
            </a:pPr>
            <a:r>
              <a:rPr lang="en-US" altLang="ko-KR" sz="1600" dirty="0">
                <a:solidFill>
                  <a:srgbClr val="002060"/>
                </a:solidFill>
                <a:latin typeface="+mn-ea"/>
              </a:rPr>
              <a:t>       </a:t>
            </a:r>
            <a:r>
              <a:rPr lang="en-US" altLang="zh-CN" sz="1600" dirty="0">
                <a:solidFill>
                  <a:srgbClr val="002060"/>
                </a:solidFill>
                <a:latin typeface="+mn-ea"/>
              </a:rPr>
              <a:t>#</a:t>
            </a:r>
            <a:r>
              <a:rPr lang="zh-CN" altLang="en-US" sz="1600" dirty="0">
                <a:solidFill>
                  <a:srgbClr val="002060"/>
                </a:solidFill>
                <a:latin typeface="+mn-ea"/>
              </a:rPr>
              <a:t>搜索课程 </a:t>
            </a:r>
            <a:r>
              <a:rPr lang="en-US" altLang="zh-CN" sz="1600" dirty="0">
                <a:solidFill>
                  <a:srgbClr val="002060"/>
                </a:solidFill>
                <a:latin typeface="+mn-ea"/>
              </a:rPr>
              <a:t>-&gt;</a:t>
            </a:r>
            <a:r>
              <a:rPr lang="zh-CN" altLang="en-US" sz="1600" dirty="0">
                <a:solidFill>
                  <a:srgbClr val="002060"/>
                </a:solidFill>
                <a:latin typeface="+mn-ea"/>
              </a:rPr>
              <a:t>选择课程 </a:t>
            </a:r>
            <a:r>
              <a:rPr lang="en-US" altLang="zh-CN" sz="1600" dirty="0">
                <a:solidFill>
                  <a:srgbClr val="002060"/>
                </a:solidFill>
                <a:latin typeface="+mn-ea"/>
              </a:rPr>
              <a:t>-&gt;</a:t>
            </a:r>
            <a:r>
              <a:rPr lang="zh-CN" altLang="en-US" sz="1600" dirty="0">
                <a:solidFill>
                  <a:srgbClr val="002060"/>
                </a:solidFill>
                <a:latin typeface="+mn-ea"/>
              </a:rPr>
              <a:t>选择收藏次序 </a:t>
            </a:r>
            <a:r>
              <a:rPr lang="en-US" altLang="zh-CN" sz="1600" dirty="0">
                <a:solidFill>
                  <a:srgbClr val="002060"/>
                </a:solidFill>
                <a:latin typeface="+mn-ea"/>
              </a:rPr>
              <a:t>-&gt;</a:t>
            </a:r>
            <a:r>
              <a:rPr lang="zh-CN" altLang="en-US" sz="1600" dirty="0">
                <a:solidFill>
                  <a:srgbClr val="002060"/>
                </a:solidFill>
                <a:latin typeface="+mn-ea"/>
              </a:rPr>
              <a:t>点击“</a:t>
            </a:r>
            <a:r>
              <a:rPr lang="ko-KR" altLang="en-US" sz="1600" dirty="0" err="1">
                <a:solidFill>
                  <a:srgbClr val="002060"/>
                </a:solidFill>
                <a:latin typeface="+mn-ea"/>
              </a:rPr>
              <a:t>즐려찾기추가</a:t>
            </a:r>
            <a:r>
              <a:rPr lang="en-US" altLang="ko-KR" sz="1600" dirty="0">
                <a:solidFill>
                  <a:srgbClr val="002060"/>
                </a:solidFill>
                <a:latin typeface="+mn-ea"/>
              </a:rPr>
              <a:t>(</a:t>
            </a:r>
            <a:r>
              <a:rPr lang="zh-CN" altLang="en-US" sz="1600" dirty="0">
                <a:solidFill>
                  <a:srgbClr val="002060"/>
                </a:solidFill>
                <a:latin typeface="+mn-ea"/>
              </a:rPr>
              <a:t>添加至收藏）</a:t>
            </a:r>
            <a:endParaRPr lang="en-US" altLang="zh-CN" sz="1600" dirty="0">
              <a:solidFill>
                <a:srgbClr val="002060"/>
              </a:solidFill>
              <a:latin typeface="+mn-ea"/>
            </a:endParaRPr>
          </a:p>
          <a:p>
            <a:pPr fontAlgn="base">
              <a:lnSpc>
                <a:spcPct val="150000"/>
              </a:lnSpc>
            </a:pPr>
            <a:endParaRPr lang="en-US" altLang="ko-KR" sz="1600" dirty="0">
              <a:solidFill>
                <a:srgbClr val="002060"/>
              </a:solidFill>
              <a:latin typeface="+mn-ea"/>
            </a:endParaRPr>
          </a:p>
          <a:p>
            <a:pPr fontAlgn="base">
              <a:lnSpc>
                <a:spcPct val="150000"/>
              </a:lnSpc>
            </a:pPr>
            <a:r>
              <a:rPr lang="en-US" altLang="ko-KR" sz="1600" dirty="0">
                <a:solidFill>
                  <a:srgbClr val="002060"/>
                </a:solidFill>
                <a:latin typeface="+mn-ea"/>
              </a:rPr>
              <a:t>   2) </a:t>
            </a:r>
            <a:r>
              <a:rPr lang="zh-CN" altLang="en-US" sz="1600" dirty="0">
                <a:solidFill>
                  <a:srgbClr val="002060"/>
                </a:solidFill>
                <a:latin typeface="+mn-ea"/>
              </a:rPr>
              <a:t>如何使用光云大学官网</a:t>
            </a:r>
            <a:endParaRPr lang="en-US" altLang="ko-KR" sz="1600" dirty="0">
              <a:solidFill>
                <a:srgbClr val="002060"/>
              </a:solidFill>
              <a:latin typeface="+mn-ea"/>
            </a:endParaRPr>
          </a:p>
          <a:p>
            <a:pPr fontAlgn="base">
              <a:lnSpc>
                <a:spcPct val="150000"/>
              </a:lnSpc>
            </a:pPr>
            <a:r>
              <a:rPr lang="en-US" altLang="ko-KR" sz="1600" dirty="0">
                <a:solidFill>
                  <a:srgbClr val="002060"/>
                </a:solidFill>
                <a:latin typeface="+mn-ea"/>
              </a:rPr>
              <a:t>     - </a:t>
            </a:r>
            <a:r>
              <a:rPr lang="zh-CN" altLang="en-US" sz="1600" dirty="0">
                <a:solidFill>
                  <a:srgbClr val="002060"/>
                </a:solidFill>
                <a:latin typeface="+mn-ea"/>
              </a:rPr>
              <a:t>登录光云大学官网，在</a:t>
            </a:r>
            <a:r>
              <a:rPr lang="ko-KR" altLang="en-US" sz="1600" dirty="0">
                <a:solidFill>
                  <a:srgbClr val="002060"/>
                </a:solidFill>
                <a:latin typeface="+mn-ea"/>
              </a:rPr>
              <a:t>공지사항</a:t>
            </a:r>
            <a:r>
              <a:rPr lang="en-US" altLang="ko-KR" sz="1600" dirty="0">
                <a:solidFill>
                  <a:srgbClr val="002060"/>
                </a:solidFill>
                <a:latin typeface="+mn-ea"/>
              </a:rPr>
              <a:t>(</a:t>
            </a:r>
            <a:r>
              <a:rPr lang="zh-CN" altLang="en-US" sz="1600" dirty="0">
                <a:solidFill>
                  <a:srgbClr val="002060"/>
                </a:solidFill>
                <a:latin typeface="+mn-ea"/>
              </a:rPr>
              <a:t>公告栏）搜索“</a:t>
            </a:r>
            <a:r>
              <a:rPr lang="ko-KR" altLang="en-US" sz="1600" dirty="0">
                <a:solidFill>
                  <a:srgbClr val="002060"/>
                </a:solidFill>
                <a:latin typeface="+mn-ea"/>
              </a:rPr>
              <a:t>수강신청</a:t>
            </a:r>
            <a:r>
              <a:rPr lang="en-US" altLang="ko-KR" sz="1600" dirty="0">
                <a:solidFill>
                  <a:srgbClr val="002060"/>
                </a:solidFill>
                <a:latin typeface="+mn-ea"/>
              </a:rPr>
              <a:t>(</a:t>
            </a:r>
            <a:r>
              <a:rPr lang="zh-CN" altLang="en-US" sz="1600" dirty="0">
                <a:solidFill>
                  <a:srgbClr val="002060"/>
                </a:solidFill>
                <a:latin typeface="+mn-ea"/>
              </a:rPr>
              <a:t>选课</a:t>
            </a:r>
            <a:r>
              <a:rPr lang="en-US" altLang="zh-CN" sz="1600" dirty="0">
                <a:solidFill>
                  <a:srgbClr val="002060"/>
                </a:solidFill>
                <a:latin typeface="+mn-ea"/>
              </a:rPr>
              <a:t>)</a:t>
            </a:r>
            <a:r>
              <a:rPr lang="zh-CN" altLang="en-US" sz="1600" dirty="0">
                <a:solidFill>
                  <a:srgbClr val="002060"/>
                </a:solidFill>
                <a:latin typeface="+mn-ea"/>
              </a:rPr>
              <a:t>”</a:t>
            </a:r>
            <a:endParaRPr lang="en-US" altLang="ko-KR" sz="1600" dirty="0">
              <a:solidFill>
                <a:srgbClr val="002060"/>
              </a:solidFill>
              <a:latin typeface="+mn-ea"/>
            </a:endParaRPr>
          </a:p>
          <a:p>
            <a:pPr fontAlgn="base">
              <a:lnSpc>
                <a:spcPct val="150000"/>
              </a:lnSpc>
            </a:pPr>
            <a:r>
              <a:rPr lang="en-US" altLang="ko-KR" sz="1600" dirty="0">
                <a:solidFill>
                  <a:srgbClr val="002060"/>
                </a:solidFill>
                <a:latin typeface="+mn-ea"/>
                <a:hlinkClick r:id="rId5"/>
              </a:rPr>
              <a:t>www.kw.ac.kr/ko/life/notice.jsp?BoardMode=view&amp;DUID=35176</a:t>
            </a:r>
            <a:endParaRPr lang="en-US" altLang="ko-KR" sz="1600" dirty="0">
              <a:solidFill>
                <a:srgbClr val="002060"/>
              </a:solidFill>
              <a:latin typeface="+mn-ea"/>
            </a:endParaRPr>
          </a:p>
          <a:p>
            <a:pPr fontAlgn="base">
              <a:lnSpc>
                <a:spcPct val="150000"/>
              </a:lnSpc>
            </a:pPr>
            <a:r>
              <a:rPr lang="en-US" altLang="ko-KR" sz="1600" dirty="0">
                <a:solidFill>
                  <a:srgbClr val="002060"/>
                </a:solidFill>
                <a:latin typeface="+mn-ea"/>
              </a:rPr>
              <a:t>     - </a:t>
            </a:r>
            <a:r>
              <a:rPr lang="zh-CN" altLang="en-US" sz="1600" dirty="0">
                <a:solidFill>
                  <a:srgbClr val="002060"/>
                </a:solidFill>
                <a:latin typeface="+mn-ea"/>
              </a:rPr>
              <a:t>下载</a:t>
            </a:r>
            <a:r>
              <a:rPr lang="en-US" altLang="ko-KR" sz="1600" b="1" dirty="0">
                <a:solidFill>
                  <a:srgbClr val="002060"/>
                </a:solidFill>
                <a:latin typeface="+mn-ea"/>
              </a:rPr>
              <a:t>“</a:t>
            </a:r>
            <a:r>
              <a:rPr lang="ko-KR" altLang="en-US" sz="1600" b="1" dirty="0">
                <a:solidFill>
                  <a:srgbClr val="002060"/>
                </a:solidFill>
                <a:latin typeface="+mn-ea"/>
              </a:rPr>
              <a:t>수강신청자료집</a:t>
            </a:r>
            <a:r>
              <a:rPr lang="zh-CN" altLang="en-US" sz="1600" b="1" dirty="0">
                <a:solidFill>
                  <a:srgbClr val="002060"/>
                </a:solidFill>
                <a:latin typeface="+mn-ea"/>
              </a:rPr>
              <a:t>（选课申请资料）</a:t>
            </a:r>
            <a:r>
              <a:rPr lang="en-US" altLang="ko-KR" sz="1600" b="1" dirty="0">
                <a:solidFill>
                  <a:srgbClr val="002060"/>
                </a:solidFill>
                <a:latin typeface="+mn-ea"/>
              </a:rPr>
              <a:t>” </a:t>
            </a:r>
            <a:r>
              <a:rPr lang="en-US" altLang="ko-KR" sz="1600" dirty="0">
                <a:solidFill>
                  <a:srgbClr val="002060"/>
                </a:solidFill>
                <a:latin typeface="+mn-ea"/>
              </a:rPr>
              <a:t>-&gt;</a:t>
            </a:r>
            <a:r>
              <a:rPr lang="zh-CN" altLang="en-US" sz="1600" dirty="0">
                <a:solidFill>
                  <a:srgbClr val="002060"/>
                </a:solidFill>
                <a:latin typeface="+mn-ea"/>
              </a:rPr>
              <a:t>查看本学期开设的所有课程</a:t>
            </a:r>
            <a:endParaRPr lang="en-US" altLang="ko-KR" sz="1600" dirty="0">
              <a:solidFill>
                <a:srgbClr val="002060"/>
              </a:solidFill>
              <a:latin typeface="+mn-ea"/>
            </a:endParaRPr>
          </a:p>
          <a:p>
            <a:pPr fontAlgn="base">
              <a:lnSpc>
                <a:spcPct val="150000"/>
              </a:lnSpc>
            </a:pPr>
            <a:r>
              <a:rPr lang="en-US" altLang="ko-KR" sz="1600" dirty="0">
                <a:solidFill>
                  <a:srgbClr val="002060"/>
                </a:solidFill>
                <a:latin typeface="+mn-ea"/>
              </a:rPr>
              <a:t>     *</a:t>
            </a:r>
            <a:r>
              <a:rPr lang="zh-CN" altLang="en-US" sz="1600" dirty="0">
                <a:solidFill>
                  <a:srgbClr val="002060"/>
                </a:solidFill>
                <a:latin typeface="+mn-ea"/>
              </a:rPr>
              <a:t>查看公告栏，确认课程时间是否有变动</a:t>
            </a:r>
            <a:endParaRPr lang="en-US" altLang="ko-KR" sz="1600" dirty="0">
              <a:solidFill>
                <a:srgbClr val="002060"/>
              </a:solidFill>
              <a:latin typeface="+mn-ea"/>
            </a:endParaRPr>
          </a:p>
        </p:txBody>
      </p:sp>
      <p:sp>
        <p:nvSpPr>
          <p:cNvPr id="9"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269228" y="-25908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7" name="TextBox 6">
            <a:extLst>
              <a:ext uri="{FF2B5EF4-FFF2-40B4-BE49-F238E27FC236}">
                <a16:creationId xmlns:a16="http://schemas.microsoft.com/office/drawing/2014/main" id="{D6472448-8DE3-5242-BDCA-B9D82E2494DA}"/>
              </a:ext>
            </a:extLst>
          </p:cNvPr>
          <p:cNvSpPr txBox="1"/>
          <p:nvPr/>
        </p:nvSpPr>
        <p:spPr>
          <a:xfrm>
            <a:off x="8261445" y="2480381"/>
            <a:ext cx="3573504" cy="923330"/>
          </a:xfrm>
          <a:prstGeom prst="rect">
            <a:avLst/>
          </a:prstGeom>
          <a:solidFill>
            <a:srgbClr val="FFFF00"/>
          </a:solidFill>
        </p:spPr>
        <p:txBody>
          <a:bodyPr wrap="square" rtlCol="0">
            <a:spAutoFit/>
          </a:bodyPr>
          <a:lstStyle/>
          <a:p>
            <a:r>
              <a:rPr lang="ko-KR" altLang="en-US" dirty="0" err="1">
                <a:solidFill>
                  <a:srgbClr val="002060"/>
                </a:solidFill>
              </a:rPr>
              <a:t>上午</a:t>
            </a:r>
            <a:r>
              <a:rPr lang="ko-KR" altLang="en-US" dirty="0">
                <a:solidFill>
                  <a:srgbClr val="002060"/>
                </a:solidFill>
              </a:rPr>
              <a:t> </a:t>
            </a:r>
            <a:r>
              <a:rPr lang="en-US" altLang="ko-KR" dirty="0">
                <a:solidFill>
                  <a:srgbClr val="002060"/>
                </a:solidFill>
              </a:rPr>
              <a:t>10</a:t>
            </a:r>
            <a:r>
              <a:rPr lang="ko-KR" altLang="en-US" dirty="0" err="1">
                <a:solidFill>
                  <a:srgbClr val="002060"/>
                </a:solidFill>
              </a:rPr>
              <a:t>点前</a:t>
            </a:r>
            <a:r>
              <a:rPr lang="zh-CN" altLang="en-US" dirty="0">
                <a:solidFill>
                  <a:srgbClr val="002060"/>
                </a:solidFill>
              </a:rPr>
              <a:t>，可将相应课程添加至收藏夹</a:t>
            </a:r>
            <a:endParaRPr lang="en-US" altLang="ko-KR" dirty="0">
              <a:solidFill>
                <a:srgbClr val="002060"/>
              </a:solidFill>
            </a:endParaRPr>
          </a:p>
          <a:p>
            <a:r>
              <a:rPr lang="en-US" altLang="ko-KR" dirty="0">
                <a:solidFill>
                  <a:srgbClr val="002060"/>
                </a:solidFill>
              </a:rPr>
              <a:t>-&gt;</a:t>
            </a:r>
            <a:r>
              <a:rPr lang="ko-KR" altLang="en-US" dirty="0">
                <a:solidFill>
                  <a:srgbClr val="002060"/>
                </a:solidFill>
              </a:rPr>
              <a:t> </a:t>
            </a:r>
            <a:r>
              <a:rPr lang="en-US" altLang="ko-KR" dirty="0">
                <a:solidFill>
                  <a:srgbClr val="002060"/>
                </a:solidFill>
              </a:rPr>
              <a:t>10~4</a:t>
            </a:r>
            <a:r>
              <a:rPr lang="ko-KR" altLang="en-US" dirty="0" err="1">
                <a:solidFill>
                  <a:srgbClr val="002060"/>
                </a:solidFill>
              </a:rPr>
              <a:t>点</a:t>
            </a:r>
            <a:r>
              <a:rPr lang="ko-KR" altLang="en-US" dirty="0">
                <a:solidFill>
                  <a:srgbClr val="002060"/>
                </a:solidFill>
              </a:rPr>
              <a:t> </a:t>
            </a:r>
            <a:r>
              <a:rPr lang="ko-KR" altLang="en-US" dirty="0" err="1">
                <a:solidFill>
                  <a:srgbClr val="002060"/>
                </a:solidFill>
              </a:rPr>
              <a:t>选课</a:t>
            </a:r>
            <a:endParaRPr lang="ko-KR" altLang="en-US" dirty="0">
              <a:solidFill>
                <a:srgbClr val="002060"/>
              </a:solidFill>
            </a:endParaRPr>
          </a:p>
        </p:txBody>
      </p:sp>
      <p:sp>
        <p:nvSpPr>
          <p:cNvPr id="18" name="TextBox 16">
            <a:extLst>
              <a:ext uri="{FF2B5EF4-FFF2-40B4-BE49-F238E27FC236}">
                <a16:creationId xmlns:a16="http://schemas.microsoft.com/office/drawing/2014/main" id="{B9D25F89-C809-614A-A0E5-FD669338AA31}"/>
              </a:ext>
            </a:extLst>
          </p:cNvPr>
          <p:cNvSpPr txBox="1"/>
          <p:nvPr/>
        </p:nvSpPr>
        <p:spPr>
          <a:xfrm>
            <a:off x="7102640" y="5818854"/>
            <a:ext cx="4866463" cy="523220"/>
          </a:xfrm>
          <a:prstGeom prst="rect">
            <a:avLst/>
          </a:prstGeom>
          <a:solidFill>
            <a:srgbClr val="FFFF00"/>
          </a:solidFill>
        </p:spPr>
        <p:txBody>
          <a:bodyPr wrap="square" rtlCol="0">
            <a:spAutoFit/>
          </a:bodyPr>
          <a:lstStyle/>
          <a:p>
            <a:r>
              <a:rPr lang="en-US" altLang="ko-KR" sz="1600" dirty="0">
                <a:solidFill>
                  <a:srgbClr val="002060"/>
                </a:solidFill>
              </a:rPr>
              <a:t> 2021-1</a:t>
            </a:r>
            <a:r>
              <a:rPr lang="ko-KR" altLang="en-US" sz="1600" dirty="0" err="1">
                <a:solidFill>
                  <a:srgbClr val="002060"/>
                </a:solidFill>
              </a:rPr>
              <a:t>学期</a:t>
            </a:r>
            <a:r>
              <a:rPr lang="ko-KR" altLang="en-US" sz="1600" dirty="0">
                <a:solidFill>
                  <a:srgbClr val="002060"/>
                </a:solidFill>
              </a:rPr>
              <a:t> </a:t>
            </a:r>
            <a:r>
              <a:rPr lang="ko-KR" altLang="en-US" sz="1600" dirty="0" err="1">
                <a:solidFill>
                  <a:srgbClr val="002060"/>
                </a:solidFill>
              </a:rPr>
              <a:t>选课资料集</a:t>
            </a:r>
            <a:r>
              <a:rPr lang="en-US" altLang="ko-KR" sz="1200" dirty="0" err="1">
                <a:solidFill>
                  <a:srgbClr val="002060"/>
                </a:solidFill>
              </a:rPr>
              <a:t>www.kw.ac.kr</a:t>
            </a:r>
            <a:r>
              <a:rPr lang="en-US" altLang="ko-KR" sz="1200" dirty="0">
                <a:solidFill>
                  <a:srgbClr val="002060"/>
                </a:solidFill>
              </a:rPr>
              <a:t>/ko/life/notice.jsp?BoardMode=view&amp;DUID=35176</a:t>
            </a:r>
            <a:endParaRPr lang="ko-KR" altLang="en-US" sz="1200" dirty="0">
              <a:solidFill>
                <a:srgbClr val="002060"/>
              </a:solidFill>
            </a:endParaRPr>
          </a:p>
        </p:txBody>
      </p:sp>
    </p:spTree>
    <p:extLst>
      <p:ext uri="{BB962C8B-B14F-4D97-AF65-F5344CB8AC3E}">
        <p14:creationId xmlns:p14="http://schemas.microsoft.com/office/powerpoint/2010/main" val="3420156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37989"/>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ko-KR" altLang="en-US" sz="2800" dirty="0">
                <a:solidFill>
                  <a:srgbClr val="002060"/>
                </a:solidFill>
              </a:rPr>
              <a:t>수강신청 안내</a:t>
            </a: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58</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4" name="TextBox 13"/>
          <p:cNvSpPr txBox="1"/>
          <p:nvPr/>
        </p:nvSpPr>
        <p:spPr>
          <a:xfrm>
            <a:off x="166591" y="775851"/>
            <a:ext cx="10754372" cy="3376630"/>
          </a:xfrm>
          <a:prstGeom prst="rect">
            <a:avLst/>
          </a:prstGeom>
          <a:noFill/>
        </p:spPr>
        <p:txBody>
          <a:bodyPr wrap="square" rtlCol="0">
            <a:spAutoFit/>
          </a:bodyPr>
          <a:lstStyle/>
          <a:p>
            <a:pPr fontAlgn="base">
              <a:lnSpc>
                <a:spcPct val="150000"/>
              </a:lnSpc>
            </a:pPr>
            <a:r>
              <a:rPr lang="en-US" altLang="zh-CN" sz="1600" dirty="0">
                <a:solidFill>
                  <a:schemeClr val="accent5">
                    <a:lumMod val="75000"/>
                  </a:schemeClr>
                </a:solidFill>
                <a:latin typeface="+mn-ea"/>
              </a:rPr>
              <a:t>8</a:t>
            </a:r>
            <a:r>
              <a:rPr lang="en-US" altLang="ko-KR" sz="1600" dirty="0">
                <a:solidFill>
                  <a:schemeClr val="accent5">
                    <a:lumMod val="75000"/>
                  </a:schemeClr>
                </a:solidFill>
                <a:latin typeface="+mn-ea"/>
              </a:rPr>
              <a:t>. </a:t>
            </a:r>
            <a:r>
              <a:rPr lang="zh-CN" altLang="en-US" sz="1600" dirty="0">
                <a:solidFill>
                  <a:schemeClr val="accent5">
                    <a:lumMod val="75000"/>
                  </a:schemeClr>
                </a:solidFill>
                <a:latin typeface="+mn-ea"/>
              </a:rPr>
              <a:t>选课申请时，需要查看的内容</a:t>
            </a:r>
            <a:r>
              <a:rPr lang="ko-KR" altLang="en-US" sz="1600" dirty="0">
                <a:solidFill>
                  <a:schemeClr val="accent5">
                    <a:lumMod val="75000"/>
                  </a:schemeClr>
                </a:solidFill>
                <a:latin typeface="+mn-ea"/>
              </a:rPr>
              <a:t> </a:t>
            </a:r>
            <a:endParaRPr lang="en-US" altLang="ko-KR" sz="1600" dirty="0">
              <a:solidFill>
                <a:schemeClr val="accent5">
                  <a:lumMod val="75000"/>
                </a:schemeClr>
              </a:solidFill>
              <a:latin typeface="+mn-ea"/>
            </a:endParaRPr>
          </a:p>
          <a:p>
            <a:pPr fontAlgn="base">
              <a:lnSpc>
                <a:spcPct val="150000"/>
              </a:lnSpc>
            </a:pPr>
            <a:r>
              <a:rPr lang="en-US" altLang="ko-KR" sz="1600" dirty="0">
                <a:solidFill>
                  <a:schemeClr val="accent5">
                    <a:lumMod val="75000"/>
                  </a:schemeClr>
                </a:solidFill>
                <a:latin typeface="+mn-ea"/>
              </a:rPr>
              <a:t>   1) </a:t>
            </a:r>
            <a:r>
              <a:rPr lang="zh-CN" altLang="en-US" sz="1600" dirty="0">
                <a:solidFill>
                  <a:schemeClr val="accent5">
                    <a:lumMod val="75000"/>
                  </a:schemeClr>
                </a:solidFill>
                <a:latin typeface="+mn-ea"/>
              </a:rPr>
              <a:t>查看外国人专属课程</a:t>
            </a:r>
            <a:endParaRPr lang="en-US" altLang="ko-KR" sz="1600" dirty="0">
              <a:solidFill>
                <a:schemeClr val="accent5">
                  <a:lumMod val="75000"/>
                </a:schemeClr>
              </a:solidFill>
              <a:latin typeface="+mn-ea"/>
            </a:endParaRPr>
          </a:p>
          <a:p>
            <a:pPr fontAlgn="base">
              <a:lnSpc>
                <a:spcPct val="150000"/>
              </a:lnSpc>
            </a:pPr>
            <a:r>
              <a:rPr lang="en-US" altLang="ko-KR" sz="1600" dirty="0">
                <a:solidFill>
                  <a:schemeClr val="accent5">
                    <a:lumMod val="75000"/>
                  </a:schemeClr>
                </a:solidFill>
                <a:latin typeface="+mn-ea"/>
              </a:rPr>
              <a:t>     - </a:t>
            </a:r>
            <a:r>
              <a:rPr lang="zh-CN" altLang="en-US" sz="1600" dirty="0">
                <a:solidFill>
                  <a:schemeClr val="accent5">
                    <a:lumMod val="75000"/>
                  </a:schemeClr>
                </a:solidFill>
                <a:latin typeface="+mn-ea"/>
              </a:rPr>
              <a:t>仅限外国留学生可申请的课程</a:t>
            </a:r>
            <a:r>
              <a:rPr lang="en-US" altLang="zh-CN" sz="1600" dirty="0">
                <a:solidFill>
                  <a:schemeClr val="accent5">
                    <a:lumMod val="75000"/>
                  </a:schemeClr>
                </a:solidFill>
                <a:latin typeface="+mn-ea"/>
              </a:rPr>
              <a:t> </a:t>
            </a:r>
            <a:r>
              <a:rPr lang="en-US" altLang="ko-KR" sz="1600" b="1" dirty="0">
                <a:solidFill>
                  <a:schemeClr val="accent5">
                    <a:lumMod val="75000"/>
                  </a:schemeClr>
                </a:solidFill>
                <a:latin typeface="+mn-ea"/>
                <a:hlinkClick r:id="rId5"/>
              </a:rPr>
              <a:t>www.kw.ac.kr/ko/life/notice.jsp?BoardMode=view&amp;DUID=33598</a:t>
            </a:r>
            <a:r>
              <a:rPr lang="zh-CN" altLang="en-US" sz="1600" b="1" dirty="0">
                <a:solidFill>
                  <a:schemeClr val="accent5">
                    <a:lumMod val="75000"/>
                  </a:schemeClr>
                </a:solidFill>
                <a:latin typeface="+mn-ea"/>
              </a:rPr>
              <a:t> </a:t>
            </a:r>
            <a:endParaRPr lang="en-US" altLang="ko-KR" sz="1600" dirty="0">
              <a:solidFill>
                <a:schemeClr val="accent5">
                  <a:lumMod val="75000"/>
                </a:schemeClr>
              </a:solidFill>
              <a:latin typeface="+mn-ea"/>
            </a:endParaRPr>
          </a:p>
          <a:p>
            <a:pPr fontAlgn="base">
              <a:lnSpc>
                <a:spcPct val="150000"/>
              </a:lnSpc>
            </a:pPr>
            <a:r>
              <a:rPr lang="ko-KR" altLang="en-US" sz="1600" dirty="0">
                <a:solidFill>
                  <a:schemeClr val="accent5">
                    <a:lumMod val="75000"/>
                  </a:schemeClr>
                </a:solidFill>
                <a:latin typeface="+mn-ea"/>
              </a:rPr>
              <a:t> </a:t>
            </a:r>
            <a:endParaRPr lang="en-US" altLang="ko-KR" sz="1600" dirty="0">
              <a:solidFill>
                <a:schemeClr val="accent5">
                  <a:lumMod val="75000"/>
                </a:schemeClr>
              </a:solidFill>
              <a:latin typeface="+mn-ea"/>
            </a:endParaRPr>
          </a:p>
          <a:p>
            <a:pPr fontAlgn="base">
              <a:lnSpc>
                <a:spcPct val="150000"/>
              </a:lnSpc>
            </a:pPr>
            <a:r>
              <a:rPr lang="en-US" altLang="ko-KR" sz="1600" dirty="0">
                <a:solidFill>
                  <a:schemeClr val="accent5">
                    <a:lumMod val="75000"/>
                  </a:schemeClr>
                </a:solidFill>
                <a:latin typeface="+mn-ea"/>
              </a:rPr>
              <a:t>   2) </a:t>
            </a:r>
            <a:r>
              <a:rPr lang="zh-CN" altLang="en-US" sz="1600" dirty="0">
                <a:solidFill>
                  <a:schemeClr val="accent5">
                    <a:lumMod val="75000"/>
                  </a:schemeClr>
                </a:solidFill>
                <a:latin typeface="+mn-ea"/>
              </a:rPr>
              <a:t>查看针对本科留学生的韩国语课程（</a:t>
            </a:r>
            <a:r>
              <a:rPr lang="en-US" altLang="zh-CN" sz="1600" dirty="0">
                <a:solidFill>
                  <a:schemeClr val="accent5">
                    <a:lumMod val="75000"/>
                  </a:schemeClr>
                </a:solidFill>
                <a:latin typeface="+mn-ea"/>
              </a:rPr>
              <a:t>TOPIK4</a:t>
            </a:r>
            <a:r>
              <a:rPr lang="zh-CN" altLang="en-US" sz="1600" dirty="0">
                <a:solidFill>
                  <a:schemeClr val="accent5">
                    <a:lumMod val="75000"/>
                  </a:schemeClr>
                </a:solidFill>
                <a:latin typeface="+mn-ea"/>
              </a:rPr>
              <a:t>级以下）</a:t>
            </a:r>
            <a:endParaRPr lang="en-US" altLang="ko-KR" sz="1600" dirty="0">
              <a:solidFill>
                <a:schemeClr val="accent5">
                  <a:lumMod val="75000"/>
                </a:schemeClr>
              </a:solidFill>
              <a:latin typeface="+mn-ea"/>
            </a:endParaRPr>
          </a:p>
          <a:p>
            <a:pPr fontAlgn="base">
              <a:lnSpc>
                <a:spcPct val="150000"/>
              </a:lnSpc>
            </a:pPr>
            <a:r>
              <a:rPr lang="en-US" altLang="ko-KR" sz="1600" dirty="0">
                <a:solidFill>
                  <a:schemeClr val="accent5">
                    <a:lumMod val="75000"/>
                  </a:schemeClr>
                </a:solidFill>
                <a:latin typeface="+mn-ea"/>
              </a:rPr>
              <a:t>     - </a:t>
            </a:r>
            <a:r>
              <a:rPr lang="zh-CN" altLang="en-US" sz="1600" dirty="0">
                <a:solidFill>
                  <a:schemeClr val="accent5">
                    <a:lumMod val="75000"/>
                  </a:schemeClr>
                </a:solidFill>
                <a:latin typeface="+mn-ea"/>
              </a:rPr>
              <a:t>留学生在入学时如没有提交</a:t>
            </a:r>
            <a:r>
              <a:rPr lang="en-US" altLang="zh-CN" sz="1600" dirty="0">
                <a:solidFill>
                  <a:schemeClr val="accent5">
                    <a:lumMod val="75000"/>
                  </a:schemeClr>
                </a:solidFill>
                <a:latin typeface="+mn-ea"/>
              </a:rPr>
              <a:t>TOPIK 4</a:t>
            </a:r>
            <a:r>
              <a:rPr lang="zh-CN" altLang="en-US" sz="1600" dirty="0">
                <a:solidFill>
                  <a:schemeClr val="accent5">
                    <a:lumMod val="75000"/>
                  </a:schemeClr>
                </a:solidFill>
                <a:latin typeface="+mn-ea"/>
              </a:rPr>
              <a:t>级证书，根据规定，学生应选择</a:t>
            </a:r>
            <a:r>
              <a:rPr lang="en-US" altLang="zh-CN" sz="1600" dirty="0">
                <a:solidFill>
                  <a:schemeClr val="accent5">
                    <a:lumMod val="75000"/>
                  </a:schemeClr>
                </a:solidFill>
                <a:latin typeface="+mn-ea"/>
              </a:rPr>
              <a:t>2~3</a:t>
            </a:r>
            <a:r>
              <a:rPr lang="zh-CN" altLang="en-US" sz="1600" dirty="0">
                <a:solidFill>
                  <a:schemeClr val="accent5">
                    <a:lumMod val="75000"/>
                  </a:schemeClr>
                </a:solidFill>
                <a:latin typeface="+mn-ea"/>
              </a:rPr>
              <a:t>门韩国语课程。</a:t>
            </a:r>
            <a:endParaRPr lang="en-US" altLang="ko-KR" sz="1600" dirty="0">
              <a:solidFill>
                <a:schemeClr val="accent5">
                  <a:lumMod val="75000"/>
                </a:schemeClr>
              </a:solidFill>
              <a:latin typeface="+mn-ea"/>
            </a:endParaRPr>
          </a:p>
          <a:p>
            <a:pPr fontAlgn="base">
              <a:lnSpc>
                <a:spcPct val="150000"/>
              </a:lnSpc>
            </a:pPr>
            <a:r>
              <a:rPr lang="en-US" altLang="ko-KR" sz="1600" dirty="0">
                <a:solidFill>
                  <a:schemeClr val="accent5">
                    <a:lumMod val="75000"/>
                  </a:schemeClr>
                </a:solidFill>
                <a:latin typeface="+mn-ea"/>
              </a:rPr>
              <a:t>     - </a:t>
            </a:r>
            <a:r>
              <a:rPr lang="zh-CN" altLang="en-US" sz="1600" dirty="0">
                <a:solidFill>
                  <a:schemeClr val="accent5">
                    <a:lumMod val="75000"/>
                  </a:schemeClr>
                </a:solidFill>
                <a:latin typeface="+mn-ea"/>
              </a:rPr>
              <a:t>查看分班安排</a:t>
            </a:r>
            <a:r>
              <a:rPr lang="ko-KR" altLang="en-US" sz="1600" dirty="0">
                <a:solidFill>
                  <a:schemeClr val="accent5">
                    <a:lumMod val="75000"/>
                  </a:schemeClr>
                </a:solidFill>
                <a:latin typeface="+mn-ea"/>
              </a:rPr>
              <a:t> </a:t>
            </a:r>
            <a:r>
              <a:rPr lang="en-US" altLang="ko-KR" sz="1600" b="1" dirty="0">
                <a:solidFill>
                  <a:srgbClr val="002060"/>
                </a:solidFill>
                <a:latin typeface="+mn-ea"/>
              </a:rPr>
              <a:t>: </a:t>
            </a:r>
            <a:r>
              <a:rPr lang="en-US" altLang="ko-KR" sz="1600" b="1" dirty="0">
                <a:solidFill>
                  <a:srgbClr val="002060"/>
                </a:solidFill>
                <a:latin typeface="+mn-ea"/>
                <a:hlinkClick r:id="rId6"/>
              </a:rPr>
              <a:t>www.kw.ac.kr/ko/life/notice.jsp?BoardMode=view&amp;DUID=35205</a:t>
            </a:r>
            <a:endParaRPr lang="en-US" altLang="ko-KR" sz="1600" b="1" dirty="0">
              <a:solidFill>
                <a:srgbClr val="002060"/>
              </a:solidFill>
              <a:latin typeface="+mn-ea"/>
            </a:endParaRPr>
          </a:p>
          <a:p>
            <a:pPr fontAlgn="base">
              <a:lnSpc>
                <a:spcPct val="150000"/>
              </a:lnSpc>
            </a:pPr>
            <a:r>
              <a:rPr lang="en-US" altLang="ko-KR" sz="1600" dirty="0">
                <a:solidFill>
                  <a:schemeClr val="accent5">
                    <a:lumMod val="75000"/>
                  </a:schemeClr>
                </a:solidFill>
                <a:latin typeface="+mn-ea"/>
              </a:rPr>
              <a:t>     - </a:t>
            </a:r>
            <a:r>
              <a:rPr lang="zh-CN" altLang="en-US" sz="1600" dirty="0">
                <a:solidFill>
                  <a:schemeClr val="accent5">
                    <a:lumMod val="75000"/>
                  </a:schemeClr>
                </a:solidFill>
                <a:latin typeface="+mn-ea"/>
              </a:rPr>
              <a:t>韩国语课程将由国际教育院统一安排</a:t>
            </a:r>
            <a:r>
              <a:rPr lang="en-US" altLang="ko-KR" sz="1600" dirty="0">
                <a:solidFill>
                  <a:schemeClr val="accent5">
                    <a:lumMod val="75000"/>
                  </a:schemeClr>
                </a:solidFill>
                <a:latin typeface="+mn-ea"/>
              </a:rPr>
              <a:t> (</a:t>
            </a:r>
            <a:r>
              <a:rPr lang="zh-CN" altLang="en-US" sz="1600" dirty="0">
                <a:solidFill>
                  <a:schemeClr val="accent5">
                    <a:lumMod val="75000"/>
                  </a:schemeClr>
                </a:solidFill>
                <a:latin typeface="+mn-ea"/>
              </a:rPr>
              <a:t>学生个人无法进行申请</a:t>
            </a:r>
            <a:r>
              <a:rPr lang="en-US" altLang="ko-KR" sz="1600" dirty="0">
                <a:solidFill>
                  <a:schemeClr val="accent5">
                    <a:lumMod val="75000"/>
                  </a:schemeClr>
                </a:solidFill>
                <a:latin typeface="+mn-ea"/>
              </a:rPr>
              <a:t>)</a:t>
            </a:r>
          </a:p>
          <a:p>
            <a:pPr fontAlgn="base">
              <a:lnSpc>
                <a:spcPct val="150000"/>
              </a:lnSpc>
            </a:pPr>
            <a:r>
              <a:rPr lang="en-US" altLang="ko-KR" sz="1600" dirty="0">
                <a:solidFill>
                  <a:schemeClr val="accent5">
                    <a:lumMod val="75000"/>
                  </a:schemeClr>
                </a:solidFill>
                <a:latin typeface="+mn-ea"/>
              </a:rPr>
              <a:t>     - </a:t>
            </a:r>
            <a:r>
              <a:rPr lang="zh-CN" altLang="en-US" sz="1600" b="1" dirty="0">
                <a:solidFill>
                  <a:schemeClr val="accent5">
                    <a:lumMod val="75000"/>
                  </a:schemeClr>
                </a:solidFill>
                <a:latin typeface="+mn-ea"/>
              </a:rPr>
              <a:t>在申请课程时，请申请除韩国语课程之外的课程</a:t>
            </a:r>
            <a:endParaRPr lang="en-US" altLang="ko-KR" sz="1600" dirty="0">
              <a:solidFill>
                <a:schemeClr val="accent5">
                  <a:lumMod val="75000"/>
                </a:schemeClr>
              </a:solidFill>
              <a:latin typeface="+mn-ea"/>
            </a:endParaRPr>
          </a:p>
        </p:txBody>
      </p:sp>
      <p:sp>
        <p:nvSpPr>
          <p:cNvPr id="9"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269228" y="-25908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6" name="TextBox 6">
            <a:extLst>
              <a:ext uri="{FF2B5EF4-FFF2-40B4-BE49-F238E27FC236}">
                <a16:creationId xmlns:a16="http://schemas.microsoft.com/office/drawing/2014/main" id="{30C5FEEB-E01A-C448-B2AF-071757C9C731}"/>
              </a:ext>
            </a:extLst>
          </p:cNvPr>
          <p:cNvSpPr txBox="1"/>
          <p:nvPr/>
        </p:nvSpPr>
        <p:spPr>
          <a:xfrm>
            <a:off x="1824271" y="4490670"/>
            <a:ext cx="7769451" cy="646331"/>
          </a:xfrm>
          <a:prstGeom prst="rect">
            <a:avLst/>
          </a:prstGeom>
          <a:solidFill>
            <a:srgbClr val="FFFF00"/>
          </a:solidFill>
        </p:spPr>
        <p:txBody>
          <a:bodyPr wrap="square" rtlCol="0">
            <a:spAutoFit/>
          </a:bodyPr>
          <a:lstStyle/>
          <a:p>
            <a:r>
              <a:rPr lang="ko-KR" altLang="en-US" b="1" dirty="0" err="1">
                <a:solidFill>
                  <a:srgbClr val="002060"/>
                </a:solidFill>
              </a:rPr>
              <a:t>自</a:t>
            </a:r>
            <a:r>
              <a:rPr lang="en-US" altLang="ko-KR" b="1" dirty="0">
                <a:solidFill>
                  <a:srgbClr val="002060"/>
                </a:solidFill>
              </a:rPr>
              <a:t>2/23(</a:t>
            </a:r>
            <a:r>
              <a:rPr lang="ko-KR" altLang="en-US" b="1" dirty="0" err="1">
                <a:solidFill>
                  <a:srgbClr val="002060"/>
                </a:solidFill>
              </a:rPr>
              <a:t>星期二</a:t>
            </a:r>
            <a:r>
              <a:rPr lang="en-US" altLang="ko-KR" b="1" dirty="0">
                <a:solidFill>
                  <a:srgbClr val="002060"/>
                </a:solidFill>
              </a:rPr>
              <a:t>) </a:t>
            </a:r>
            <a:r>
              <a:rPr lang="en-US" altLang="zh-CN" b="1" dirty="0">
                <a:solidFill>
                  <a:srgbClr val="002060"/>
                </a:solidFill>
              </a:rPr>
              <a:t>17</a:t>
            </a:r>
            <a:r>
              <a:rPr lang="ko-KR" altLang="en-US" b="1" dirty="0" err="1">
                <a:solidFill>
                  <a:srgbClr val="002060"/>
                </a:solidFill>
              </a:rPr>
              <a:t>点起</a:t>
            </a:r>
            <a:r>
              <a:rPr lang="zh-CN" altLang="en-US" b="1" dirty="0">
                <a:solidFill>
                  <a:srgbClr val="002060"/>
                </a:solidFill>
              </a:rPr>
              <a:t>，可在</a:t>
            </a:r>
            <a:r>
              <a:rPr lang="ko-KR" altLang="en-US" b="1" dirty="0">
                <a:solidFill>
                  <a:srgbClr val="002060"/>
                </a:solidFill>
              </a:rPr>
              <a:t> </a:t>
            </a:r>
            <a:r>
              <a:rPr lang="en-US" altLang="ko-KR" b="1" dirty="0">
                <a:solidFill>
                  <a:srgbClr val="002060"/>
                </a:solidFill>
              </a:rPr>
              <a:t>KLAS</a:t>
            </a:r>
            <a:r>
              <a:rPr lang="ko-KR" altLang="en-US" b="1" dirty="0" err="1">
                <a:solidFill>
                  <a:srgbClr val="002060"/>
                </a:solidFill>
              </a:rPr>
              <a:t>确认国际教育院所申请的课程</a:t>
            </a:r>
            <a:endParaRPr lang="en-US" altLang="ko-KR" b="1" dirty="0">
              <a:solidFill>
                <a:srgbClr val="002060"/>
              </a:solidFill>
            </a:endParaRPr>
          </a:p>
          <a:p>
            <a:r>
              <a:rPr lang="ko-KR" altLang="en-US" b="1" dirty="0" err="1">
                <a:solidFill>
                  <a:srgbClr val="002060"/>
                </a:solidFill>
              </a:rPr>
              <a:t>无法再选课时输入</a:t>
            </a:r>
            <a:endParaRPr lang="ko-KR" altLang="en-US" b="1" dirty="0">
              <a:solidFill>
                <a:srgbClr val="002060"/>
              </a:solidFill>
            </a:endParaRPr>
          </a:p>
        </p:txBody>
      </p:sp>
    </p:spTree>
    <p:extLst>
      <p:ext uri="{BB962C8B-B14F-4D97-AF65-F5344CB8AC3E}">
        <p14:creationId xmlns:p14="http://schemas.microsoft.com/office/powerpoint/2010/main" val="3875192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15931"/>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3"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ko-KR" altLang="en-US" sz="2800" dirty="0" err="1">
                <a:solidFill>
                  <a:srgbClr val="002060"/>
                </a:solidFill>
              </a:rPr>
              <a:t>选课指引</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59</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4" name="TextBox 13"/>
          <p:cNvSpPr txBox="1"/>
          <p:nvPr/>
        </p:nvSpPr>
        <p:spPr>
          <a:xfrm>
            <a:off x="337594" y="882096"/>
            <a:ext cx="10754372" cy="2308324"/>
          </a:xfrm>
          <a:prstGeom prst="rect">
            <a:avLst/>
          </a:prstGeom>
          <a:noFill/>
        </p:spPr>
        <p:txBody>
          <a:bodyPr wrap="square" rtlCol="0">
            <a:spAutoFit/>
          </a:bodyPr>
          <a:lstStyle/>
          <a:p>
            <a:pPr fontAlgn="base">
              <a:lnSpc>
                <a:spcPct val="150000"/>
              </a:lnSpc>
            </a:pPr>
            <a:r>
              <a:rPr lang="en-US" altLang="ko-KR" sz="1600" dirty="0">
                <a:solidFill>
                  <a:srgbClr val="002060"/>
                </a:solidFill>
                <a:latin typeface="+mn-ea"/>
              </a:rPr>
              <a:t>9.</a:t>
            </a:r>
            <a:r>
              <a:rPr lang="zh-CN" altLang="en-US" sz="1600" dirty="0">
                <a:solidFill>
                  <a:srgbClr val="002060"/>
                </a:solidFill>
                <a:latin typeface="+mn-ea"/>
              </a:rPr>
              <a:t>申请收藏的课程</a:t>
            </a:r>
            <a:endParaRPr lang="en-US" altLang="ko-KR" sz="1600" dirty="0">
              <a:solidFill>
                <a:srgbClr val="002060"/>
              </a:solidFill>
              <a:latin typeface="+mn-ea"/>
            </a:endParaRPr>
          </a:p>
          <a:p>
            <a:pPr fontAlgn="base">
              <a:lnSpc>
                <a:spcPct val="150000"/>
              </a:lnSpc>
            </a:pPr>
            <a:r>
              <a:rPr lang="en-US" altLang="ko-KR" sz="1600" dirty="0">
                <a:solidFill>
                  <a:srgbClr val="002060"/>
                </a:solidFill>
                <a:latin typeface="+mn-ea"/>
              </a:rPr>
              <a:t>    1) </a:t>
            </a:r>
            <a:r>
              <a:rPr lang="zh-CN" altLang="en-US" sz="1600" dirty="0">
                <a:solidFill>
                  <a:srgbClr val="002060"/>
                </a:solidFill>
                <a:latin typeface="+mn-ea"/>
              </a:rPr>
              <a:t>点击</a:t>
            </a:r>
            <a:r>
              <a:rPr lang="en-US" altLang="ko-KR" sz="1600" dirty="0">
                <a:solidFill>
                  <a:srgbClr val="002060"/>
                </a:solidFill>
                <a:latin typeface="+mn-ea"/>
              </a:rPr>
              <a:t>“</a:t>
            </a:r>
            <a:r>
              <a:rPr lang="ko-KR" altLang="en-US" sz="1600" b="1" dirty="0" err="1">
                <a:solidFill>
                  <a:srgbClr val="002060"/>
                </a:solidFill>
                <a:latin typeface="+mn-ea"/>
              </a:rPr>
              <a:t>과목조회</a:t>
            </a:r>
            <a:r>
              <a:rPr lang="zh-CN" altLang="en-US" sz="1600" b="1" dirty="0">
                <a:solidFill>
                  <a:srgbClr val="002060"/>
                </a:solidFill>
                <a:latin typeface="+mn-ea"/>
              </a:rPr>
              <a:t>（课程查询）</a:t>
            </a:r>
            <a:r>
              <a:rPr lang="en-US" altLang="ko-KR" sz="1600" b="1" dirty="0">
                <a:solidFill>
                  <a:srgbClr val="002060"/>
                </a:solidFill>
                <a:latin typeface="+mn-ea"/>
              </a:rPr>
              <a:t>”</a:t>
            </a:r>
            <a:r>
              <a:rPr lang="ko-KR" altLang="en-US" sz="1600" b="1" dirty="0">
                <a:solidFill>
                  <a:srgbClr val="002060"/>
                </a:solidFill>
                <a:latin typeface="+mn-ea"/>
              </a:rPr>
              <a:t> </a:t>
            </a:r>
            <a:r>
              <a:rPr lang="en-US" altLang="ko-KR" sz="1600" b="1" dirty="0">
                <a:solidFill>
                  <a:srgbClr val="002060"/>
                </a:solidFill>
                <a:latin typeface="+mn-ea"/>
              </a:rPr>
              <a:t>-&gt; </a:t>
            </a:r>
            <a:r>
              <a:rPr lang="zh-CN" altLang="en-US" sz="1600" b="1" dirty="0">
                <a:solidFill>
                  <a:srgbClr val="002060"/>
                </a:solidFill>
                <a:latin typeface="+mn-ea"/>
              </a:rPr>
              <a:t>点击</a:t>
            </a:r>
            <a:r>
              <a:rPr lang="en-US" altLang="ko-KR" sz="1600" b="1" dirty="0">
                <a:solidFill>
                  <a:srgbClr val="002060"/>
                </a:solidFill>
                <a:latin typeface="+mn-ea"/>
              </a:rPr>
              <a:t>“</a:t>
            </a:r>
            <a:r>
              <a:rPr lang="ko-KR" altLang="en-US" sz="1600" b="1" dirty="0">
                <a:solidFill>
                  <a:srgbClr val="002060"/>
                </a:solidFill>
                <a:latin typeface="+mn-ea"/>
              </a:rPr>
              <a:t>수강신청</a:t>
            </a:r>
            <a:r>
              <a:rPr lang="zh-CN" altLang="en-US" sz="1600" b="1" dirty="0">
                <a:solidFill>
                  <a:srgbClr val="002060"/>
                </a:solidFill>
                <a:latin typeface="+mn-ea"/>
              </a:rPr>
              <a:t>（课程申请）</a:t>
            </a:r>
            <a:r>
              <a:rPr lang="en-US" altLang="ko-KR" sz="1600" b="1" dirty="0">
                <a:solidFill>
                  <a:srgbClr val="002060"/>
                </a:solidFill>
                <a:latin typeface="+mn-ea"/>
              </a:rPr>
              <a:t>”</a:t>
            </a:r>
            <a:r>
              <a:rPr lang="ko-KR" altLang="en-US" sz="1600" b="1" dirty="0">
                <a:solidFill>
                  <a:srgbClr val="002060"/>
                </a:solidFill>
                <a:latin typeface="+mn-ea"/>
              </a:rPr>
              <a:t>  </a:t>
            </a:r>
            <a:endParaRPr lang="en-US" altLang="ko-KR" sz="1600" b="1" dirty="0">
              <a:solidFill>
                <a:srgbClr val="002060"/>
              </a:solidFill>
              <a:latin typeface="+mn-ea"/>
            </a:endParaRPr>
          </a:p>
          <a:p>
            <a:pPr fontAlgn="base">
              <a:lnSpc>
                <a:spcPct val="150000"/>
              </a:lnSpc>
            </a:pPr>
            <a:r>
              <a:rPr lang="en-US" altLang="ko-KR" sz="1600" b="1" dirty="0">
                <a:solidFill>
                  <a:srgbClr val="002060"/>
                </a:solidFill>
                <a:latin typeface="+mn-ea"/>
              </a:rPr>
              <a:t>        - </a:t>
            </a:r>
            <a:r>
              <a:rPr lang="zh-CN" altLang="en-US" sz="1600" b="1" dirty="0">
                <a:solidFill>
                  <a:srgbClr val="002060"/>
                </a:solidFill>
                <a:latin typeface="+mn-ea"/>
              </a:rPr>
              <a:t>无法申请已满员的课程：可在</a:t>
            </a:r>
            <a:r>
              <a:rPr lang="en-US" altLang="zh-CN" sz="1600" b="1" dirty="0">
                <a:solidFill>
                  <a:srgbClr val="002060"/>
                </a:solidFill>
                <a:latin typeface="+mn-ea"/>
              </a:rPr>
              <a:t>3/9</a:t>
            </a:r>
            <a:r>
              <a:rPr lang="zh-CN" altLang="en-US" sz="1600" b="1" dirty="0">
                <a:solidFill>
                  <a:srgbClr val="002060"/>
                </a:solidFill>
                <a:latin typeface="+mn-ea"/>
              </a:rPr>
              <a:t>（星期二）</a:t>
            </a:r>
            <a:r>
              <a:rPr lang="en-US" altLang="zh-CN" sz="1600" b="1" dirty="0">
                <a:solidFill>
                  <a:srgbClr val="002060"/>
                </a:solidFill>
                <a:latin typeface="+mn-ea"/>
              </a:rPr>
              <a:t>-10</a:t>
            </a:r>
            <a:r>
              <a:rPr lang="zh-CN" altLang="en-US" sz="1600" b="1" dirty="0">
                <a:solidFill>
                  <a:srgbClr val="002060"/>
                </a:solidFill>
                <a:latin typeface="+mn-ea"/>
              </a:rPr>
              <a:t>日（星期三）改课</a:t>
            </a:r>
            <a:r>
              <a:rPr lang="en-US" altLang="zh-CN" sz="1600" b="1" dirty="0">
                <a:solidFill>
                  <a:srgbClr val="002060"/>
                </a:solidFill>
                <a:latin typeface="+mn-ea"/>
              </a:rPr>
              <a:t>/</a:t>
            </a:r>
            <a:r>
              <a:rPr lang="zh-CN" altLang="en-US" sz="1600" b="1" dirty="0">
                <a:solidFill>
                  <a:srgbClr val="002060"/>
                </a:solidFill>
                <a:latin typeface="+mn-ea"/>
              </a:rPr>
              <a:t>抛课时间段内进行尝试</a:t>
            </a:r>
            <a:endParaRPr lang="en-US" altLang="ko-KR" sz="1600" b="1" dirty="0">
              <a:solidFill>
                <a:srgbClr val="002060"/>
              </a:solidFill>
              <a:latin typeface="+mn-ea"/>
            </a:endParaRPr>
          </a:p>
          <a:p>
            <a:pPr fontAlgn="base">
              <a:lnSpc>
                <a:spcPct val="150000"/>
              </a:lnSpc>
            </a:pPr>
            <a:r>
              <a:rPr lang="en-US" altLang="ko-KR" sz="1600" dirty="0">
                <a:solidFill>
                  <a:srgbClr val="002060"/>
                </a:solidFill>
                <a:latin typeface="+mn-ea"/>
              </a:rPr>
              <a:t>    2) </a:t>
            </a:r>
            <a:r>
              <a:rPr lang="zh-CN" altLang="en-US" sz="1600" dirty="0">
                <a:solidFill>
                  <a:srgbClr val="002060"/>
                </a:solidFill>
                <a:latin typeface="+mn-ea"/>
              </a:rPr>
              <a:t>点击每个课程的</a:t>
            </a:r>
            <a:r>
              <a:rPr lang="en-US" altLang="ko-KR" sz="1600" dirty="0">
                <a:solidFill>
                  <a:srgbClr val="002060"/>
                </a:solidFill>
                <a:latin typeface="+mn-ea"/>
              </a:rPr>
              <a:t>“</a:t>
            </a:r>
            <a:r>
              <a:rPr lang="ko-KR" altLang="en-US" sz="1600" b="1" dirty="0">
                <a:solidFill>
                  <a:srgbClr val="002060"/>
                </a:solidFill>
                <a:latin typeface="+mn-ea"/>
              </a:rPr>
              <a:t>조회</a:t>
            </a:r>
            <a:r>
              <a:rPr lang="en-US" altLang="ko-KR" sz="1600" b="1" dirty="0">
                <a:solidFill>
                  <a:srgbClr val="002060"/>
                </a:solidFill>
                <a:latin typeface="+mn-ea"/>
              </a:rPr>
              <a:t>”</a:t>
            </a:r>
            <a:r>
              <a:rPr lang="zh-CN" altLang="en-US" sz="1600" b="1" dirty="0">
                <a:solidFill>
                  <a:srgbClr val="002060"/>
                </a:solidFill>
                <a:latin typeface="+mn-ea"/>
              </a:rPr>
              <a:t>以进行选课</a:t>
            </a:r>
            <a:r>
              <a:rPr lang="ko-KR" altLang="en-US" sz="1600" dirty="0">
                <a:solidFill>
                  <a:srgbClr val="002060"/>
                </a:solidFill>
                <a:latin typeface="+mn-ea"/>
              </a:rPr>
              <a:t> </a:t>
            </a:r>
            <a:endParaRPr lang="en-US" altLang="ko-KR" sz="1600" dirty="0">
              <a:solidFill>
                <a:srgbClr val="002060"/>
              </a:solidFill>
              <a:latin typeface="+mn-ea"/>
            </a:endParaRPr>
          </a:p>
          <a:p>
            <a:pPr fontAlgn="base">
              <a:lnSpc>
                <a:spcPct val="150000"/>
              </a:lnSpc>
            </a:pPr>
            <a:r>
              <a:rPr lang="en-US" altLang="ko-KR" sz="1600" dirty="0">
                <a:solidFill>
                  <a:srgbClr val="002060"/>
                </a:solidFill>
                <a:latin typeface="+mn-ea"/>
              </a:rPr>
              <a:t>    </a:t>
            </a:r>
          </a:p>
          <a:p>
            <a:pPr fontAlgn="base">
              <a:lnSpc>
                <a:spcPct val="150000"/>
              </a:lnSpc>
            </a:pPr>
            <a:r>
              <a:rPr lang="en-US" altLang="ko-KR" sz="1600" dirty="0">
                <a:solidFill>
                  <a:srgbClr val="002060"/>
                </a:solidFill>
                <a:latin typeface="+mn-ea"/>
              </a:rPr>
              <a:t>   </a:t>
            </a:r>
          </a:p>
        </p:txBody>
      </p:sp>
      <p:sp>
        <p:nvSpPr>
          <p:cNvPr id="9"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7"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0" name="TextBox 9"/>
          <p:cNvSpPr txBox="1"/>
          <p:nvPr/>
        </p:nvSpPr>
        <p:spPr>
          <a:xfrm>
            <a:off x="3408706" y="246849"/>
            <a:ext cx="4536836" cy="954107"/>
          </a:xfrm>
          <a:prstGeom prst="rect">
            <a:avLst/>
          </a:prstGeom>
          <a:solidFill>
            <a:srgbClr val="FFFF00"/>
          </a:solidFill>
        </p:spPr>
        <p:txBody>
          <a:bodyPr wrap="square" rtlCol="0">
            <a:spAutoFit/>
          </a:bodyPr>
          <a:lstStyle/>
          <a:p>
            <a:r>
              <a:rPr lang="ko-KR" altLang="en-US" sz="1400" dirty="0" err="1">
                <a:solidFill>
                  <a:srgbClr val="002060"/>
                </a:solidFill>
                <a:latin typeface="+mj-lt"/>
              </a:rPr>
              <a:t>选课当天</a:t>
            </a:r>
            <a:r>
              <a:rPr lang="zh-CN" altLang="en-US" sz="1400" dirty="0">
                <a:solidFill>
                  <a:srgbClr val="002060"/>
                </a:solidFill>
                <a:latin typeface="+mj-lt"/>
              </a:rPr>
              <a:t>，</a:t>
            </a:r>
            <a:r>
              <a:rPr lang="ko-KR" altLang="en-US" sz="1400" dirty="0" err="1">
                <a:solidFill>
                  <a:srgbClr val="002060"/>
                </a:solidFill>
                <a:latin typeface="+mj-lt"/>
              </a:rPr>
              <a:t>将课程在</a:t>
            </a:r>
            <a:r>
              <a:rPr lang="en-US" altLang="ko-KR" sz="1400" dirty="0">
                <a:solidFill>
                  <a:srgbClr val="002060"/>
                </a:solidFill>
                <a:latin typeface="+mj-lt"/>
              </a:rPr>
              <a:t>10</a:t>
            </a:r>
            <a:r>
              <a:rPr lang="ko-KR" altLang="en-US" sz="1400" dirty="0" err="1">
                <a:solidFill>
                  <a:srgbClr val="002060"/>
                </a:solidFill>
                <a:latin typeface="+mj-lt"/>
              </a:rPr>
              <a:t>点前添加至收藏夹后进行选课时会相对容易些</a:t>
            </a:r>
            <a:r>
              <a:rPr lang="zh-CN" altLang="en-US" sz="1400" dirty="0">
                <a:solidFill>
                  <a:srgbClr val="002060"/>
                </a:solidFill>
                <a:latin typeface="+mj-lt"/>
              </a:rPr>
              <a:t>。</a:t>
            </a:r>
            <a:endParaRPr lang="en-US" altLang="zh-CN" sz="1400" dirty="0">
              <a:solidFill>
                <a:srgbClr val="002060"/>
              </a:solidFill>
              <a:latin typeface="+mj-lt"/>
            </a:endParaRPr>
          </a:p>
          <a:p>
            <a:r>
              <a:rPr lang="ko-KR" altLang="en-US" sz="1400" dirty="0" err="1">
                <a:solidFill>
                  <a:srgbClr val="002060"/>
                </a:solidFill>
                <a:latin typeface="+mj-lt"/>
              </a:rPr>
              <a:t>但是在</a:t>
            </a:r>
            <a:r>
              <a:rPr lang="ko-KR" altLang="en-US" sz="1400" dirty="0">
                <a:solidFill>
                  <a:srgbClr val="002060"/>
                </a:solidFill>
                <a:latin typeface="+mj-lt"/>
              </a:rPr>
              <a:t> </a:t>
            </a:r>
            <a:r>
              <a:rPr lang="en-US" altLang="ko-KR" sz="1400" dirty="0">
                <a:solidFill>
                  <a:srgbClr val="002060"/>
                </a:solidFill>
                <a:latin typeface="+mj-lt"/>
              </a:rPr>
              <a:t>10</a:t>
            </a:r>
            <a:r>
              <a:rPr lang="ko-KR" altLang="en-US" sz="1400" dirty="0" err="1">
                <a:solidFill>
                  <a:srgbClr val="002060"/>
                </a:solidFill>
                <a:latin typeface="+mj-lt"/>
              </a:rPr>
              <a:t>点至</a:t>
            </a:r>
            <a:r>
              <a:rPr lang="ko-KR" altLang="en-US" sz="1400" dirty="0">
                <a:solidFill>
                  <a:srgbClr val="002060"/>
                </a:solidFill>
                <a:latin typeface="+mj-lt"/>
              </a:rPr>
              <a:t> </a:t>
            </a:r>
            <a:r>
              <a:rPr lang="en-US" altLang="ko-KR" sz="1400" dirty="0">
                <a:solidFill>
                  <a:srgbClr val="002060"/>
                </a:solidFill>
                <a:latin typeface="+mj-lt"/>
              </a:rPr>
              <a:t>4</a:t>
            </a:r>
            <a:r>
              <a:rPr lang="ko-KR" altLang="en-US" sz="1400" dirty="0" err="1">
                <a:solidFill>
                  <a:srgbClr val="002060"/>
                </a:solidFill>
                <a:latin typeface="+mj-lt"/>
              </a:rPr>
              <a:t>点期间</a:t>
            </a:r>
            <a:r>
              <a:rPr lang="zh-CN" altLang="en-US" sz="1400" dirty="0">
                <a:solidFill>
                  <a:srgbClr val="002060"/>
                </a:solidFill>
                <a:latin typeface="+mj-lt"/>
              </a:rPr>
              <a:t>，在选课时间内，进行同样操作时，会影响选课效率。</a:t>
            </a:r>
            <a:endParaRPr lang="ko-KR" altLang="en-US" sz="1400" dirty="0">
              <a:solidFill>
                <a:srgbClr val="002060"/>
              </a:solidFill>
              <a:latin typeface="+mj-lt"/>
            </a:endParaRPr>
          </a:p>
        </p:txBody>
      </p:sp>
      <p:pic>
        <p:nvPicPr>
          <p:cNvPr id="17" name="그림 16">
            <a:extLst>
              <a:ext uri="{FF2B5EF4-FFF2-40B4-BE49-F238E27FC236}">
                <a16:creationId xmlns:a16="http://schemas.microsoft.com/office/drawing/2014/main" id="{632D1D65-38BD-43A5-A72B-30B57F4B65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18286" y="2404116"/>
            <a:ext cx="7830531" cy="3540024"/>
          </a:xfrm>
          <a:prstGeom prst="rect">
            <a:avLst/>
          </a:prstGeom>
        </p:spPr>
      </p:pic>
    </p:spTree>
    <p:extLst>
      <p:ext uri="{BB962C8B-B14F-4D97-AF65-F5344CB8AC3E}">
        <p14:creationId xmlns:p14="http://schemas.microsoft.com/office/powerpoint/2010/main" val="3205755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55536"/>
            <a:ext cx="12192000" cy="5621867"/>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96659" y="834963"/>
            <a:ext cx="7580871" cy="369332"/>
          </a:xfrm>
          <a:prstGeom prst="rect">
            <a:avLst/>
          </a:prstGeom>
          <a:noFill/>
        </p:spPr>
        <p:txBody>
          <a:bodyPr wrap="square" rtlCol="0">
            <a:spAutoFit/>
          </a:bodyPr>
          <a:lstStyle/>
          <a:p>
            <a:r>
              <a:rPr lang="en-US" altLang="ko-KR" dirty="0">
                <a:solidFill>
                  <a:srgbClr val="002060"/>
                </a:solidFill>
              </a:rPr>
              <a:t>10. </a:t>
            </a:r>
            <a:r>
              <a:rPr lang="ko-KR" altLang="en-US" dirty="0" err="1">
                <a:solidFill>
                  <a:srgbClr val="002060"/>
                </a:solidFill>
              </a:rPr>
              <a:t>选课小贴士</a:t>
            </a:r>
            <a:endParaRPr lang="ko-KR" altLang="en-US"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60</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7" name="TextBox 6"/>
          <p:cNvSpPr txBox="1"/>
          <p:nvPr/>
        </p:nvSpPr>
        <p:spPr>
          <a:xfrm>
            <a:off x="1007706" y="2247990"/>
            <a:ext cx="10026952" cy="869790"/>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dirty="0">
                <a:solidFill>
                  <a:srgbClr val="002060"/>
                </a:solidFill>
              </a:rPr>
              <a:t>2) </a:t>
            </a:r>
            <a:r>
              <a:rPr lang="en-US" altLang="ko-KR" b="1" dirty="0">
                <a:solidFill>
                  <a:srgbClr val="002060"/>
                </a:solidFill>
              </a:rPr>
              <a:t>TOPIK</a:t>
            </a:r>
            <a:r>
              <a:rPr lang="ko-KR" altLang="en-US" b="1" dirty="0">
                <a:solidFill>
                  <a:srgbClr val="002060"/>
                </a:solidFill>
              </a:rPr>
              <a:t> </a:t>
            </a:r>
            <a:r>
              <a:rPr lang="en-US" altLang="ko-KR" b="1" dirty="0">
                <a:solidFill>
                  <a:srgbClr val="002060"/>
                </a:solidFill>
              </a:rPr>
              <a:t>4</a:t>
            </a:r>
            <a:r>
              <a:rPr lang="ko-KR" altLang="en-US" b="1" dirty="0" err="1">
                <a:solidFill>
                  <a:srgbClr val="002060"/>
                </a:solidFill>
              </a:rPr>
              <a:t>级以上的新生</a:t>
            </a:r>
            <a:endParaRPr lang="en-US" altLang="ko-KR" b="1" dirty="0">
              <a:solidFill>
                <a:srgbClr val="002060"/>
              </a:solidFill>
            </a:endParaRPr>
          </a:p>
          <a:p>
            <a:pPr>
              <a:lnSpc>
                <a:spcPct val="150000"/>
              </a:lnSpc>
            </a:pPr>
            <a:r>
              <a:rPr lang="en-US" altLang="ko-KR" dirty="0">
                <a:solidFill>
                  <a:srgbClr val="002060"/>
                </a:solidFill>
              </a:rPr>
              <a:t>    : </a:t>
            </a:r>
            <a:r>
              <a:rPr lang="ko-KR" altLang="en-US" dirty="0" err="1">
                <a:solidFill>
                  <a:srgbClr val="002060"/>
                </a:solidFill>
              </a:rPr>
              <a:t>外国人教养课</a:t>
            </a:r>
            <a:r>
              <a:rPr lang="ko-KR" altLang="en-US" dirty="0">
                <a:solidFill>
                  <a:srgbClr val="002060"/>
                </a:solidFill>
              </a:rPr>
              <a:t> </a:t>
            </a:r>
            <a:r>
              <a:rPr lang="en-US" altLang="ko-KR" dirty="0">
                <a:solidFill>
                  <a:srgbClr val="002060"/>
                </a:solidFill>
              </a:rPr>
              <a:t>2~3</a:t>
            </a:r>
            <a:r>
              <a:rPr lang="ko-KR" altLang="en-US" dirty="0" err="1">
                <a:solidFill>
                  <a:srgbClr val="002060"/>
                </a:solidFill>
              </a:rPr>
              <a:t>个</a:t>
            </a:r>
            <a:r>
              <a:rPr lang="ko-KR" altLang="en-US" dirty="0">
                <a:solidFill>
                  <a:srgbClr val="002060"/>
                </a:solidFill>
              </a:rPr>
              <a:t> </a:t>
            </a:r>
            <a:r>
              <a:rPr lang="en-US" altLang="ko-KR" dirty="0">
                <a:solidFill>
                  <a:srgbClr val="002060"/>
                </a:solidFill>
              </a:rPr>
              <a:t>+ </a:t>
            </a:r>
            <a:r>
              <a:rPr lang="ko-KR" altLang="en-US" dirty="0" err="1">
                <a:solidFill>
                  <a:srgbClr val="002060"/>
                </a:solidFill>
              </a:rPr>
              <a:t>外国人专业课</a:t>
            </a:r>
            <a:r>
              <a:rPr lang="ko-KR" altLang="en-US" dirty="0">
                <a:solidFill>
                  <a:srgbClr val="002060"/>
                </a:solidFill>
              </a:rPr>
              <a:t> </a:t>
            </a:r>
            <a:r>
              <a:rPr lang="en-US" altLang="ko-KR" dirty="0">
                <a:solidFill>
                  <a:srgbClr val="002060"/>
                </a:solidFill>
              </a:rPr>
              <a:t>2~3</a:t>
            </a:r>
            <a:r>
              <a:rPr lang="ko-KR" altLang="en-US" dirty="0" err="1">
                <a:solidFill>
                  <a:srgbClr val="002060"/>
                </a:solidFill>
              </a:rPr>
              <a:t>个</a:t>
            </a:r>
            <a:endParaRPr lang="en-US" altLang="ko-KR" dirty="0">
              <a:solidFill>
                <a:srgbClr val="002060"/>
              </a:solidFill>
            </a:endParaRPr>
          </a:p>
        </p:txBody>
      </p:sp>
      <p:sp>
        <p:nvSpPr>
          <p:cNvPr id="16" name="TextBox 15"/>
          <p:cNvSpPr txBox="1"/>
          <p:nvPr/>
        </p:nvSpPr>
        <p:spPr>
          <a:xfrm>
            <a:off x="1017133" y="3840471"/>
            <a:ext cx="10026952" cy="869790"/>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dirty="0">
                <a:solidFill>
                  <a:srgbClr val="002060"/>
                </a:solidFill>
              </a:rPr>
              <a:t>4) </a:t>
            </a:r>
            <a:r>
              <a:rPr lang="ko-KR" altLang="en-US" dirty="0" err="1">
                <a:solidFill>
                  <a:srgbClr val="002060"/>
                </a:solidFill>
              </a:rPr>
              <a:t>所属专业里为什么会有外国人专业课</a:t>
            </a:r>
            <a:endParaRPr lang="en-US" altLang="ko-KR" dirty="0">
              <a:solidFill>
                <a:srgbClr val="002060"/>
              </a:solidFill>
            </a:endParaRPr>
          </a:p>
          <a:p>
            <a:pPr>
              <a:lnSpc>
                <a:spcPct val="150000"/>
              </a:lnSpc>
            </a:pPr>
            <a:r>
              <a:rPr lang="en-US" altLang="ko-KR" dirty="0">
                <a:solidFill>
                  <a:srgbClr val="002060"/>
                </a:solidFill>
              </a:rPr>
              <a:t>   : 1~2</a:t>
            </a:r>
            <a:r>
              <a:rPr lang="ko-KR" altLang="en-US" dirty="0" err="1">
                <a:solidFill>
                  <a:srgbClr val="002060"/>
                </a:solidFill>
              </a:rPr>
              <a:t>年级可选择外国人专业课</a:t>
            </a:r>
            <a:r>
              <a:rPr lang="en-US" altLang="ko-KR" dirty="0">
                <a:solidFill>
                  <a:srgbClr val="002060"/>
                </a:solidFill>
              </a:rPr>
              <a:t>, 3</a:t>
            </a:r>
            <a:r>
              <a:rPr lang="ko-KR" altLang="en-US" dirty="0" err="1">
                <a:solidFill>
                  <a:srgbClr val="002060"/>
                </a:solidFill>
              </a:rPr>
              <a:t>年级开始推荐学习一般专业课</a:t>
            </a:r>
            <a:endParaRPr lang="en-US" altLang="ko-KR" dirty="0">
              <a:solidFill>
                <a:srgbClr val="002060"/>
              </a:solidFill>
            </a:endParaRPr>
          </a:p>
        </p:txBody>
      </p:sp>
      <p:sp>
        <p:nvSpPr>
          <p:cNvPr id="19" name="TextBox 18"/>
          <p:cNvSpPr txBox="1"/>
          <p:nvPr/>
        </p:nvSpPr>
        <p:spPr>
          <a:xfrm>
            <a:off x="1007707" y="1252643"/>
            <a:ext cx="10026952" cy="869790"/>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marL="342900" indent="-342900">
              <a:lnSpc>
                <a:spcPct val="150000"/>
              </a:lnSpc>
              <a:buAutoNum type="arabicParenR"/>
            </a:pPr>
            <a:r>
              <a:rPr lang="en-US" altLang="ko-KR" b="1" dirty="0">
                <a:solidFill>
                  <a:srgbClr val="002060"/>
                </a:solidFill>
              </a:rPr>
              <a:t>TOPIK</a:t>
            </a:r>
            <a:r>
              <a:rPr lang="ko-KR" altLang="en-US" b="1" dirty="0">
                <a:solidFill>
                  <a:srgbClr val="002060"/>
                </a:solidFill>
              </a:rPr>
              <a:t> </a:t>
            </a:r>
            <a:r>
              <a:rPr lang="en-US" altLang="ko-KR" b="1" dirty="0">
                <a:solidFill>
                  <a:srgbClr val="002060"/>
                </a:solidFill>
              </a:rPr>
              <a:t>4</a:t>
            </a:r>
            <a:r>
              <a:rPr lang="zh-CN" altLang="en-US" b="1" dirty="0">
                <a:solidFill>
                  <a:srgbClr val="002060"/>
                </a:solidFill>
              </a:rPr>
              <a:t>级以下的新生</a:t>
            </a:r>
            <a:endParaRPr lang="en-US" altLang="zh-CN" b="1" dirty="0">
              <a:solidFill>
                <a:srgbClr val="002060"/>
              </a:solidFill>
            </a:endParaRPr>
          </a:p>
          <a:p>
            <a:pPr>
              <a:lnSpc>
                <a:spcPct val="150000"/>
              </a:lnSpc>
            </a:pPr>
            <a:r>
              <a:rPr lang="zh-CN" altLang="en-US" dirty="0">
                <a:solidFill>
                  <a:srgbClr val="002060"/>
                </a:solidFill>
              </a:rPr>
              <a:t> </a:t>
            </a:r>
            <a:r>
              <a:rPr lang="en-US" altLang="ko-KR" dirty="0">
                <a:solidFill>
                  <a:srgbClr val="002060"/>
                </a:solidFill>
              </a:rPr>
              <a:t> : </a:t>
            </a:r>
            <a:r>
              <a:rPr lang="ko-KR" altLang="en-US" dirty="0" err="1">
                <a:solidFill>
                  <a:srgbClr val="002060"/>
                </a:solidFill>
              </a:rPr>
              <a:t>韩国语课程</a:t>
            </a:r>
            <a:r>
              <a:rPr lang="ko-KR" altLang="en-US" dirty="0">
                <a:solidFill>
                  <a:srgbClr val="002060"/>
                </a:solidFill>
              </a:rPr>
              <a:t> </a:t>
            </a:r>
            <a:r>
              <a:rPr lang="en-US" altLang="ko-KR" dirty="0">
                <a:solidFill>
                  <a:srgbClr val="002060"/>
                </a:solidFill>
              </a:rPr>
              <a:t>2~3</a:t>
            </a:r>
            <a:r>
              <a:rPr lang="ko-KR" altLang="en-US" dirty="0" err="1">
                <a:solidFill>
                  <a:srgbClr val="002060"/>
                </a:solidFill>
              </a:rPr>
              <a:t>个</a:t>
            </a:r>
            <a:r>
              <a:rPr lang="ko-KR" altLang="en-US" dirty="0">
                <a:solidFill>
                  <a:srgbClr val="002060"/>
                </a:solidFill>
              </a:rPr>
              <a:t> </a:t>
            </a:r>
            <a:r>
              <a:rPr lang="en-US" altLang="ko-KR" dirty="0">
                <a:solidFill>
                  <a:srgbClr val="002060"/>
                </a:solidFill>
              </a:rPr>
              <a:t>+ </a:t>
            </a:r>
            <a:r>
              <a:rPr lang="ko-KR" altLang="en-US" dirty="0" err="1">
                <a:solidFill>
                  <a:srgbClr val="002060"/>
                </a:solidFill>
              </a:rPr>
              <a:t>外国人教养</a:t>
            </a:r>
            <a:r>
              <a:rPr lang="ko-KR" altLang="en-US" dirty="0">
                <a:solidFill>
                  <a:srgbClr val="002060"/>
                </a:solidFill>
              </a:rPr>
              <a:t> </a:t>
            </a:r>
            <a:r>
              <a:rPr lang="en-US" altLang="ko-KR" dirty="0">
                <a:solidFill>
                  <a:srgbClr val="002060"/>
                </a:solidFill>
              </a:rPr>
              <a:t>2~3</a:t>
            </a:r>
            <a:r>
              <a:rPr lang="ko-KR" altLang="en-US" dirty="0" err="1">
                <a:solidFill>
                  <a:srgbClr val="002060"/>
                </a:solidFill>
              </a:rPr>
              <a:t>个</a:t>
            </a:r>
            <a:r>
              <a:rPr lang="ko-KR" altLang="en-US" dirty="0">
                <a:solidFill>
                  <a:srgbClr val="002060"/>
                </a:solidFill>
              </a:rPr>
              <a:t> </a:t>
            </a:r>
            <a:r>
              <a:rPr lang="en-US" altLang="ko-KR" dirty="0">
                <a:solidFill>
                  <a:srgbClr val="002060"/>
                </a:solidFill>
              </a:rPr>
              <a:t>+ </a:t>
            </a:r>
            <a:r>
              <a:rPr lang="ko-KR" altLang="en-US" dirty="0" err="1">
                <a:solidFill>
                  <a:srgbClr val="002060"/>
                </a:solidFill>
              </a:rPr>
              <a:t>外国人专业课</a:t>
            </a:r>
            <a:r>
              <a:rPr lang="ko-KR" altLang="en-US" dirty="0">
                <a:solidFill>
                  <a:srgbClr val="002060"/>
                </a:solidFill>
              </a:rPr>
              <a:t> </a:t>
            </a:r>
            <a:r>
              <a:rPr lang="en-US" altLang="ko-KR" dirty="0">
                <a:solidFill>
                  <a:srgbClr val="002060"/>
                </a:solidFill>
              </a:rPr>
              <a:t>1</a:t>
            </a:r>
            <a:r>
              <a:rPr lang="ko-KR" altLang="en-US" dirty="0" err="1">
                <a:solidFill>
                  <a:srgbClr val="002060"/>
                </a:solidFill>
              </a:rPr>
              <a:t>个</a:t>
            </a:r>
            <a:endParaRPr lang="en-US" altLang="ko-KR" dirty="0">
              <a:solidFill>
                <a:srgbClr val="002060"/>
              </a:solidFill>
            </a:endParaRPr>
          </a:p>
        </p:txBody>
      </p:sp>
      <p:sp>
        <p:nvSpPr>
          <p:cNvPr id="17" name="TextBox 16"/>
          <p:cNvSpPr txBox="1"/>
          <p:nvPr/>
        </p:nvSpPr>
        <p:spPr>
          <a:xfrm>
            <a:off x="1017133" y="3238395"/>
            <a:ext cx="10026952" cy="463140"/>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dirty="0">
                <a:solidFill>
                  <a:srgbClr val="002060"/>
                </a:solidFill>
              </a:rPr>
              <a:t>3) </a:t>
            </a:r>
            <a:r>
              <a:rPr lang="zh-CN" altLang="en-US" dirty="0">
                <a:solidFill>
                  <a:srgbClr val="002060"/>
                </a:solidFill>
              </a:rPr>
              <a:t>外国人教养</a:t>
            </a:r>
            <a:r>
              <a:rPr lang="en-US" altLang="zh-CN" dirty="0">
                <a:solidFill>
                  <a:srgbClr val="002060"/>
                </a:solidFill>
              </a:rPr>
              <a:t>/</a:t>
            </a:r>
            <a:r>
              <a:rPr lang="zh-CN" altLang="en-US" dirty="0">
                <a:solidFill>
                  <a:srgbClr val="002060"/>
                </a:solidFill>
              </a:rPr>
              <a:t>专业课仅限外国留学生学习，韩国学生无法申请。</a:t>
            </a:r>
            <a:endParaRPr lang="en-US" altLang="ko-KR" dirty="0">
              <a:solidFill>
                <a:srgbClr val="002060"/>
              </a:solidFill>
            </a:endParaRPr>
          </a:p>
        </p:txBody>
      </p:sp>
      <p:sp>
        <p:nvSpPr>
          <p:cNvPr id="18" name="TextBox 17"/>
          <p:cNvSpPr txBox="1"/>
          <p:nvPr/>
        </p:nvSpPr>
        <p:spPr>
          <a:xfrm>
            <a:off x="109440" y="164677"/>
            <a:ext cx="7580871" cy="523220"/>
          </a:xfrm>
          <a:prstGeom prst="rect">
            <a:avLst/>
          </a:prstGeom>
          <a:noFill/>
        </p:spPr>
        <p:txBody>
          <a:bodyPr wrap="square" rtlCol="0">
            <a:spAutoFit/>
          </a:bodyPr>
          <a:lstStyle/>
          <a:p>
            <a:r>
              <a:rPr lang="ko-KR" altLang="en-US" sz="2800" dirty="0" err="1">
                <a:solidFill>
                  <a:srgbClr val="002060"/>
                </a:solidFill>
              </a:rPr>
              <a:t>选课指导</a:t>
            </a:r>
            <a:endParaRPr lang="ko-KR" altLang="en-US" sz="2800" dirty="0">
              <a:solidFill>
                <a:srgbClr val="002060"/>
              </a:solidFill>
            </a:endParaRPr>
          </a:p>
        </p:txBody>
      </p:sp>
      <p:sp>
        <p:nvSpPr>
          <p:cNvPr id="10" name="말풍선: 모서리가 둥근 사각형 9">
            <a:extLst>
              <a:ext uri="{FF2B5EF4-FFF2-40B4-BE49-F238E27FC236}">
                <a16:creationId xmlns:a16="http://schemas.microsoft.com/office/drawing/2014/main" id="{28AD4876-AD53-45CA-8B4D-FF46620FAF2B}"/>
              </a:ext>
            </a:extLst>
          </p:cNvPr>
          <p:cNvSpPr/>
          <p:nvPr/>
        </p:nvSpPr>
        <p:spPr>
          <a:xfrm>
            <a:off x="9313682" y="541937"/>
            <a:ext cx="2581659" cy="1198786"/>
          </a:xfrm>
          <a:prstGeom prst="wedgeRoundRectCallout">
            <a:avLst/>
          </a:prstGeom>
          <a:solidFill>
            <a:schemeClr val="accent2">
              <a:lumMod val="20000"/>
              <a:lumOff val="80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400" dirty="0">
                <a:solidFill>
                  <a:srgbClr val="002060"/>
                </a:solidFill>
              </a:rPr>
              <a:t>입학부터 전공을 너무 많이 신청하면 따라가기가 어려워서 좋은 성적을 못 받을 수 있어요</a:t>
            </a:r>
            <a:r>
              <a:rPr lang="en-US" altLang="ko-KR" sz="1400" dirty="0">
                <a:solidFill>
                  <a:srgbClr val="002060"/>
                </a:solidFill>
              </a:rPr>
              <a:t>.</a:t>
            </a:r>
            <a:endParaRPr lang="ko-KR" altLang="en-US" sz="1400" dirty="0">
              <a:solidFill>
                <a:srgbClr val="002060"/>
              </a:solidFill>
            </a:endParaRPr>
          </a:p>
        </p:txBody>
      </p:sp>
      <p:sp>
        <p:nvSpPr>
          <p:cNvPr id="20" name="TextBox 19">
            <a:extLst>
              <a:ext uri="{FF2B5EF4-FFF2-40B4-BE49-F238E27FC236}">
                <a16:creationId xmlns:a16="http://schemas.microsoft.com/office/drawing/2014/main" id="{9734B198-B6B5-47A8-AF1C-7EAF9DE859B5}"/>
              </a:ext>
            </a:extLst>
          </p:cNvPr>
          <p:cNvSpPr txBox="1"/>
          <p:nvPr/>
        </p:nvSpPr>
        <p:spPr>
          <a:xfrm>
            <a:off x="1044816" y="4848626"/>
            <a:ext cx="10026952" cy="463140"/>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dirty="0">
                <a:solidFill>
                  <a:srgbClr val="002060"/>
                </a:solidFill>
              </a:rPr>
              <a:t>5) </a:t>
            </a:r>
            <a:r>
              <a:rPr lang="en-US" altLang="ko-KR" dirty="0">
                <a:solidFill>
                  <a:srgbClr val="002060"/>
                </a:solidFill>
                <a:hlinkClick r:id="rId5"/>
              </a:rPr>
              <a:t>https://everytime.kr/</a:t>
            </a:r>
            <a:r>
              <a:rPr lang="en-US" altLang="ko-KR" dirty="0">
                <a:solidFill>
                  <a:srgbClr val="002060"/>
                </a:solidFill>
              </a:rPr>
              <a:t> </a:t>
            </a:r>
            <a:r>
              <a:rPr lang="ko-KR" altLang="en-US" dirty="0" err="1">
                <a:solidFill>
                  <a:srgbClr val="002060"/>
                </a:solidFill>
              </a:rPr>
              <a:t>下载软件</a:t>
            </a:r>
            <a:r>
              <a:rPr lang="zh-CN" altLang="en-US" dirty="0">
                <a:solidFill>
                  <a:srgbClr val="002060"/>
                </a:solidFill>
              </a:rPr>
              <a:t>，了解学生对于课程的评价</a:t>
            </a:r>
            <a:endParaRPr lang="en-US" altLang="ko-KR" dirty="0">
              <a:solidFill>
                <a:srgbClr val="002060"/>
              </a:solidFill>
            </a:endParaRPr>
          </a:p>
        </p:txBody>
      </p:sp>
    </p:spTree>
    <p:extLst>
      <p:ext uri="{BB962C8B-B14F-4D97-AF65-F5344CB8AC3E}">
        <p14:creationId xmlns:p14="http://schemas.microsoft.com/office/powerpoint/2010/main" val="40009753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55036"/>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090300" y="6399426"/>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68221"/>
            <a:ext cx="7580871" cy="523220"/>
          </a:xfrm>
          <a:prstGeom prst="rect">
            <a:avLst/>
          </a:prstGeom>
          <a:noFill/>
        </p:spPr>
        <p:txBody>
          <a:bodyPr wrap="square" rtlCol="0">
            <a:spAutoFit/>
          </a:bodyPr>
          <a:lstStyle/>
          <a:p>
            <a:r>
              <a:rPr lang="ko-KR" altLang="en-US" sz="2800" dirty="0" err="1">
                <a:solidFill>
                  <a:srgbClr val="002060"/>
                </a:solidFill>
              </a:rPr>
              <a:t>线上课程运行方式</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61</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3" name="TextBox 12"/>
          <p:cNvSpPr txBox="1"/>
          <p:nvPr/>
        </p:nvSpPr>
        <p:spPr>
          <a:xfrm>
            <a:off x="166591" y="703166"/>
            <a:ext cx="10754372" cy="1879489"/>
          </a:xfrm>
          <a:prstGeom prst="rect">
            <a:avLst/>
          </a:prstGeom>
          <a:noFill/>
        </p:spPr>
        <p:txBody>
          <a:bodyPr wrap="square" rtlCol="0">
            <a:spAutoFit/>
          </a:bodyPr>
          <a:lstStyle/>
          <a:p>
            <a:pPr marL="342900" indent="-342900" fontAlgn="base">
              <a:lnSpc>
                <a:spcPct val="150000"/>
              </a:lnSpc>
              <a:buAutoNum type="arabicPeriod"/>
            </a:pPr>
            <a:r>
              <a:rPr lang="zh-CN" altLang="en-US" sz="2000" dirty="0">
                <a:solidFill>
                  <a:srgbClr val="002060"/>
                </a:solidFill>
                <a:latin typeface="+mn-ea"/>
              </a:rPr>
              <a:t>为留学生准备的在线课程说明</a:t>
            </a:r>
            <a:endParaRPr lang="en-US" altLang="zh-CN" sz="2000" dirty="0">
              <a:solidFill>
                <a:srgbClr val="002060"/>
              </a:solidFill>
              <a:latin typeface="+mn-ea"/>
            </a:endParaRPr>
          </a:p>
          <a:p>
            <a:pPr fontAlgn="base">
              <a:lnSpc>
                <a:spcPct val="150000"/>
              </a:lnSpc>
            </a:pPr>
            <a:r>
              <a:rPr lang="en-US" altLang="ko-KR" sz="2000" dirty="0">
                <a:solidFill>
                  <a:srgbClr val="002060"/>
                </a:solidFill>
                <a:latin typeface="+mn-ea"/>
              </a:rPr>
              <a:t>    </a:t>
            </a:r>
            <a:r>
              <a:rPr lang="ko-KR" altLang="en-US" sz="2000" dirty="0">
                <a:solidFill>
                  <a:srgbClr val="002060"/>
                </a:solidFill>
                <a:latin typeface="+mn-ea"/>
              </a:rPr>
              <a:t> </a:t>
            </a:r>
            <a:r>
              <a:rPr lang="en-US" altLang="ko-KR" sz="2000" dirty="0">
                <a:solidFill>
                  <a:srgbClr val="002060"/>
                </a:solidFill>
                <a:latin typeface="+mn-ea"/>
              </a:rPr>
              <a:t>: </a:t>
            </a:r>
            <a:r>
              <a:rPr lang="en-US" altLang="ko-KR" sz="2000" dirty="0">
                <a:solidFill>
                  <a:srgbClr val="002060"/>
                </a:solidFill>
                <a:latin typeface="+mn-ea"/>
                <a:hlinkClick r:id="rId5"/>
              </a:rPr>
              <a:t>www.kw.ac.kr/ko/life/notice.jsp?BoardMode=view&amp;DUID=35192</a:t>
            </a:r>
            <a:endParaRPr lang="en-US" altLang="ko-KR" sz="2000" dirty="0">
              <a:solidFill>
                <a:srgbClr val="002060"/>
              </a:solidFill>
              <a:latin typeface="+mn-ea"/>
            </a:endParaRPr>
          </a:p>
          <a:p>
            <a:pPr fontAlgn="base">
              <a:lnSpc>
                <a:spcPct val="150000"/>
              </a:lnSpc>
            </a:pPr>
            <a:r>
              <a:rPr lang="en-US" altLang="ko-KR" sz="2000" dirty="0">
                <a:solidFill>
                  <a:srgbClr val="002060"/>
                </a:solidFill>
                <a:latin typeface="+mn-ea"/>
              </a:rPr>
              <a:t>2. </a:t>
            </a:r>
            <a:r>
              <a:rPr lang="ko-KR" altLang="en-US" sz="2000" dirty="0" err="1">
                <a:solidFill>
                  <a:srgbClr val="002060"/>
                </a:solidFill>
                <a:latin typeface="+mn-ea"/>
              </a:rPr>
              <a:t>课程运营方式</a:t>
            </a:r>
            <a:endParaRPr lang="en-US" altLang="ko-KR" sz="2000" dirty="0">
              <a:solidFill>
                <a:srgbClr val="002060"/>
              </a:solidFill>
              <a:latin typeface="+mn-ea"/>
            </a:endParaRPr>
          </a:p>
          <a:p>
            <a:pPr fontAlgn="base">
              <a:lnSpc>
                <a:spcPct val="150000"/>
              </a:lnSpc>
            </a:pPr>
            <a:r>
              <a:rPr lang="en-US" altLang="ko-KR" sz="2000" dirty="0">
                <a:solidFill>
                  <a:srgbClr val="002060"/>
                </a:solidFill>
                <a:latin typeface="+mn-ea"/>
              </a:rPr>
              <a:t>    </a:t>
            </a:r>
          </a:p>
        </p:txBody>
      </p:sp>
      <p:graphicFrame>
        <p:nvGraphicFramePr>
          <p:cNvPr id="9" name="표 8">
            <a:extLst>
              <a:ext uri="{FF2B5EF4-FFF2-40B4-BE49-F238E27FC236}">
                <a16:creationId xmlns:a16="http://schemas.microsoft.com/office/drawing/2014/main" id="{C53C21F2-7F93-4F20-9B0F-9F2D8784E1D4}"/>
              </a:ext>
            </a:extLst>
          </p:cNvPr>
          <p:cNvGraphicFramePr>
            <a:graphicFrameLocks noGrp="1"/>
          </p:cNvGraphicFramePr>
          <p:nvPr>
            <p:extLst>
              <p:ext uri="{D42A27DB-BD31-4B8C-83A1-F6EECF244321}">
                <p14:modId xmlns:p14="http://schemas.microsoft.com/office/powerpoint/2010/main" val="1193134056"/>
              </p:ext>
            </p:extLst>
          </p:nvPr>
        </p:nvGraphicFramePr>
        <p:xfrm>
          <a:off x="698240" y="2180654"/>
          <a:ext cx="10584804" cy="3378200"/>
        </p:xfrm>
        <a:graphic>
          <a:graphicData uri="http://schemas.openxmlformats.org/drawingml/2006/table">
            <a:tbl>
              <a:tblPr>
                <a:solidFill>
                  <a:srgbClr val="FB9B9B"/>
                </a:solidFill>
                <a:tableStyleId>{5C22544A-7EE6-4342-B048-85BDC9FD1C3A}</a:tableStyleId>
              </a:tblPr>
              <a:tblGrid>
                <a:gridCol w="2405907">
                  <a:extLst>
                    <a:ext uri="{9D8B030D-6E8A-4147-A177-3AD203B41FA5}">
                      <a16:colId xmlns:a16="http://schemas.microsoft.com/office/drawing/2014/main" val="1634397403"/>
                    </a:ext>
                  </a:extLst>
                </a:gridCol>
                <a:gridCol w="3284621">
                  <a:extLst>
                    <a:ext uri="{9D8B030D-6E8A-4147-A177-3AD203B41FA5}">
                      <a16:colId xmlns:a16="http://schemas.microsoft.com/office/drawing/2014/main" val="1312079234"/>
                    </a:ext>
                  </a:extLst>
                </a:gridCol>
                <a:gridCol w="2646948">
                  <a:extLst>
                    <a:ext uri="{9D8B030D-6E8A-4147-A177-3AD203B41FA5}">
                      <a16:colId xmlns:a16="http://schemas.microsoft.com/office/drawing/2014/main" val="2498885675"/>
                    </a:ext>
                  </a:extLst>
                </a:gridCol>
                <a:gridCol w="2247328">
                  <a:extLst>
                    <a:ext uri="{9D8B030D-6E8A-4147-A177-3AD203B41FA5}">
                      <a16:colId xmlns:a16="http://schemas.microsoft.com/office/drawing/2014/main" val="588992668"/>
                    </a:ext>
                  </a:extLst>
                </a:gridCol>
              </a:tblGrid>
              <a:tr h="675640">
                <a:tc>
                  <a:txBody>
                    <a:bodyPr/>
                    <a:lstStyle/>
                    <a:p>
                      <a:pPr algn="ctr" fontAlgn="ctr" latinLnBrk="0">
                        <a:spcBef>
                          <a:spcPts val="0"/>
                        </a:spcBef>
                        <a:spcAft>
                          <a:spcPts val="0"/>
                        </a:spcAft>
                      </a:pPr>
                      <a:r>
                        <a:rPr lang="ko-KR" altLang="en-US" sz="1800" u="none" strike="noStrike" dirty="0" err="1">
                          <a:solidFill>
                            <a:srgbClr val="002060"/>
                          </a:solidFill>
                          <a:effectLst/>
                          <a:latin typeface="+mn-ea"/>
                          <a:ea typeface="+mn-ea"/>
                        </a:rPr>
                        <a:t>课程类型</a:t>
                      </a:r>
                      <a:endParaRPr lang="ko-KR" altLang="en-US" sz="1800" b="0" i="0" u="none" strike="noStrike" dirty="0">
                        <a:solidFill>
                          <a:srgbClr val="002060"/>
                        </a:solidFill>
                        <a:effectLst/>
                        <a:latin typeface="+mn-ea"/>
                        <a:ea typeface="+mn-ea"/>
                      </a:endParaRPr>
                    </a:p>
                  </a:txBody>
                  <a:tcPr marL="64770" marR="64770" marT="17780" marB="17780" anchor="ctr">
                    <a:solidFill>
                      <a:schemeClr val="accent2">
                        <a:lumMod val="40000"/>
                        <a:lumOff val="60000"/>
                      </a:schemeClr>
                    </a:solidFill>
                  </a:tcPr>
                </a:tc>
                <a:tc>
                  <a:txBody>
                    <a:bodyPr/>
                    <a:lstStyle/>
                    <a:p>
                      <a:pPr algn="ctr" fontAlgn="ctr" latinLnBrk="0">
                        <a:spcBef>
                          <a:spcPts val="0"/>
                        </a:spcBef>
                        <a:spcAft>
                          <a:spcPts val="0"/>
                        </a:spcAft>
                      </a:pPr>
                      <a:r>
                        <a:rPr lang="ko-KR" altLang="en-US" sz="1800" u="none" strike="noStrike" dirty="0" err="1">
                          <a:solidFill>
                            <a:srgbClr val="002060"/>
                          </a:solidFill>
                          <a:effectLst/>
                          <a:latin typeface="+mn-ea"/>
                          <a:ea typeface="+mn-ea"/>
                        </a:rPr>
                        <a:t>课程运营标准</a:t>
                      </a:r>
                      <a:endParaRPr lang="ko-KR" altLang="en-US" sz="1800" b="0" i="0" u="none" strike="noStrike" dirty="0">
                        <a:solidFill>
                          <a:srgbClr val="002060"/>
                        </a:solidFill>
                        <a:effectLst/>
                        <a:latin typeface="+mn-ea"/>
                        <a:ea typeface="+mn-ea"/>
                      </a:endParaRPr>
                    </a:p>
                  </a:txBody>
                  <a:tcPr marL="64770" marR="64770" marT="17780" marB="17780" anchor="ctr">
                    <a:solidFill>
                      <a:schemeClr val="accent2">
                        <a:lumMod val="40000"/>
                        <a:lumOff val="60000"/>
                      </a:schemeClr>
                    </a:solidFill>
                  </a:tcPr>
                </a:tc>
                <a:tc>
                  <a:txBody>
                    <a:bodyPr/>
                    <a:lstStyle/>
                    <a:p>
                      <a:pPr algn="ctr" fontAlgn="ctr" latinLnBrk="0">
                        <a:spcBef>
                          <a:spcPts val="0"/>
                        </a:spcBef>
                        <a:spcAft>
                          <a:spcPts val="0"/>
                        </a:spcAft>
                      </a:pPr>
                      <a:r>
                        <a:rPr lang="ko-KR" altLang="en-US" sz="1800" u="none" strike="noStrike" dirty="0" err="1">
                          <a:solidFill>
                            <a:srgbClr val="002060"/>
                          </a:solidFill>
                          <a:effectLst/>
                          <a:latin typeface="+mn-ea"/>
                          <a:ea typeface="+mn-ea"/>
                        </a:rPr>
                        <a:t>可能的课程运行方式</a:t>
                      </a:r>
                      <a:endParaRPr lang="ko-KR" altLang="en-US" sz="1800" b="0" i="0" u="none" strike="noStrike" dirty="0">
                        <a:solidFill>
                          <a:srgbClr val="002060"/>
                        </a:solidFill>
                        <a:effectLst/>
                        <a:latin typeface="+mn-ea"/>
                        <a:ea typeface="+mn-ea"/>
                      </a:endParaRPr>
                    </a:p>
                  </a:txBody>
                  <a:tcPr marL="64770" marR="64770" marT="17780" marB="17780" anchor="ctr">
                    <a:solidFill>
                      <a:schemeClr val="accent2">
                        <a:lumMod val="40000"/>
                        <a:lumOff val="60000"/>
                      </a:schemeClr>
                    </a:solidFill>
                  </a:tcPr>
                </a:tc>
                <a:tc>
                  <a:txBody>
                    <a:bodyPr/>
                    <a:lstStyle/>
                    <a:p>
                      <a:pPr algn="ctr" fontAlgn="ctr" latinLnBrk="0">
                        <a:spcBef>
                          <a:spcPts val="0"/>
                        </a:spcBef>
                        <a:spcAft>
                          <a:spcPts val="0"/>
                        </a:spcAft>
                      </a:pPr>
                      <a:r>
                        <a:rPr lang="ko-KR" altLang="en-US" sz="1800" u="none" strike="noStrike" dirty="0" err="1">
                          <a:solidFill>
                            <a:srgbClr val="002060"/>
                          </a:solidFill>
                          <a:effectLst/>
                          <a:latin typeface="+mn-ea"/>
                          <a:ea typeface="+mn-ea"/>
                        </a:rPr>
                        <a:t>备注</a:t>
                      </a:r>
                      <a:endParaRPr lang="ko-KR" altLang="en-US" sz="1800" b="0" i="0" u="none" strike="noStrike" dirty="0">
                        <a:solidFill>
                          <a:srgbClr val="002060"/>
                        </a:solidFill>
                        <a:effectLst/>
                        <a:latin typeface="+mn-ea"/>
                        <a:ea typeface="+mn-ea"/>
                      </a:endParaRPr>
                    </a:p>
                  </a:txBody>
                  <a:tcPr marL="64770" marR="64770" marT="17780" marB="17780" anchor="ctr">
                    <a:solidFill>
                      <a:schemeClr val="accent2">
                        <a:lumMod val="40000"/>
                        <a:lumOff val="60000"/>
                      </a:schemeClr>
                    </a:solidFill>
                  </a:tcPr>
                </a:tc>
                <a:extLst>
                  <a:ext uri="{0D108BD9-81ED-4DB2-BD59-A6C34878D82A}">
                    <a16:rowId xmlns:a16="http://schemas.microsoft.com/office/drawing/2014/main" val="1452461359"/>
                  </a:ext>
                </a:extLst>
              </a:tr>
              <a:tr h="675640">
                <a:tc rowSpan="2">
                  <a:txBody>
                    <a:bodyPr/>
                    <a:lstStyle/>
                    <a:p>
                      <a:pPr algn="ctr" fontAlgn="ctr" latinLnBrk="0">
                        <a:spcBef>
                          <a:spcPts val="0"/>
                        </a:spcBef>
                        <a:spcAft>
                          <a:spcPts val="0"/>
                        </a:spcAft>
                      </a:pPr>
                      <a:r>
                        <a:rPr lang="zh-CN" altLang="en-US" sz="1800" u="none" strike="noStrike" dirty="0">
                          <a:solidFill>
                            <a:srgbClr val="002060"/>
                          </a:solidFill>
                          <a:effectLst/>
                          <a:latin typeface="+mn-ea"/>
                          <a:ea typeface="+mn-ea"/>
                        </a:rPr>
                        <a:t>实验、实习、实操类</a:t>
                      </a:r>
                      <a:endParaRPr lang="ko-KR" altLang="en-US" sz="1800" u="none" strike="noStrike" dirty="0">
                        <a:solidFill>
                          <a:srgbClr val="002060"/>
                        </a:solidFill>
                        <a:effectLst/>
                        <a:latin typeface="+mn-ea"/>
                        <a:ea typeface="+mn-ea"/>
                      </a:endParaRPr>
                    </a:p>
                    <a:p>
                      <a:pPr algn="ctr" fontAlgn="ctr" latinLnBrk="0">
                        <a:spcBef>
                          <a:spcPts val="0"/>
                        </a:spcBef>
                        <a:spcAft>
                          <a:spcPts val="0"/>
                        </a:spcAft>
                      </a:pPr>
                      <a:r>
                        <a:rPr lang="en-US" altLang="ko-KR" sz="1800" u="none" strike="noStrike" dirty="0">
                          <a:solidFill>
                            <a:srgbClr val="002060"/>
                          </a:solidFill>
                          <a:effectLst/>
                          <a:latin typeface="+mn-ea"/>
                          <a:ea typeface="+mn-ea"/>
                        </a:rPr>
                        <a:t>(</a:t>
                      </a:r>
                      <a:r>
                        <a:rPr lang="ko-KR" altLang="en-US" sz="1800" u="none" strike="noStrike" dirty="0" err="1">
                          <a:solidFill>
                            <a:srgbClr val="002060"/>
                          </a:solidFill>
                          <a:effectLst/>
                          <a:latin typeface="+mn-ea"/>
                          <a:ea typeface="+mn-ea"/>
                        </a:rPr>
                        <a:t>设计</a:t>
                      </a:r>
                      <a:r>
                        <a:rPr lang="en-US" altLang="ko-KR" sz="1800" u="none" strike="noStrike" dirty="0">
                          <a:solidFill>
                            <a:srgbClr val="002060"/>
                          </a:solidFill>
                          <a:effectLst/>
                          <a:latin typeface="+mn-ea"/>
                          <a:ea typeface="+mn-ea"/>
                        </a:rPr>
                        <a:t>, </a:t>
                      </a:r>
                      <a:r>
                        <a:rPr lang="ko-KR" altLang="en-US" sz="1800" u="none" strike="noStrike" dirty="0" err="1">
                          <a:solidFill>
                            <a:srgbClr val="002060"/>
                          </a:solidFill>
                          <a:effectLst/>
                          <a:latin typeface="+mn-ea"/>
                          <a:ea typeface="+mn-ea"/>
                        </a:rPr>
                        <a:t>项目</a:t>
                      </a:r>
                      <a:r>
                        <a:rPr lang="en-US" altLang="ko-KR" sz="1800" u="none" strike="noStrike" dirty="0">
                          <a:solidFill>
                            <a:srgbClr val="002060"/>
                          </a:solidFill>
                          <a:effectLst/>
                          <a:latin typeface="+mn-ea"/>
                          <a:ea typeface="+mn-ea"/>
                        </a:rPr>
                        <a:t>) </a:t>
                      </a:r>
                      <a:r>
                        <a:rPr lang="ko-KR" altLang="en-US" sz="1800" u="none" strike="noStrike" dirty="0" err="1">
                          <a:solidFill>
                            <a:srgbClr val="002060"/>
                          </a:solidFill>
                          <a:effectLst/>
                          <a:latin typeface="+mn-ea"/>
                          <a:ea typeface="+mn-ea"/>
                        </a:rPr>
                        <a:t>课程</a:t>
                      </a:r>
                      <a:endParaRPr lang="ko-KR" altLang="en-US" sz="1800" u="none" strike="noStrike" dirty="0">
                        <a:solidFill>
                          <a:srgbClr val="002060"/>
                        </a:solidFill>
                        <a:effectLst/>
                        <a:latin typeface="+mn-ea"/>
                        <a:ea typeface="+mn-ea"/>
                      </a:endParaRPr>
                    </a:p>
                  </a:txBody>
                  <a:tcPr marL="64770" marR="64770" marT="17780" marB="17780" anchor="ctr">
                    <a:solidFill>
                      <a:schemeClr val="accent2">
                        <a:lumMod val="20000"/>
                        <a:lumOff val="80000"/>
                      </a:schemeClr>
                    </a:solidFill>
                  </a:tcPr>
                </a:tc>
                <a:tc rowSpan="2">
                  <a:txBody>
                    <a:bodyPr/>
                    <a:lstStyle/>
                    <a:p>
                      <a:pPr algn="ctr" fontAlgn="ctr" latinLnBrk="0">
                        <a:spcBef>
                          <a:spcPts val="0"/>
                        </a:spcBef>
                        <a:spcAft>
                          <a:spcPts val="0"/>
                        </a:spcAft>
                      </a:pPr>
                      <a:r>
                        <a:rPr lang="ko-KR" altLang="en-US" sz="1800" b="0" i="0" u="none" strike="noStrike" dirty="0" err="1">
                          <a:solidFill>
                            <a:srgbClr val="002060"/>
                          </a:solidFill>
                          <a:effectLst/>
                          <a:latin typeface="+mn-ea"/>
                          <a:ea typeface="+mn-ea"/>
                        </a:rPr>
                        <a:t>全体面授</a:t>
                      </a:r>
                      <a:endParaRPr lang="ko-KR" altLang="en-US" sz="1800" b="0" i="0" u="none" strike="noStrike" dirty="0">
                        <a:solidFill>
                          <a:srgbClr val="002060"/>
                        </a:solidFill>
                        <a:effectLst/>
                        <a:latin typeface="+mn-ea"/>
                        <a:ea typeface="+mn-ea"/>
                      </a:endParaRPr>
                    </a:p>
                  </a:txBody>
                  <a:tcPr marL="64770" marR="64770" marT="17780" marB="17780" anchor="ctr">
                    <a:solidFill>
                      <a:schemeClr val="accent2">
                        <a:lumMod val="20000"/>
                        <a:lumOff val="80000"/>
                      </a:schemeClr>
                    </a:solidFill>
                  </a:tcPr>
                </a:tc>
                <a:tc>
                  <a:txBody>
                    <a:bodyPr/>
                    <a:lstStyle/>
                    <a:p>
                      <a:pPr algn="ctr" fontAlgn="ctr" latinLnBrk="0">
                        <a:spcBef>
                          <a:spcPts val="0"/>
                        </a:spcBef>
                        <a:spcAft>
                          <a:spcPts val="0"/>
                        </a:spcAft>
                      </a:pPr>
                      <a:r>
                        <a:rPr lang="en-US" sz="1800" u="none" strike="noStrike" dirty="0">
                          <a:solidFill>
                            <a:srgbClr val="002060"/>
                          </a:solidFill>
                          <a:effectLst/>
                          <a:latin typeface="+mn-ea"/>
                          <a:ea typeface="+mn-ea"/>
                        </a:rPr>
                        <a:t>T1 (</a:t>
                      </a:r>
                      <a:r>
                        <a:rPr lang="ko-KR" altLang="en-US" sz="1800" u="none" strike="noStrike" dirty="0" err="1">
                          <a:solidFill>
                            <a:srgbClr val="002060"/>
                          </a:solidFill>
                          <a:effectLst/>
                          <a:latin typeface="+mn-ea"/>
                          <a:ea typeface="+mn-ea"/>
                        </a:rPr>
                        <a:t>全体面授</a:t>
                      </a:r>
                      <a:r>
                        <a:rPr lang="en-US" altLang="ko-KR" sz="1800" u="none" strike="noStrike" dirty="0">
                          <a:solidFill>
                            <a:srgbClr val="002060"/>
                          </a:solidFill>
                          <a:effectLst/>
                          <a:latin typeface="+mn-ea"/>
                          <a:ea typeface="+mn-ea"/>
                        </a:rPr>
                        <a:t>)</a:t>
                      </a:r>
                      <a:endParaRPr lang="en-US" sz="1800" b="0" i="0" u="none" strike="noStrike" dirty="0">
                        <a:solidFill>
                          <a:srgbClr val="002060"/>
                        </a:solidFill>
                        <a:effectLst/>
                        <a:latin typeface="+mn-ea"/>
                        <a:ea typeface="+mn-ea"/>
                      </a:endParaRPr>
                    </a:p>
                  </a:txBody>
                  <a:tcPr marL="64770" marR="64770" marT="17780" marB="17780" anchor="ctr">
                    <a:solidFill>
                      <a:srgbClr val="FFAFE4"/>
                    </a:solidFill>
                  </a:tcPr>
                </a:tc>
                <a:tc rowSpan="4">
                  <a:txBody>
                    <a:bodyPr/>
                    <a:lstStyle/>
                    <a:p>
                      <a:pPr algn="ctr" fontAlgn="ctr" latinLnBrk="0">
                        <a:spcBef>
                          <a:spcPts val="0"/>
                        </a:spcBef>
                        <a:spcAft>
                          <a:spcPts val="0"/>
                        </a:spcAft>
                      </a:pPr>
                      <a:r>
                        <a:rPr lang="ko-KR" altLang="en-US" sz="1800" u="none" strike="noStrike" dirty="0" err="1">
                          <a:solidFill>
                            <a:srgbClr val="002060"/>
                          </a:solidFill>
                          <a:effectLst/>
                          <a:latin typeface="+mn-ea"/>
                          <a:ea typeface="+mn-ea"/>
                        </a:rPr>
                        <a:t>各个课程的类型</a:t>
                      </a:r>
                      <a:r>
                        <a:rPr lang="zh-CN" altLang="en-US" sz="1800" u="none" strike="noStrike" dirty="0">
                          <a:solidFill>
                            <a:srgbClr val="002060"/>
                          </a:solidFill>
                          <a:effectLst/>
                          <a:latin typeface="+mn-ea"/>
                          <a:ea typeface="+mn-ea"/>
                        </a:rPr>
                        <a:t>，请参考选课资料集</a:t>
                      </a:r>
                      <a:endParaRPr lang="ko-KR" altLang="en-US" sz="1800" u="none" strike="noStrike" dirty="0">
                        <a:solidFill>
                          <a:srgbClr val="002060"/>
                        </a:solidFill>
                        <a:effectLst/>
                        <a:latin typeface="+mn-ea"/>
                        <a:ea typeface="+mn-ea"/>
                      </a:endParaRPr>
                    </a:p>
                  </a:txBody>
                  <a:tcPr marL="64770" marR="64770" marT="17780" marB="17780" anchor="ctr">
                    <a:solidFill>
                      <a:schemeClr val="accent2">
                        <a:lumMod val="20000"/>
                        <a:lumOff val="80000"/>
                      </a:schemeClr>
                    </a:solidFill>
                  </a:tcPr>
                </a:tc>
                <a:extLst>
                  <a:ext uri="{0D108BD9-81ED-4DB2-BD59-A6C34878D82A}">
                    <a16:rowId xmlns:a16="http://schemas.microsoft.com/office/drawing/2014/main" val="3549164568"/>
                  </a:ext>
                </a:extLst>
              </a:tr>
              <a:tr h="675640">
                <a:tc vMerge="1">
                  <a:txBody>
                    <a:bodyPr/>
                    <a:lstStyle/>
                    <a:p>
                      <a:endParaRPr lang="en-US"/>
                    </a:p>
                  </a:txBody>
                  <a:tcPr/>
                </a:tc>
                <a:tc vMerge="1">
                  <a:txBody>
                    <a:bodyPr/>
                    <a:lstStyle/>
                    <a:p>
                      <a:endParaRPr lang="en-US"/>
                    </a:p>
                  </a:txBody>
                  <a:tcPr/>
                </a:tc>
                <a:tc>
                  <a:txBody>
                    <a:bodyPr/>
                    <a:lstStyle/>
                    <a:p>
                      <a:pPr algn="ctr" fontAlgn="ctr" latinLnBrk="0">
                        <a:spcBef>
                          <a:spcPts val="0"/>
                        </a:spcBef>
                        <a:spcAft>
                          <a:spcPts val="0"/>
                        </a:spcAft>
                      </a:pPr>
                      <a:r>
                        <a:rPr lang="en-US" altLang="ko-KR" sz="1800" b="0" i="0" u="none" strike="noStrike" dirty="0">
                          <a:solidFill>
                            <a:srgbClr val="002060"/>
                          </a:solidFill>
                          <a:effectLst/>
                          <a:latin typeface="+mn-ea"/>
                          <a:ea typeface="+mn-ea"/>
                        </a:rPr>
                        <a:t>B1</a:t>
                      </a:r>
                    </a:p>
                    <a:p>
                      <a:pPr algn="ctr" fontAlgn="ctr" latinLnBrk="0">
                        <a:spcBef>
                          <a:spcPts val="0"/>
                        </a:spcBef>
                        <a:spcAft>
                          <a:spcPts val="0"/>
                        </a:spcAft>
                      </a:pPr>
                      <a:r>
                        <a:rPr lang="en-US" altLang="ko-KR" sz="1800" b="0" i="0" u="none" strike="noStrike" dirty="0">
                          <a:solidFill>
                            <a:srgbClr val="002060"/>
                          </a:solidFill>
                          <a:effectLst/>
                          <a:latin typeface="+mn-ea"/>
                          <a:ea typeface="+mn-ea"/>
                        </a:rPr>
                        <a:t>(</a:t>
                      </a:r>
                      <a:r>
                        <a:rPr lang="ko-KR" altLang="en-US" sz="1800" b="0" i="0" u="none" strike="noStrike" dirty="0" err="1">
                          <a:solidFill>
                            <a:srgbClr val="002060"/>
                          </a:solidFill>
                          <a:effectLst/>
                          <a:latin typeface="+mn-ea"/>
                          <a:ea typeface="+mn-ea"/>
                        </a:rPr>
                        <a:t>理论线上</a:t>
                      </a:r>
                      <a:r>
                        <a:rPr lang="en-US" altLang="ko-KR" sz="1800" b="0" i="0" u="none" strike="noStrike" dirty="0">
                          <a:solidFill>
                            <a:srgbClr val="002060"/>
                          </a:solidFill>
                          <a:effectLst/>
                          <a:latin typeface="+mn-ea"/>
                          <a:ea typeface="+mn-ea"/>
                        </a:rPr>
                        <a:t>+</a:t>
                      </a:r>
                      <a:r>
                        <a:rPr lang="ko-KR" altLang="en-US" sz="1800" b="0" i="0" u="none" strike="noStrike" dirty="0" err="1">
                          <a:solidFill>
                            <a:srgbClr val="002060"/>
                          </a:solidFill>
                          <a:effectLst/>
                          <a:latin typeface="+mn-ea"/>
                          <a:ea typeface="+mn-ea"/>
                        </a:rPr>
                        <a:t>实验面授</a:t>
                      </a:r>
                      <a:r>
                        <a:rPr lang="en-US" altLang="ko-KR" sz="1800" b="0" i="0" u="none" strike="noStrike" dirty="0">
                          <a:solidFill>
                            <a:srgbClr val="002060"/>
                          </a:solidFill>
                          <a:effectLst/>
                          <a:latin typeface="+mn-ea"/>
                          <a:ea typeface="+mn-ea"/>
                        </a:rPr>
                        <a:t>)</a:t>
                      </a:r>
                      <a:endParaRPr lang="en-US" sz="1800" b="0" i="0" u="none" strike="noStrike" dirty="0">
                        <a:solidFill>
                          <a:srgbClr val="002060"/>
                        </a:solidFill>
                        <a:effectLst/>
                        <a:latin typeface="+mn-ea"/>
                        <a:ea typeface="+mn-ea"/>
                      </a:endParaRPr>
                    </a:p>
                  </a:txBody>
                  <a:tcPr marL="64770" marR="64770" marT="17780" marB="17780" anchor="ctr">
                    <a:solidFill>
                      <a:srgbClr val="00B0F0"/>
                    </a:solidFill>
                  </a:tcPr>
                </a:tc>
                <a:tc vMerge="1">
                  <a:txBody>
                    <a:bodyPr/>
                    <a:lstStyle/>
                    <a:p>
                      <a:endParaRPr lang="en-US"/>
                    </a:p>
                  </a:txBody>
                  <a:tcPr/>
                </a:tc>
                <a:extLst>
                  <a:ext uri="{0D108BD9-81ED-4DB2-BD59-A6C34878D82A}">
                    <a16:rowId xmlns:a16="http://schemas.microsoft.com/office/drawing/2014/main" val="2028135894"/>
                  </a:ext>
                </a:extLst>
              </a:tr>
              <a:tr h="675640">
                <a:tc rowSpan="2">
                  <a:txBody>
                    <a:bodyPr/>
                    <a:lstStyle/>
                    <a:p>
                      <a:pPr algn="ctr" fontAlgn="ctr" latinLnBrk="0">
                        <a:spcBef>
                          <a:spcPts val="0"/>
                        </a:spcBef>
                        <a:spcAft>
                          <a:spcPts val="0"/>
                        </a:spcAft>
                      </a:pPr>
                      <a:r>
                        <a:rPr lang="ko-KR" altLang="en-US" sz="1800" b="0" i="0" u="none" strike="noStrike" dirty="0" err="1">
                          <a:solidFill>
                            <a:srgbClr val="002060"/>
                          </a:solidFill>
                          <a:effectLst/>
                          <a:latin typeface="+mn-ea"/>
                          <a:ea typeface="+mn-ea"/>
                        </a:rPr>
                        <a:t>一般理论课程</a:t>
                      </a:r>
                      <a:endParaRPr lang="ko-KR" altLang="en-US" sz="1800" b="0" i="0" u="none" strike="noStrike" dirty="0">
                        <a:solidFill>
                          <a:srgbClr val="002060"/>
                        </a:solidFill>
                        <a:effectLst/>
                        <a:latin typeface="+mn-ea"/>
                        <a:ea typeface="+mn-ea"/>
                      </a:endParaRPr>
                    </a:p>
                  </a:txBody>
                  <a:tcPr marL="64770" marR="64770" marT="17780" marB="17780" anchor="ctr">
                    <a:solidFill>
                      <a:schemeClr val="accent2">
                        <a:lumMod val="20000"/>
                        <a:lumOff val="80000"/>
                      </a:schemeClr>
                    </a:solidFill>
                  </a:tcPr>
                </a:tc>
                <a:tc>
                  <a:txBody>
                    <a:bodyPr/>
                    <a:lstStyle/>
                    <a:p>
                      <a:pPr algn="ctr" fontAlgn="ctr" latinLnBrk="0">
                        <a:spcBef>
                          <a:spcPts val="0"/>
                        </a:spcBef>
                        <a:spcAft>
                          <a:spcPts val="0"/>
                        </a:spcAft>
                      </a:pPr>
                      <a:r>
                        <a:rPr lang="ko-KR" altLang="en-US" sz="1800" u="none" strike="noStrike" dirty="0" err="1">
                          <a:solidFill>
                            <a:srgbClr val="002060"/>
                          </a:solidFill>
                          <a:effectLst/>
                          <a:latin typeface="+mn-ea"/>
                          <a:ea typeface="+mn-ea"/>
                        </a:rPr>
                        <a:t>混合</a:t>
                      </a:r>
                      <a:endParaRPr lang="en-US" altLang="ko-KR" sz="1800" u="none" strike="noStrike" dirty="0">
                        <a:solidFill>
                          <a:srgbClr val="002060"/>
                        </a:solidFill>
                        <a:effectLst/>
                        <a:latin typeface="+mn-ea"/>
                        <a:ea typeface="+mn-ea"/>
                      </a:endParaRPr>
                    </a:p>
                    <a:p>
                      <a:pPr algn="ctr" fontAlgn="ctr" latinLnBrk="0">
                        <a:spcBef>
                          <a:spcPts val="0"/>
                        </a:spcBef>
                        <a:spcAft>
                          <a:spcPts val="0"/>
                        </a:spcAft>
                      </a:pPr>
                      <a:r>
                        <a:rPr lang="en-US" altLang="ko-KR" sz="1800" u="none" strike="noStrike" dirty="0">
                          <a:solidFill>
                            <a:srgbClr val="002060"/>
                          </a:solidFill>
                          <a:effectLst/>
                          <a:latin typeface="+mn-ea"/>
                          <a:ea typeface="+mn-ea"/>
                        </a:rPr>
                        <a:t>(</a:t>
                      </a:r>
                      <a:r>
                        <a:rPr lang="zh-CN" altLang="en-US" sz="1800" u="none" strike="noStrike" dirty="0">
                          <a:solidFill>
                            <a:srgbClr val="002060"/>
                          </a:solidFill>
                          <a:effectLst/>
                          <a:latin typeface="+mn-ea"/>
                          <a:ea typeface="+mn-ea"/>
                        </a:rPr>
                        <a:t>隔周面授</a:t>
                      </a:r>
                      <a:r>
                        <a:rPr lang="en-US" altLang="ko-KR" sz="1800" u="none" strike="noStrike" dirty="0">
                          <a:solidFill>
                            <a:srgbClr val="002060"/>
                          </a:solidFill>
                          <a:effectLst/>
                          <a:latin typeface="+mn-ea"/>
                          <a:ea typeface="+mn-ea"/>
                        </a:rPr>
                        <a:t>) </a:t>
                      </a:r>
                      <a:endParaRPr lang="ko-KR" altLang="en-US" sz="1800" b="0" i="0" u="none" strike="noStrike" dirty="0">
                        <a:solidFill>
                          <a:srgbClr val="002060"/>
                        </a:solidFill>
                        <a:effectLst/>
                        <a:latin typeface="+mn-ea"/>
                        <a:ea typeface="+mn-ea"/>
                      </a:endParaRPr>
                    </a:p>
                  </a:txBody>
                  <a:tcPr marL="64770" marR="64770" marT="17780" marB="17780" anchor="ctr">
                    <a:solidFill>
                      <a:schemeClr val="accent2">
                        <a:lumMod val="20000"/>
                        <a:lumOff val="80000"/>
                      </a:schemeClr>
                    </a:solidFill>
                  </a:tcPr>
                </a:tc>
                <a:tc>
                  <a:txBody>
                    <a:bodyPr/>
                    <a:lstStyle/>
                    <a:p>
                      <a:pPr algn="ctr" fontAlgn="ctr" latinLnBrk="0">
                        <a:spcBef>
                          <a:spcPts val="0"/>
                        </a:spcBef>
                        <a:spcAft>
                          <a:spcPts val="0"/>
                        </a:spcAft>
                      </a:pPr>
                      <a:r>
                        <a:rPr lang="en-US" sz="1800" u="none" strike="noStrike" dirty="0">
                          <a:solidFill>
                            <a:srgbClr val="002060"/>
                          </a:solidFill>
                          <a:effectLst/>
                          <a:latin typeface="+mn-ea"/>
                          <a:ea typeface="+mn-ea"/>
                        </a:rPr>
                        <a:t>T2, B1 </a:t>
                      </a:r>
                      <a:r>
                        <a:rPr lang="en-US" altLang="ko-KR" sz="1800" u="none" strike="noStrike" dirty="0">
                          <a:solidFill>
                            <a:srgbClr val="002060"/>
                          </a:solidFill>
                          <a:effectLst/>
                          <a:latin typeface="+mn-ea"/>
                          <a:ea typeface="+mn-ea"/>
                        </a:rPr>
                        <a:t>(</a:t>
                      </a:r>
                      <a:r>
                        <a:rPr lang="ko-KR" altLang="en-US" sz="1800" u="none" strike="noStrike" dirty="0" err="1">
                          <a:solidFill>
                            <a:srgbClr val="002060"/>
                          </a:solidFill>
                          <a:effectLst/>
                          <a:latin typeface="+mn-ea"/>
                          <a:ea typeface="+mn-ea"/>
                        </a:rPr>
                        <a:t>混合</a:t>
                      </a:r>
                      <a:r>
                        <a:rPr lang="en-US" altLang="ko-KR" sz="1800" u="none" strike="noStrike" dirty="0">
                          <a:solidFill>
                            <a:srgbClr val="002060"/>
                          </a:solidFill>
                          <a:effectLst/>
                          <a:latin typeface="+mn-ea"/>
                          <a:ea typeface="+mn-ea"/>
                        </a:rPr>
                        <a:t>)</a:t>
                      </a:r>
                      <a:endParaRPr lang="en-US" sz="1800" b="0" i="0" u="none" strike="noStrike" dirty="0">
                        <a:solidFill>
                          <a:srgbClr val="002060"/>
                        </a:solidFill>
                        <a:effectLst/>
                        <a:latin typeface="+mn-ea"/>
                        <a:ea typeface="+mn-ea"/>
                      </a:endParaRPr>
                    </a:p>
                  </a:txBody>
                  <a:tcPr marL="64770" marR="64770" marT="17780" marB="17780" anchor="ctr">
                    <a:solidFill>
                      <a:srgbClr val="00B0F0"/>
                    </a:solidFill>
                  </a:tcPr>
                </a:tc>
                <a:tc vMerge="1">
                  <a:txBody>
                    <a:bodyPr/>
                    <a:lstStyle/>
                    <a:p>
                      <a:pPr algn="ctr" fontAlgn="ctr" latinLnBrk="0">
                        <a:spcBef>
                          <a:spcPts val="0"/>
                        </a:spcBef>
                        <a:spcAft>
                          <a:spcPts val="0"/>
                        </a:spcAft>
                      </a:pPr>
                      <a:r>
                        <a:rPr lang="ko-KR" altLang="en-US" sz="1400" u="none" strike="noStrike" dirty="0">
                          <a:effectLst/>
                          <a:latin typeface="NanumSquare" panose="020B0600000101010101" pitchFamily="34" charset="-127"/>
                          <a:ea typeface="NanumSquare" panose="020B0600000101010101" pitchFamily="34" charset="-127"/>
                        </a:rPr>
                        <a:t>과목별 대면강의주차 </a:t>
                      </a:r>
                      <a:endParaRPr lang="en-US" altLang="ko-KR" sz="1400" u="none" strike="noStrike" dirty="0">
                        <a:effectLst/>
                        <a:latin typeface="NanumSquare" panose="020B0600000101010101" pitchFamily="34" charset="-127"/>
                        <a:ea typeface="NanumSquare" panose="020B0600000101010101" pitchFamily="34" charset="-127"/>
                      </a:endParaRPr>
                    </a:p>
                    <a:p>
                      <a:pPr algn="ctr" fontAlgn="ctr" latinLnBrk="0">
                        <a:spcBef>
                          <a:spcPts val="0"/>
                        </a:spcBef>
                        <a:spcAft>
                          <a:spcPts val="0"/>
                        </a:spcAft>
                      </a:pPr>
                      <a:r>
                        <a:rPr lang="ko-KR" altLang="en-US" sz="1400" u="none" strike="noStrike" dirty="0">
                          <a:effectLst/>
                          <a:latin typeface="NanumSquare" panose="020B0600000101010101" pitchFamily="34" charset="-127"/>
                          <a:ea typeface="NanumSquare" panose="020B0600000101010101" pitchFamily="34" charset="-127"/>
                        </a:rPr>
                        <a:t>수강신청 자료집에 공지 예정</a:t>
                      </a:r>
                      <a:endParaRPr lang="en-US" altLang="ko-KR" sz="1400" u="none" strike="noStrike" dirty="0">
                        <a:effectLst/>
                        <a:latin typeface="NanumSquare" panose="020B0600000101010101" pitchFamily="34" charset="-127"/>
                        <a:ea typeface="NanumSquare" panose="020B0600000101010101" pitchFamily="34" charset="-127"/>
                      </a:endParaRPr>
                    </a:p>
                  </a:txBody>
                  <a:tcPr marL="64770" marR="64770" marT="17780" marB="17780" anchor="ctr"/>
                </a:tc>
                <a:extLst>
                  <a:ext uri="{0D108BD9-81ED-4DB2-BD59-A6C34878D82A}">
                    <a16:rowId xmlns:a16="http://schemas.microsoft.com/office/drawing/2014/main" val="3871904050"/>
                  </a:ext>
                </a:extLst>
              </a:tr>
              <a:tr h="675640">
                <a:tc vMerge="1">
                  <a:txBody>
                    <a:bodyPr/>
                    <a:lstStyle/>
                    <a:p>
                      <a:pPr algn="ctr" fontAlgn="ctr" latinLnBrk="0">
                        <a:spcBef>
                          <a:spcPts val="0"/>
                        </a:spcBef>
                        <a:spcAft>
                          <a:spcPts val="0"/>
                        </a:spcAft>
                      </a:pPr>
                      <a:endParaRPr lang="ko-KR" altLang="en-US" sz="1400" b="0" i="0" u="none" strike="noStrike" dirty="0">
                        <a:effectLst/>
                        <a:latin typeface="NanumSquare" panose="020B0600000101010101" pitchFamily="34" charset="-127"/>
                        <a:ea typeface="NanumSquare" panose="020B0600000101010101" pitchFamily="34" charset="-127"/>
                      </a:endParaRPr>
                    </a:p>
                  </a:txBody>
                  <a:tcPr marL="64770" marR="64770" marT="17780" marB="17780" anchor="ctr"/>
                </a:tc>
                <a:tc>
                  <a:txBody>
                    <a:bodyPr/>
                    <a:lstStyle/>
                    <a:p>
                      <a:pPr algn="ctr" fontAlgn="ctr" latinLnBrk="0">
                        <a:spcBef>
                          <a:spcPts val="0"/>
                        </a:spcBef>
                        <a:spcAft>
                          <a:spcPts val="0"/>
                        </a:spcAft>
                      </a:pPr>
                      <a:r>
                        <a:rPr lang="ko-KR" altLang="en-US" sz="1800" u="none" strike="noStrike" dirty="0" err="1">
                          <a:solidFill>
                            <a:srgbClr val="002060"/>
                          </a:solidFill>
                          <a:effectLst/>
                          <a:latin typeface="+mn-ea"/>
                          <a:ea typeface="+mn-ea"/>
                        </a:rPr>
                        <a:t>全体线上</a:t>
                      </a:r>
                      <a:endParaRPr lang="ko-KR" altLang="en-US" sz="1800" u="none" strike="noStrike" dirty="0">
                        <a:solidFill>
                          <a:srgbClr val="002060"/>
                        </a:solidFill>
                        <a:effectLst/>
                        <a:latin typeface="+mn-ea"/>
                        <a:ea typeface="+mn-ea"/>
                      </a:endParaRPr>
                    </a:p>
                  </a:txBody>
                  <a:tcPr marL="64770" marR="64770" marT="17780" marB="17780" anchor="ctr">
                    <a:solidFill>
                      <a:schemeClr val="accent2">
                        <a:lumMod val="20000"/>
                        <a:lumOff val="80000"/>
                      </a:schemeClr>
                    </a:solidFill>
                  </a:tcPr>
                </a:tc>
                <a:tc>
                  <a:txBody>
                    <a:bodyPr/>
                    <a:lstStyle/>
                    <a:p>
                      <a:pPr algn="ctr" fontAlgn="ctr" latinLnBrk="0">
                        <a:spcBef>
                          <a:spcPts val="0"/>
                        </a:spcBef>
                        <a:spcAft>
                          <a:spcPts val="0"/>
                        </a:spcAft>
                      </a:pPr>
                      <a:r>
                        <a:rPr lang="en-US" sz="1800" u="none" strike="noStrike" dirty="0">
                          <a:solidFill>
                            <a:srgbClr val="002060"/>
                          </a:solidFill>
                          <a:effectLst/>
                          <a:latin typeface="+mn-ea"/>
                          <a:ea typeface="+mn-ea"/>
                        </a:rPr>
                        <a:t>T3, B2, R </a:t>
                      </a:r>
                      <a:r>
                        <a:rPr lang="en-US" altLang="ko-KR" sz="1800" u="none" strike="noStrike" dirty="0">
                          <a:solidFill>
                            <a:srgbClr val="002060"/>
                          </a:solidFill>
                          <a:effectLst/>
                          <a:latin typeface="+mn-ea"/>
                          <a:ea typeface="+mn-ea"/>
                        </a:rPr>
                        <a:t>(</a:t>
                      </a:r>
                      <a:r>
                        <a:rPr lang="ko-KR" altLang="en-US" sz="1800" u="none" strike="noStrike" dirty="0" err="1">
                          <a:solidFill>
                            <a:srgbClr val="002060"/>
                          </a:solidFill>
                          <a:effectLst/>
                          <a:latin typeface="+mn-ea"/>
                          <a:ea typeface="+mn-ea"/>
                        </a:rPr>
                        <a:t>全体线上</a:t>
                      </a:r>
                      <a:r>
                        <a:rPr lang="en-US" altLang="ko-KR" sz="1800" u="none" strike="noStrike" dirty="0">
                          <a:solidFill>
                            <a:srgbClr val="002060"/>
                          </a:solidFill>
                          <a:effectLst/>
                          <a:latin typeface="+mn-ea"/>
                          <a:ea typeface="+mn-ea"/>
                        </a:rPr>
                        <a:t>)</a:t>
                      </a:r>
                      <a:endParaRPr lang="en-US" sz="1800" b="0" i="0" u="none" strike="noStrike" dirty="0">
                        <a:solidFill>
                          <a:srgbClr val="002060"/>
                        </a:solidFill>
                        <a:effectLst/>
                        <a:latin typeface="+mn-ea"/>
                        <a:ea typeface="+mn-ea"/>
                      </a:endParaRPr>
                    </a:p>
                  </a:txBody>
                  <a:tcPr marL="64770" marR="64770" marT="17780" marB="17780" anchor="ctr">
                    <a:solidFill>
                      <a:srgbClr val="92D050"/>
                    </a:solidFill>
                  </a:tcPr>
                </a:tc>
                <a:tc vMerge="1">
                  <a:txBody>
                    <a:bodyPr/>
                    <a:lstStyle/>
                    <a:p>
                      <a:pPr algn="ctr" fontAlgn="ctr" latinLnBrk="0">
                        <a:spcBef>
                          <a:spcPts val="0"/>
                        </a:spcBef>
                        <a:spcAft>
                          <a:spcPts val="0"/>
                        </a:spcAft>
                      </a:pPr>
                      <a:r>
                        <a:rPr lang="ko-KR" altLang="en-US" sz="1400" u="none" strike="noStrike" dirty="0">
                          <a:effectLst/>
                          <a:latin typeface="NanumSquare" panose="020B0600000101010101" pitchFamily="34" charset="-127"/>
                          <a:ea typeface="NanumSquare" panose="020B0600000101010101" pitchFamily="34" charset="-127"/>
                        </a:rPr>
                        <a:t>수강신청 완료 후 확정 가능</a:t>
                      </a:r>
                      <a:endParaRPr lang="ko-KR" altLang="en-US" sz="1400" b="0" i="0" u="none" strike="noStrike" dirty="0">
                        <a:effectLst/>
                        <a:latin typeface="NanumSquare" panose="020B0600000101010101" pitchFamily="34" charset="-127"/>
                        <a:ea typeface="NanumSquare" panose="020B0600000101010101" pitchFamily="34" charset="-127"/>
                      </a:endParaRPr>
                    </a:p>
                  </a:txBody>
                  <a:tcPr marL="64770" marR="64770" marT="17780" marB="17780" anchor="ctr"/>
                </a:tc>
                <a:extLst>
                  <a:ext uri="{0D108BD9-81ED-4DB2-BD59-A6C34878D82A}">
                    <a16:rowId xmlns:a16="http://schemas.microsoft.com/office/drawing/2014/main" val="1778058854"/>
                  </a:ext>
                </a:extLst>
              </a:tr>
            </a:tbl>
          </a:graphicData>
        </a:graphic>
      </p:graphicFrame>
    </p:spTree>
    <p:extLst>
      <p:ext uri="{BB962C8B-B14F-4D97-AF65-F5344CB8AC3E}">
        <p14:creationId xmlns:p14="http://schemas.microsoft.com/office/powerpoint/2010/main" val="2175326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55036"/>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090300" y="6399426"/>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68221"/>
            <a:ext cx="7580871" cy="523220"/>
          </a:xfrm>
          <a:prstGeom prst="rect">
            <a:avLst/>
          </a:prstGeom>
          <a:noFill/>
        </p:spPr>
        <p:txBody>
          <a:bodyPr wrap="square" rtlCol="0">
            <a:spAutoFit/>
          </a:bodyPr>
          <a:lstStyle/>
          <a:p>
            <a:r>
              <a:rPr lang="ko-KR" altLang="en-US" sz="2800" dirty="0" err="1">
                <a:solidFill>
                  <a:srgbClr val="002060"/>
                </a:solidFill>
              </a:rPr>
              <a:t>线上课程指南</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62</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3" name="TextBox 12"/>
          <p:cNvSpPr txBox="1"/>
          <p:nvPr/>
        </p:nvSpPr>
        <p:spPr>
          <a:xfrm>
            <a:off x="264337" y="673451"/>
            <a:ext cx="10754372" cy="504369"/>
          </a:xfrm>
          <a:prstGeom prst="rect">
            <a:avLst/>
          </a:prstGeom>
          <a:noFill/>
        </p:spPr>
        <p:txBody>
          <a:bodyPr wrap="square" rtlCol="0">
            <a:spAutoFit/>
          </a:bodyPr>
          <a:lstStyle/>
          <a:p>
            <a:pPr fontAlgn="base">
              <a:lnSpc>
                <a:spcPct val="150000"/>
              </a:lnSpc>
            </a:pPr>
            <a:r>
              <a:rPr lang="en-US" altLang="ko-KR" sz="2000" dirty="0">
                <a:solidFill>
                  <a:srgbClr val="002060"/>
                </a:solidFill>
                <a:latin typeface="+mn-ea"/>
              </a:rPr>
              <a:t>3. </a:t>
            </a:r>
            <a:r>
              <a:rPr lang="zh-CN" altLang="en-US" sz="2000" dirty="0">
                <a:solidFill>
                  <a:srgbClr val="002060"/>
                </a:solidFill>
                <a:latin typeface="+mn-ea"/>
              </a:rPr>
              <a:t>课程形式</a:t>
            </a:r>
            <a:endParaRPr lang="en-US" altLang="ko-KR" sz="2000" dirty="0">
              <a:solidFill>
                <a:srgbClr val="002060"/>
              </a:solidFill>
              <a:latin typeface="+mn-ea"/>
            </a:endParaRPr>
          </a:p>
        </p:txBody>
      </p:sp>
      <p:graphicFrame>
        <p:nvGraphicFramePr>
          <p:cNvPr id="6" name="표 5">
            <a:extLst>
              <a:ext uri="{FF2B5EF4-FFF2-40B4-BE49-F238E27FC236}">
                <a16:creationId xmlns:a16="http://schemas.microsoft.com/office/drawing/2014/main" id="{C0EB3C92-D3F2-4260-A32A-43178B635CFC}"/>
              </a:ext>
            </a:extLst>
          </p:cNvPr>
          <p:cNvGraphicFramePr>
            <a:graphicFrameLocks noGrp="1"/>
          </p:cNvGraphicFramePr>
          <p:nvPr>
            <p:extLst>
              <p:ext uri="{D42A27DB-BD31-4B8C-83A1-F6EECF244321}">
                <p14:modId xmlns:p14="http://schemas.microsoft.com/office/powerpoint/2010/main" val="1246200528"/>
              </p:ext>
            </p:extLst>
          </p:nvPr>
        </p:nvGraphicFramePr>
        <p:xfrm>
          <a:off x="660190" y="1228162"/>
          <a:ext cx="10950282" cy="4952138"/>
        </p:xfrm>
        <a:graphic>
          <a:graphicData uri="http://schemas.openxmlformats.org/drawingml/2006/table">
            <a:tbl>
              <a:tblPr>
                <a:tableStyleId>{5C22544A-7EE6-4342-B048-85BDC9FD1C3A}</a:tableStyleId>
              </a:tblPr>
              <a:tblGrid>
                <a:gridCol w="1887379">
                  <a:extLst>
                    <a:ext uri="{9D8B030D-6E8A-4147-A177-3AD203B41FA5}">
                      <a16:colId xmlns:a16="http://schemas.microsoft.com/office/drawing/2014/main" val="3349079876"/>
                    </a:ext>
                  </a:extLst>
                </a:gridCol>
                <a:gridCol w="1887379">
                  <a:extLst>
                    <a:ext uri="{9D8B030D-6E8A-4147-A177-3AD203B41FA5}">
                      <a16:colId xmlns:a16="http://schemas.microsoft.com/office/drawing/2014/main" val="3964257565"/>
                    </a:ext>
                  </a:extLst>
                </a:gridCol>
                <a:gridCol w="1887379">
                  <a:extLst>
                    <a:ext uri="{9D8B030D-6E8A-4147-A177-3AD203B41FA5}">
                      <a16:colId xmlns:a16="http://schemas.microsoft.com/office/drawing/2014/main" val="1857188703"/>
                    </a:ext>
                  </a:extLst>
                </a:gridCol>
                <a:gridCol w="1887379">
                  <a:extLst>
                    <a:ext uri="{9D8B030D-6E8A-4147-A177-3AD203B41FA5}">
                      <a16:colId xmlns:a16="http://schemas.microsoft.com/office/drawing/2014/main" val="1955700667"/>
                    </a:ext>
                  </a:extLst>
                </a:gridCol>
                <a:gridCol w="3400766">
                  <a:extLst>
                    <a:ext uri="{9D8B030D-6E8A-4147-A177-3AD203B41FA5}">
                      <a16:colId xmlns:a16="http://schemas.microsoft.com/office/drawing/2014/main" val="1847623481"/>
                    </a:ext>
                  </a:extLst>
                </a:gridCol>
              </a:tblGrid>
              <a:tr h="528954">
                <a:tc rowSpan="2">
                  <a:txBody>
                    <a:bodyPr/>
                    <a:lstStyle/>
                    <a:p>
                      <a:pPr algn="ctr" fontAlgn="ctr" latinLnBrk="0">
                        <a:spcBef>
                          <a:spcPts val="0"/>
                        </a:spcBef>
                        <a:spcAft>
                          <a:spcPts val="0"/>
                        </a:spcAft>
                      </a:pPr>
                      <a:r>
                        <a:rPr lang="ko-KR" altLang="en-US" sz="2000" b="1" u="none" strike="noStrike" dirty="0" err="1">
                          <a:effectLst/>
                          <a:latin typeface="NanumSquare Bold" panose="020B0600000101010101" pitchFamily="34" charset="-127"/>
                          <a:ea typeface="NanumSquare Bold" panose="020B0600000101010101" pitchFamily="34" charset="-127"/>
                        </a:rPr>
                        <a:t>课程类型</a:t>
                      </a:r>
                      <a:endParaRPr lang="ko-KR" altLang="en-US" sz="2000" b="1" i="0" u="none" strike="noStrike" dirty="0">
                        <a:effectLst/>
                        <a:latin typeface="NanumSquare Bold" panose="020B0600000101010101" pitchFamily="34" charset="-127"/>
                        <a:ea typeface="NanumSquare Bold"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ctr" fontAlgn="ctr" latinLnBrk="0">
                        <a:spcBef>
                          <a:spcPts val="0"/>
                        </a:spcBef>
                        <a:spcAft>
                          <a:spcPts val="0"/>
                        </a:spcAft>
                      </a:pPr>
                      <a:r>
                        <a:rPr lang="ko-KR" altLang="en-US" sz="2000" b="1" u="none" strike="noStrike" dirty="0" err="1">
                          <a:effectLst/>
                          <a:latin typeface="NanumSquare Bold" panose="020B0600000101010101" pitchFamily="34" charset="-127"/>
                          <a:ea typeface="NanumSquare Bold" panose="020B0600000101010101" pitchFamily="34" charset="-127"/>
                        </a:rPr>
                        <a:t>面授</a:t>
                      </a:r>
                      <a:endParaRPr lang="ko-KR" altLang="en-US" sz="2000" b="1" i="0" u="none" strike="noStrike" dirty="0">
                        <a:effectLst/>
                        <a:latin typeface="NanumSquare Bold" panose="020B0600000101010101" pitchFamily="34" charset="-127"/>
                        <a:ea typeface="NanumSquare Bold"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accent2">
                        <a:lumMod val="40000"/>
                        <a:lumOff val="60000"/>
                      </a:schemeClr>
                    </a:solidFill>
                  </a:tcPr>
                </a:tc>
                <a:tc gridSpan="2">
                  <a:txBody>
                    <a:bodyPr/>
                    <a:lstStyle/>
                    <a:p>
                      <a:pPr algn="ctr" fontAlgn="ctr" latinLnBrk="0">
                        <a:spcBef>
                          <a:spcPts val="0"/>
                        </a:spcBef>
                        <a:spcAft>
                          <a:spcPts val="0"/>
                        </a:spcAft>
                      </a:pPr>
                      <a:r>
                        <a:rPr lang="ko-KR" altLang="en-US" sz="2000" b="1" u="none" strike="noStrike" dirty="0" err="1">
                          <a:effectLst/>
                          <a:latin typeface="NanumSquare Bold" panose="020B0600000101010101" pitchFamily="34" charset="-127"/>
                          <a:ea typeface="NanumSquare Bold" panose="020B0600000101010101" pitchFamily="34" charset="-127"/>
                        </a:rPr>
                        <a:t>线上</a:t>
                      </a:r>
                      <a:endParaRPr lang="ko-KR" altLang="en-US" sz="2000" b="1" i="0" u="none" strike="noStrike" dirty="0">
                        <a:effectLst/>
                        <a:latin typeface="NanumSquare Bold" panose="020B0600000101010101" pitchFamily="34" charset="-127"/>
                        <a:ea typeface="NanumSquare Bold"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accent2">
                        <a:lumMod val="40000"/>
                        <a:lumOff val="60000"/>
                      </a:schemeClr>
                    </a:solidFill>
                  </a:tcPr>
                </a:tc>
                <a:tc hMerge="1">
                  <a:txBody>
                    <a:bodyPr/>
                    <a:lstStyle/>
                    <a:p>
                      <a:endParaRPr lang="en-US"/>
                    </a:p>
                  </a:txBody>
                  <a:tcPr/>
                </a:tc>
                <a:tc rowSpan="2">
                  <a:txBody>
                    <a:bodyPr/>
                    <a:lstStyle/>
                    <a:p>
                      <a:pPr algn="ctr" fontAlgn="ctr" latinLnBrk="0">
                        <a:spcBef>
                          <a:spcPts val="0"/>
                        </a:spcBef>
                        <a:spcAft>
                          <a:spcPts val="0"/>
                        </a:spcAft>
                      </a:pPr>
                      <a:r>
                        <a:rPr lang="ko-KR" altLang="en-US" sz="2000" b="1" u="none" strike="noStrike" dirty="0" err="1">
                          <a:effectLst/>
                          <a:latin typeface="NanumSquare Bold" panose="020B0600000101010101" pitchFamily="34" charset="-127"/>
                          <a:ea typeface="NanumSquare Bold" panose="020B0600000101010101" pitchFamily="34" charset="-127"/>
                        </a:rPr>
                        <a:t>备注</a:t>
                      </a:r>
                      <a:endParaRPr lang="ko-KR" altLang="en-US" sz="2000" b="1" u="none" strike="noStrike" dirty="0">
                        <a:effectLst/>
                        <a:latin typeface="NanumSquare Bold" panose="020B0600000101010101" pitchFamily="34" charset="-127"/>
                        <a:ea typeface="NanumSquare Bold" panose="020B0600000101010101" pitchFamily="34" charset="-127"/>
                      </a:endParaRPr>
                    </a:p>
                    <a:p>
                      <a:pPr algn="ctr" fontAlgn="ctr" latinLnBrk="0">
                        <a:spcBef>
                          <a:spcPts val="0"/>
                        </a:spcBef>
                        <a:spcAft>
                          <a:spcPts val="0"/>
                        </a:spcAft>
                      </a:pPr>
                      <a:r>
                        <a:rPr lang="en-US" altLang="ko-KR" sz="2000" b="1" u="none" strike="noStrike" dirty="0">
                          <a:effectLst/>
                          <a:latin typeface="NanumSquare Bold" panose="020B0600000101010101" pitchFamily="34" charset="-127"/>
                          <a:ea typeface="NanumSquare Bold" panose="020B0600000101010101" pitchFamily="34" charset="-127"/>
                        </a:rPr>
                        <a:t>(</a:t>
                      </a:r>
                      <a:r>
                        <a:rPr lang="ko-KR" altLang="en-US" sz="2000" b="1" u="none" strike="noStrike" dirty="0" err="1">
                          <a:effectLst/>
                          <a:latin typeface="NanumSquare Bold" panose="020B0600000101010101" pitchFamily="34" charset="-127"/>
                          <a:ea typeface="NanumSquare Bold" panose="020B0600000101010101" pitchFamily="34" charset="-127"/>
                        </a:rPr>
                        <a:t>名词释义</a:t>
                      </a:r>
                      <a:r>
                        <a:rPr lang="en-US" altLang="ko-KR" sz="2000" b="1" u="none" strike="noStrike" dirty="0">
                          <a:effectLst/>
                          <a:latin typeface="NanumSquare Bold" panose="020B0600000101010101" pitchFamily="34" charset="-127"/>
                          <a:ea typeface="NanumSquare Bold" panose="020B0600000101010101" pitchFamily="34" charset="-127"/>
                        </a:rPr>
                        <a:t>)</a:t>
                      </a:r>
                      <a:endParaRPr lang="ko-KR" altLang="en-US" sz="2000" b="1" i="0" u="none" strike="noStrike" dirty="0">
                        <a:effectLst/>
                        <a:latin typeface="NanumSquare Bold" panose="020B0600000101010101" pitchFamily="34" charset="-127"/>
                        <a:ea typeface="NanumSquare Bold"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2091209266"/>
                  </a:ext>
                </a:extLst>
              </a:tr>
              <a:tr h="528954">
                <a:tc vMerge="1">
                  <a:txBody>
                    <a:bodyPr/>
                    <a:lstStyle/>
                    <a:p>
                      <a:endParaRPr lang="en-US"/>
                    </a:p>
                  </a:txBody>
                  <a:tcPr/>
                </a:tc>
                <a:tc>
                  <a:txBody>
                    <a:bodyPr/>
                    <a:lstStyle/>
                    <a:p>
                      <a:pPr algn="ctr" fontAlgn="ctr" latinLnBrk="0">
                        <a:spcBef>
                          <a:spcPts val="0"/>
                        </a:spcBef>
                        <a:spcAft>
                          <a:spcPts val="0"/>
                        </a:spcAft>
                      </a:pPr>
                      <a:r>
                        <a:rPr lang="ko-KR" altLang="en-US" sz="2000" b="1" u="none" strike="noStrike" dirty="0" err="1">
                          <a:effectLst/>
                          <a:latin typeface="NanumSquare Bold" panose="020B0600000101010101" pitchFamily="34" charset="-127"/>
                          <a:ea typeface="NanumSquare Bold" panose="020B0600000101010101" pitchFamily="34" charset="-127"/>
                        </a:rPr>
                        <a:t>在校面授</a:t>
                      </a:r>
                      <a:endParaRPr lang="ko-KR" altLang="en-US" sz="2000" b="1" i="0" u="none" strike="noStrike" dirty="0">
                        <a:effectLst/>
                        <a:latin typeface="NanumSquare Bold" panose="020B0600000101010101" pitchFamily="34" charset="-127"/>
                        <a:ea typeface="NanumSquare Bold"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ctr" fontAlgn="ctr" latinLnBrk="0">
                        <a:spcBef>
                          <a:spcPts val="0"/>
                        </a:spcBef>
                        <a:spcAft>
                          <a:spcPts val="0"/>
                        </a:spcAft>
                      </a:pPr>
                      <a:r>
                        <a:rPr lang="ko-KR" altLang="en-US" sz="2000" b="1" i="0" u="none" strike="noStrike" dirty="0" err="1">
                          <a:effectLst/>
                          <a:latin typeface="NanumSquare Bold" panose="020B0600000101010101" pitchFamily="34" charset="-127"/>
                          <a:ea typeface="NanumSquare Bold" panose="020B0600000101010101" pitchFamily="34" charset="-127"/>
                        </a:rPr>
                        <a:t>实时直播</a:t>
                      </a:r>
                      <a:endParaRPr lang="ko-KR" altLang="en-US" sz="2000" b="1" i="0" u="none" strike="noStrike" dirty="0">
                        <a:effectLst/>
                        <a:latin typeface="NanumSquare Bold" panose="020B0600000101010101" pitchFamily="34" charset="-127"/>
                        <a:ea typeface="NanumSquare Bold"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ctr" fontAlgn="ctr" latinLnBrk="0">
                        <a:spcBef>
                          <a:spcPts val="0"/>
                        </a:spcBef>
                        <a:spcAft>
                          <a:spcPts val="0"/>
                        </a:spcAft>
                      </a:pPr>
                      <a:r>
                        <a:rPr lang="ko-KR" altLang="en-US" sz="2000" b="1" i="0" u="none" strike="noStrike" dirty="0" err="1">
                          <a:effectLst/>
                          <a:latin typeface="NanumSquare Bold" panose="020B0600000101010101" pitchFamily="34" charset="-127"/>
                          <a:ea typeface="NanumSquare Bold" panose="020B0600000101010101" pitchFamily="34" charset="-127"/>
                        </a:rPr>
                        <a:t>录播</a:t>
                      </a:r>
                      <a:endParaRPr lang="ko-KR" altLang="en-US" sz="2000" b="1" i="0" u="none" strike="noStrike" dirty="0">
                        <a:effectLst/>
                        <a:latin typeface="NanumSquare Bold" panose="020B0600000101010101" pitchFamily="34" charset="-127"/>
                        <a:ea typeface="NanumSquare Bold" panose="020B0600000101010101" pitchFamily="34" charset="-127"/>
                      </a:endParaRPr>
                    </a:p>
                  </a:txBody>
                  <a:tcPr marL="55117" marR="55117" marT="15130" marB="15130"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2">
                        <a:lumMod val="40000"/>
                        <a:lumOff val="60000"/>
                      </a:schemeClr>
                    </a:solidFill>
                  </a:tcPr>
                </a:tc>
                <a:tc vMerge="1">
                  <a:txBody>
                    <a:bodyPr/>
                    <a:lstStyle/>
                    <a:p>
                      <a:endParaRPr lang="en-US"/>
                    </a:p>
                  </a:txBody>
                  <a:tcPr/>
                </a:tc>
                <a:extLst>
                  <a:ext uri="{0D108BD9-81ED-4DB2-BD59-A6C34878D82A}">
                    <a16:rowId xmlns:a16="http://schemas.microsoft.com/office/drawing/2014/main" val="2817599711"/>
                  </a:ext>
                </a:extLst>
              </a:tr>
              <a:tr h="528954">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T1</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FFAFE4"/>
                    </a:solidFill>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100% </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FFAFE4"/>
                    </a:solidFill>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 </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 </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rowSpan="3">
                  <a:txBody>
                    <a:bodyPr/>
                    <a:lstStyle/>
                    <a:p>
                      <a:pPr algn="l"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T : Two-way communication class</a:t>
                      </a:r>
                    </a:p>
                    <a:p>
                      <a:pPr algn="l"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    (</a:t>
                      </a:r>
                      <a:r>
                        <a:rPr lang="ko-KR" altLang="en-US" sz="2000" u="none" strike="noStrike" dirty="0" err="1">
                          <a:effectLst/>
                          <a:latin typeface="NanumSquare" panose="020B0600000101010101" pitchFamily="34" charset="-127"/>
                          <a:ea typeface="NanumSquare" panose="020B0600000101010101" pitchFamily="34" charset="-127"/>
                        </a:rPr>
                        <a:t>双向交流式讲义</a:t>
                      </a:r>
                      <a:r>
                        <a:rPr lang="en-US" altLang="ko-KR" sz="2000" u="none" strike="noStrike" dirty="0">
                          <a:effectLst/>
                          <a:latin typeface="NanumSquare" panose="020B0600000101010101" pitchFamily="34" charset="-127"/>
                          <a:ea typeface="NanumSquare" panose="020B0600000101010101" pitchFamily="34" charset="-127"/>
                        </a:rPr>
                        <a:t>)</a:t>
                      </a:r>
                      <a:endParaRPr lang="ko-KR" alt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78356756"/>
                  </a:ext>
                </a:extLst>
              </a:tr>
              <a:tr h="528954">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T2</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rgbClr val="00B0F0"/>
                    </a:solidFill>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50%</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rgbClr val="00B0F0"/>
                    </a:solidFill>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50%</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rgbClr val="00B0F0"/>
                    </a:solidFill>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 </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vMerge="1">
                  <a:txBody>
                    <a:bodyPr/>
                    <a:lstStyle/>
                    <a:p>
                      <a:endParaRPr lang="en-US"/>
                    </a:p>
                  </a:txBody>
                  <a:tcPr/>
                </a:tc>
                <a:extLst>
                  <a:ext uri="{0D108BD9-81ED-4DB2-BD59-A6C34878D82A}">
                    <a16:rowId xmlns:a16="http://schemas.microsoft.com/office/drawing/2014/main" val="3063520852"/>
                  </a:ext>
                </a:extLst>
              </a:tr>
              <a:tr h="528954">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T3</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92D050"/>
                    </a:solidFill>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 </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100%</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92D050"/>
                    </a:solidFill>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 </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vMerge="1">
                  <a:txBody>
                    <a:bodyPr/>
                    <a:lstStyle/>
                    <a:p>
                      <a:endParaRPr lang="en-US"/>
                    </a:p>
                  </a:txBody>
                  <a:tcPr/>
                </a:tc>
                <a:extLst>
                  <a:ext uri="{0D108BD9-81ED-4DB2-BD59-A6C34878D82A}">
                    <a16:rowId xmlns:a16="http://schemas.microsoft.com/office/drawing/2014/main" val="4226197857"/>
                  </a:ext>
                </a:extLst>
              </a:tr>
              <a:tr h="528954">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B1</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00B0F0"/>
                    </a:solidFill>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50%</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00B0F0"/>
                    </a:solidFill>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 </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50%</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00B0F0"/>
                    </a:solidFill>
                  </a:tcPr>
                </a:tc>
                <a:tc rowSpan="2">
                  <a:txBody>
                    <a:bodyPr/>
                    <a:lstStyle/>
                    <a:p>
                      <a:pPr algn="l" fontAlgn="ctr" latinLnBrk="0">
                        <a:spcBef>
                          <a:spcPts val="0"/>
                        </a:spcBef>
                        <a:spcAft>
                          <a:spcPts val="0"/>
                        </a:spcAft>
                      </a:pPr>
                      <a:r>
                        <a:rPr lang="en-US" altLang="ko-KR" sz="2000" u="none" strike="noStrike" dirty="0">
                          <a:effectLst/>
                          <a:latin typeface="NanumSquare" panose="020B0600000101010101" pitchFamily="34" charset="-127"/>
                          <a:ea typeface="NanumSquare" panose="020B0600000101010101" pitchFamily="34" charset="-127"/>
                        </a:rPr>
                        <a:t>B : Blended learning</a:t>
                      </a:r>
                      <a:endParaRPr lang="ko-KR" altLang="en-US" sz="2000" u="none" strike="noStrike" dirty="0">
                        <a:effectLst/>
                        <a:latin typeface="NanumSquare" panose="020B0600000101010101" pitchFamily="34" charset="-127"/>
                        <a:ea typeface="NanumSquare" panose="020B0600000101010101" pitchFamily="34" charset="-127"/>
                      </a:endParaRPr>
                    </a:p>
                    <a:p>
                      <a:pPr algn="l" fontAlgn="ctr" latinLnBrk="0">
                        <a:spcBef>
                          <a:spcPts val="0"/>
                        </a:spcBef>
                        <a:spcAft>
                          <a:spcPts val="0"/>
                        </a:spcAft>
                      </a:pPr>
                      <a:r>
                        <a:rPr lang="ko-KR" altLang="en-US" sz="2000" u="none" strike="noStrike" dirty="0">
                          <a:effectLst/>
                          <a:latin typeface="NanumSquare" panose="020B0600000101010101" pitchFamily="34" charset="-127"/>
                          <a:ea typeface="NanumSquare" panose="020B0600000101010101" pitchFamily="34" charset="-127"/>
                        </a:rPr>
                        <a:t>   </a:t>
                      </a:r>
                      <a:r>
                        <a:rPr lang="en-US" altLang="ko-KR" sz="2000" u="none" strike="noStrike" dirty="0">
                          <a:effectLst/>
                          <a:latin typeface="NanumSquare" panose="020B0600000101010101" pitchFamily="34" charset="-127"/>
                          <a:ea typeface="NanumSquare" panose="020B0600000101010101" pitchFamily="34" charset="-127"/>
                        </a:rPr>
                        <a:t>(</a:t>
                      </a:r>
                      <a:r>
                        <a:rPr lang="ko-KR" altLang="en-US" sz="2000" u="none" strike="noStrike" dirty="0" err="1">
                          <a:effectLst/>
                          <a:latin typeface="NanumSquare" panose="020B0600000101010101" pitchFamily="34" charset="-127"/>
                          <a:ea typeface="NanumSquare" panose="020B0600000101010101" pitchFamily="34" charset="-127"/>
                        </a:rPr>
                        <a:t>双向</a:t>
                      </a:r>
                      <a:r>
                        <a:rPr lang="en-US" altLang="ko-KR" sz="2000" u="none" strike="noStrike" dirty="0">
                          <a:effectLst/>
                          <a:latin typeface="NanumSquare" panose="020B0600000101010101" pitchFamily="34" charset="-127"/>
                          <a:ea typeface="NanumSquare" panose="020B0600000101010101" pitchFamily="34" charset="-127"/>
                        </a:rPr>
                        <a:t>/</a:t>
                      </a:r>
                      <a:r>
                        <a:rPr lang="ko-KR" altLang="en-US" sz="2000" u="none" strike="noStrike" dirty="0" err="1">
                          <a:effectLst/>
                          <a:latin typeface="NanumSquare" panose="020B0600000101010101" pitchFamily="34" charset="-127"/>
                          <a:ea typeface="NanumSquare" panose="020B0600000101010101" pitchFamily="34" charset="-127"/>
                        </a:rPr>
                        <a:t>单向交流讲义</a:t>
                      </a:r>
                      <a:r>
                        <a:rPr lang="en-US" altLang="ko-KR" sz="2000" u="none" strike="noStrike" dirty="0">
                          <a:effectLst/>
                          <a:latin typeface="NanumSquare" panose="020B0600000101010101" pitchFamily="34" charset="-127"/>
                          <a:ea typeface="NanumSquare" panose="020B0600000101010101" pitchFamily="34" charset="-127"/>
                        </a:rPr>
                        <a:t>)</a:t>
                      </a:r>
                      <a:endParaRPr lang="ko-KR" alt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19039750"/>
                  </a:ext>
                </a:extLst>
              </a:tr>
              <a:tr h="528954">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B2</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92D050"/>
                    </a:solidFill>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 </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50%</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92D050"/>
                    </a:solidFill>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50%</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92D050"/>
                    </a:solidFill>
                  </a:tcPr>
                </a:tc>
                <a:tc vMerge="1">
                  <a:txBody>
                    <a:bodyPr/>
                    <a:lstStyle/>
                    <a:p>
                      <a:endParaRPr lang="en-US"/>
                    </a:p>
                  </a:txBody>
                  <a:tcPr/>
                </a:tc>
                <a:extLst>
                  <a:ext uri="{0D108BD9-81ED-4DB2-BD59-A6C34878D82A}">
                    <a16:rowId xmlns:a16="http://schemas.microsoft.com/office/drawing/2014/main" val="4107537890"/>
                  </a:ext>
                </a:extLst>
              </a:tr>
              <a:tr h="573242">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R</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 </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 </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100%</a:t>
                      </a:r>
                      <a:endParaRPr 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a:txBody>
                    <a:bodyPr/>
                    <a:lstStyle/>
                    <a:p>
                      <a:pPr algn="l"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R : Recorded video Learning</a:t>
                      </a:r>
                    </a:p>
                    <a:p>
                      <a:pPr algn="l" fontAlgn="ctr" latinLnBrk="0">
                        <a:spcBef>
                          <a:spcPts val="0"/>
                        </a:spcBef>
                        <a:spcAft>
                          <a:spcPts val="0"/>
                        </a:spcAft>
                      </a:pPr>
                      <a:r>
                        <a:rPr lang="en-US" sz="2000" u="none" strike="noStrike" dirty="0">
                          <a:effectLst/>
                          <a:latin typeface="NanumSquare" panose="020B0600000101010101" pitchFamily="34" charset="-127"/>
                          <a:ea typeface="NanumSquare" panose="020B0600000101010101" pitchFamily="34" charset="-127"/>
                        </a:rPr>
                        <a:t>   (</a:t>
                      </a:r>
                      <a:r>
                        <a:rPr lang="ko-KR" altLang="en-US" sz="2000" u="none" strike="noStrike" dirty="0" err="1">
                          <a:effectLst/>
                          <a:latin typeface="NanumSquare" panose="020B0600000101010101" pitchFamily="34" charset="-127"/>
                          <a:ea typeface="NanumSquare" panose="020B0600000101010101" pitchFamily="34" charset="-127"/>
                        </a:rPr>
                        <a:t>录播为主的单向交流式讲义</a:t>
                      </a:r>
                      <a:r>
                        <a:rPr lang="en-US" altLang="ko-KR" sz="2000" u="none" strike="noStrike" dirty="0">
                          <a:effectLst/>
                          <a:latin typeface="NanumSquare" panose="020B0600000101010101" pitchFamily="34" charset="-127"/>
                          <a:ea typeface="NanumSquare" panose="020B0600000101010101" pitchFamily="34" charset="-127"/>
                        </a:rPr>
                        <a:t>)</a:t>
                      </a:r>
                      <a:endParaRPr lang="ko-KR" altLang="en-US" sz="2000" b="0" i="0" u="none" strike="noStrike" dirty="0">
                        <a:effectLst/>
                        <a:latin typeface="NanumSquare" panose="020B0600000101010101" pitchFamily="34" charset="-127"/>
                        <a:ea typeface="NanumSquare" panose="020B0600000101010101" pitchFamily="34" charset="-127"/>
                      </a:endParaRPr>
                    </a:p>
                  </a:txBody>
                  <a:tcPr marL="55117" marR="55117" marT="15130" marB="151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86026992"/>
                  </a:ext>
                </a:extLst>
              </a:tr>
            </a:tbl>
          </a:graphicData>
        </a:graphic>
      </p:graphicFrame>
    </p:spTree>
    <p:extLst>
      <p:ext uri="{BB962C8B-B14F-4D97-AF65-F5344CB8AC3E}">
        <p14:creationId xmlns:p14="http://schemas.microsoft.com/office/powerpoint/2010/main" val="3261589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55036"/>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090300" y="6399426"/>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68221"/>
            <a:ext cx="7580871" cy="523220"/>
          </a:xfrm>
          <a:prstGeom prst="rect">
            <a:avLst/>
          </a:prstGeom>
          <a:noFill/>
        </p:spPr>
        <p:txBody>
          <a:bodyPr wrap="square" rtlCol="0">
            <a:spAutoFit/>
          </a:bodyPr>
          <a:lstStyle/>
          <a:p>
            <a:r>
              <a:rPr lang="ko-KR" altLang="en-US" sz="2800" dirty="0" err="1">
                <a:solidFill>
                  <a:srgbClr val="002060"/>
                </a:solidFill>
              </a:rPr>
              <a:t>在线课程指引</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63</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3" name="TextBox 12"/>
          <p:cNvSpPr txBox="1"/>
          <p:nvPr/>
        </p:nvSpPr>
        <p:spPr>
          <a:xfrm>
            <a:off x="264337" y="673451"/>
            <a:ext cx="10754372" cy="504369"/>
          </a:xfrm>
          <a:prstGeom prst="rect">
            <a:avLst/>
          </a:prstGeom>
          <a:noFill/>
        </p:spPr>
        <p:txBody>
          <a:bodyPr wrap="square" rtlCol="0">
            <a:spAutoFit/>
          </a:bodyPr>
          <a:lstStyle/>
          <a:p>
            <a:pPr fontAlgn="base">
              <a:lnSpc>
                <a:spcPct val="150000"/>
              </a:lnSpc>
            </a:pPr>
            <a:r>
              <a:rPr lang="en-US" altLang="ko-KR" sz="2000" dirty="0">
                <a:solidFill>
                  <a:srgbClr val="002060"/>
                </a:solidFill>
                <a:latin typeface="+mn-ea"/>
              </a:rPr>
              <a:t>4. </a:t>
            </a:r>
            <a:r>
              <a:rPr lang="zh-CN" altLang="en-US" sz="2000" dirty="0">
                <a:solidFill>
                  <a:srgbClr val="002060"/>
                </a:solidFill>
                <a:latin typeface="+mn-ea"/>
              </a:rPr>
              <a:t>线上课程类型</a:t>
            </a:r>
            <a:endParaRPr lang="en-US" altLang="ko-KR" sz="2000" dirty="0">
              <a:solidFill>
                <a:srgbClr val="002060"/>
              </a:solidFill>
              <a:latin typeface="+mn-ea"/>
            </a:endParaRPr>
          </a:p>
        </p:txBody>
      </p:sp>
      <p:graphicFrame>
        <p:nvGraphicFramePr>
          <p:cNvPr id="14" name="Content Placeholder 3">
            <a:extLst>
              <a:ext uri="{FF2B5EF4-FFF2-40B4-BE49-F238E27FC236}">
                <a16:creationId xmlns:a16="http://schemas.microsoft.com/office/drawing/2014/main" id="{D63AF58A-554D-419E-8666-915192E3174C}"/>
              </a:ext>
            </a:extLst>
          </p:cNvPr>
          <p:cNvGraphicFramePr>
            <a:graphicFrameLocks/>
          </p:cNvGraphicFramePr>
          <p:nvPr>
            <p:extLst>
              <p:ext uri="{D42A27DB-BD31-4B8C-83A1-F6EECF244321}">
                <p14:modId xmlns:p14="http://schemas.microsoft.com/office/powerpoint/2010/main" val="4124790593"/>
              </p:ext>
            </p:extLst>
          </p:nvPr>
        </p:nvGraphicFramePr>
        <p:xfrm>
          <a:off x="1340039" y="1384196"/>
          <a:ext cx="9754059" cy="407421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0792329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36133"/>
            <a:ext cx="12192000" cy="5621867"/>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96659" y="834963"/>
            <a:ext cx="7580871" cy="369332"/>
          </a:xfrm>
          <a:prstGeom prst="rect">
            <a:avLst/>
          </a:prstGeom>
          <a:noFill/>
        </p:spPr>
        <p:txBody>
          <a:bodyPr wrap="square" rtlCol="0">
            <a:spAutoFit/>
          </a:bodyPr>
          <a:lstStyle/>
          <a:p>
            <a:r>
              <a:rPr lang="en-US" altLang="ko-KR" dirty="0">
                <a:solidFill>
                  <a:srgbClr val="002060"/>
                </a:solidFill>
              </a:rPr>
              <a:t>5. </a:t>
            </a:r>
            <a:r>
              <a:rPr lang="ko-KR" altLang="en-US" dirty="0" err="1">
                <a:solidFill>
                  <a:srgbClr val="002060"/>
                </a:solidFill>
              </a:rPr>
              <a:t>线上课程讲义</a:t>
            </a:r>
            <a:r>
              <a:rPr lang="ko-KR" altLang="en-US" dirty="0">
                <a:solidFill>
                  <a:srgbClr val="002060"/>
                </a:solidFill>
              </a:rPr>
              <a:t> </a:t>
            </a:r>
            <a:r>
              <a:rPr lang="en-US" altLang="ko-KR" dirty="0">
                <a:solidFill>
                  <a:srgbClr val="002060"/>
                </a:solidFill>
              </a:rPr>
              <a:t>FAQ</a:t>
            </a:r>
            <a:endParaRPr lang="ko-KR" altLang="en-US"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64</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7" name="TextBox 6"/>
          <p:cNvSpPr txBox="1"/>
          <p:nvPr/>
        </p:nvSpPr>
        <p:spPr>
          <a:xfrm>
            <a:off x="592924" y="2436530"/>
            <a:ext cx="10026952" cy="869790"/>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dirty="0">
                <a:solidFill>
                  <a:srgbClr val="002060"/>
                </a:solidFill>
              </a:rPr>
              <a:t>2) </a:t>
            </a:r>
            <a:r>
              <a:rPr lang="ko-KR" altLang="en-US" dirty="0" err="1">
                <a:solidFill>
                  <a:srgbClr val="002060"/>
                </a:solidFill>
              </a:rPr>
              <a:t>由于麦克风没有声音</a:t>
            </a:r>
            <a:r>
              <a:rPr lang="zh-CN" altLang="en-US" dirty="0">
                <a:solidFill>
                  <a:srgbClr val="002060"/>
                </a:solidFill>
              </a:rPr>
              <a:t>，影响点名</a:t>
            </a:r>
            <a:r>
              <a:rPr lang="en-US" altLang="ko-KR" dirty="0">
                <a:solidFill>
                  <a:srgbClr val="002060"/>
                </a:solidFill>
              </a:rPr>
              <a:t>.</a:t>
            </a:r>
          </a:p>
          <a:p>
            <a:pPr>
              <a:lnSpc>
                <a:spcPct val="150000"/>
              </a:lnSpc>
            </a:pPr>
            <a:r>
              <a:rPr lang="en-US" altLang="ko-KR" dirty="0">
                <a:solidFill>
                  <a:srgbClr val="002060"/>
                </a:solidFill>
              </a:rPr>
              <a:t>    : </a:t>
            </a:r>
            <a:r>
              <a:rPr lang="ko-KR" altLang="en-US" dirty="0" err="1">
                <a:solidFill>
                  <a:srgbClr val="002060"/>
                </a:solidFill>
              </a:rPr>
              <a:t>课前在</a:t>
            </a:r>
            <a:r>
              <a:rPr lang="en-US" altLang="ko-KR" dirty="0">
                <a:solidFill>
                  <a:srgbClr val="002060"/>
                </a:solidFill>
              </a:rPr>
              <a:t>Zoom/</a:t>
            </a:r>
            <a:r>
              <a:rPr lang="en-US" altLang="ko-KR" dirty="0" err="1">
                <a:solidFill>
                  <a:srgbClr val="002060"/>
                </a:solidFill>
              </a:rPr>
              <a:t>Webex</a:t>
            </a:r>
            <a:r>
              <a:rPr lang="ko-KR" altLang="en-US" dirty="0" err="1">
                <a:solidFill>
                  <a:srgbClr val="002060"/>
                </a:solidFill>
              </a:rPr>
              <a:t>进行麦克风测试</a:t>
            </a:r>
            <a:r>
              <a:rPr lang="en-US" altLang="ko-KR" dirty="0">
                <a:solidFill>
                  <a:srgbClr val="002060"/>
                </a:solidFill>
              </a:rPr>
              <a:t> , </a:t>
            </a:r>
            <a:r>
              <a:rPr lang="ko-KR" altLang="en-US" dirty="0" err="1">
                <a:solidFill>
                  <a:srgbClr val="002060"/>
                </a:solidFill>
              </a:rPr>
              <a:t>建议佩戴耳机进行学习</a:t>
            </a:r>
            <a:endParaRPr lang="en-US" altLang="ko-KR" dirty="0">
              <a:solidFill>
                <a:srgbClr val="002060"/>
              </a:solidFill>
            </a:endParaRPr>
          </a:p>
        </p:txBody>
      </p:sp>
      <p:sp>
        <p:nvSpPr>
          <p:cNvPr id="16" name="TextBox 15"/>
          <p:cNvSpPr txBox="1"/>
          <p:nvPr/>
        </p:nvSpPr>
        <p:spPr>
          <a:xfrm>
            <a:off x="592924" y="4567610"/>
            <a:ext cx="10026952" cy="878638"/>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dirty="0">
                <a:solidFill>
                  <a:srgbClr val="002060"/>
                </a:solidFill>
              </a:rPr>
              <a:t>4) </a:t>
            </a:r>
            <a:r>
              <a:rPr lang="ko-KR" altLang="en-US" dirty="0" err="1">
                <a:solidFill>
                  <a:srgbClr val="002060"/>
                </a:solidFill>
              </a:rPr>
              <a:t>明明都听了课</a:t>
            </a:r>
            <a:r>
              <a:rPr lang="zh-CN" altLang="en-US" dirty="0">
                <a:solidFill>
                  <a:srgbClr val="002060"/>
                </a:solidFill>
              </a:rPr>
              <a:t>，为什么还被判定为缺席</a:t>
            </a:r>
            <a:r>
              <a:rPr lang="en-US" altLang="ko-KR" dirty="0">
                <a:solidFill>
                  <a:srgbClr val="002060"/>
                </a:solidFill>
              </a:rPr>
              <a:t>?</a:t>
            </a:r>
          </a:p>
          <a:p>
            <a:pPr>
              <a:lnSpc>
                <a:spcPct val="150000"/>
              </a:lnSpc>
            </a:pPr>
            <a:r>
              <a:rPr lang="en-US" altLang="ko-KR" dirty="0">
                <a:solidFill>
                  <a:srgbClr val="002060"/>
                </a:solidFill>
              </a:rPr>
              <a:t>   : </a:t>
            </a:r>
            <a:r>
              <a:rPr lang="zh-CN" altLang="en-US" dirty="0">
                <a:solidFill>
                  <a:srgbClr val="002060"/>
                </a:solidFill>
              </a:rPr>
              <a:t>学习率达到</a:t>
            </a:r>
            <a:r>
              <a:rPr lang="ko-KR" altLang="en-US" dirty="0">
                <a:solidFill>
                  <a:srgbClr val="002060"/>
                </a:solidFill>
              </a:rPr>
              <a:t> </a:t>
            </a:r>
            <a:r>
              <a:rPr lang="en-US" altLang="ko-KR" dirty="0">
                <a:solidFill>
                  <a:srgbClr val="002060"/>
                </a:solidFill>
              </a:rPr>
              <a:t>100%</a:t>
            </a:r>
            <a:r>
              <a:rPr lang="ko-KR" altLang="en-US" dirty="0" err="1">
                <a:solidFill>
                  <a:srgbClr val="002060"/>
                </a:solidFill>
              </a:rPr>
              <a:t>才可被认定为出席</a:t>
            </a:r>
            <a:r>
              <a:rPr lang="en-US" altLang="ko-KR" dirty="0">
                <a:solidFill>
                  <a:srgbClr val="002060"/>
                </a:solidFill>
              </a:rPr>
              <a:t>, </a:t>
            </a:r>
            <a:r>
              <a:rPr lang="ko-KR" altLang="en-US" dirty="0" err="1">
                <a:solidFill>
                  <a:srgbClr val="002060"/>
                </a:solidFill>
              </a:rPr>
              <a:t>务必在</a:t>
            </a:r>
            <a:r>
              <a:rPr lang="en-US" altLang="ko-KR" dirty="0">
                <a:solidFill>
                  <a:srgbClr val="002060"/>
                </a:solidFill>
              </a:rPr>
              <a:t>KLAS</a:t>
            </a:r>
            <a:r>
              <a:rPr lang="ko-KR" altLang="en-US" dirty="0" err="1">
                <a:solidFill>
                  <a:srgbClr val="002060"/>
                </a:solidFill>
              </a:rPr>
              <a:t>确认</a:t>
            </a:r>
            <a:r>
              <a:rPr lang="zh-CN" altLang="en-US" dirty="0">
                <a:solidFill>
                  <a:srgbClr val="002060"/>
                </a:solidFill>
              </a:rPr>
              <a:t>学习率</a:t>
            </a:r>
            <a:endParaRPr lang="en-US" altLang="ko-KR" dirty="0">
              <a:solidFill>
                <a:srgbClr val="002060"/>
              </a:solidFill>
            </a:endParaRPr>
          </a:p>
        </p:txBody>
      </p:sp>
      <p:sp>
        <p:nvSpPr>
          <p:cNvPr id="19" name="TextBox 18"/>
          <p:cNvSpPr txBox="1"/>
          <p:nvPr/>
        </p:nvSpPr>
        <p:spPr>
          <a:xfrm>
            <a:off x="592925" y="1356340"/>
            <a:ext cx="10026952" cy="878638"/>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dirty="0">
                <a:solidFill>
                  <a:srgbClr val="002060"/>
                </a:solidFill>
              </a:rPr>
              <a:t>1)</a:t>
            </a:r>
            <a:r>
              <a:rPr lang="ko-KR" altLang="en-US" dirty="0" err="1">
                <a:solidFill>
                  <a:srgbClr val="002060"/>
                </a:solidFill>
              </a:rPr>
              <a:t>使用</a:t>
            </a:r>
            <a:r>
              <a:rPr lang="en-US" altLang="ko-KR" dirty="0">
                <a:solidFill>
                  <a:srgbClr val="002060"/>
                </a:solidFill>
              </a:rPr>
              <a:t>IPHONE</a:t>
            </a:r>
            <a:r>
              <a:rPr lang="ko-KR" altLang="en-US" dirty="0" err="1">
                <a:solidFill>
                  <a:srgbClr val="002060"/>
                </a:solidFill>
              </a:rPr>
              <a:t>学习线上课程时</a:t>
            </a:r>
            <a:r>
              <a:rPr lang="zh-CN" altLang="en-US" dirty="0">
                <a:solidFill>
                  <a:srgbClr val="002060"/>
                </a:solidFill>
              </a:rPr>
              <a:t>，出现闪退的情况</a:t>
            </a:r>
            <a:r>
              <a:rPr lang="en-US" altLang="ko-KR" dirty="0">
                <a:solidFill>
                  <a:srgbClr val="002060"/>
                </a:solidFill>
              </a:rPr>
              <a:t>.</a:t>
            </a:r>
            <a:endParaRPr lang="en-US" altLang="ko-KR" b="1" dirty="0">
              <a:solidFill>
                <a:srgbClr val="002060"/>
              </a:solidFill>
            </a:endParaRPr>
          </a:p>
          <a:p>
            <a:pPr>
              <a:lnSpc>
                <a:spcPct val="150000"/>
              </a:lnSpc>
            </a:pPr>
            <a:r>
              <a:rPr lang="en-US" altLang="ko-KR" dirty="0">
                <a:solidFill>
                  <a:srgbClr val="002060"/>
                </a:solidFill>
              </a:rPr>
              <a:t>    :</a:t>
            </a:r>
            <a:r>
              <a:rPr lang="ko-KR" altLang="en-US" dirty="0" err="1">
                <a:solidFill>
                  <a:srgbClr val="002060"/>
                </a:solidFill>
              </a:rPr>
              <a:t>建议使用</a:t>
            </a:r>
            <a:r>
              <a:rPr lang="en-US" altLang="ko-KR" dirty="0">
                <a:solidFill>
                  <a:srgbClr val="002060"/>
                </a:solidFill>
              </a:rPr>
              <a:t>NAVER</a:t>
            </a:r>
            <a:r>
              <a:rPr lang="zh-CN" altLang="en-US" dirty="0">
                <a:solidFill>
                  <a:srgbClr val="002060"/>
                </a:solidFill>
              </a:rPr>
              <a:t>，不建议使用</a:t>
            </a:r>
            <a:r>
              <a:rPr lang="en-US" altLang="zh-CN" dirty="0" err="1">
                <a:solidFill>
                  <a:srgbClr val="002060"/>
                </a:solidFill>
              </a:rPr>
              <a:t>Iphone</a:t>
            </a:r>
            <a:r>
              <a:rPr lang="zh-CN" altLang="en-US" dirty="0">
                <a:solidFill>
                  <a:srgbClr val="002060"/>
                </a:solidFill>
              </a:rPr>
              <a:t>自带的</a:t>
            </a:r>
            <a:r>
              <a:rPr lang="en-US" altLang="zh-CN" dirty="0">
                <a:solidFill>
                  <a:srgbClr val="002060"/>
                </a:solidFill>
              </a:rPr>
              <a:t>Safari</a:t>
            </a:r>
            <a:r>
              <a:rPr lang="zh-CN" altLang="en-US" dirty="0">
                <a:solidFill>
                  <a:srgbClr val="002060"/>
                </a:solidFill>
              </a:rPr>
              <a:t>浏览器。</a:t>
            </a:r>
            <a:endParaRPr lang="en-US" altLang="ko-KR" dirty="0">
              <a:solidFill>
                <a:srgbClr val="002060"/>
              </a:solidFill>
            </a:endParaRPr>
          </a:p>
        </p:txBody>
      </p:sp>
      <p:sp>
        <p:nvSpPr>
          <p:cNvPr id="17" name="TextBox 16"/>
          <p:cNvSpPr txBox="1"/>
          <p:nvPr/>
        </p:nvSpPr>
        <p:spPr>
          <a:xfrm>
            <a:off x="592924" y="3502593"/>
            <a:ext cx="10026952" cy="878638"/>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a:lnSpc>
                <a:spcPct val="150000"/>
              </a:lnSpc>
            </a:pPr>
            <a:r>
              <a:rPr lang="en-US" altLang="ko-KR" dirty="0">
                <a:solidFill>
                  <a:srgbClr val="002060"/>
                </a:solidFill>
              </a:rPr>
              <a:t>3) </a:t>
            </a:r>
            <a:r>
              <a:rPr lang="ko-KR" altLang="en-US" dirty="0" err="1">
                <a:solidFill>
                  <a:srgbClr val="002060"/>
                </a:solidFill>
              </a:rPr>
              <a:t>因病</a:t>
            </a:r>
            <a:r>
              <a:rPr lang="zh-CN" altLang="en-US" dirty="0">
                <a:solidFill>
                  <a:srgbClr val="002060"/>
                </a:solidFill>
              </a:rPr>
              <a:t>缺席时，如何获得出席认证</a:t>
            </a:r>
            <a:r>
              <a:rPr lang="en-US" altLang="ko-KR" dirty="0">
                <a:solidFill>
                  <a:srgbClr val="002060"/>
                </a:solidFill>
              </a:rPr>
              <a:t>?</a:t>
            </a:r>
          </a:p>
          <a:p>
            <a:pPr>
              <a:lnSpc>
                <a:spcPct val="150000"/>
              </a:lnSpc>
            </a:pPr>
            <a:r>
              <a:rPr lang="en-US" altLang="ko-KR" dirty="0">
                <a:solidFill>
                  <a:srgbClr val="002060"/>
                </a:solidFill>
              </a:rPr>
              <a:t>    : </a:t>
            </a:r>
            <a:r>
              <a:rPr lang="ko-KR" altLang="en-US" dirty="0" err="1">
                <a:solidFill>
                  <a:srgbClr val="002060"/>
                </a:solidFill>
              </a:rPr>
              <a:t>准备医疗机构开具的诊断证明</a:t>
            </a:r>
            <a:r>
              <a:rPr lang="zh-CN" altLang="en-US" dirty="0">
                <a:solidFill>
                  <a:srgbClr val="002060"/>
                </a:solidFill>
              </a:rPr>
              <a:t>后，向教授提交并申请</a:t>
            </a:r>
            <a:endParaRPr lang="en-US" altLang="ko-KR" dirty="0">
              <a:solidFill>
                <a:srgbClr val="002060"/>
              </a:solidFill>
            </a:endParaRPr>
          </a:p>
        </p:txBody>
      </p:sp>
      <p:sp>
        <p:nvSpPr>
          <p:cNvPr id="18" name="TextBox 17"/>
          <p:cNvSpPr txBox="1"/>
          <p:nvPr/>
        </p:nvSpPr>
        <p:spPr>
          <a:xfrm>
            <a:off x="109440" y="164677"/>
            <a:ext cx="7580871" cy="523220"/>
          </a:xfrm>
          <a:prstGeom prst="rect">
            <a:avLst/>
          </a:prstGeom>
          <a:noFill/>
        </p:spPr>
        <p:txBody>
          <a:bodyPr wrap="square" rtlCol="0">
            <a:spAutoFit/>
          </a:bodyPr>
          <a:lstStyle/>
          <a:p>
            <a:r>
              <a:rPr lang="ko-KR" altLang="en-US" sz="2800" dirty="0" err="1">
                <a:solidFill>
                  <a:srgbClr val="002060"/>
                </a:solidFill>
              </a:rPr>
              <a:t>在线课程指引</a:t>
            </a:r>
            <a:endParaRPr lang="ko-KR" altLang="en-US" sz="2800" dirty="0">
              <a:solidFill>
                <a:srgbClr val="002060"/>
              </a:solidFill>
            </a:endParaRPr>
          </a:p>
        </p:txBody>
      </p:sp>
    </p:spTree>
    <p:extLst>
      <p:ext uri="{BB962C8B-B14F-4D97-AF65-F5344CB8AC3E}">
        <p14:creationId xmlns:p14="http://schemas.microsoft.com/office/powerpoint/2010/main" val="3119847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31634"/>
            <a:ext cx="12192000" cy="5961529"/>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233879" y="-640234"/>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607946" y="2172404"/>
            <a:ext cx="10976108" cy="830997"/>
          </a:xfrm>
          <a:prstGeom prst="rect">
            <a:avLst/>
          </a:prstGeom>
          <a:noFill/>
        </p:spPr>
        <p:txBody>
          <a:bodyPr wrap="square" rtlCol="0">
            <a:spAutoFit/>
          </a:bodyPr>
          <a:lstStyle/>
          <a:p>
            <a:pPr algn="ctr"/>
            <a:r>
              <a:rPr lang="en-US" altLang="ko-KR" sz="4800" dirty="0">
                <a:solidFill>
                  <a:schemeClr val="accent5">
                    <a:lumMod val="50000"/>
                  </a:schemeClr>
                </a:solidFill>
              </a:rPr>
              <a:t>V. </a:t>
            </a:r>
            <a:r>
              <a:rPr lang="zh-CN" altLang="en-US" sz="4800" dirty="0">
                <a:solidFill>
                  <a:schemeClr val="accent5">
                    <a:lumMod val="50000"/>
                  </a:schemeClr>
                </a:solidFill>
              </a:rPr>
              <a:t>登录及奖学金制度</a:t>
            </a:r>
            <a:endParaRPr lang="ko-KR" altLang="en-US" sz="4800" dirty="0">
              <a:solidFill>
                <a:schemeClr val="accent5">
                  <a:lumMod val="50000"/>
                </a:schemeClr>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65</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1512316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143"/>
          <p:cNvSpPr/>
          <p:nvPr/>
        </p:nvSpPr>
        <p:spPr>
          <a:xfrm>
            <a:off x="0" y="-31634"/>
            <a:ext cx="12192000" cy="6889634"/>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4" name="Title 1">
            <a:extLst>
              <a:ext uri="{FF2B5EF4-FFF2-40B4-BE49-F238E27FC236}">
                <a16:creationId xmlns:a16="http://schemas.microsoft.com/office/drawing/2014/main" id="{78C4CF98-86D3-48D0-A694-A7B2EA9F3616}"/>
              </a:ext>
            </a:extLst>
          </p:cNvPr>
          <p:cNvSpPr>
            <a:spLocks noGrp="1"/>
          </p:cNvSpPr>
          <p:nvPr>
            <p:ph type="title"/>
          </p:nvPr>
        </p:nvSpPr>
        <p:spPr>
          <a:xfrm>
            <a:off x="581024" y="3399905"/>
            <a:ext cx="11029950" cy="1189038"/>
          </a:xfrm>
        </p:spPr>
        <p:txBody>
          <a:bodyPr>
            <a:normAutofit/>
          </a:bodyPr>
          <a:lstStyle/>
          <a:p>
            <a:pPr algn="ctr"/>
            <a:r>
              <a:rPr lang="ko-KR" altLang="en-US" sz="3200" dirty="0" err="1">
                <a:ea typeface="NanumSquare ExtraBold" panose="020B0600000101010101" pitchFamily="34" charset="-127"/>
              </a:rPr>
              <a:t>在校生登录</a:t>
            </a:r>
            <a:r>
              <a:rPr lang="zh-CN" altLang="en-US" sz="3200" dirty="0">
                <a:ea typeface="NanumSquare ExtraBold" panose="020B0600000101010101" pitchFamily="34" charset="-127"/>
              </a:rPr>
              <a:t>（学费缴纳）</a:t>
            </a:r>
            <a:r>
              <a:rPr lang="ko-KR" altLang="en-US" sz="3200" dirty="0" err="1">
                <a:ea typeface="NanumSquare ExtraBold" panose="020B0600000101010101" pitchFamily="34" charset="-127"/>
              </a:rPr>
              <a:t>指南</a:t>
            </a:r>
            <a:endParaRPr lang="en-US" sz="3200" dirty="0"/>
          </a:p>
        </p:txBody>
      </p:sp>
      <p:sp>
        <p:nvSpPr>
          <p:cNvPr id="6" name="Rectangle 5" descr="Classroom">
            <a:extLst>
              <a:ext uri="{FF2B5EF4-FFF2-40B4-BE49-F238E27FC236}">
                <a16:creationId xmlns:a16="http://schemas.microsoft.com/office/drawing/2014/main" id="{77C67856-75A2-4CB2-A066-6E9430503346}"/>
              </a:ext>
            </a:extLst>
          </p:cNvPr>
          <p:cNvSpPr/>
          <p:nvPr/>
        </p:nvSpPr>
        <p:spPr>
          <a:xfrm>
            <a:off x="5501481" y="1829469"/>
            <a:ext cx="1189037" cy="1189037"/>
          </a:xfrm>
          <a:prstGeom prst="rect">
            <a:avLst/>
          </a:prstGeom>
          <a:blipFill>
            <a:blip r:embed="rId2">
              <a:extLst>
                <a:ext uri="{96DAC541-7B7A-43D3-8B79-37D633B846F1}">
                  <asvg:svgBlip xmlns="" xmlns:asvg="http://schemas.microsoft.com/office/drawing/2016/SVG/main" r:embed="rId3"/>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Tree>
    <p:extLst>
      <p:ext uri="{BB962C8B-B14F-4D97-AF65-F5344CB8AC3E}">
        <p14:creationId xmlns:p14="http://schemas.microsoft.com/office/powerpoint/2010/main" val="12145221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hape 143"/>
          <p:cNvSpPr/>
          <p:nvPr/>
        </p:nvSpPr>
        <p:spPr>
          <a:xfrm>
            <a:off x="0" y="-31634"/>
            <a:ext cx="12192000" cy="6889634"/>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11" name="Rectangle 10" descr="Classroom">
            <a:extLst>
              <a:ext uri="{FF2B5EF4-FFF2-40B4-BE49-F238E27FC236}">
                <a16:creationId xmlns:a16="http://schemas.microsoft.com/office/drawing/2014/main" id="{F2204100-C891-48DD-9D1B-780D3D350F2C}"/>
              </a:ext>
            </a:extLst>
          </p:cNvPr>
          <p:cNvSpPr/>
          <p:nvPr/>
        </p:nvSpPr>
        <p:spPr>
          <a:xfrm>
            <a:off x="435702" y="663142"/>
            <a:ext cx="570492" cy="570492"/>
          </a:xfrm>
          <a:prstGeom prst="rect">
            <a:avLst/>
          </a:prstGeom>
          <a:blipFill>
            <a:blip r:embed="rId3">
              <a:extLst>
                <a:ext uri="{96DAC541-7B7A-43D3-8B79-37D633B846F1}">
                  <asvg:svgBlip xmlns="" xmlns:asvg="http://schemas.microsoft.com/office/drawing/2016/SVG/main" r:embed="rId4"/>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13" name="Title 1">
            <a:extLst>
              <a:ext uri="{FF2B5EF4-FFF2-40B4-BE49-F238E27FC236}">
                <a16:creationId xmlns:a16="http://schemas.microsoft.com/office/drawing/2014/main" id="{B17FC45A-E51D-478C-B310-B12FA98D3ABF}"/>
              </a:ext>
            </a:extLst>
          </p:cNvPr>
          <p:cNvSpPr>
            <a:spLocks noGrp="1"/>
          </p:cNvSpPr>
          <p:nvPr>
            <p:ph type="title"/>
          </p:nvPr>
        </p:nvSpPr>
        <p:spPr>
          <a:xfrm>
            <a:off x="1075714" y="673997"/>
            <a:ext cx="11029616" cy="538815"/>
          </a:xfrm>
        </p:spPr>
        <p:txBody>
          <a:bodyPr>
            <a:normAutofit fontScale="90000"/>
          </a:bodyPr>
          <a:lstStyle/>
          <a:p>
            <a:r>
              <a:rPr lang="en-US" dirty="0" err="1">
                <a:latin typeface="NanumSquare ExtraBold" panose="020B0600000101010101" pitchFamily="34" charset="-127"/>
                <a:ea typeface="NanumSquare ExtraBold" panose="020B0600000101010101" pitchFamily="34" charset="-127"/>
              </a:rPr>
              <a:t>学费缴纳</a:t>
            </a:r>
            <a:endParaRPr lang="en-US" dirty="0">
              <a:latin typeface="NanumSquare ExtraBold" panose="020B0600000101010101" pitchFamily="34" charset="-127"/>
              <a:ea typeface="NanumSquare ExtraBold" panose="020B0600000101010101" pitchFamily="34" charset="-127"/>
            </a:endParaRPr>
          </a:p>
        </p:txBody>
      </p:sp>
      <p:sp>
        <p:nvSpPr>
          <p:cNvPr id="15" name="TextBox 14">
            <a:extLst>
              <a:ext uri="{FF2B5EF4-FFF2-40B4-BE49-F238E27FC236}">
                <a16:creationId xmlns:a16="http://schemas.microsoft.com/office/drawing/2014/main" id="{648DACD9-D0BD-496F-A017-DE0AAEB240C2}"/>
              </a:ext>
            </a:extLst>
          </p:cNvPr>
          <p:cNvSpPr txBox="1"/>
          <p:nvPr/>
        </p:nvSpPr>
        <p:spPr>
          <a:xfrm>
            <a:off x="1006194" y="1884608"/>
            <a:ext cx="10548039" cy="1474506"/>
          </a:xfrm>
          <a:prstGeom prst="rect">
            <a:avLst/>
          </a:prstGeom>
          <a:noFill/>
        </p:spPr>
        <p:txBody>
          <a:bodyPr wrap="square">
            <a:spAutoFit/>
          </a:bodyPr>
          <a:lstStyle/>
          <a:p>
            <a:pPr marL="232410" indent="-127000" latinLnBrk="0">
              <a:lnSpc>
                <a:spcPct val="150000"/>
              </a:lnSpc>
            </a:pPr>
            <a:r>
              <a:rPr lang="en-US" altLang="ko-KR" sz="3200" b="1" i="0" u="none" strike="noStrike" dirty="0">
                <a:effectLst/>
                <a:latin typeface="NanumSquare" panose="020B0600000101010101" pitchFamily="34" charset="-127"/>
                <a:ea typeface="NanumSquare" panose="020B0600000101010101" pitchFamily="34" charset="-127"/>
              </a:rPr>
              <a:t>1</a:t>
            </a:r>
            <a:r>
              <a:rPr lang="ko-KR" altLang="en-US" sz="3200" b="1" dirty="0" err="1">
                <a:latin typeface="NanumSquare" panose="020B0600000101010101" pitchFamily="34" charset="-127"/>
                <a:ea typeface="NanumSquare" panose="020B0600000101010101" pitchFamily="34" charset="-127"/>
              </a:rPr>
              <a:t>学期</a:t>
            </a:r>
            <a:r>
              <a:rPr lang="ko-KR" altLang="en-US" sz="3200" b="1" i="0" u="none" strike="noStrike" dirty="0">
                <a:effectLst/>
                <a:latin typeface="NanumSquare" panose="020B0600000101010101" pitchFamily="34" charset="-127"/>
                <a:ea typeface="NanumSquare" panose="020B0600000101010101" pitchFamily="34" charset="-127"/>
              </a:rPr>
              <a:t> </a:t>
            </a:r>
            <a:r>
              <a:rPr lang="en-US" altLang="ko-KR" sz="3200" b="1" i="0" u="none" strike="noStrike" dirty="0">
                <a:effectLst/>
                <a:latin typeface="NanumSquare" panose="020B0600000101010101" pitchFamily="34" charset="-127"/>
                <a:ea typeface="NanumSquare" panose="020B0600000101010101" pitchFamily="34" charset="-127"/>
              </a:rPr>
              <a:t>(3</a:t>
            </a:r>
            <a:r>
              <a:rPr lang="ko-KR" altLang="en-US" sz="3200" b="1" i="0" u="none" strike="noStrike" dirty="0" err="1">
                <a:effectLst/>
                <a:latin typeface="NanumSquare" panose="020B0600000101010101" pitchFamily="34" charset="-127"/>
                <a:ea typeface="NanumSquare" panose="020B0600000101010101" pitchFamily="34" charset="-127"/>
              </a:rPr>
              <a:t>月</a:t>
            </a:r>
            <a:r>
              <a:rPr lang="en-US" altLang="ko-KR" sz="3200" b="1" i="0" u="none" strike="noStrike" dirty="0">
                <a:effectLst/>
                <a:latin typeface="NanumSquare" panose="020B0600000101010101" pitchFamily="34" charset="-127"/>
                <a:ea typeface="NanumSquare" panose="020B0600000101010101" pitchFamily="34" charset="-127"/>
              </a:rPr>
              <a:t>) :  2</a:t>
            </a:r>
            <a:r>
              <a:rPr lang="ko-KR" altLang="en-US" sz="3200" b="1" dirty="0" err="1">
                <a:latin typeface="NanumSquare" panose="020B0600000101010101" pitchFamily="34" charset="-127"/>
                <a:ea typeface="NanumSquare" panose="020B0600000101010101" pitchFamily="34" charset="-127"/>
              </a:rPr>
              <a:t>月末</a:t>
            </a:r>
            <a:r>
              <a:rPr lang="ko-KR" altLang="en-US" sz="3200" b="1" i="0" u="none" strike="noStrike" dirty="0">
                <a:effectLst/>
                <a:latin typeface="NanumSquare" panose="020B0600000101010101" pitchFamily="34" charset="-127"/>
                <a:ea typeface="NanumSquare" panose="020B0600000101010101" pitchFamily="34" charset="-127"/>
              </a:rPr>
              <a:t> </a:t>
            </a:r>
            <a:r>
              <a:rPr lang="en-US" altLang="ko-KR" sz="3200" b="1" i="0" u="none" strike="noStrike" dirty="0">
                <a:effectLst/>
                <a:latin typeface="NanumSquare" panose="020B0600000101010101" pitchFamily="34" charset="-127"/>
                <a:ea typeface="NanumSquare" panose="020B0600000101010101" pitchFamily="34" charset="-127"/>
              </a:rPr>
              <a:t>~3</a:t>
            </a:r>
            <a:r>
              <a:rPr lang="ko-KR" altLang="en-US" sz="3200" b="1" dirty="0" err="1">
                <a:latin typeface="NanumSquare" panose="020B0600000101010101" pitchFamily="34" charset="-127"/>
                <a:ea typeface="NanumSquare" panose="020B0600000101010101" pitchFamily="34" charset="-127"/>
              </a:rPr>
              <a:t>月初</a:t>
            </a:r>
            <a:endParaRPr lang="ko-KR" altLang="en-US" sz="3200" b="0" i="0" u="none" strike="noStrike" dirty="0">
              <a:effectLst/>
              <a:latin typeface="NanumSquare" panose="020B0600000101010101" pitchFamily="34" charset="-127"/>
              <a:ea typeface="NanumSquare" panose="020B0600000101010101" pitchFamily="34" charset="-127"/>
            </a:endParaRPr>
          </a:p>
          <a:p>
            <a:pPr marL="232410" indent="-127000" latinLnBrk="0">
              <a:lnSpc>
                <a:spcPct val="150000"/>
              </a:lnSpc>
            </a:pPr>
            <a:r>
              <a:rPr lang="en-US" altLang="ko-KR" sz="3200" b="1" dirty="0">
                <a:latin typeface="NanumSquare" panose="020B0600000101010101" pitchFamily="34" charset="-127"/>
                <a:ea typeface="NanumSquare" panose="020B0600000101010101" pitchFamily="34" charset="-127"/>
              </a:rPr>
              <a:t>2</a:t>
            </a:r>
            <a:r>
              <a:rPr lang="ko-KR" altLang="en-US" sz="3200" b="1" dirty="0" err="1">
                <a:latin typeface="NanumSquare" panose="020B0600000101010101" pitchFamily="34" charset="-127"/>
                <a:ea typeface="NanumSquare" panose="020B0600000101010101" pitchFamily="34" charset="-127"/>
              </a:rPr>
              <a:t>学期</a:t>
            </a:r>
            <a:r>
              <a:rPr lang="ko-KR" altLang="en-US" sz="3200" b="1" dirty="0">
                <a:latin typeface="NanumSquare" panose="020B0600000101010101" pitchFamily="34" charset="-127"/>
                <a:ea typeface="NanumSquare" panose="020B0600000101010101" pitchFamily="34" charset="-127"/>
              </a:rPr>
              <a:t> </a:t>
            </a:r>
            <a:r>
              <a:rPr lang="en-US" altLang="ko-KR" sz="3200" b="1" dirty="0">
                <a:latin typeface="NanumSquare" panose="020B0600000101010101" pitchFamily="34" charset="-127"/>
                <a:ea typeface="NanumSquare" panose="020B0600000101010101" pitchFamily="34" charset="-127"/>
              </a:rPr>
              <a:t>(9</a:t>
            </a:r>
            <a:r>
              <a:rPr lang="ko-KR" altLang="en-US" sz="3200" b="1" dirty="0" err="1">
                <a:latin typeface="NanumSquare" panose="020B0600000101010101" pitchFamily="34" charset="-127"/>
                <a:ea typeface="NanumSquare" panose="020B0600000101010101" pitchFamily="34" charset="-127"/>
              </a:rPr>
              <a:t>月</a:t>
            </a:r>
            <a:r>
              <a:rPr lang="en-US" altLang="ko-KR" sz="3200" b="1" dirty="0">
                <a:latin typeface="NanumSquare" panose="020B0600000101010101" pitchFamily="34" charset="-127"/>
                <a:ea typeface="NanumSquare" panose="020B0600000101010101" pitchFamily="34" charset="-127"/>
              </a:rPr>
              <a:t>) :  8</a:t>
            </a:r>
            <a:r>
              <a:rPr lang="ko-KR" altLang="en-US" sz="3200" b="1" dirty="0" err="1">
                <a:latin typeface="NanumSquare" panose="020B0600000101010101" pitchFamily="34" charset="-127"/>
                <a:ea typeface="NanumSquare" panose="020B0600000101010101" pitchFamily="34" charset="-127"/>
              </a:rPr>
              <a:t>月末</a:t>
            </a:r>
            <a:r>
              <a:rPr lang="en-US" altLang="ko-KR" sz="3200" b="1" dirty="0">
                <a:latin typeface="NanumSquare" panose="020B0600000101010101" pitchFamily="34" charset="-127"/>
                <a:ea typeface="NanumSquare" panose="020B0600000101010101" pitchFamily="34" charset="-127"/>
              </a:rPr>
              <a:t>~9</a:t>
            </a:r>
            <a:r>
              <a:rPr lang="ko-KR" altLang="en-US" sz="3200" b="1" dirty="0" err="1">
                <a:latin typeface="NanumSquare" panose="020B0600000101010101" pitchFamily="34" charset="-127"/>
                <a:ea typeface="NanumSquare" panose="020B0600000101010101" pitchFamily="34" charset="-127"/>
              </a:rPr>
              <a:t>月初</a:t>
            </a:r>
            <a:endParaRPr lang="ko-KR" altLang="en-US" sz="3200" dirty="0">
              <a:latin typeface="NanumSquare" panose="020B0600000101010101" pitchFamily="34" charset="-127"/>
              <a:ea typeface="NanumSquare" panose="020B0600000101010101" pitchFamily="34" charset="-127"/>
            </a:endParaRPr>
          </a:p>
        </p:txBody>
      </p:sp>
      <p:sp>
        <p:nvSpPr>
          <p:cNvPr id="8" name="Content Placeholder 2">
            <a:extLst>
              <a:ext uri="{FF2B5EF4-FFF2-40B4-BE49-F238E27FC236}">
                <a16:creationId xmlns:a16="http://schemas.microsoft.com/office/drawing/2014/main" id="{99B3EC79-44FA-4638-9787-EF429AF4402D}"/>
              </a:ext>
            </a:extLst>
          </p:cNvPr>
          <p:cNvSpPr>
            <a:spLocks noGrp="1"/>
          </p:cNvSpPr>
          <p:nvPr>
            <p:ph idx="1"/>
          </p:nvPr>
        </p:nvSpPr>
        <p:spPr>
          <a:xfrm>
            <a:off x="609962" y="1465520"/>
            <a:ext cx="11029615" cy="366425"/>
          </a:xfrm>
        </p:spPr>
        <p:txBody>
          <a:bodyPr anchor="t">
            <a:noAutofit/>
          </a:bodyPr>
          <a:lstStyle/>
          <a:p>
            <a:pPr marL="0" indent="0">
              <a:buNone/>
            </a:pPr>
            <a:r>
              <a:rPr lang="ko-KR" altLang="en-US" b="1" dirty="0">
                <a:latin typeface="나눔스퀘어 Bold" panose="020B0600000101010101" pitchFamily="34" charset="-127"/>
                <a:ea typeface="나눔스퀘어 Bold" panose="020B0600000101010101" pitchFamily="34" charset="-127"/>
              </a:rPr>
              <a:t> </a:t>
            </a:r>
            <a:r>
              <a:rPr lang="ko-KR" altLang="en-US" b="1" dirty="0" err="1">
                <a:latin typeface="나눔스퀘어 Bold" panose="020B0600000101010101" pitchFamily="34" charset="-127"/>
                <a:ea typeface="나눔스퀘어 Bold" panose="020B0600000101010101" pitchFamily="34" charset="-127"/>
              </a:rPr>
              <a:t>缴纳期限</a:t>
            </a:r>
            <a:endParaRPr lang="en-US" altLang="ko-KR" b="1" dirty="0">
              <a:latin typeface="나눔스퀘어 Bold" panose="020B0600000101010101" pitchFamily="34" charset="-127"/>
              <a:ea typeface="나눔스퀘어 Bold" panose="020B0600000101010101" pitchFamily="34" charset="-127"/>
            </a:endParaRPr>
          </a:p>
        </p:txBody>
      </p:sp>
      <p:sp>
        <p:nvSpPr>
          <p:cNvPr id="10" name="TextBox 9">
            <a:extLst>
              <a:ext uri="{FF2B5EF4-FFF2-40B4-BE49-F238E27FC236}">
                <a16:creationId xmlns:a16="http://schemas.microsoft.com/office/drawing/2014/main" id="{648DACD9-D0BD-496F-A017-DE0AAEB240C2}"/>
              </a:ext>
            </a:extLst>
          </p:cNvPr>
          <p:cNvSpPr txBox="1"/>
          <p:nvPr/>
        </p:nvSpPr>
        <p:spPr>
          <a:xfrm>
            <a:off x="1006193" y="4022850"/>
            <a:ext cx="10548039" cy="1481046"/>
          </a:xfrm>
          <a:prstGeom prst="rect">
            <a:avLst/>
          </a:prstGeom>
          <a:noFill/>
        </p:spPr>
        <p:txBody>
          <a:bodyPr wrap="square">
            <a:spAutoFit/>
          </a:bodyPr>
          <a:lstStyle/>
          <a:p>
            <a:pPr marL="232410" indent="-127000" latinLnBrk="0">
              <a:lnSpc>
                <a:spcPct val="150000"/>
              </a:lnSpc>
            </a:pPr>
            <a:r>
              <a:rPr lang="en-US" altLang="ko-KR" sz="3200" b="1" dirty="0">
                <a:latin typeface="NanumSquare" panose="020B0600000101010101" pitchFamily="34" charset="-127"/>
                <a:ea typeface="NanumSquare" panose="020B0600000101010101" pitchFamily="34" charset="-127"/>
              </a:rPr>
              <a:t>-</a:t>
            </a:r>
            <a:r>
              <a:rPr lang="ko-KR" altLang="en-US" sz="3200" b="1" i="0" u="none" strike="noStrike" dirty="0">
                <a:effectLst/>
                <a:latin typeface="NanumSquare" panose="020B0600000101010101" pitchFamily="34" charset="-127"/>
                <a:ea typeface="NanumSquare" panose="020B0600000101010101" pitchFamily="34" charset="-127"/>
              </a:rPr>
              <a:t> </a:t>
            </a:r>
            <a:r>
              <a:rPr lang="ko-KR" altLang="en-US" sz="3200" b="1" dirty="0">
                <a:latin typeface="NanumSquare" panose="020B0600000101010101" pitchFamily="34" charset="-127"/>
                <a:ea typeface="NanumSquare" panose="020B0600000101010101" pitchFamily="34" charset="-127"/>
              </a:rPr>
              <a:t> </a:t>
            </a:r>
            <a:r>
              <a:rPr lang="ko-KR" altLang="en-US" sz="3200" b="1" dirty="0" err="1">
                <a:latin typeface="NanumSquare" panose="020B0600000101010101" pitchFamily="34" charset="-127"/>
                <a:ea typeface="NanumSquare" panose="020B0600000101010101" pitchFamily="34" charset="-127"/>
              </a:rPr>
              <a:t>将会通过官网的公告栏以及社交媒体平台通知</a:t>
            </a:r>
            <a:r>
              <a:rPr lang="zh-CN" altLang="en-US" sz="3200" b="1" dirty="0">
                <a:solidFill>
                  <a:srgbClr val="FF0000"/>
                </a:solidFill>
                <a:latin typeface="NanumSquare" panose="020B0600000101010101" pitchFamily="34" charset="-127"/>
                <a:ea typeface="NanumSquare" panose="020B0600000101010101" pitchFamily="34" charset="-127"/>
              </a:rPr>
              <a:t>学费缴纳时间， </a:t>
            </a:r>
            <a:r>
              <a:rPr lang="zh-CN" altLang="en-US" sz="3200" b="1" dirty="0">
                <a:latin typeface="NanumSquare" panose="020B0600000101010101" pitchFamily="34" charset="-127"/>
                <a:ea typeface="NanumSquare" panose="020B0600000101010101" pitchFamily="34" charset="-127"/>
              </a:rPr>
              <a:t>务必确认。</a:t>
            </a:r>
            <a:endParaRPr lang="en-US" altLang="ko-KR" sz="3200" b="1" dirty="0">
              <a:solidFill>
                <a:srgbClr val="FF0000"/>
              </a:solidFill>
              <a:latin typeface="NanumSquare" panose="020B0600000101010101" pitchFamily="34" charset="-127"/>
              <a:ea typeface="NanumSquare" panose="020B0600000101010101" pitchFamily="34" charset="-127"/>
            </a:endParaRPr>
          </a:p>
        </p:txBody>
      </p:sp>
      <p:sp>
        <p:nvSpPr>
          <p:cNvPr id="14" name="Content Placeholder 2">
            <a:extLst>
              <a:ext uri="{FF2B5EF4-FFF2-40B4-BE49-F238E27FC236}">
                <a16:creationId xmlns:a16="http://schemas.microsoft.com/office/drawing/2014/main" id="{99B3EC79-44FA-4638-9787-EF429AF4402D}"/>
              </a:ext>
            </a:extLst>
          </p:cNvPr>
          <p:cNvSpPr txBox="1">
            <a:spLocks/>
          </p:cNvSpPr>
          <p:nvPr/>
        </p:nvSpPr>
        <p:spPr>
          <a:xfrm>
            <a:off x="609962" y="3563449"/>
            <a:ext cx="11029615" cy="366425"/>
          </a:xfrm>
          <a:prstGeom prst="rect">
            <a:avLst/>
          </a:prstGeom>
        </p:spPr>
        <p:txBody>
          <a:bodyPr vert="horz" lIns="91440" tIns="45720" rIns="91440" bIns="45720" rtlCol="0" anchor="t">
            <a:norm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ko-KR" altLang="en-US" sz="2000" b="1" dirty="0" err="1">
                <a:latin typeface="나눔스퀘어 Bold" panose="020B0600000101010101" pitchFamily="34" charset="-127"/>
                <a:ea typeface="나눔스퀘어 Bold" panose="020B0600000101010101" pitchFamily="34" charset="-127"/>
              </a:rPr>
              <a:t>注意事项</a:t>
            </a:r>
            <a:endParaRPr lang="en-US" altLang="ko-KR" sz="2000" b="1" dirty="0">
              <a:latin typeface="나눔스퀘어 Bold" panose="020B0600000101010101" pitchFamily="34" charset="-127"/>
              <a:ea typeface="나눔스퀘어 Bold" panose="020B0600000101010101" pitchFamily="34" charset="-127"/>
            </a:endParaRPr>
          </a:p>
        </p:txBody>
      </p:sp>
      <p:sp>
        <p:nvSpPr>
          <p:cNvPr id="9" name="Rectangle 10" descr="Magnifying glass">
            <a:extLst>
              <a:ext uri="{FF2B5EF4-FFF2-40B4-BE49-F238E27FC236}">
                <a16:creationId xmlns:a16="http://schemas.microsoft.com/office/drawing/2014/main" id="{F2204100-C891-48DD-9D1B-780D3D350F2C}"/>
              </a:ext>
            </a:extLst>
          </p:cNvPr>
          <p:cNvSpPr/>
          <p:nvPr/>
        </p:nvSpPr>
        <p:spPr>
          <a:xfrm>
            <a:off x="236224" y="1418935"/>
            <a:ext cx="570492" cy="570492"/>
          </a:xfrm>
          <a:prstGeom prst="rect">
            <a:avLst/>
          </a:prstGeom>
          <a:blipFill>
            <a:blip r:embed="rId5">
              <a:extLst>
                <a:ext uri="{96DAC541-7B7A-43D3-8B79-37D633B846F1}">
                  <asvg:svgBlip xmlns="" xmlns:asvg="http://schemas.microsoft.com/office/drawing/2016/SVG/main" r:embed="rId6"/>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16" name="직사각형 1">
            <a:extLst>
              <a:ext uri="{FF2B5EF4-FFF2-40B4-BE49-F238E27FC236}">
                <a16:creationId xmlns:a16="http://schemas.microsoft.com/office/drawing/2014/main" id="{38E174FE-0900-214C-B0FF-08A1C72B1161}"/>
              </a:ext>
            </a:extLst>
          </p:cNvPr>
          <p:cNvSpPr/>
          <p:nvPr/>
        </p:nvSpPr>
        <p:spPr>
          <a:xfrm>
            <a:off x="236224" y="5603855"/>
            <a:ext cx="11755479" cy="646331"/>
          </a:xfrm>
          <a:prstGeom prst="rect">
            <a:avLst/>
          </a:prstGeom>
        </p:spPr>
        <p:txBody>
          <a:bodyPr wrap="square">
            <a:spAutoFit/>
          </a:bodyPr>
          <a:lstStyle/>
          <a:p>
            <a:r>
              <a:rPr lang="en-US" altLang="ko-KR" dirty="0">
                <a:hlinkClick r:id="rId7"/>
              </a:rPr>
              <a:t>https://www.kw.ac.kr/ko/life/notice.jsp?BoardMode=view&amp;DUID=35236&amp;tpage=1&amp;searchKey=1&amp;searchVal=%EB%93%B1%EB%A1%9D&amp;srCategoryId</a:t>
            </a:r>
            <a:endParaRPr lang="ko-KR" altLang="en-US" dirty="0"/>
          </a:p>
        </p:txBody>
      </p:sp>
    </p:spTree>
    <p:extLst>
      <p:ext uri="{BB962C8B-B14F-4D97-AF65-F5344CB8AC3E}">
        <p14:creationId xmlns:p14="http://schemas.microsoft.com/office/powerpoint/2010/main" val="232812026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hape 143"/>
          <p:cNvSpPr/>
          <p:nvPr/>
        </p:nvSpPr>
        <p:spPr>
          <a:xfrm>
            <a:off x="0" y="-31634"/>
            <a:ext cx="12192000" cy="6889634"/>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3" name="TextBox 22">
            <a:extLst>
              <a:ext uri="{FF2B5EF4-FFF2-40B4-BE49-F238E27FC236}">
                <a16:creationId xmlns:a16="http://schemas.microsoft.com/office/drawing/2014/main" id="{0DF6ED3D-5EFC-4464-94EF-FF171919D77F}"/>
              </a:ext>
            </a:extLst>
          </p:cNvPr>
          <p:cNvSpPr txBox="1"/>
          <p:nvPr/>
        </p:nvSpPr>
        <p:spPr>
          <a:xfrm>
            <a:off x="800644" y="2168933"/>
            <a:ext cx="11149060" cy="1708160"/>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lvl="0">
              <a:spcBef>
                <a:spcPts val="1000"/>
              </a:spcBef>
            </a:pPr>
            <a:r>
              <a:rPr lang="zh-CN" altLang="en-US" sz="2000" dirty="0">
                <a:solidFill>
                  <a:srgbClr val="002060"/>
                </a:solidFill>
                <a:latin typeface="맑은 고딕" panose="020B0503020000020004" pitchFamily="50" charset="-127"/>
              </a:rPr>
              <a:t>在校生缴纳时间</a:t>
            </a:r>
            <a:endParaRPr lang="en-US" altLang="zh-CN" sz="2000" dirty="0">
              <a:solidFill>
                <a:srgbClr val="002060"/>
              </a:solidFill>
              <a:latin typeface="맑은 고딕" panose="020B0503020000020004" pitchFamily="50" charset="-127"/>
            </a:endParaRPr>
          </a:p>
          <a:p>
            <a:pPr marL="342900" lvl="0" indent="-342900">
              <a:spcBef>
                <a:spcPts val="1000"/>
              </a:spcBef>
              <a:buFont typeface="Arial" panose="020B0604020202020204" pitchFamily="34" charset="0"/>
              <a:buChar char="•"/>
            </a:pPr>
            <a:r>
              <a:rPr lang="zh-CN" altLang="en-US" sz="2000" dirty="0">
                <a:solidFill>
                  <a:srgbClr val="002060"/>
                </a:solidFill>
                <a:latin typeface="맑은 고딕" panose="020B0503020000020004" pitchFamily="50" charset="-127"/>
              </a:rPr>
              <a:t>  </a:t>
            </a:r>
            <a:r>
              <a:rPr lang="en-US" altLang="ko-KR" sz="2000" dirty="0">
                <a:solidFill>
                  <a:srgbClr val="002060"/>
                </a:solidFill>
                <a:latin typeface="맑은 고딕" panose="020B0503020000020004" pitchFamily="50" charset="-127"/>
              </a:rPr>
              <a:t>1</a:t>
            </a:r>
            <a:r>
              <a:rPr lang="ko-KR" altLang="en-US" sz="2000" dirty="0" err="1">
                <a:solidFill>
                  <a:srgbClr val="002060"/>
                </a:solidFill>
                <a:latin typeface="맑은 고딕" panose="020B0503020000020004" pitchFamily="50" charset="-127"/>
              </a:rPr>
              <a:t>学期</a:t>
            </a:r>
            <a:r>
              <a:rPr lang="ko-KR" altLang="en-US" sz="2000" dirty="0">
                <a:solidFill>
                  <a:srgbClr val="002060"/>
                </a:solidFill>
                <a:latin typeface="맑은 고딕" panose="020B0503020000020004" pitchFamily="50" charset="-127"/>
              </a:rPr>
              <a:t> </a:t>
            </a:r>
            <a:r>
              <a:rPr lang="en-US" altLang="ko-KR" sz="2000" dirty="0">
                <a:solidFill>
                  <a:srgbClr val="002060"/>
                </a:solidFill>
                <a:latin typeface="맑은 고딕" panose="020B0503020000020004" pitchFamily="50" charset="-127"/>
              </a:rPr>
              <a:t>(3</a:t>
            </a:r>
            <a:r>
              <a:rPr lang="ko-KR" altLang="en-US" sz="2000" dirty="0" err="1">
                <a:solidFill>
                  <a:srgbClr val="002060"/>
                </a:solidFill>
                <a:latin typeface="맑은 고딕" panose="020B0503020000020004" pitchFamily="50" charset="-127"/>
              </a:rPr>
              <a:t>月</a:t>
            </a:r>
            <a:r>
              <a:rPr lang="en-US" altLang="ko-KR" sz="2000" dirty="0">
                <a:solidFill>
                  <a:srgbClr val="002060"/>
                </a:solidFill>
                <a:latin typeface="맑은 고딕" panose="020B0503020000020004" pitchFamily="50" charset="-127"/>
              </a:rPr>
              <a:t>) :  2</a:t>
            </a:r>
            <a:r>
              <a:rPr lang="ko-KR" altLang="en-US" sz="2000" dirty="0" err="1">
                <a:solidFill>
                  <a:srgbClr val="002060"/>
                </a:solidFill>
                <a:latin typeface="맑은 고딕" panose="020B0503020000020004" pitchFamily="50" charset="-127"/>
              </a:rPr>
              <a:t>月末</a:t>
            </a:r>
            <a:r>
              <a:rPr lang="ko-KR" altLang="en-US" sz="2000" dirty="0">
                <a:solidFill>
                  <a:srgbClr val="002060"/>
                </a:solidFill>
                <a:latin typeface="맑은 고딕" panose="020B0503020000020004" pitchFamily="50" charset="-127"/>
              </a:rPr>
              <a:t> </a:t>
            </a:r>
            <a:r>
              <a:rPr lang="en-US" altLang="ko-KR" sz="2000" dirty="0">
                <a:solidFill>
                  <a:srgbClr val="002060"/>
                </a:solidFill>
                <a:latin typeface="맑은 고딕" panose="020B0503020000020004" pitchFamily="50" charset="-127"/>
              </a:rPr>
              <a:t>~3</a:t>
            </a:r>
            <a:r>
              <a:rPr lang="ko-KR" altLang="en-US" sz="2000" dirty="0" err="1">
                <a:solidFill>
                  <a:srgbClr val="002060"/>
                </a:solidFill>
                <a:latin typeface="맑은 고딕" panose="020B0503020000020004" pitchFamily="50" charset="-127"/>
              </a:rPr>
              <a:t>月初</a:t>
            </a:r>
            <a:endParaRPr lang="en-US" altLang="ko-KR" sz="2000" dirty="0">
              <a:solidFill>
                <a:srgbClr val="002060"/>
              </a:solidFill>
              <a:latin typeface="맑은 고딕" panose="020B0503020000020004" pitchFamily="50" charset="-127"/>
            </a:endParaRPr>
          </a:p>
          <a:p>
            <a:pPr marL="342900" lvl="0" indent="-342900">
              <a:spcBef>
                <a:spcPts val="1000"/>
              </a:spcBef>
              <a:buFont typeface="Arial" panose="020B0604020202020204" pitchFamily="34" charset="0"/>
              <a:buChar char="•"/>
            </a:pPr>
            <a:r>
              <a:rPr lang="zh-CN" altLang="en-US" sz="2000" dirty="0">
                <a:solidFill>
                  <a:srgbClr val="002060"/>
                </a:solidFill>
                <a:latin typeface="맑은 고딕" panose="020B0503020000020004" pitchFamily="50" charset="-127"/>
              </a:rPr>
              <a:t> </a:t>
            </a:r>
            <a:r>
              <a:rPr lang="en-US" altLang="ko-KR" sz="2000" dirty="0">
                <a:solidFill>
                  <a:srgbClr val="002060"/>
                </a:solidFill>
                <a:latin typeface="맑은 고딕" panose="020B0503020000020004" pitchFamily="50" charset="-127"/>
              </a:rPr>
              <a:t> 2</a:t>
            </a:r>
            <a:r>
              <a:rPr lang="ko-KR" altLang="en-US" sz="2000" dirty="0" err="1">
                <a:solidFill>
                  <a:srgbClr val="002060"/>
                </a:solidFill>
                <a:latin typeface="맑은 고딕" panose="020B0503020000020004" pitchFamily="50" charset="-127"/>
              </a:rPr>
              <a:t>学期</a:t>
            </a:r>
            <a:r>
              <a:rPr lang="zh-CN" altLang="en-US" sz="2000" dirty="0">
                <a:solidFill>
                  <a:srgbClr val="002060"/>
                </a:solidFill>
                <a:latin typeface="맑은 고딕" panose="020B0503020000020004" pitchFamily="50" charset="-127"/>
              </a:rPr>
              <a:t> </a:t>
            </a:r>
            <a:r>
              <a:rPr lang="en-US" altLang="ko-KR" sz="2000" dirty="0">
                <a:solidFill>
                  <a:srgbClr val="002060"/>
                </a:solidFill>
                <a:latin typeface="맑은 고딕" panose="020B0503020000020004" pitchFamily="50" charset="-127"/>
              </a:rPr>
              <a:t>(9</a:t>
            </a:r>
            <a:r>
              <a:rPr lang="ko-KR" altLang="en-US" sz="2000" dirty="0" err="1">
                <a:solidFill>
                  <a:srgbClr val="002060"/>
                </a:solidFill>
                <a:latin typeface="맑은 고딕" panose="020B0503020000020004" pitchFamily="50" charset="-127"/>
              </a:rPr>
              <a:t>月</a:t>
            </a:r>
            <a:r>
              <a:rPr lang="en-US" altLang="ko-KR" sz="2000" dirty="0">
                <a:solidFill>
                  <a:srgbClr val="002060"/>
                </a:solidFill>
                <a:latin typeface="맑은 고딕" panose="020B0503020000020004" pitchFamily="50" charset="-127"/>
              </a:rPr>
              <a:t>) :  8</a:t>
            </a:r>
            <a:r>
              <a:rPr lang="ko-KR" altLang="en-US" sz="2000" dirty="0" err="1">
                <a:solidFill>
                  <a:srgbClr val="002060"/>
                </a:solidFill>
                <a:latin typeface="맑은 고딕" panose="020B0503020000020004" pitchFamily="50" charset="-127"/>
              </a:rPr>
              <a:t>月末</a:t>
            </a:r>
            <a:r>
              <a:rPr lang="en-US" altLang="ko-KR" sz="2000" dirty="0">
                <a:solidFill>
                  <a:srgbClr val="002060"/>
                </a:solidFill>
                <a:latin typeface="맑은 고딕" panose="020B0503020000020004" pitchFamily="50" charset="-127"/>
              </a:rPr>
              <a:t>~9</a:t>
            </a:r>
            <a:r>
              <a:rPr lang="ko-KR" altLang="en-US" sz="2000" dirty="0" err="1">
                <a:solidFill>
                  <a:srgbClr val="002060"/>
                </a:solidFill>
                <a:latin typeface="맑은 고딕" panose="020B0503020000020004" pitchFamily="50" charset="-127"/>
              </a:rPr>
              <a:t>月初</a:t>
            </a:r>
            <a:endParaRPr lang="en-US" altLang="ko-KR" sz="2000" dirty="0">
              <a:solidFill>
                <a:srgbClr val="002060"/>
              </a:solidFill>
              <a:latin typeface="맑은 고딕" panose="020B0503020000020004" pitchFamily="50" charset="-127"/>
            </a:endParaRPr>
          </a:p>
          <a:p>
            <a:pPr marL="342900" indent="-342900">
              <a:spcBef>
                <a:spcPts val="1000"/>
              </a:spcBef>
              <a:buFont typeface="Arial" panose="020B0604020202020204" pitchFamily="34" charset="0"/>
              <a:buChar char="•"/>
            </a:pPr>
            <a:r>
              <a:rPr lang="en-US" altLang="ko-KR" sz="2000" dirty="0">
                <a:solidFill>
                  <a:srgbClr val="002060"/>
                </a:solidFill>
                <a:latin typeface="맑은 고딕" panose="020B0503020000020004" pitchFamily="50" charset="-127"/>
              </a:rPr>
              <a:t> </a:t>
            </a:r>
            <a:r>
              <a:rPr lang="zh-CN" altLang="en-US" sz="2000" dirty="0">
                <a:solidFill>
                  <a:srgbClr val="002060"/>
                </a:solidFill>
                <a:latin typeface="맑은 고딕" panose="020B0503020000020004" pitchFamily="50" charset="-127"/>
              </a:rPr>
              <a:t>将会通过官网的公告栏以及社交媒体平台通知学费缴纳时间， 务必确认</a:t>
            </a:r>
            <a:r>
              <a:rPr lang="en-US" altLang="ko-KR" sz="2000" dirty="0">
                <a:solidFill>
                  <a:srgbClr val="002060"/>
                </a:solidFill>
                <a:latin typeface="맑은 고딕" panose="020B0503020000020004" pitchFamily="50" charset="-127"/>
              </a:rPr>
              <a:t>(*</a:t>
            </a:r>
            <a:r>
              <a:rPr lang="ko-KR" altLang="en-US" sz="2000" dirty="0" err="1">
                <a:solidFill>
                  <a:srgbClr val="002060"/>
                </a:solidFill>
                <a:latin typeface="맑은 고딕" panose="020B0503020000020004" pitchFamily="50" charset="-127"/>
              </a:rPr>
              <a:t>遵守缴纳时间</a:t>
            </a:r>
            <a:r>
              <a:rPr lang="en-US" altLang="ko-KR" sz="2000" dirty="0">
                <a:solidFill>
                  <a:srgbClr val="002060"/>
                </a:solidFill>
                <a:latin typeface="맑은 고딕" panose="020B0503020000020004" pitchFamily="50" charset="-127"/>
              </a:rPr>
              <a:t>*)</a:t>
            </a:r>
          </a:p>
        </p:txBody>
      </p:sp>
      <p:sp>
        <p:nvSpPr>
          <p:cNvPr id="11" name="Rectangle 10" descr="Classroom">
            <a:extLst>
              <a:ext uri="{FF2B5EF4-FFF2-40B4-BE49-F238E27FC236}">
                <a16:creationId xmlns:a16="http://schemas.microsoft.com/office/drawing/2014/main" id="{F2204100-C891-48DD-9D1B-780D3D350F2C}"/>
              </a:ext>
            </a:extLst>
          </p:cNvPr>
          <p:cNvSpPr/>
          <p:nvPr/>
        </p:nvSpPr>
        <p:spPr>
          <a:xfrm>
            <a:off x="435702" y="252592"/>
            <a:ext cx="570492" cy="570492"/>
          </a:xfrm>
          <a:prstGeom prst="rect">
            <a:avLst/>
          </a:prstGeom>
          <a:blipFill>
            <a:blip r:embed="rId3">
              <a:extLst>
                <a:ext uri="{96DAC541-7B7A-43D3-8B79-37D633B846F1}">
                  <asvg:svgBlip xmlns="" xmlns:asvg="http://schemas.microsoft.com/office/drawing/2016/SVG/main" r:embed="rId4"/>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13" name="Title 1">
            <a:extLst>
              <a:ext uri="{FF2B5EF4-FFF2-40B4-BE49-F238E27FC236}">
                <a16:creationId xmlns:a16="http://schemas.microsoft.com/office/drawing/2014/main" id="{B17FC45A-E51D-478C-B310-B12FA98D3ABF}"/>
              </a:ext>
            </a:extLst>
          </p:cNvPr>
          <p:cNvSpPr>
            <a:spLocks noGrp="1"/>
          </p:cNvSpPr>
          <p:nvPr>
            <p:ph type="title"/>
          </p:nvPr>
        </p:nvSpPr>
        <p:spPr>
          <a:xfrm>
            <a:off x="1075714" y="282105"/>
            <a:ext cx="11029616" cy="538815"/>
          </a:xfrm>
        </p:spPr>
        <p:txBody>
          <a:bodyPr>
            <a:normAutofit/>
          </a:bodyPr>
          <a:lstStyle/>
          <a:p>
            <a:r>
              <a:rPr lang="ko-KR" altLang="en-US" sz="2800" dirty="0" err="1">
                <a:solidFill>
                  <a:srgbClr val="002060"/>
                </a:solidFill>
                <a:latin typeface="맑은 고딕" panose="020F0502020204030204"/>
                <a:cs typeface="+mn-cs"/>
              </a:rPr>
              <a:t>登录金缴纳通知</a:t>
            </a:r>
            <a:endParaRPr lang="en-US" dirty="0">
              <a:latin typeface="NanumSquare ExtraBold" panose="020B0600000101010101" pitchFamily="34" charset="-127"/>
              <a:ea typeface="NanumSquare ExtraBold" panose="020B0600000101010101" pitchFamily="34" charset="-127"/>
            </a:endParaRPr>
          </a:p>
        </p:txBody>
      </p:sp>
      <p:sp>
        <p:nvSpPr>
          <p:cNvPr id="9" name="Rectangle 10" descr="Magnifying glass">
            <a:extLst>
              <a:ext uri="{FF2B5EF4-FFF2-40B4-BE49-F238E27FC236}">
                <a16:creationId xmlns:a16="http://schemas.microsoft.com/office/drawing/2014/main" id="{F2204100-C891-48DD-9D1B-780D3D350F2C}"/>
              </a:ext>
            </a:extLst>
          </p:cNvPr>
          <p:cNvSpPr/>
          <p:nvPr/>
        </p:nvSpPr>
        <p:spPr>
          <a:xfrm>
            <a:off x="236224" y="2118742"/>
            <a:ext cx="570492" cy="570492"/>
          </a:xfrm>
          <a:prstGeom prst="rect">
            <a:avLst/>
          </a:prstGeom>
          <a:blipFill>
            <a:blip r:embed="rId5">
              <a:extLst>
                <a:ext uri="{96DAC541-7B7A-43D3-8B79-37D633B846F1}">
                  <asvg:svgBlip xmlns="" xmlns:asvg="http://schemas.microsoft.com/office/drawing/2016/SVG/main" r:embed="rId6"/>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2" name="직사각형 1"/>
          <p:cNvSpPr/>
          <p:nvPr/>
        </p:nvSpPr>
        <p:spPr>
          <a:xfrm>
            <a:off x="844040" y="988177"/>
            <a:ext cx="11149060" cy="1323439"/>
          </a:xfrm>
          <a:prstGeom prst="rect">
            <a:avLst/>
          </a:prstGeom>
        </p:spPr>
        <p:txBody>
          <a:bodyPr wrap="square">
            <a:spAutoFit/>
          </a:bodyPr>
          <a:lstStyle/>
          <a:p>
            <a:pPr marL="285750" indent="-285750">
              <a:buFont typeface="Arial" panose="020B0604020202020204" pitchFamily="34" charset="0"/>
              <a:buChar char="•"/>
            </a:pPr>
            <a:r>
              <a:rPr lang="en-US" altLang="ko-KR" sz="2000" dirty="0">
                <a:solidFill>
                  <a:srgbClr val="002060"/>
                </a:solidFill>
                <a:latin typeface="+mn-ea"/>
              </a:rPr>
              <a:t>2021</a:t>
            </a:r>
            <a:r>
              <a:rPr lang="zh-CN" altLang="en-US" sz="2000" dirty="0">
                <a:solidFill>
                  <a:srgbClr val="002060"/>
                </a:solidFill>
                <a:latin typeface="+mn-ea"/>
              </a:rPr>
              <a:t>学年度第一学期缴纳通知</a:t>
            </a:r>
            <a:r>
              <a:rPr lang="en-US" altLang="ko-KR" sz="2000" dirty="0">
                <a:solidFill>
                  <a:srgbClr val="002060"/>
                </a:solidFill>
                <a:latin typeface="+mn-ea"/>
                <a:hlinkClick r:id="rId7"/>
              </a:rPr>
              <a:t>https://www.kw.ac.kr/ko/life/notice.jsp?BoardMode=view&amp;DUID=35236&amp;tpage=1&amp;searchKey=1&amp;searchVal=%EB%93%B1%EB%A1%9D&amp;srCategoryId</a:t>
            </a:r>
            <a:endParaRPr lang="en-US" altLang="ko-KR" sz="2000" dirty="0">
              <a:solidFill>
                <a:srgbClr val="002060"/>
              </a:solidFill>
              <a:latin typeface="+mn-ea"/>
            </a:endParaRPr>
          </a:p>
          <a:p>
            <a:pPr marL="285750" indent="-285750">
              <a:buFont typeface="Arial" panose="020B0604020202020204" pitchFamily="34" charset="0"/>
              <a:buChar char="•"/>
            </a:pPr>
            <a:endParaRPr lang="ko-KR" altLang="en-US" sz="2000" dirty="0">
              <a:solidFill>
                <a:srgbClr val="002060"/>
              </a:solidFill>
              <a:latin typeface="+mn-ea"/>
            </a:endParaRPr>
          </a:p>
        </p:txBody>
      </p:sp>
      <p:sp>
        <p:nvSpPr>
          <p:cNvPr id="16" name="Rectangle 10" descr="Magnifying glass">
            <a:extLst>
              <a:ext uri="{FF2B5EF4-FFF2-40B4-BE49-F238E27FC236}">
                <a16:creationId xmlns:a16="http://schemas.microsoft.com/office/drawing/2014/main" id="{6513F260-1CB2-42A2-8354-5916246EA6B7}"/>
              </a:ext>
            </a:extLst>
          </p:cNvPr>
          <p:cNvSpPr/>
          <p:nvPr/>
        </p:nvSpPr>
        <p:spPr>
          <a:xfrm>
            <a:off x="236224" y="4327393"/>
            <a:ext cx="570492" cy="570492"/>
          </a:xfrm>
          <a:prstGeom prst="rect">
            <a:avLst/>
          </a:prstGeom>
          <a:blipFill>
            <a:blip r:embed="rId5">
              <a:extLst>
                <a:ext uri="{96DAC541-7B7A-43D3-8B79-37D633B846F1}">
                  <asvg:svgBlip xmlns="" xmlns:asvg="http://schemas.microsoft.com/office/drawing/2016/SVG/main" r:embed="rId6"/>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21" name="Content Placeholder 2">
            <a:extLst>
              <a:ext uri="{FF2B5EF4-FFF2-40B4-BE49-F238E27FC236}">
                <a16:creationId xmlns:a16="http://schemas.microsoft.com/office/drawing/2014/main" id="{8F99035A-A860-42AA-A1E8-A9A4C3499286}"/>
              </a:ext>
            </a:extLst>
          </p:cNvPr>
          <p:cNvSpPr txBox="1">
            <a:spLocks/>
          </p:cNvSpPr>
          <p:nvPr/>
        </p:nvSpPr>
        <p:spPr>
          <a:xfrm>
            <a:off x="758272" y="4356998"/>
            <a:ext cx="10930450" cy="2005060"/>
          </a:xfrm>
          <a:prstGeom prst="rect">
            <a:avLst/>
          </a:prstGeom>
        </p:spPr>
        <p:txBody>
          <a:bodyPr vert="horz" lIns="91440" tIns="45720" rIns="91440" bIns="45720" rtlCol="0" anchor="t">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ko-KR" altLang="en-US" sz="2000" dirty="0">
                <a:solidFill>
                  <a:srgbClr val="002060"/>
                </a:solidFill>
                <a:latin typeface="+mn-ea"/>
              </a:rPr>
              <a:t> </a:t>
            </a:r>
            <a:r>
              <a:rPr lang="zh-CN" altLang="en-US" sz="2000" dirty="0">
                <a:solidFill>
                  <a:srgbClr val="002060"/>
                </a:solidFill>
                <a:latin typeface="+mn-ea"/>
              </a:rPr>
              <a:t>缴纳方法</a:t>
            </a:r>
            <a:endParaRPr lang="en-US" altLang="zh-CN" sz="2000" dirty="0">
              <a:solidFill>
                <a:srgbClr val="002060"/>
              </a:solidFill>
              <a:latin typeface="+mn-ea"/>
            </a:endParaRPr>
          </a:p>
          <a:p>
            <a:pPr marL="0" indent="0">
              <a:lnSpc>
                <a:spcPct val="100000"/>
              </a:lnSpc>
              <a:buFont typeface="Arial" panose="020B0604020202020204" pitchFamily="34" charset="0"/>
              <a:buNone/>
            </a:pPr>
            <a:r>
              <a:rPr lang="en-US" altLang="ko-KR" sz="2000" dirty="0">
                <a:solidFill>
                  <a:srgbClr val="002060"/>
                </a:solidFill>
                <a:latin typeface="+mn-ea"/>
              </a:rPr>
              <a:t> STEP 1 – </a:t>
            </a:r>
            <a:r>
              <a:rPr lang="ko-KR" altLang="en-US" sz="2000" dirty="0" err="1">
                <a:solidFill>
                  <a:srgbClr val="002060"/>
                </a:solidFill>
                <a:latin typeface="+mn-ea"/>
              </a:rPr>
              <a:t>登陆</a:t>
            </a:r>
            <a:r>
              <a:rPr lang="en-US" altLang="ko-KR" sz="2000" dirty="0">
                <a:solidFill>
                  <a:srgbClr val="002060"/>
                </a:solidFill>
                <a:latin typeface="+mn-ea"/>
              </a:rPr>
              <a:t>KLAS </a:t>
            </a:r>
            <a:endParaRPr lang="ko-KR" altLang="en-US" sz="2000" dirty="0">
              <a:solidFill>
                <a:srgbClr val="002060"/>
              </a:solidFill>
              <a:latin typeface="+mn-ea"/>
            </a:endParaRPr>
          </a:p>
        </p:txBody>
      </p:sp>
      <p:pic>
        <p:nvPicPr>
          <p:cNvPr id="22" name="Picture 4">
            <a:extLst>
              <a:ext uri="{FF2B5EF4-FFF2-40B4-BE49-F238E27FC236}">
                <a16:creationId xmlns:a16="http://schemas.microsoft.com/office/drawing/2014/main" id="{8912FEDE-2551-4A0B-B5D3-E55D9F944C65}"/>
              </a:ext>
            </a:extLst>
          </p:cNvPr>
          <p:cNvPicPr>
            <a:picLocks noChangeAspect="1"/>
          </p:cNvPicPr>
          <p:nvPr/>
        </p:nvPicPr>
        <p:blipFill rotWithShape="1">
          <a:blip r:embed="rId8"/>
          <a:srcRect l="21032" t="3554" r="21929" b="20865"/>
          <a:stretch/>
        </p:blipFill>
        <p:spPr>
          <a:xfrm>
            <a:off x="3750744" y="4113218"/>
            <a:ext cx="3925934" cy="2744782"/>
          </a:xfrm>
          <a:prstGeom prst="rect">
            <a:avLst/>
          </a:prstGeom>
        </p:spPr>
      </p:pic>
    </p:spTree>
    <p:extLst>
      <p:ext uri="{BB962C8B-B14F-4D97-AF65-F5344CB8AC3E}">
        <p14:creationId xmlns:p14="http://schemas.microsoft.com/office/powerpoint/2010/main" val="122071043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143"/>
          <p:cNvSpPr/>
          <p:nvPr/>
        </p:nvSpPr>
        <p:spPr>
          <a:xfrm>
            <a:off x="0" y="-31634"/>
            <a:ext cx="12192000" cy="6889634"/>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 name="Title 1">
            <a:extLst>
              <a:ext uri="{FF2B5EF4-FFF2-40B4-BE49-F238E27FC236}">
                <a16:creationId xmlns:a16="http://schemas.microsoft.com/office/drawing/2014/main" id="{BAF3391A-50CB-4E70-9F7A-C926A3FC27A9}"/>
              </a:ext>
            </a:extLst>
          </p:cNvPr>
          <p:cNvSpPr>
            <a:spLocks noGrp="1"/>
          </p:cNvSpPr>
          <p:nvPr>
            <p:ph type="title"/>
          </p:nvPr>
        </p:nvSpPr>
        <p:spPr>
          <a:xfrm>
            <a:off x="1162384" y="101723"/>
            <a:ext cx="11029616" cy="538815"/>
          </a:xfrm>
        </p:spPr>
        <p:txBody>
          <a:bodyPr>
            <a:normAutofit fontScale="90000"/>
          </a:bodyPr>
          <a:lstStyle/>
          <a:p>
            <a:r>
              <a:rPr lang="ko-KR" altLang="en-US" dirty="0" err="1">
                <a:latin typeface="NanumSquare ExtraBold" panose="020B0600000101010101" pitchFamily="34" charset="-127"/>
                <a:ea typeface="NanumSquare ExtraBold" panose="020B0600000101010101" pitchFamily="34" charset="-127"/>
              </a:rPr>
              <a:t>缴纳方式</a:t>
            </a:r>
            <a:endParaRPr lang="ko-KR" altLang="en-US" dirty="0">
              <a:latin typeface="NanumSquare ExtraBold" panose="020B0600000101010101" pitchFamily="34" charset="-127"/>
              <a:ea typeface="NanumSquare ExtraBold" panose="020B0600000101010101" pitchFamily="34" charset="-127"/>
            </a:endParaRPr>
          </a:p>
        </p:txBody>
      </p:sp>
      <p:sp>
        <p:nvSpPr>
          <p:cNvPr id="3" name="Content Placeholder 2">
            <a:extLst>
              <a:ext uri="{FF2B5EF4-FFF2-40B4-BE49-F238E27FC236}">
                <a16:creationId xmlns:a16="http://schemas.microsoft.com/office/drawing/2014/main" id="{99B3EC79-44FA-4638-9787-EF429AF4402D}"/>
              </a:ext>
            </a:extLst>
          </p:cNvPr>
          <p:cNvSpPr>
            <a:spLocks noGrp="1"/>
          </p:cNvSpPr>
          <p:nvPr>
            <p:ph idx="1"/>
          </p:nvPr>
        </p:nvSpPr>
        <p:spPr>
          <a:xfrm>
            <a:off x="581191" y="727493"/>
            <a:ext cx="11029615" cy="366425"/>
          </a:xfrm>
        </p:spPr>
        <p:txBody>
          <a:bodyPr anchor="t">
            <a:normAutofit/>
          </a:bodyPr>
          <a:lstStyle/>
          <a:p>
            <a:r>
              <a:rPr lang="en-US" sz="2000" dirty="0">
                <a:latin typeface="나눔스퀘어 Bold" panose="020B0600000101010101" pitchFamily="34" charset="-127"/>
                <a:ea typeface="나눔스퀘어 Bold" panose="020B0600000101010101" pitchFamily="34" charset="-127"/>
              </a:rPr>
              <a:t>STEP 2 – </a:t>
            </a:r>
            <a:r>
              <a:rPr lang="ko-KR" altLang="en-US" sz="2000" dirty="0" err="1">
                <a:latin typeface="나눔스퀘어 Bold" panose="020B0600000101010101" pitchFamily="34" charset="-127"/>
                <a:ea typeface="나눔스퀘어 Bold" panose="020B0600000101010101" pitchFamily="34" charset="-127"/>
              </a:rPr>
              <a:t>학사서비스</a:t>
            </a:r>
            <a:r>
              <a:rPr lang="zh-CN" altLang="en-US" sz="2000" dirty="0">
                <a:latin typeface="나눔스퀘어 Bold" panose="020B0600000101010101" pitchFamily="34" charset="-127"/>
                <a:ea typeface="나눔스퀘어 Bold" panose="020B0600000101010101" pitchFamily="34" charset="-127"/>
              </a:rPr>
              <a:t>（学生服务）</a:t>
            </a:r>
            <a:r>
              <a:rPr lang="ko-KR" altLang="en-US" sz="2000" dirty="0">
                <a:latin typeface="나눔스퀘어 Bold" panose="020B0600000101010101" pitchFamily="34" charset="-127"/>
                <a:ea typeface="나눔스퀘어 Bold" panose="020B0600000101010101" pitchFamily="34" charset="-127"/>
              </a:rPr>
              <a:t> </a:t>
            </a:r>
            <a:r>
              <a:rPr lang="en-US" altLang="ko-KR" sz="2000" dirty="0">
                <a:latin typeface="나눔스퀘어 Bold" panose="020B0600000101010101" pitchFamily="34" charset="-127"/>
                <a:ea typeface="나눔스퀘어 Bold" panose="020B0600000101010101" pitchFamily="34" charset="-127"/>
              </a:rPr>
              <a:t>-&gt; </a:t>
            </a:r>
            <a:r>
              <a:rPr lang="ko-KR" altLang="en-US" sz="2000" dirty="0">
                <a:latin typeface="나눔스퀘어 Bold" panose="020B0600000101010101" pitchFamily="34" charset="-127"/>
                <a:ea typeface="나눔스퀘어 Bold" panose="020B0600000101010101" pitchFamily="34" charset="-127"/>
              </a:rPr>
              <a:t>등록금 고지서 출력</a:t>
            </a:r>
            <a:r>
              <a:rPr lang="zh-CN" altLang="en-US" sz="2000" dirty="0">
                <a:latin typeface="나눔스퀘어 Bold" panose="020B0600000101010101" pitchFamily="34" charset="-127"/>
                <a:ea typeface="나눔스퀘어 Bold" panose="020B0600000101010101" pitchFamily="34" charset="-127"/>
              </a:rPr>
              <a:t>（下载学费缴纳通知单）</a:t>
            </a:r>
            <a:endParaRPr lang="en-US" sz="2000" dirty="0">
              <a:latin typeface="나눔스퀘어 Bold" panose="020B0600000101010101" pitchFamily="34" charset="-127"/>
              <a:ea typeface="나눔스퀘어 Bold" panose="020B0600000101010101" pitchFamily="34" charset="-127"/>
            </a:endParaRPr>
          </a:p>
        </p:txBody>
      </p:sp>
      <p:sp>
        <p:nvSpPr>
          <p:cNvPr id="11" name="Rectangle 10" descr="Magnifying glass">
            <a:extLst>
              <a:ext uri="{FF2B5EF4-FFF2-40B4-BE49-F238E27FC236}">
                <a16:creationId xmlns:a16="http://schemas.microsoft.com/office/drawing/2014/main" id="{F2204100-C891-48DD-9D1B-780D3D350F2C}"/>
              </a:ext>
            </a:extLst>
          </p:cNvPr>
          <p:cNvSpPr/>
          <p:nvPr/>
        </p:nvSpPr>
        <p:spPr>
          <a:xfrm>
            <a:off x="581191" y="70046"/>
            <a:ext cx="570492" cy="570492"/>
          </a:xfrm>
          <a:prstGeom prst="rect">
            <a:avLst/>
          </a:prstGeom>
          <a:blipFill>
            <a:blip r:embed="rId2">
              <a:extLst>
                <a:ext uri="{96DAC541-7B7A-43D3-8B79-37D633B846F1}">
                  <asvg:svgBlip xmlns="" xmlns:asvg="http://schemas.microsoft.com/office/drawing/2016/SVG/main" r:embed="rId3"/>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pic>
        <p:nvPicPr>
          <p:cNvPr id="7" name="그림 6"/>
          <p:cNvPicPr>
            <a:picLocks noChangeAspect="1"/>
          </p:cNvPicPr>
          <p:nvPr/>
        </p:nvPicPr>
        <p:blipFill rotWithShape="1">
          <a:blip r:embed="rId4"/>
          <a:srcRect b="49147"/>
          <a:stretch/>
        </p:blipFill>
        <p:spPr>
          <a:xfrm>
            <a:off x="1162384" y="1122116"/>
            <a:ext cx="8851232" cy="2291067"/>
          </a:xfrm>
          <a:prstGeom prst="rect">
            <a:avLst/>
          </a:prstGeom>
        </p:spPr>
      </p:pic>
      <p:sp>
        <p:nvSpPr>
          <p:cNvPr id="9" name="Title 1">
            <a:extLst>
              <a:ext uri="{FF2B5EF4-FFF2-40B4-BE49-F238E27FC236}">
                <a16:creationId xmlns:a16="http://schemas.microsoft.com/office/drawing/2014/main" id="{BAF3391A-50CB-4E70-9F7A-C926A3FC27A9}"/>
              </a:ext>
            </a:extLst>
          </p:cNvPr>
          <p:cNvSpPr txBox="1">
            <a:spLocks/>
          </p:cNvSpPr>
          <p:nvPr/>
        </p:nvSpPr>
        <p:spPr>
          <a:xfrm>
            <a:off x="1036879" y="3531312"/>
            <a:ext cx="11029616" cy="538815"/>
          </a:xfrm>
          <a:prstGeom prst="rect">
            <a:avLst/>
          </a:prstGeom>
        </p:spPr>
        <p:txBody>
          <a:bodyPr vert="horz" lIns="91440" tIns="45720" rIns="91440" bIns="45720" rtlCol="0" anchor="ctr">
            <a:normAutofit fontScale="90000" lnSpcReduction="20000"/>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r>
              <a:rPr lang="ko-KR" altLang="en-US" dirty="0">
                <a:latin typeface="NanumSquare ExtraBold" panose="020B0600000101010101" pitchFamily="34" charset="-127"/>
                <a:ea typeface="NanumSquare ExtraBold" panose="020B0600000101010101" pitchFamily="34" charset="-127"/>
              </a:rPr>
              <a:t>分期缴纳</a:t>
            </a:r>
          </a:p>
        </p:txBody>
      </p:sp>
      <p:sp>
        <p:nvSpPr>
          <p:cNvPr id="10" name="Rectangle 10" descr="Magnifying glass">
            <a:extLst>
              <a:ext uri="{FF2B5EF4-FFF2-40B4-BE49-F238E27FC236}">
                <a16:creationId xmlns:a16="http://schemas.microsoft.com/office/drawing/2014/main" id="{F2204100-C891-48DD-9D1B-780D3D350F2C}"/>
              </a:ext>
            </a:extLst>
          </p:cNvPr>
          <p:cNvSpPr/>
          <p:nvPr/>
        </p:nvSpPr>
        <p:spPr>
          <a:xfrm>
            <a:off x="581191" y="3405467"/>
            <a:ext cx="570492" cy="570492"/>
          </a:xfrm>
          <a:prstGeom prst="rect">
            <a:avLst/>
          </a:prstGeom>
          <a:blipFill>
            <a:blip r:embed="rId2">
              <a:extLst>
                <a:ext uri="{96DAC541-7B7A-43D3-8B79-37D633B846F1}">
                  <asvg:svgBlip xmlns="" xmlns:asvg="http://schemas.microsoft.com/office/drawing/2016/SVG/main" r:embed="rId3"/>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14" name="Content Placeholder 2">
            <a:extLst>
              <a:ext uri="{FF2B5EF4-FFF2-40B4-BE49-F238E27FC236}">
                <a16:creationId xmlns:a16="http://schemas.microsoft.com/office/drawing/2014/main" id="{99B3EC79-44FA-4638-9787-EF429AF4402D}"/>
              </a:ext>
            </a:extLst>
          </p:cNvPr>
          <p:cNvSpPr txBox="1">
            <a:spLocks/>
          </p:cNvSpPr>
          <p:nvPr/>
        </p:nvSpPr>
        <p:spPr>
          <a:xfrm>
            <a:off x="866437" y="4094088"/>
            <a:ext cx="11029615" cy="366425"/>
          </a:xfrm>
          <a:prstGeom prst="rect">
            <a:avLst/>
          </a:prstGeom>
        </p:spPr>
        <p:txBody>
          <a:bodyPr vert="horz" lIns="91440" tIns="45720" rIns="91440" bIns="45720" rtlCol="0" anchor="t">
            <a:norm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2000" dirty="0">
                <a:latin typeface="나눔스퀘어 Bold" panose="020B0600000101010101" pitchFamily="34" charset="-127"/>
                <a:ea typeface="나눔스퀘어 Bold" panose="020B0600000101010101" pitchFamily="34" charset="-127"/>
              </a:rPr>
              <a:t>分期缴纳</a:t>
            </a:r>
            <a:r>
              <a:rPr lang="en-US" sz="2000" dirty="0">
                <a:latin typeface="나눔스퀘어 Bold" panose="020B0600000101010101" pitchFamily="34" charset="-127"/>
                <a:ea typeface="나눔스퀘어 Bold" panose="020B0600000101010101" pitchFamily="34" charset="-127"/>
              </a:rPr>
              <a:t>: </a:t>
            </a:r>
            <a:r>
              <a:rPr lang="en-US" sz="2000" dirty="0" err="1">
                <a:latin typeface="나눔스퀘어 Bold" panose="020B0600000101010101" pitchFamily="34" charset="-127"/>
                <a:ea typeface="나눔스퀘어 Bold" panose="020B0600000101010101" pitchFamily="34" charset="-127"/>
              </a:rPr>
              <a:t>每学期分四期缴纳学费</a:t>
            </a:r>
            <a:r>
              <a:rPr lang="ko-KR" altLang="en-US" sz="2000" dirty="0">
                <a:latin typeface="나눔스퀘어 Bold" panose="020B0600000101010101" pitchFamily="34" charset="-127"/>
                <a:ea typeface="나눔스퀘어 Bold" panose="020B0600000101010101" pitchFamily="34" charset="-127"/>
              </a:rPr>
              <a:t> </a:t>
            </a:r>
            <a:r>
              <a:rPr lang="en-US" altLang="ko-KR" sz="2000" dirty="0">
                <a:latin typeface="나눔스퀘어 Bold" panose="020B0600000101010101" pitchFamily="34" charset="-127"/>
                <a:ea typeface="나눔스퀘어 Bold" panose="020B0600000101010101" pitchFamily="34" charset="-127"/>
              </a:rPr>
              <a:t>(</a:t>
            </a:r>
            <a:r>
              <a:rPr lang="ko-KR" altLang="en-US" sz="2000" dirty="0">
                <a:latin typeface="나눔스퀘어 Bold" panose="020B0600000101010101" pitchFamily="34" charset="-127"/>
                <a:ea typeface="나눔스퀘어 Bold" panose="020B0600000101010101" pitchFamily="34" charset="-127"/>
              </a:rPr>
              <a:t>仅限申请分期缴纳的同学</a:t>
            </a:r>
            <a:r>
              <a:rPr lang="en-US" altLang="ko-KR" sz="2000" dirty="0">
                <a:latin typeface="나눔스퀘어 Bold" panose="020B0600000101010101" pitchFamily="34" charset="-127"/>
                <a:ea typeface="나눔스퀘어 Bold" panose="020B0600000101010101" pitchFamily="34" charset="-127"/>
              </a:rPr>
              <a:t>)</a:t>
            </a:r>
            <a:endParaRPr lang="en-US" sz="2000" dirty="0">
              <a:latin typeface="나눔스퀘어 Bold" panose="020B0600000101010101" pitchFamily="34" charset="-127"/>
              <a:ea typeface="나눔스퀘어 Bold" panose="020B0600000101010101" pitchFamily="34" charset="-127"/>
            </a:endParaRPr>
          </a:p>
        </p:txBody>
      </p:sp>
      <p:pic>
        <p:nvPicPr>
          <p:cNvPr id="15" name="그림 14">
            <a:extLst>
              <a:ext uri="{FF2B5EF4-FFF2-40B4-BE49-F238E27FC236}">
                <a16:creationId xmlns:a16="http://schemas.microsoft.com/office/drawing/2014/main" id="{0022EEE0-9F5D-49E3-8425-31531EB65B79}"/>
              </a:ext>
            </a:extLst>
          </p:cNvPr>
          <p:cNvPicPr>
            <a:picLocks noChangeAspect="1"/>
          </p:cNvPicPr>
          <p:nvPr/>
        </p:nvPicPr>
        <p:blipFill rotWithShape="1">
          <a:blip r:embed="rId5"/>
          <a:srcRect b="53896"/>
          <a:stretch/>
        </p:blipFill>
        <p:spPr>
          <a:xfrm>
            <a:off x="1162384" y="4484474"/>
            <a:ext cx="8851232" cy="2193903"/>
          </a:xfrm>
          <a:prstGeom prst="rect">
            <a:avLst/>
          </a:prstGeom>
        </p:spPr>
      </p:pic>
    </p:spTree>
    <p:extLst>
      <p:ext uri="{BB962C8B-B14F-4D97-AF65-F5344CB8AC3E}">
        <p14:creationId xmlns:p14="http://schemas.microsoft.com/office/powerpoint/2010/main" val="369153650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ko-KR" sz="2800" dirty="0"/>
              <a:t>U-Campus </a:t>
            </a:r>
            <a:r>
              <a:rPr lang="ko-KR" altLang="en-US" sz="2800" dirty="0"/>
              <a:t>이용안내 </a:t>
            </a:r>
            <a:r>
              <a:rPr lang="en-US" altLang="ko-KR" sz="2800" dirty="0"/>
              <a:t>: </a:t>
            </a:r>
            <a:r>
              <a:rPr lang="ko-KR" altLang="en-US" sz="2800" dirty="0"/>
              <a:t>개인정보 입력</a:t>
            </a: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70</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0" name="TextBox 9"/>
          <p:cNvSpPr txBox="1"/>
          <p:nvPr/>
        </p:nvSpPr>
        <p:spPr>
          <a:xfrm>
            <a:off x="166591" y="1233684"/>
            <a:ext cx="6181490" cy="1754326"/>
          </a:xfrm>
          <a:prstGeom prst="rect">
            <a:avLst/>
          </a:prstGeom>
          <a:noFill/>
        </p:spPr>
        <p:txBody>
          <a:bodyPr wrap="square" rtlCol="0">
            <a:spAutoFit/>
          </a:bodyPr>
          <a:lstStyle/>
          <a:p>
            <a:pPr fontAlgn="base"/>
            <a:r>
              <a:rPr lang="en-US" altLang="ko-KR" dirty="0"/>
              <a:t>3) </a:t>
            </a:r>
            <a:r>
              <a:rPr lang="ko-KR" altLang="en-US" dirty="0"/>
              <a:t>로그인 후 왼쪽 </a:t>
            </a:r>
            <a:r>
              <a:rPr lang="ko-KR" altLang="en-US" dirty="0" err="1"/>
              <a:t>상단의‘개인정보수정’클릭</a:t>
            </a:r>
            <a:endParaRPr lang="ko-KR" altLang="en-US" dirty="0"/>
          </a:p>
          <a:p>
            <a:pPr fontAlgn="base"/>
            <a:r>
              <a:rPr lang="en-US" altLang="ko-KR" dirty="0"/>
              <a:t>4) </a:t>
            </a:r>
            <a:r>
              <a:rPr lang="ko-KR" altLang="en-US" dirty="0"/>
              <a:t>개인정보입력 </a:t>
            </a:r>
            <a:r>
              <a:rPr lang="en-US" altLang="ko-KR" dirty="0"/>
              <a:t>: </a:t>
            </a:r>
            <a:r>
              <a:rPr lang="ko-KR" altLang="en-US" dirty="0"/>
              <a:t>전화번호</a:t>
            </a:r>
            <a:r>
              <a:rPr lang="en-US" altLang="ko-KR" dirty="0"/>
              <a:t>, </a:t>
            </a:r>
            <a:r>
              <a:rPr lang="ko-KR" altLang="en-US" dirty="0"/>
              <a:t>휴대폰</a:t>
            </a:r>
            <a:r>
              <a:rPr lang="en-US" altLang="ko-KR" dirty="0"/>
              <a:t>, e-mail, </a:t>
            </a:r>
            <a:r>
              <a:rPr lang="ko-KR" altLang="en-US" dirty="0"/>
              <a:t>주소 등 명확히 기재 후 저장</a:t>
            </a:r>
            <a:r>
              <a:rPr lang="en-US" altLang="ko-KR" dirty="0"/>
              <a:t/>
            </a:r>
            <a:br>
              <a:rPr lang="en-US" altLang="ko-KR" dirty="0"/>
            </a:br>
            <a:r>
              <a:rPr lang="ko-KR" altLang="en-US" dirty="0"/>
              <a:t>* 위 개인정보는 정확하게 입력하여야 학교에서 제공하는 학사 및 기타 정보를 받아볼 수 있으며</a:t>
            </a:r>
            <a:r>
              <a:rPr lang="en-US" altLang="ko-KR" dirty="0"/>
              <a:t>, </a:t>
            </a:r>
            <a:r>
              <a:rPr lang="ko-KR" altLang="en-US" dirty="0"/>
              <a:t>재학 중 신상에 변동사항이 있을 경우 본인이 직접 수정하여 저장하여 사용</a:t>
            </a:r>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6"/>
          <p:cNvSpPr>
            <a:spLocks noChangeArrowheads="1"/>
          </p:cNvSpPr>
          <p:nvPr/>
        </p:nvSpPr>
        <p:spPr bwMode="auto">
          <a:xfrm>
            <a:off x="4655975" y="1657347"/>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1" name="Rectangle 8"/>
          <p:cNvSpPr>
            <a:spLocks noChangeArrowheads="1"/>
          </p:cNvSpPr>
          <p:nvPr/>
        </p:nvSpPr>
        <p:spPr bwMode="auto">
          <a:xfrm>
            <a:off x="6615404" y="1417081"/>
            <a:ext cx="10499894" cy="4096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pic>
        <p:nvPicPr>
          <p:cNvPr id="2055" name="_x388783192" descr="EMB000034604da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50426" y="1258782"/>
            <a:ext cx="4839230" cy="3761001"/>
          </a:xfrm>
          <a:prstGeom prst="rect">
            <a:avLst/>
          </a:prstGeom>
          <a:noFill/>
          <a:extLst>
            <a:ext uri="{909E8E84-426E-40DD-AFC4-6F175D3DCCD1}">
              <a14:hiddenFill xmlns:a14="http://schemas.microsoft.com/office/drawing/2010/main">
                <a:solidFill>
                  <a:srgbClr val="FFFFFF"/>
                </a:solidFill>
              </a14:hiddenFill>
            </a:ext>
          </a:extLst>
        </p:spPr>
      </p:pic>
      <p:sp>
        <p:nvSpPr>
          <p:cNvPr id="21" name="Shape 143"/>
          <p:cNvSpPr/>
          <p:nvPr/>
        </p:nvSpPr>
        <p:spPr>
          <a:xfrm>
            <a:off x="-14563" y="23365"/>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0" name="TextBox 19"/>
          <p:cNvSpPr txBox="1"/>
          <p:nvPr/>
        </p:nvSpPr>
        <p:spPr>
          <a:xfrm>
            <a:off x="178053" y="144320"/>
            <a:ext cx="7580871" cy="523220"/>
          </a:xfrm>
          <a:prstGeom prst="rect">
            <a:avLst/>
          </a:prstGeom>
          <a:noFill/>
        </p:spPr>
        <p:txBody>
          <a:bodyPr wrap="square" rtlCol="0">
            <a:spAutoFit/>
          </a:bodyPr>
          <a:lstStyle/>
          <a:p>
            <a:r>
              <a:rPr lang="ko-KR" altLang="en-US" sz="2800" dirty="0">
                <a:solidFill>
                  <a:srgbClr val="002060"/>
                </a:solidFill>
              </a:rPr>
              <a:t> </a:t>
            </a:r>
            <a:r>
              <a:rPr lang="ko-KR" altLang="en-US" sz="2800" dirty="0" err="1">
                <a:solidFill>
                  <a:srgbClr val="002060"/>
                </a:solidFill>
              </a:rPr>
              <a:t>学籍制度</a:t>
            </a:r>
            <a:endParaRPr lang="ko-KR" altLang="en-US" sz="2800" dirty="0">
              <a:solidFill>
                <a:srgbClr val="002060"/>
              </a:solidFill>
            </a:endParaRPr>
          </a:p>
        </p:txBody>
      </p:sp>
      <p:sp>
        <p:nvSpPr>
          <p:cNvPr id="7"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23" name="TextBox 22"/>
          <p:cNvSpPr txBox="1"/>
          <p:nvPr/>
        </p:nvSpPr>
        <p:spPr>
          <a:xfrm>
            <a:off x="440920" y="650086"/>
            <a:ext cx="11248736" cy="1160639"/>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marL="342900" indent="-342900" fontAlgn="base">
              <a:lnSpc>
                <a:spcPct val="150000"/>
              </a:lnSpc>
              <a:buAutoNum type="arabicPeriod"/>
            </a:pPr>
            <a:r>
              <a:rPr lang="ko-KR" altLang="en-US" sz="1600" b="1" dirty="0" err="1">
                <a:solidFill>
                  <a:srgbClr val="002060"/>
                </a:solidFill>
                <a:latin typeface="+mn-ea"/>
              </a:rPr>
              <a:t>休学</a:t>
            </a:r>
            <a:r>
              <a:rPr lang="ko-KR" altLang="en-US" sz="1600" b="1" dirty="0">
                <a:solidFill>
                  <a:srgbClr val="002060"/>
                </a:solidFill>
                <a:latin typeface="+mn-ea"/>
              </a:rPr>
              <a:t> </a:t>
            </a:r>
            <a:r>
              <a:rPr lang="en-US" altLang="ko-KR" sz="1600" dirty="0">
                <a:solidFill>
                  <a:srgbClr val="002060"/>
                </a:solidFill>
                <a:latin typeface="+mn-ea"/>
              </a:rPr>
              <a:t>:</a:t>
            </a:r>
            <a:r>
              <a:rPr lang="ko-KR" altLang="en-US" sz="1600" dirty="0">
                <a:solidFill>
                  <a:srgbClr val="002060"/>
                </a:solidFill>
                <a:latin typeface="+mn-ea"/>
              </a:rPr>
              <a:t> </a:t>
            </a:r>
            <a:r>
              <a:rPr lang="ko-KR" altLang="en-US" sz="1600" dirty="0" err="1">
                <a:solidFill>
                  <a:srgbClr val="002060"/>
                </a:solidFill>
                <a:latin typeface="+mn-ea"/>
              </a:rPr>
              <a:t>因个人原因</a:t>
            </a:r>
            <a:r>
              <a:rPr lang="zh-CN" altLang="en-US" sz="1600" dirty="0">
                <a:solidFill>
                  <a:srgbClr val="002060"/>
                </a:solidFill>
                <a:latin typeface="+mn-ea"/>
              </a:rPr>
              <a:t>、疾病或其他事由导致无法正常学习的情况（以一年为单位）</a:t>
            </a:r>
            <a:endParaRPr lang="en-US" altLang="ko-KR" sz="1600" dirty="0">
              <a:solidFill>
                <a:srgbClr val="002060"/>
              </a:solidFill>
              <a:latin typeface="+mn-ea"/>
            </a:endParaRPr>
          </a:p>
          <a:p>
            <a:pPr fontAlgn="base">
              <a:lnSpc>
                <a:spcPct val="150000"/>
              </a:lnSpc>
            </a:pPr>
            <a:r>
              <a:rPr lang="zh-CN" altLang="en-US" sz="1600" dirty="0">
                <a:solidFill>
                  <a:srgbClr val="002060"/>
                </a:solidFill>
                <a:latin typeface="+mn-ea"/>
              </a:rPr>
              <a:t>  </a:t>
            </a:r>
            <a:r>
              <a:rPr lang="en-US" altLang="ko-KR" sz="1600" dirty="0">
                <a:solidFill>
                  <a:srgbClr val="002060"/>
                </a:solidFill>
                <a:latin typeface="+mn-ea"/>
              </a:rPr>
              <a:t>1) </a:t>
            </a:r>
            <a:r>
              <a:rPr lang="ko-KR" altLang="en-US" sz="1600" dirty="0" err="1">
                <a:solidFill>
                  <a:srgbClr val="002060"/>
                </a:solidFill>
                <a:latin typeface="+mn-ea"/>
              </a:rPr>
              <a:t>在学生服务中心填写休学申请▶国际交流处确认</a:t>
            </a:r>
            <a:r>
              <a:rPr lang="ko-KR" altLang="en-US" sz="1600" dirty="0">
                <a:solidFill>
                  <a:srgbClr val="002060"/>
                </a:solidFill>
                <a:latin typeface="+mn-ea"/>
              </a:rPr>
              <a:t> ▶</a:t>
            </a:r>
            <a:r>
              <a:rPr lang="ko-KR" altLang="en-US" sz="1600" dirty="0" err="1">
                <a:solidFill>
                  <a:srgbClr val="002060"/>
                </a:solidFill>
                <a:latin typeface="+mn-ea"/>
              </a:rPr>
              <a:t>向学生服务中心提交并获得批准</a:t>
            </a:r>
            <a:endParaRPr lang="en-US" altLang="ko-KR" sz="1600" dirty="0">
              <a:solidFill>
                <a:srgbClr val="002060"/>
              </a:solidFill>
              <a:latin typeface="+mn-ea"/>
            </a:endParaRPr>
          </a:p>
          <a:p>
            <a:pPr fontAlgn="base">
              <a:lnSpc>
                <a:spcPct val="150000"/>
              </a:lnSpc>
            </a:pPr>
            <a:r>
              <a:rPr lang="zh-CN" altLang="en-US" sz="1600" dirty="0">
                <a:solidFill>
                  <a:srgbClr val="002060"/>
                </a:solidFill>
                <a:latin typeface="+mn-ea"/>
              </a:rPr>
              <a:t>  </a:t>
            </a:r>
            <a:r>
              <a:rPr lang="en-US" altLang="ko-KR" sz="1600" dirty="0">
                <a:solidFill>
                  <a:srgbClr val="002060"/>
                </a:solidFill>
                <a:latin typeface="+mn-ea"/>
              </a:rPr>
              <a:t>2) </a:t>
            </a:r>
            <a:r>
              <a:rPr lang="ko-KR" altLang="en-US" sz="1600" dirty="0" err="1">
                <a:solidFill>
                  <a:srgbClr val="002060"/>
                </a:solidFill>
                <a:latin typeface="+mn-ea"/>
              </a:rPr>
              <a:t>申请休学的外籍留学生不可再进行</a:t>
            </a:r>
            <a:r>
              <a:rPr lang="zh-CN" altLang="en-US" sz="1600" dirty="0">
                <a:solidFill>
                  <a:srgbClr val="002060"/>
                </a:solidFill>
                <a:latin typeface="+mn-ea"/>
              </a:rPr>
              <a:t>延签</a:t>
            </a:r>
            <a:r>
              <a:rPr lang="en-US" altLang="ko-KR" sz="1600" dirty="0">
                <a:solidFill>
                  <a:srgbClr val="002060"/>
                </a:solidFill>
                <a:latin typeface="+mn-ea"/>
              </a:rPr>
              <a:t>, </a:t>
            </a:r>
            <a:r>
              <a:rPr lang="ko-KR" altLang="en-US" sz="1600" u="sng" dirty="0" err="1">
                <a:solidFill>
                  <a:srgbClr val="002060"/>
                </a:solidFill>
                <a:latin typeface="+mn-ea"/>
              </a:rPr>
              <a:t>且要求申请者在休学起始日起</a:t>
            </a:r>
            <a:r>
              <a:rPr lang="en-US" altLang="zh-CN" sz="1600" u="sng" dirty="0">
                <a:solidFill>
                  <a:srgbClr val="002060"/>
                </a:solidFill>
                <a:latin typeface="+mn-ea"/>
              </a:rPr>
              <a:t>30</a:t>
            </a:r>
            <a:r>
              <a:rPr lang="zh-CN" altLang="en-US" sz="1600" u="sng" dirty="0">
                <a:solidFill>
                  <a:srgbClr val="002060"/>
                </a:solidFill>
                <a:latin typeface="+mn-ea"/>
              </a:rPr>
              <a:t>天内离境</a:t>
            </a:r>
            <a:endParaRPr lang="ko-KR" altLang="en-US" sz="1600" u="sng" dirty="0">
              <a:solidFill>
                <a:srgbClr val="002060"/>
              </a:solidFill>
              <a:latin typeface="+mn-ea"/>
            </a:endParaRPr>
          </a:p>
        </p:txBody>
      </p:sp>
      <p:sp>
        <p:nvSpPr>
          <p:cNvPr id="24" name="TextBox 23"/>
          <p:cNvSpPr txBox="1"/>
          <p:nvPr/>
        </p:nvSpPr>
        <p:spPr>
          <a:xfrm>
            <a:off x="440920" y="4111251"/>
            <a:ext cx="11248736" cy="1152751"/>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sz="1600" b="1" dirty="0">
                <a:solidFill>
                  <a:srgbClr val="002060"/>
                </a:solidFill>
                <a:latin typeface="+mn-ea"/>
              </a:rPr>
              <a:t>3. </a:t>
            </a:r>
            <a:r>
              <a:rPr lang="ko-KR" altLang="en-US" sz="1600" b="1" dirty="0" err="1">
                <a:solidFill>
                  <a:srgbClr val="002060"/>
                </a:solidFill>
                <a:latin typeface="+mn-ea"/>
              </a:rPr>
              <a:t>因故缺席</a:t>
            </a:r>
            <a:r>
              <a:rPr lang="en-US" altLang="ko-KR" sz="1600" b="1" dirty="0">
                <a:solidFill>
                  <a:srgbClr val="002060"/>
                </a:solidFill>
                <a:latin typeface="+mn-ea"/>
              </a:rPr>
              <a:t>: </a:t>
            </a:r>
            <a:r>
              <a:rPr lang="ko-KR" altLang="en-US" sz="1600" b="1" dirty="0" err="1">
                <a:solidFill>
                  <a:srgbClr val="002060"/>
                </a:solidFill>
                <a:latin typeface="+mn-ea"/>
              </a:rPr>
              <a:t>因本人的客观因素或健康原因</a:t>
            </a:r>
            <a:r>
              <a:rPr lang="zh-CN" altLang="en-US" sz="1600" b="1" dirty="0">
                <a:solidFill>
                  <a:srgbClr val="002060"/>
                </a:solidFill>
                <a:latin typeface="+mn-ea"/>
              </a:rPr>
              <a:t>而无法正常缺席的情况</a:t>
            </a:r>
            <a:endParaRPr lang="en-US" altLang="zh-CN" sz="1600" b="1" dirty="0">
              <a:solidFill>
                <a:srgbClr val="002060"/>
              </a:solidFill>
              <a:latin typeface="+mn-ea"/>
            </a:endParaRPr>
          </a:p>
          <a:p>
            <a:pPr fontAlgn="base">
              <a:lnSpc>
                <a:spcPct val="150000"/>
              </a:lnSpc>
            </a:pPr>
            <a:r>
              <a:rPr lang="en-US" altLang="ko-KR" sz="1600" dirty="0">
                <a:solidFill>
                  <a:srgbClr val="002060"/>
                </a:solidFill>
                <a:latin typeface="+mn-ea"/>
              </a:rPr>
              <a:t>  1) </a:t>
            </a:r>
            <a:r>
              <a:rPr lang="zh-CN" altLang="en-US" sz="1600" dirty="0">
                <a:solidFill>
                  <a:srgbClr val="002060"/>
                </a:solidFill>
                <a:latin typeface="+mn-ea"/>
              </a:rPr>
              <a:t>提交</a:t>
            </a:r>
            <a:r>
              <a:rPr lang="en-US" altLang="zh-CN" sz="1600" dirty="0">
                <a:solidFill>
                  <a:srgbClr val="002060"/>
                </a:solidFill>
                <a:latin typeface="+mn-ea"/>
              </a:rPr>
              <a:t>《</a:t>
            </a:r>
            <a:r>
              <a:rPr lang="zh-CN" altLang="en-US" sz="1600" dirty="0">
                <a:solidFill>
                  <a:srgbClr val="002060"/>
                </a:solidFill>
                <a:latin typeface="+mn-ea"/>
              </a:rPr>
              <a:t>因故缺席证明</a:t>
            </a:r>
            <a:r>
              <a:rPr lang="en-US" altLang="zh-CN" sz="1600" dirty="0">
                <a:solidFill>
                  <a:srgbClr val="002060"/>
                </a:solidFill>
                <a:latin typeface="+mn-ea"/>
              </a:rPr>
              <a:t>》</a:t>
            </a:r>
            <a:r>
              <a:rPr lang="zh-CN" altLang="en-US" sz="1600" dirty="0">
                <a:solidFill>
                  <a:srgbClr val="002060"/>
                </a:solidFill>
                <a:latin typeface="+mn-ea"/>
              </a:rPr>
              <a:t>后，申请者相应的缺席记录将会被更改为“出席”</a:t>
            </a:r>
            <a:endParaRPr lang="en-US" altLang="zh-CN" sz="1600" dirty="0">
              <a:solidFill>
                <a:srgbClr val="002060"/>
              </a:solidFill>
              <a:latin typeface="+mn-ea"/>
            </a:endParaRPr>
          </a:p>
          <a:p>
            <a:pPr fontAlgn="base">
              <a:lnSpc>
                <a:spcPct val="150000"/>
              </a:lnSpc>
            </a:pPr>
            <a:r>
              <a:rPr lang="en-US" altLang="ko-KR" sz="1600" dirty="0">
                <a:solidFill>
                  <a:srgbClr val="002060"/>
                </a:solidFill>
                <a:latin typeface="+mn-ea"/>
              </a:rPr>
              <a:t>  2) </a:t>
            </a:r>
            <a:r>
              <a:rPr lang="ko-KR" altLang="en-US" sz="1600" dirty="0" err="1">
                <a:solidFill>
                  <a:srgbClr val="002060"/>
                </a:solidFill>
                <a:latin typeface="+mn-ea"/>
              </a:rPr>
              <a:t>与国际交流处提前确认</a:t>
            </a:r>
            <a:r>
              <a:rPr lang="ko-KR" altLang="en-US" sz="1600" dirty="0">
                <a:solidFill>
                  <a:srgbClr val="002060"/>
                </a:solidFill>
                <a:latin typeface="+mn-ea"/>
              </a:rPr>
              <a:t>▶ </a:t>
            </a:r>
            <a:r>
              <a:rPr lang="ko-KR" altLang="en-US" sz="1600" dirty="0" err="1">
                <a:solidFill>
                  <a:srgbClr val="002060"/>
                </a:solidFill>
                <a:latin typeface="+mn-ea"/>
              </a:rPr>
              <a:t>在期末考试前一周向学部办公室申请</a:t>
            </a:r>
            <a:r>
              <a:rPr lang="ko-KR" altLang="en-US" sz="1600" dirty="0">
                <a:solidFill>
                  <a:srgbClr val="002060"/>
                </a:solidFill>
                <a:latin typeface="+mn-ea"/>
              </a:rPr>
              <a:t>▶ </a:t>
            </a:r>
            <a:r>
              <a:rPr lang="ko-KR" altLang="en-US" sz="1600" dirty="0" err="1">
                <a:solidFill>
                  <a:srgbClr val="002060"/>
                </a:solidFill>
                <a:latin typeface="+mn-ea"/>
              </a:rPr>
              <a:t>更改相应的缺席记录</a:t>
            </a:r>
            <a:endParaRPr lang="ko-KR" altLang="en-US" sz="1600" dirty="0">
              <a:solidFill>
                <a:srgbClr val="002060"/>
              </a:solidFill>
              <a:latin typeface="+mn-ea"/>
            </a:endParaRPr>
          </a:p>
        </p:txBody>
      </p:sp>
      <p:sp>
        <p:nvSpPr>
          <p:cNvPr id="26" name="TextBox 25"/>
          <p:cNvSpPr txBox="1"/>
          <p:nvPr/>
        </p:nvSpPr>
        <p:spPr>
          <a:xfrm>
            <a:off x="424770" y="2017571"/>
            <a:ext cx="11248736" cy="1891415"/>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sz="1600" b="1" dirty="0">
                <a:solidFill>
                  <a:srgbClr val="002060"/>
                </a:solidFill>
                <a:latin typeface="+mn-ea"/>
              </a:rPr>
              <a:t>2. </a:t>
            </a:r>
            <a:r>
              <a:rPr lang="ko-KR" altLang="en-US" sz="1600" b="1" dirty="0" err="1">
                <a:solidFill>
                  <a:srgbClr val="002060"/>
                </a:solidFill>
                <a:latin typeface="+mn-ea"/>
              </a:rPr>
              <a:t>复学</a:t>
            </a:r>
            <a:endParaRPr lang="en-US" altLang="ko-KR" sz="1600" b="1" dirty="0">
              <a:solidFill>
                <a:srgbClr val="002060"/>
              </a:solidFill>
              <a:latin typeface="+mn-ea"/>
            </a:endParaRPr>
          </a:p>
          <a:p>
            <a:pPr fontAlgn="base">
              <a:lnSpc>
                <a:spcPct val="150000"/>
              </a:lnSpc>
            </a:pPr>
            <a:r>
              <a:rPr lang="en-US" altLang="ko-KR" sz="1600" dirty="0">
                <a:solidFill>
                  <a:srgbClr val="002060"/>
                </a:solidFill>
                <a:latin typeface="+mn-ea"/>
              </a:rPr>
              <a:t>  1) </a:t>
            </a:r>
            <a:r>
              <a:rPr lang="ko-KR" altLang="en-US" sz="1600" dirty="0" err="1">
                <a:solidFill>
                  <a:srgbClr val="002060"/>
                </a:solidFill>
                <a:latin typeface="+mn-ea"/>
              </a:rPr>
              <a:t>普通复学</a:t>
            </a:r>
            <a:r>
              <a:rPr lang="ko-KR" altLang="en-US" sz="1600" dirty="0">
                <a:solidFill>
                  <a:srgbClr val="002060"/>
                </a:solidFill>
                <a:latin typeface="+mn-ea"/>
              </a:rPr>
              <a:t> </a:t>
            </a:r>
            <a:r>
              <a:rPr lang="en-US" altLang="ko-KR" sz="1600" dirty="0">
                <a:solidFill>
                  <a:srgbClr val="002060"/>
                </a:solidFill>
                <a:latin typeface="+mn-ea"/>
              </a:rPr>
              <a:t>: </a:t>
            </a:r>
            <a:r>
              <a:rPr lang="ko-KR" altLang="en-US" sz="1600" dirty="0" err="1">
                <a:solidFill>
                  <a:srgbClr val="002060"/>
                </a:solidFill>
                <a:latin typeface="+mn-ea"/>
              </a:rPr>
              <a:t>在原定的复学学期正常复学的情况</a:t>
            </a:r>
            <a:endParaRPr lang="en-US" altLang="ko-KR" sz="1600" dirty="0">
              <a:solidFill>
                <a:srgbClr val="002060"/>
              </a:solidFill>
              <a:latin typeface="+mn-ea"/>
            </a:endParaRPr>
          </a:p>
          <a:p>
            <a:pPr fontAlgn="base">
              <a:lnSpc>
                <a:spcPct val="150000"/>
              </a:lnSpc>
            </a:pPr>
            <a:r>
              <a:rPr lang="en-US" altLang="ko-KR" sz="1600" dirty="0">
                <a:solidFill>
                  <a:srgbClr val="002060"/>
                </a:solidFill>
                <a:latin typeface="+mn-ea"/>
              </a:rPr>
              <a:t>  2) </a:t>
            </a:r>
            <a:r>
              <a:rPr lang="ko-KR" altLang="en-US" sz="1600" dirty="0" err="1">
                <a:solidFill>
                  <a:srgbClr val="002060"/>
                </a:solidFill>
                <a:latin typeface="+mn-ea"/>
              </a:rPr>
              <a:t>提前复学</a:t>
            </a:r>
            <a:r>
              <a:rPr lang="ko-KR" altLang="en-US" sz="1600" dirty="0">
                <a:solidFill>
                  <a:srgbClr val="002060"/>
                </a:solidFill>
                <a:latin typeface="+mn-ea"/>
              </a:rPr>
              <a:t> </a:t>
            </a:r>
            <a:r>
              <a:rPr lang="en-US" altLang="ko-KR" sz="1600" dirty="0">
                <a:solidFill>
                  <a:srgbClr val="002060"/>
                </a:solidFill>
                <a:latin typeface="+mn-ea"/>
              </a:rPr>
              <a:t>: </a:t>
            </a:r>
            <a:r>
              <a:rPr lang="zh-CN" altLang="en-US" sz="1600" dirty="0">
                <a:solidFill>
                  <a:srgbClr val="002060"/>
                </a:solidFill>
                <a:latin typeface="+mn-ea"/>
              </a:rPr>
              <a:t>比原定的复学学期想要提早复学的情况</a:t>
            </a:r>
            <a:endParaRPr lang="en-US" altLang="zh-CN" sz="1600" dirty="0">
              <a:solidFill>
                <a:srgbClr val="002060"/>
              </a:solidFill>
              <a:latin typeface="+mn-ea"/>
            </a:endParaRPr>
          </a:p>
          <a:p>
            <a:pPr fontAlgn="base">
              <a:lnSpc>
                <a:spcPct val="150000"/>
              </a:lnSpc>
            </a:pPr>
            <a:r>
              <a:rPr lang="en-US" altLang="ko-KR" sz="1600" dirty="0">
                <a:solidFill>
                  <a:srgbClr val="002060"/>
                </a:solidFill>
                <a:latin typeface="+mn-ea"/>
              </a:rPr>
              <a:t>  3) </a:t>
            </a:r>
            <a:r>
              <a:rPr lang="ko-KR" altLang="en-US" sz="1600" b="1" dirty="0" err="1">
                <a:solidFill>
                  <a:srgbClr val="002060"/>
                </a:solidFill>
                <a:latin typeface="+mn-ea"/>
              </a:rPr>
              <a:t>步骤</a:t>
            </a:r>
            <a:r>
              <a:rPr lang="ko-KR" altLang="en-US" sz="1600" b="1" dirty="0">
                <a:solidFill>
                  <a:srgbClr val="002060"/>
                </a:solidFill>
                <a:latin typeface="+mn-ea"/>
              </a:rPr>
              <a:t> </a:t>
            </a:r>
            <a:r>
              <a:rPr lang="en-US" altLang="ko-KR" sz="1600" b="1" dirty="0">
                <a:solidFill>
                  <a:srgbClr val="002060"/>
                </a:solidFill>
                <a:latin typeface="+mn-ea"/>
              </a:rPr>
              <a:t>: </a:t>
            </a:r>
            <a:r>
              <a:rPr lang="ko-KR" altLang="en-US" sz="1600" b="1" dirty="0" err="1">
                <a:solidFill>
                  <a:srgbClr val="002060"/>
                </a:solidFill>
                <a:latin typeface="+mn-ea"/>
              </a:rPr>
              <a:t>访问官网</a:t>
            </a:r>
            <a:r>
              <a:rPr lang="zh-CN" altLang="en-US" sz="1600" b="1" dirty="0">
                <a:solidFill>
                  <a:srgbClr val="002060"/>
                </a:solidFill>
                <a:latin typeface="+mn-ea"/>
              </a:rPr>
              <a:t>，登录</a:t>
            </a:r>
            <a:r>
              <a:rPr lang="en-US" altLang="zh-CN" sz="1600" b="1" dirty="0">
                <a:solidFill>
                  <a:srgbClr val="002060"/>
                </a:solidFill>
                <a:latin typeface="+mn-ea"/>
              </a:rPr>
              <a:t>KLAS</a:t>
            </a:r>
            <a:r>
              <a:rPr lang="ko-KR" altLang="en-US" sz="1600" b="1" dirty="0">
                <a:solidFill>
                  <a:srgbClr val="002060"/>
                </a:solidFill>
                <a:latin typeface="+mn-ea"/>
              </a:rPr>
              <a:t>▶ </a:t>
            </a:r>
            <a:r>
              <a:rPr lang="ko-KR" altLang="en-US" sz="1600" b="1" dirty="0" err="1">
                <a:solidFill>
                  <a:srgbClr val="002060"/>
                </a:solidFill>
                <a:latin typeface="+mn-ea"/>
              </a:rPr>
              <a:t>학적관리</a:t>
            </a:r>
            <a:r>
              <a:rPr lang="zh-CN" altLang="en-US" sz="1600" b="1" dirty="0">
                <a:solidFill>
                  <a:srgbClr val="002060"/>
                </a:solidFill>
                <a:latin typeface="+mn-ea"/>
              </a:rPr>
              <a:t>（学籍管理）</a:t>
            </a:r>
            <a:r>
              <a:rPr lang="ko-KR" altLang="en-US" sz="1600" b="1" dirty="0">
                <a:solidFill>
                  <a:srgbClr val="002060"/>
                </a:solidFill>
                <a:latin typeface="+mn-ea"/>
              </a:rPr>
              <a:t> ▶ </a:t>
            </a:r>
            <a:r>
              <a:rPr lang="ko-KR" altLang="en-US" sz="1600" b="1" dirty="0" err="1">
                <a:solidFill>
                  <a:srgbClr val="002060"/>
                </a:solidFill>
                <a:latin typeface="+mn-ea"/>
              </a:rPr>
              <a:t>휴복학신청</a:t>
            </a:r>
            <a:r>
              <a:rPr lang="zh-CN" altLang="en-US" sz="1600" b="1" dirty="0">
                <a:solidFill>
                  <a:srgbClr val="002060"/>
                </a:solidFill>
                <a:latin typeface="+mn-ea"/>
              </a:rPr>
              <a:t>（申请休学</a:t>
            </a:r>
            <a:r>
              <a:rPr lang="en-US" altLang="zh-CN" sz="1600" b="1" dirty="0">
                <a:solidFill>
                  <a:srgbClr val="002060"/>
                </a:solidFill>
                <a:latin typeface="+mn-ea"/>
              </a:rPr>
              <a:t>/</a:t>
            </a:r>
            <a:r>
              <a:rPr lang="zh-CN" altLang="en-US" sz="1600" b="1" dirty="0">
                <a:solidFill>
                  <a:srgbClr val="002060"/>
                </a:solidFill>
                <a:latin typeface="+mn-ea"/>
              </a:rPr>
              <a:t>复学）</a:t>
            </a:r>
            <a:r>
              <a:rPr lang="ko-KR" altLang="en-US" sz="1600" b="1" dirty="0">
                <a:solidFill>
                  <a:srgbClr val="002060"/>
                </a:solidFill>
                <a:latin typeface="+mn-ea"/>
              </a:rPr>
              <a:t> ▶ 입력</a:t>
            </a:r>
            <a:r>
              <a:rPr lang="zh-CN" altLang="en-US" sz="1600" b="1" dirty="0">
                <a:solidFill>
                  <a:srgbClr val="002060"/>
                </a:solidFill>
                <a:latin typeface="+mn-ea"/>
              </a:rPr>
              <a:t>（输入</a:t>
            </a:r>
            <a:r>
              <a:rPr lang="en-US" altLang="ko-KR" sz="1600" b="1" dirty="0">
                <a:solidFill>
                  <a:srgbClr val="002060"/>
                </a:solidFill>
                <a:latin typeface="+mn-ea"/>
              </a:rPr>
              <a:t>)</a:t>
            </a:r>
            <a:r>
              <a:rPr lang="ko-KR" altLang="en-US" sz="1600" b="1" dirty="0">
                <a:solidFill>
                  <a:srgbClr val="002060"/>
                </a:solidFill>
                <a:latin typeface="+mn-ea"/>
              </a:rPr>
              <a:t> ▶ </a:t>
            </a:r>
            <a:r>
              <a:rPr lang="ko-KR" altLang="en-US" sz="1600" b="1" dirty="0" err="1">
                <a:solidFill>
                  <a:srgbClr val="002060"/>
                </a:solidFill>
                <a:latin typeface="+mn-ea"/>
              </a:rPr>
              <a:t>完成</a:t>
            </a:r>
            <a:endParaRPr lang="ko-KR" altLang="en-US" sz="1600" b="1" dirty="0">
              <a:solidFill>
                <a:srgbClr val="002060"/>
              </a:solidFill>
              <a:latin typeface="+mn-ea"/>
            </a:endParaRPr>
          </a:p>
          <a:p>
            <a:pPr fontAlgn="base">
              <a:lnSpc>
                <a:spcPct val="150000"/>
              </a:lnSpc>
            </a:pPr>
            <a:r>
              <a:rPr lang="en-US" altLang="ko-KR" sz="1600" dirty="0">
                <a:solidFill>
                  <a:srgbClr val="002060"/>
                </a:solidFill>
                <a:latin typeface="+mn-ea"/>
              </a:rPr>
              <a:t>   (</a:t>
            </a:r>
            <a:r>
              <a:rPr lang="ko-KR" altLang="en-US" sz="1600" b="1" u="sng" dirty="0" err="1">
                <a:solidFill>
                  <a:srgbClr val="002060"/>
                </a:solidFill>
                <a:latin typeface="+mn-ea"/>
              </a:rPr>
              <a:t>留学生需提前向国际交流处确认是否可以进行复学</a:t>
            </a:r>
            <a:r>
              <a:rPr lang="en-US" altLang="ko-KR" sz="1600" b="1" u="sng" dirty="0">
                <a:solidFill>
                  <a:srgbClr val="002060"/>
                </a:solidFill>
                <a:latin typeface="+mn-ea"/>
              </a:rPr>
              <a:t>)</a:t>
            </a:r>
            <a:endParaRPr lang="ko-KR" altLang="en-US" sz="1600" dirty="0">
              <a:solidFill>
                <a:srgbClr val="002060"/>
              </a:solidFill>
              <a:latin typeface="+mn-ea"/>
            </a:endParaRPr>
          </a:p>
        </p:txBody>
      </p:sp>
      <p:sp>
        <p:nvSpPr>
          <p:cNvPr id="15" name="TextBox 14"/>
          <p:cNvSpPr txBox="1"/>
          <p:nvPr/>
        </p:nvSpPr>
        <p:spPr>
          <a:xfrm>
            <a:off x="2446134" y="5521646"/>
            <a:ext cx="6632538" cy="369332"/>
          </a:xfrm>
          <a:prstGeom prst="rect">
            <a:avLst/>
          </a:prstGeom>
          <a:solidFill>
            <a:srgbClr val="FFFF00"/>
          </a:solidFill>
        </p:spPr>
        <p:txBody>
          <a:bodyPr wrap="square" rtlCol="0">
            <a:spAutoFit/>
          </a:bodyPr>
          <a:lstStyle/>
          <a:p>
            <a:r>
              <a:rPr lang="en-US" altLang="ko-KR" dirty="0"/>
              <a:t>* </a:t>
            </a:r>
            <a:r>
              <a:rPr lang="ko-KR" altLang="en-US" dirty="0" err="1"/>
              <a:t>关于</a:t>
            </a:r>
            <a:r>
              <a:rPr lang="ko-KR" altLang="en-US" b="1" dirty="0" err="1"/>
              <a:t>休学</a:t>
            </a:r>
            <a:r>
              <a:rPr lang="zh-CN" altLang="en-US" b="1" dirty="0"/>
              <a:t>、复学、因故缺席</a:t>
            </a:r>
            <a:r>
              <a:rPr lang="zh-CN" altLang="en-US" dirty="0"/>
              <a:t>等事项，请提前向国际交流处咨询</a:t>
            </a:r>
            <a:endParaRPr lang="ko-KR" altLang="en-US" dirty="0"/>
          </a:p>
        </p:txBody>
      </p:sp>
    </p:spTree>
    <p:extLst>
      <p:ext uri="{BB962C8B-B14F-4D97-AF65-F5344CB8AC3E}">
        <p14:creationId xmlns:p14="http://schemas.microsoft.com/office/powerpoint/2010/main" val="2204982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ko-KR" sz="2800" dirty="0"/>
              <a:t>U-Campus </a:t>
            </a:r>
            <a:r>
              <a:rPr lang="ko-KR" altLang="en-US" sz="2800" dirty="0"/>
              <a:t>이용안내 </a:t>
            </a:r>
            <a:r>
              <a:rPr lang="en-US" altLang="ko-KR" sz="2800" dirty="0"/>
              <a:t>: </a:t>
            </a:r>
            <a:r>
              <a:rPr lang="ko-KR" altLang="en-US" sz="2800" dirty="0"/>
              <a:t>개인정보 입력</a:t>
            </a: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71</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0" name="TextBox 9"/>
          <p:cNvSpPr txBox="1"/>
          <p:nvPr/>
        </p:nvSpPr>
        <p:spPr>
          <a:xfrm>
            <a:off x="166591" y="1233684"/>
            <a:ext cx="6181490" cy="1754326"/>
          </a:xfrm>
          <a:prstGeom prst="rect">
            <a:avLst/>
          </a:prstGeom>
          <a:noFill/>
        </p:spPr>
        <p:txBody>
          <a:bodyPr wrap="square" rtlCol="0">
            <a:spAutoFit/>
          </a:bodyPr>
          <a:lstStyle/>
          <a:p>
            <a:pPr fontAlgn="base"/>
            <a:r>
              <a:rPr lang="en-US" altLang="ko-KR" dirty="0"/>
              <a:t>3) </a:t>
            </a:r>
            <a:r>
              <a:rPr lang="ko-KR" altLang="en-US" dirty="0"/>
              <a:t>로그인 후 왼쪽 </a:t>
            </a:r>
            <a:r>
              <a:rPr lang="ko-KR" altLang="en-US" dirty="0" err="1"/>
              <a:t>상단의‘개인정보수정’클릭</a:t>
            </a:r>
            <a:endParaRPr lang="ko-KR" altLang="en-US" dirty="0"/>
          </a:p>
          <a:p>
            <a:pPr fontAlgn="base"/>
            <a:r>
              <a:rPr lang="en-US" altLang="ko-KR" dirty="0"/>
              <a:t>4) </a:t>
            </a:r>
            <a:r>
              <a:rPr lang="ko-KR" altLang="en-US" dirty="0"/>
              <a:t>개인정보입력 </a:t>
            </a:r>
            <a:r>
              <a:rPr lang="en-US" altLang="ko-KR" dirty="0"/>
              <a:t>: </a:t>
            </a:r>
            <a:r>
              <a:rPr lang="ko-KR" altLang="en-US" dirty="0"/>
              <a:t>전화번호</a:t>
            </a:r>
            <a:r>
              <a:rPr lang="en-US" altLang="ko-KR" dirty="0"/>
              <a:t>, </a:t>
            </a:r>
            <a:r>
              <a:rPr lang="ko-KR" altLang="en-US" dirty="0"/>
              <a:t>휴대폰</a:t>
            </a:r>
            <a:r>
              <a:rPr lang="en-US" altLang="ko-KR" dirty="0"/>
              <a:t>, e-mail, </a:t>
            </a:r>
            <a:r>
              <a:rPr lang="ko-KR" altLang="en-US" dirty="0"/>
              <a:t>주소 등 명확히 기재 후 저장</a:t>
            </a:r>
            <a:r>
              <a:rPr lang="en-US" altLang="ko-KR" dirty="0"/>
              <a:t/>
            </a:r>
            <a:br>
              <a:rPr lang="en-US" altLang="ko-KR" dirty="0"/>
            </a:br>
            <a:r>
              <a:rPr lang="ko-KR" altLang="en-US" dirty="0"/>
              <a:t>* 위 개인정보는 정확하게 입력하여야 학교에서 제공하는 학사 및 기타 정보를 받아볼 수 있으며</a:t>
            </a:r>
            <a:r>
              <a:rPr lang="en-US" altLang="ko-KR" dirty="0"/>
              <a:t>, </a:t>
            </a:r>
            <a:r>
              <a:rPr lang="ko-KR" altLang="en-US" dirty="0"/>
              <a:t>재학 중 신상에 변동사항이 있을 경우 본인이 직접 수정하여 저장하여 사용</a:t>
            </a:r>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6"/>
          <p:cNvSpPr>
            <a:spLocks noChangeArrowheads="1"/>
          </p:cNvSpPr>
          <p:nvPr/>
        </p:nvSpPr>
        <p:spPr bwMode="auto">
          <a:xfrm>
            <a:off x="4655975" y="1657347"/>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1" name="Rectangle 8"/>
          <p:cNvSpPr>
            <a:spLocks noChangeArrowheads="1"/>
          </p:cNvSpPr>
          <p:nvPr/>
        </p:nvSpPr>
        <p:spPr bwMode="auto">
          <a:xfrm>
            <a:off x="6615404" y="1417081"/>
            <a:ext cx="10499894" cy="4096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pic>
        <p:nvPicPr>
          <p:cNvPr id="2055" name="_x388783192" descr="EMB000034604da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50426" y="1258782"/>
            <a:ext cx="4839230" cy="3761001"/>
          </a:xfrm>
          <a:prstGeom prst="rect">
            <a:avLst/>
          </a:prstGeom>
          <a:noFill/>
          <a:extLst>
            <a:ext uri="{909E8E84-426E-40DD-AFC4-6F175D3DCCD1}">
              <a14:hiddenFill xmlns:a14="http://schemas.microsoft.com/office/drawing/2010/main">
                <a:solidFill>
                  <a:srgbClr val="FFFFFF"/>
                </a:solidFill>
              </a14:hiddenFill>
            </a:ext>
          </a:extLst>
        </p:spPr>
      </p:pic>
      <p:sp>
        <p:nvSpPr>
          <p:cNvPr id="21" name="Shape 143"/>
          <p:cNvSpPr/>
          <p:nvPr/>
        </p:nvSpPr>
        <p:spPr>
          <a:xfrm>
            <a:off x="0" y="-15931"/>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5" name="TextBox 24"/>
          <p:cNvSpPr txBox="1"/>
          <p:nvPr/>
        </p:nvSpPr>
        <p:spPr>
          <a:xfrm>
            <a:off x="147642" y="732846"/>
            <a:ext cx="11110381" cy="2523768"/>
          </a:xfrm>
          <a:prstGeom prst="rect">
            <a:avLst/>
          </a:prstGeom>
          <a:noFill/>
        </p:spPr>
        <p:txBody>
          <a:bodyPr wrap="square" rtlCol="0">
            <a:spAutoFit/>
          </a:bodyPr>
          <a:lstStyle/>
          <a:p>
            <a:pPr fontAlgn="base"/>
            <a:endParaRPr lang="ko-KR" altLang="en-US" dirty="0"/>
          </a:p>
          <a:p>
            <a:pPr marL="342900" indent="-342900" fontAlgn="base">
              <a:buAutoNum type="arabicParenR" startAt="3"/>
            </a:pPr>
            <a:endParaRPr lang="ko-KR" altLang="en-US" sz="1400" dirty="0"/>
          </a:p>
          <a:p>
            <a:pPr fontAlgn="base"/>
            <a:endParaRPr lang="en-US" altLang="ko-KR" sz="1400" dirty="0">
              <a:latin typeface="+mn-ea"/>
            </a:endParaRPr>
          </a:p>
          <a:p>
            <a:pPr fontAlgn="base">
              <a:lnSpc>
                <a:spcPct val="150000"/>
              </a:lnSpc>
            </a:pPr>
            <a:endParaRPr lang="en-US" altLang="ko-KR" sz="1400" dirty="0">
              <a:latin typeface="+mn-ea"/>
            </a:endParaRPr>
          </a:p>
          <a:p>
            <a:pPr fontAlgn="base">
              <a:lnSpc>
                <a:spcPct val="150000"/>
              </a:lnSpc>
            </a:pPr>
            <a:endParaRPr lang="en-US" altLang="ko-KR" sz="1400" dirty="0">
              <a:latin typeface="+mn-ea"/>
            </a:endParaRPr>
          </a:p>
          <a:p>
            <a:pPr fontAlgn="base">
              <a:lnSpc>
                <a:spcPct val="150000"/>
              </a:lnSpc>
            </a:pPr>
            <a:endParaRPr lang="en-US" altLang="ko-KR" sz="1400" dirty="0">
              <a:latin typeface="+mn-ea"/>
            </a:endParaRPr>
          </a:p>
          <a:p>
            <a:pPr fontAlgn="base">
              <a:lnSpc>
                <a:spcPct val="150000"/>
              </a:lnSpc>
            </a:pPr>
            <a:endParaRPr lang="en-US" altLang="ko-KR" sz="1400" dirty="0">
              <a:latin typeface="+mn-ea"/>
            </a:endParaRPr>
          </a:p>
          <a:p>
            <a:pPr fontAlgn="base">
              <a:lnSpc>
                <a:spcPct val="200000"/>
              </a:lnSpc>
            </a:pPr>
            <a:endParaRPr lang="ko-KR" altLang="en-US" sz="1400" dirty="0"/>
          </a:p>
        </p:txBody>
      </p:sp>
      <p:sp>
        <p:nvSpPr>
          <p:cNvPr id="20" name="TextBox 19"/>
          <p:cNvSpPr txBox="1"/>
          <p:nvPr/>
        </p:nvSpPr>
        <p:spPr>
          <a:xfrm>
            <a:off x="157261" y="168221"/>
            <a:ext cx="7580871" cy="523220"/>
          </a:xfrm>
          <a:prstGeom prst="rect">
            <a:avLst/>
          </a:prstGeom>
          <a:noFill/>
        </p:spPr>
        <p:txBody>
          <a:bodyPr wrap="square" rtlCol="0">
            <a:spAutoFit/>
          </a:bodyPr>
          <a:lstStyle/>
          <a:p>
            <a:r>
              <a:rPr lang="ko-KR" altLang="en-US" sz="2800" dirty="0" err="1">
                <a:solidFill>
                  <a:srgbClr val="002060"/>
                </a:solidFill>
              </a:rPr>
              <a:t>学籍与奖学金制度</a:t>
            </a:r>
            <a:endParaRPr lang="ko-KR" altLang="en-US" sz="2800" dirty="0">
              <a:solidFill>
                <a:srgbClr val="002060"/>
              </a:solidFill>
            </a:endParaRPr>
          </a:p>
        </p:txBody>
      </p:sp>
      <p:sp>
        <p:nvSpPr>
          <p:cNvPr id="7"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23" name="TextBox 22"/>
          <p:cNvSpPr txBox="1"/>
          <p:nvPr/>
        </p:nvSpPr>
        <p:spPr>
          <a:xfrm>
            <a:off x="276610" y="1143708"/>
            <a:ext cx="11248736" cy="1712648"/>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sz="1600" b="1" dirty="0">
                <a:solidFill>
                  <a:srgbClr val="002060"/>
                </a:solidFill>
                <a:latin typeface="+mj-lt"/>
              </a:rPr>
              <a:t>4. </a:t>
            </a:r>
            <a:r>
              <a:rPr lang="zh-CN" altLang="en-US" sz="1600" b="1" dirty="0">
                <a:solidFill>
                  <a:srgbClr val="002060"/>
                </a:solidFill>
                <a:latin typeface="+mj-lt"/>
              </a:rPr>
              <a:t>除籍事由</a:t>
            </a:r>
            <a:endParaRPr lang="en-US" altLang="ko-KR" sz="1600" b="1" dirty="0">
              <a:solidFill>
                <a:srgbClr val="002060"/>
              </a:solidFill>
              <a:latin typeface="+mj-lt"/>
            </a:endParaRPr>
          </a:p>
          <a:p>
            <a:pPr fontAlgn="base">
              <a:lnSpc>
                <a:spcPct val="150000"/>
              </a:lnSpc>
            </a:pPr>
            <a:r>
              <a:rPr lang="en-US" altLang="ko-KR" sz="1400" dirty="0">
                <a:solidFill>
                  <a:srgbClr val="002060"/>
                </a:solidFill>
              </a:rPr>
              <a:t>  1) </a:t>
            </a:r>
            <a:r>
              <a:rPr lang="ko-KR" altLang="en-US" sz="1400" b="1" dirty="0" err="1">
                <a:solidFill>
                  <a:srgbClr val="002060"/>
                </a:solidFill>
              </a:rPr>
              <a:t>未登录而</a:t>
            </a:r>
            <a:r>
              <a:rPr lang="zh-CN" altLang="en-US" sz="1400" b="1" dirty="0">
                <a:solidFill>
                  <a:srgbClr val="002060"/>
                </a:solidFill>
              </a:rPr>
              <a:t>除籍</a:t>
            </a:r>
            <a:r>
              <a:rPr lang="ko-KR" altLang="en-US" sz="1400" dirty="0">
                <a:solidFill>
                  <a:srgbClr val="002060"/>
                </a:solidFill>
              </a:rPr>
              <a:t> </a:t>
            </a:r>
            <a:r>
              <a:rPr lang="en-US" altLang="ko-KR" sz="1400" dirty="0">
                <a:solidFill>
                  <a:srgbClr val="002060"/>
                </a:solidFill>
              </a:rPr>
              <a:t>: </a:t>
            </a:r>
            <a:r>
              <a:rPr lang="zh-CN" altLang="en-US" sz="1400" dirty="0">
                <a:solidFill>
                  <a:srgbClr val="002060"/>
                </a:solidFill>
              </a:rPr>
              <a:t>没有在规定的时间内缴纳学费的</a:t>
            </a:r>
            <a:endParaRPr lang="en-US" altLang="zh-CN" sz="1400" dirty="0">
              <a:solidFill>
                <a:srgbClr val="002060"/>
              </a:solidFill>
            </a:endParaRPr>
          </a:p>
          <a:p>
            <a:pPr fontAlgn="base">
              <a:lnSpc>
                <a:spcPct val="150000"/>
              </a:lnSpc>
            </a:pPr>
            <a:r>
              <a:rPr lang="en-US" altLang="ko-KR" sz="1400" dirty="0">
                <a:solidFill>
                  <a:srgbClr val="002060"/>
                </a:solidFill>
              </a:rPr>
              <a:t>  2) </a:t>
            </a:r>
            <a:r>
              <a:rPr lang="ko-KR" altLang="en-US" sz="1400" b="1" dirty="0" err="1">
                <a:solidFill>
                  <a:srgbClr val="002060"/>
                </a:solidFill>
              </a:rPr>
              <a:t>超过休学期限</a:t>
            </a:r>
            <a:r>
              <a:rPr lang="en-US" altLang="ko-KR" sz="1400" b="1" dirty="0">
                <a:solidFill>
                  <a:srgbClr val="002060"/>
                </a:solidFill>
              </a:rPr>
              <a:t>: </a:t>
            </a:r>
            <a:r>
              <a:rPr lang="zh-CN" altLang="en-US" sz="1400" b="1" dirty="0">
                <a:solidFill>
                  <a:srgbClr val="002060"/>
                </a:solidFill>
              </a:rPr>
              <a:t> </a:t>
            </a:r>
            <a:r>
              <a:rPr lang="ko-KR" altLang="en-US" sz="1400" dirty="0" err="1">
                <a:solidFill>
                  <a:srgbClr val="002060"/>
                </a:solidFill>
              </a:rPr>
              <a:t>休学期满后</a:t>
            </a:r>
            <a:r>
              <a:rPr lang="zh-CN" altLang="en-US" sz="1400" dirty="0">
                <a:solidFill>
                  <a:srgbClr val="002060"/>
                </a:solidFill>
              </a:rPr>
              <a:t>，没有在规定的学期内复学的</a:t>
            </a:r>
            <a:endParaRPr lang="en-US" altLang="ko-KR" sz="1400" dirty="0">
              <a:solidFill>
                <a:srgbClr val="002060"/>
              </a:solidFill>
            </a:endParaRPr>
          </a:p>
          <a:p>
            <a:pPr fontAlgn="base">
              <a:lnSpc>
                <a:spcPct val="150000"/>
              </a:lnSpc>
            </a:pPr>
            <a:r>
              <a:rPr lang="en-US" altLang="ko-KR" sz="1400" dirty="0">
                <a:solidFill>
                  <a:srgbClr val="002060"/>
                </a:solidFill>
              </a:rPr>
              <a:t>  3) </a:t>
            </a:r>
            <a:r>
              <a:rPr lang="ko-KR" altLang="en-US" sz="1400" b="1" dirty="0" err="1">
                <a:solidFill>
                  <a:srgbClr val="002060"/>
                </a:solidFill>
              </a:rPr>
              <a:t>成绩不达标而</a:t>
            </a:r>
            <a:r>
              <a:rPr lang="zh-CN" altLang="en-US" sz="1400" b="1" dirty="0">
                <a:solidFill>
                  <a:srgbClr val="002060"/>
                </a:solidFill>
              </a:rPr>
              <a:t>除籍</a:t>
            </a:r>
            <a:r>
              <a:rPr lang="ko-KR" altLang="en-US" sz="1400" dirty="0">
                <a:solidFill>
                  <a:srgbClr val="002060"/>
                </a:solidFill>
              </a:rPr>
              <a:t> </a:t>
            </a:r>
            <a:r>
              <a:rPr lang="en-US" altLang="ko-KR" sz="1400" dirty="0">
                <a:solidFill>
                  <a:srgbClr val="002060"/>
                </a:solidFill>
              </a:rPr>
              <a:t>: </a:t>
            </a:r>
            <a:r>
              <a:rPr lang="zh-CN" altLang="en-US" sz="1400" dirty="0">
                <a:solidFill>
                  <a:srgbClr val="002060"/>
                </a:solidFill>
              </a:rPr>
              <a:t> 在连续获得</a:t>
            </a:r>
            <a:r>
              <a:rPr lang="en-US" altLang="zh-CN" sz="1400" dirty="0">
                <a:solidFill>
                  <a:srgbClr val="002060"/>
                </a:solidFill>
              </a:rPr>
              <a:t>2</a:t>
            </a:r>
            <a:r>
              <a:rPr lang="zh-CN" altLang="en-US" sz="1400" dirty="0">
                <a:solidFill>
                  <a:srgbClr val="002060"/>
                </a:solidFill>
              </a:rPr>
              <a:t>次学术警告（绩点未满</a:t>
            </a:r>
            <a:r>
              <a:rPr lang="en-US" altLang="zh-CN" sz="1400" dirty="0">
                <a:solidFill>
                  <a:srgbClr val="002060"/>
                </a:solidFill>
              </a:rPr>
              <a:t>1.5</a:t>
            </a:r>
            <a:r>
              <a:rPr lang="zh-CN" altLang="en-US" sz="1400" dirty="0">
                <a:solidFill>
                  <a:srgbClr val="002060"/>
                </a:solidFill>
              </a:rPr>
              <a:t>）后，下一学期平均绩点依旧未满</a:t>
            </a:r>
            <a:r>
              <a:rPr lang="en-US" altLang="zh-CN" sz="1400" dirty="0">
                <a:solidFill>
                  <a:srgbClr val="002060"/>
                </a:solidFill>
              </a:rPr>
              <a:t>1.25</a:t>
            </a:r>
            <a:r>
              <a:rPr lang="zh-CN" altLang="en-US" sz="1400" dirty="0">
                <a:solidFill>
                  <a:srgbClr val="002060"/>
                </a:solidFill>
              </a:rPr>
              <a:t>，或共获得</a:t>
            </a:r>
            <a:r>
              <a:rPr lang="en-US" altLang="zh-CN" sz="1400" dirty="0">
                <a:solidFill>
                  <a:srgbClr val="002060"/>
                </a:solidFill>
              </a:rPr>
              <a:t>4</a:t>
            </a:r>
            <a:r>
              <a:rPr lang="zh-CN" altLang="en-US" sz="1400" dirty="0">
                <a:solidFill>
                  <a:srgbClr val="002060"/>
                </a:solidFill>
              </a:rPr>
              <a:t>次学术警告的情况</a:t>
            </a:r>
            <a:endParaRPr lang="en-US" altLang="zh-CN" sz="1400" dirty="0">
              <a:solidFill>
                <a:srgbClr val="002060"/>
              </a:solidFill>
            </a:endParaRPr>
          </a:p>
          <a:p>
            <a:pPr fontAlgn="base">
              <a:lnSpc>
                <a:spcPct val="150000"/>
              </a:lnSpc>
            </a:pPr>
            <a:r>
              <a:rPr lang="zh-CN" altLang="en-US" sz="1400" dirty="0">
                <a:solidFill>
                  <a:srgbClr val="002060"/>
                </a:solidFill>
              </a:rPr>
              <a:t>  </a:t>
            </a:r>
            <a:r>
              <a:rPr lang="en-US" altLang="ko-KR" sz="1400" dirty="0">
                <a:solidFill>
                  <a:srgbClr val="002060"/>
                </a:solidFill>
              </a:rPr>
              <a:t>4) </a:t>
            </a:r>
            <a:r>
              <a:rPr lang="ko-KR" altLang="en-US" sz="1400" dirty="0" err="1">
                <a:solidFill>
                  <a:srgbClr val="002060"/>
                </a:solidFill>
              </a:rPr>
              <a:t>自行退学</a:t>
            </a:r>
            <a:r>
              <a:rPr lang="ko-KR" altLang="en-US" sz="1400" dirty="0">
                <a:solidFill>
                  <a:srgbClr val="002060"/>
                </a:solidFill>
              </a:rPr>
              <a:t> </a:t>
            </a:r>
            <a:r>
              <a:rPr lang="en-US" altLang="ko-KR" sz="1400" dirty="0">
                <a:solidFill>
                  <a:srgbClr val="002060"/>
                </a:solidFill>
              </a:rPr>
              <a:t>: </a:t>
            </a:r>
            <a:r>
              <a:rPr lang="ko-KR" altLang="en-US" sz="1400" dirty="0" err="1">
                <a:solidFill>
                  <a:srgbClr val="002060"/>
                </a:solidFill>
              </a:rPr>
              <a:t>学生本人自己决定退学的情况</a:t>
            </a:r>
            <a:endParaRPr lang="ko-KR" altLang="en-US" sz="1400" dirty="0">
              <a:solidFill>
                <a:srgbClr val="002060"/>
              </a:solidFill>
            </a:endParaRPr>
          </a:p>
        </p:txBody>
      </p:sp>
      <p:sp>
        <p:nvSpPr>
          <p:cNvPr id="24" name="TextBox 23"/>
          <p:cNvSpPr txBox="1"/>
          <p:nvPr/>
        </p:nvSpPr>
        <p:spPr>
          <a:xfrm>
            <a:off x="260460" y="3077986"/>
            <a:ext cx="11248736" cy="743217"/>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sz="1600" b="1" dirty="0">
                <a:solidFill>
                  <a:srgbClr val="002060"/>
                </a:solidFill>
                <a:latin typeface="+mj-lt"/>
              </a:rPr>
              <a:t>5. </a:t>
            </a:r>
            <a:r>
              <a:rPr lang="ko-KR" altLang="en-US" sz="1600" b="1" dirty="0" err="1">
                <a:solidFill>
                  <a:srgbClr val="002060"/>
                </a:solidFill>
                <a:latin typeface="+mj-lt"/>
              </a:rPr>
              <a:t>自行退学的步骤</a:t>
            </a:r>
            <a:endParaRPr lang="ko-KR" altLang="en-US" sz="1600" b="1" dirty="0">
              <a:solidFill>
                <a:srgbClr val="002060"/>
              </a:solidFill>
              <a:latin typeface="+mj-lt"/>
            </a:endParaRPr>
          </a:p>
          <a:p>
            <a:pPr fontAlgn="base">
              <a:lnSpc>
                <a:spcPct val="150000"/>
              </a:lnSpc>
            </a:pPr>
            <a:r>
              <a:rPr lang="ko-KR" altLang="en-US" sz="1400" b="1" dirty="0" err="1">
                <a:solidFill>
                  <a:srgbClr val="002060"/>
                </a:solidFill>
                <a:latin typeface="+mn-ea"/>
              </a:rPr>
              <a:t>填写退学申请</a:t>
            </a:r>
            <a:r>
              <a:rPr lang="en-US" altLang="ko-KR" sz="1400" b="1" dirty="0">
                <a:solidFill>
                  <a:srgbClr val="002060"/>
                </a:solidFill>
                <a:latin typeface="+mn-ea"/>
              </a:rPr>
              <a:t>(</a:t>
            </a:r>
            <a:r>
              <a:rPr lang="ko-KR" altLang="en-US" sz="1400" b="1" dirty="0" err="1">
                <a:solidFill>
                  <a:srgbClr val="002060"/>
                </a:solidFill>
                <a:latin typeface="+mn-ea"/>
              </a:rPr>
              <a:t>学生服务中心</a:t>
            </a:r>
            <a:r>
              <a:rPr lang="zh-CN" altLang="en-US" sz="1400" b="1" dirty="0">
                <a:solidFill>
                  <a:srgbClr val="002060"/>
                </a:solidFill>
                <a:latin typeface="+mn-ea"/>
              </a:rPr>
              <a:t>）（</a:t>
            </a:r>
            <a:r>
              <a:rPr lang="ko-KR" altLang="en-US" sz="1400" b="1" dirty="0">
                <a:solidFill>
                  <a:srgbClr val="002060"/>
                </a:solidFill>
                <a:latin typeface="+mn-ea"/>
              </a:rPr>
              <a:t>학생서비스센터</a:t>
            </a:r>
            <a:r>
              <a:rPr lang="en-US" altLang="ko-KR" sz="1400" b="1" dirty="0">
                <a:solidFill>
                  <a:srgbClr val="002060"/>
                </a:solidFill>
                <a:latin typeface="+mn-ea"/>
              </a:rPr>
              <a:t>)</a:t>
            </a:r>
            <a:r>
              <a:rPr lang="ko-KR" altLang="en-US" sz="1400" b="1" dirty="0">
                <a:solidFill>
                  <a:srgbClr val="002060"/>
                </a:solidFill>
                <a:latin typeface="+mn-ea"/>
              </a:rPr>
              <a:t>▶ </a:t>
            </a:r>
            <a:r>
              <a:rPr lang="ko-KR" altLang="en-US" sz="1400" b="1" dirty="0" err="1">
                <a:solidFill>
                  <a:srgbClr val="002060"/>
                </a:solidFill>
                <a:latin typeface="+mn-ea"/>
              </a:rPr>
              <a:t>国际交流处确认</a:t>
            </a:r>
            <a:r>
              <a:rPr lang="ko-KR" altLang="en-US" sz="1400" b="1" dirty="0">
                <a:solidFill>
                  <a:srgbClr val="002060"/>
                </a:solidFill>
                <a:latin typeface="+mn-ea"/>
              </a:rPr>
              <a:t>▶ </a:t>
            </a:r>
            <a:r>
              <a:rPr lang="ko-KR" altLang="en-US" sz="1400" b="1" dirty="0" err="1">
                <a:solidFill>
                  <a:srgbClr val="002060"/>
                </a:solidFill>
                <a:latin typeface="+mn-ea"/>
              </a:rPr>
              <a:t>提交退学申请</a:t>
            </a:r>
            <a:r>
              <a:rPr lang="zh-CN" altLang="en-US" sz="1400" b="1" dirty="0">
                <a:solidFill>
                  <a:srgbClr val="002060"/>
                </a:solidFill>
                <a:latin typeface="+mn-ea"/>
              </a:rPr>
              <a:t>，并获得批准（学生服务中心）</a:t>
            </a:r>
            <a:r>
              <a:rPr lang="en-US" altLang="ko-KR" sz="1400" b="1" dirty="0">
                <a:solidFill>
                  <a:srgbClr val="002060"/>
                </a:solidFill>
                <a:latin typeface="+mn-ea"/>
              </a:rPr>
              <a:t>(</a:t>
            </a:r>
            <a:r>
              <a:rPr lang="ko-KR" altLang="en-US" sz="1400" b="1" dirty="0">
                <a:solidFill>
                  <a:srgbClr val="002060"/>
                </a:solidFill>
                <a:latin typeface="+mn-ea"/>
              </a:rPr>
              <a:t>학생서비스센터</a:t>
            </a:r>
            <a:r>
              <a:rPr lang="en-US" altLang="ko-KR" sz="1400" b="1" dirty="0">
                <a:solidFill>
                  <a:srgbClr val="002060"/>
                </a:solidFill>
                <a:latin typeface="+mn-ea"/>
              </a:rPr>
              <a:t>)</a:t>
            </a:r>
            <a:endParaRPr lang="en-US" altLang="ko-KR" sz="1400" b="1" dirty="0">
              <a:latin typeface="+mn-ea"/>
            </a:endParaRPr>
          </a:p>
        </p:txBody>
      </p:sp>
      <p:sp>
        <p:nvSpPr>
          <p:cNvPr id="26" name="TextBox 25"/>
          <p:cNvSpPr txBox="1"/>
          <p:nvPr/>
        </p:nvSpPr>
        <p:spPr>
          <a:xfrm>
            <a:off x="247698" y="4096966"/>
            <a:ext cx="11248736" cy="1396408"/>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sz="1600" b="1" dirty="0">
                <a:solidFill>
                  <a:srgbClr val="002060"/>
                </a:solidFill>
                <a:latin typeface="+mj-lt"/>
              </a:rPr>
              <a:t>6. </a:t>
            </a:r>
            <a:r>
              <a:rPr lang="ko-KR" altLang="en-US" sz="1600" b="1" dirty="0" err="1">
                <a:solidFill>
                  <a:srgbClr val="002060"/>
                </a:solidFill>
                <a:latin typeface="+mj-lt"/>
              </a:rPr>
              <a:t>学术警告</a:t>
            </a:r>
            <a:endParaRPr lang="en-US" altLang="ko-KR" sz="1600" b="1" dirty="0">
              <a:solidFill>
                <a:srgbClr val="002060"/>
              </a:solidFill>
              <a:latin typeface="+mj-lt"/>
            </a:endParaRPr>
          </a:p>
          <a:p>
            <a:pPr fontAlgn="base">
              <a:lnSpc>
                <a:spcPct val="150000"/>
              </a:lnSpc>
            </a:pPr>
            <a:r>
              <a:rPr lang="en-US" altLang="ko-KR" sz="1400" b="1" dirty="0">
                <a:solidFill>
                  <a:srgbClr val="002060"/>
                </a:solidFill>
              </a:rPr>
              <a:t>  1) </a:t>
            </a:r>
            <a:r>
              <a:rPr lang="zh-CN" altLang="en-US" sz="1400" b="1" dirty="0">
                <a:solidFill>
                  <a:srgbClr val="002060"/>
                </a:solidFill>
              </a:rPr>
              <a:t>平均绩点未满</a:t>
            </a:r>
            <a:r>
              <a:rPr lang="en-US" altLang="zh-CN" sz="1400" b="1" dirty="0">
                <a:solidFill>
                  <a:srgbClr val="002060"/>
                </a:solidFill>
              </a:rPr>
              <a:t>1.50</a:t>
            </a:r>
            <a:r>
              <a:rPr lang="zh-CN" altLang="en-US" sz="1400" b="1" dirty="0">
                <a:solidFill>
                  <a:srgbClr val="002060"/>
                </a:solidFill>
              </a:rPr>
              <a:t>分的情况</a:t>
            </a:r>
            <a:endParaRPr lang="en-US" altLang="zh-CN" sz="1400" b="1" dirty="0">
              <a:solidFill>
                <a:srgbClr val="002060"/>
              </a:solidFill>
            </a:endParaRPr>
          </a:p>
          <a:p>
            <a:pPr fontAlgn="base">
              <a:lnSpc>
                <a:spcPct val="150000"/>
              </a:lnSpc>
            </a:pPr>
            <a:r>
              <a:rPr lang="en-US" altLang="ko-KR" sz="1400" dirty="0">
                <a:solidFill>
                  <a:srgbClr val="002060"/>
                </a:solidFill>
              </a:rPr>
              <a:t>  2) </a:t>
            </a:r>
            <a:r>
              <a:rPr lang="ko-KR" altLang="en-US" sz="1400" dirty="0" err="1">
                <a:solidFill>
                  <a:srgbClr val="002060"/>
                </a:solidFill>
              </a:rPr>
              <a:t>如</a:t>
            </a:r>
            <a:r>
              <a:rPr lang="ko-KR" altLang="en-US" sz="1400" b="1" dirty="0" err="1">
                <a:solidFill>
                  <a:srgbClr val="002060"/>
                </a:solidFill>
              </a:rPr>
              <a:t>获得学术警告时</a:t>
            </a:r>
            <a:r>
              <a:rPr lang="zh-CN" altLang="en-US" sz="1400" b="1" dirty="0">
                <a:solidFill>
                  <a:srgbClr val="002060"/>
                </a:solidFill>
              </a:rPr>
              <a:t>，可能会对延签造成不利的影响</a:t>
            </a:r>
            <a:endParaRPr lang="en-US" altLang="ko-KR" sz="1400" b="1" dirty="0">
              <a:solidFill>
                <a:srgbClr val="002060"/>
              </a:solidFill>
            </a:endParaRPr>
          </a:p>
          <a:p>
            <a:pPr fontAlgn="base">
              <a:lnSpc>
                <a:spcPct val="150000"/>
              </a:lnSpc>
            </a:pPr>
            <a:r>
              <a:rPr lang="en-US" altLang="ko-KR" sz="1400" dirty="0">
                <a:solidFill>
                  <a:srgbClr val="002060"/>
                </a:solidFill>
              </a:rPr>
              <a:t>  3)</a:t>
            </a:r>
            <a:r>
              <a:rPr lang="ko-KR" altLang="en-US" sz="1400" dirty="0" err="1">
                <a:solidFill>
                  <a:srgbClr val="002060"/>
                </a:solidFill>
              </a:rPr>
              <a:t>如学生</a:t>
            </a:r>
            <a:r>
              <a:rPr lang="zh-CN" altLang="en-US" sz="1400" dirty="0">
                <a:solidFill>
                  <a:srgbClr val="002060"/>
                </a:solidFill>
              </a:rPr>
              <a:t>在连续获得</a:t>
            </a:r>
            <a:r>
              <a:rPr lang="en-US" altLang="zh-CN" sz="1400" dirty="0">
                <a:solidFill>
                  <a:srgbClr val="002060"/>
                </a:solidFill>
              </a:rPr>
              <a:t>2</a:t>
            </a:r>
            <a:r>
              <a:rPr lang="zh-CN" altLang="en-US" sz="1400" dirty="0">
                <a:solidFill>
                  <a:srgbClr val="002060"/>
                </a:solidFill>
              </a:rPr>
              <a:t>次学术警告（绩点未满</a:t>
            </a:r>
            <a:r>
              <a:rPr lang="en-US" altLang="zh-CN" sz="1400" dirty="0">
                <a:solidFill>
                  <a:srgbClr val="002060"/>
                </a:solidFill>
              </a:rPr>
              <a:t>1.5</a:t>
            </a:r>
            <a:r>
              <a:rPr lang="zh-CN" altLang="en-US" sz="1400" dirty="0">
                <a:solidFill>
                  <a:srgbClr val="002060"/>
                </a:solidFill>
              </a:rPr>
              <a:t>）后，下一学期平均绩点依旧未满</a:t>
            </a:r>
            <a:r>
              <a:rPr lang="en-US" altLang="zh-CN" sz="1400" dirty="0">
                <a:solidFill>
                  <a:srgbClr val="002060"/>
                </a:solidFill>
              </a:rPr>
              <a:t>1.25</a:t>
            </a:r>
            <a:r>
              <a:rPr lang="zh-CN" altLang="en-US" sz="1400" dirty="0">
                <a:solidFill>
                  <a:srgbClr val="002060"/>
                </a:solidFill>
              </a:rPr>
              <a:t>，或共获得</a:t>
            </a:r>
            <a:r>
              <a:rPr lang="en-US" altLang="zh-CN" sz="1400" dirty="0">
                <a:solidFill>
                  <a:srgbClr val="002060"/>
                </a:solidFill>
              </a:rPr>
              <a:t>4</a:t>
            </a:r>
            <a:r>
              <a:rPr lang="zh-CN" altLang="en-US" sz="1400" dirty="0">
                <a:solidFill>
                  <a:srgbClr val="002060"/>
                </a:solidFill>
              </a:rPr>
              <a:t>次学术警告时，该学生将会被除籍</a:t>
            </a:r>
            <a:endParaRPr lang="en-US" altLang="ko-KR" sz="1400" dirty="0">
              <a:solidFill>
                <a:srgbClr val="002060"/>
              </a:solidFill>
            </a:endParaRPr>
          </a:p>
        </p:txBody>
      </p:sp>
    </p:spTree>
    <p:extLst>
      <p:ext uri="{BB962C8B-B14F-4D97-AF65-F5344CB8AC3E}">
        <p14:creationId xmlns:p14="http://schemas.microsoft.com/office/powerpoint/2010/main" val="1998173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143"/>
          <p:cNvSpPr/>
          <p:nvPr/>
        </p:nvSpPr>
        <p:spPr>
          <a:xfrm>
            <a:off x="0" y="-31634"/>
            <a:ext cx="12192000" cy="6889634"/>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4" name="Title 1">
            <a:extLst>
              <a:ext uri="{FF2B5EF4-FFF2-40B4-BE49-F238E27FC236}">
                <a16:creationId xmlns:a16="http://schemas.microsoft.com/office/drawing/2014/main" id="{78C4CF98-86D3-48D0-A694-A7B2EA9F3616}"/>
              </a:ext>
            </a:extLst>
          </p:cNvPr>
          <p:cNvSpPr>
            <a:spLocks noGrp="1"/>
          </p:cNvSpPr>
          <p:nvPr>
            <p:ph type="title"/>
          </p:nvPr>
        </p:nvSpPr>
        <p:spPr>
          <a:xfrm>
            <a:off x="581024" y="3399905"/>
            <a:ext cx="11029950" cy="1189038"/>
          </a:xfrm>
        </p:spPr>
        <p:txBody>
          <a:bodyPr>
            <a:normAutofit/>
          </a:bodyPr>
          <a:lstStyle/>
          <a:p>
            <a:pPr algn="ctr"/>
            <a:r>
              <a:rPr lang="ko-KR" altLang="en-US" sz="3200" dirty="0" err="1">
                <a:ea typeface="NanumSquare ExtraBold" panose="020B0600000101010101" pitchFamily="34" charset="-127"/>
              </a:rPr>
              <a:t>在校生奖学金制度</a:t>
            </a:r>
            <a:endParaRPr lang="en-US" sz="3200" dirty="0"/>
          </a:p>
        </p:txBody>
      </p:sp>
      <p:sp>
        <p:nvSpPr>
          <p:cNvPr id="6" name="Rectangle 5" descr="Classroom">
            <a:extLst>
              <a:ext uri="{FF2B5EF4-FFF2-40B4-BE49-F238E27FC236}">
                <a16:creationId xmlns:a16="http://schemas.microsoft.com/office/drawing/2014/main" id="{77C67856-75A2-4CB2-A066-6E9430503346}"/>
              </a:ext>
            </a:extLst>
          </p:cNvPr>
          <p:cNvSpPr/>
          <p:nvPr/>
        </p:nvSpPr>
        <p:spPr>
          <a:xfrm>
            <a:off x="5501481" y="1829469"/>
            <a:ext cx="1189037" cy="1189037"/>
          </a:xfrm>
          <a:prstGeom prst="rect">
            <a:avLst/>
          </a:prstGeom>
          <a:blipFill>
            <a:blip r:embed="rId2">
              <a:extLst>
                <a:ext uri="{96DAC541-7B7A-43D3-8B79-37D633B846F1}">
                  <asvg:svgBlip xmlns="" xmlns:asvg="http://schemas.microsoft.com/office/drawing/2016/SVG/main" r:embed="rId3"/>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Tree>
    <p:extLst>
      <p:ext uri="{BB962C8B-B14F-4D97-AF65-F5344CB8AC3E}">
        <p14:creationId xmlns:p14="http://schemas.microsoft.com/office/powerpoint/2010/main" val="348758070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43"/>
          <p:cNvSpPr/>
          <p:nvPr/>
        </p:nvSpPr>
        <p:spPr>
          <a:xfrm>
            <a:off x="0" y="-15931"/>
            <a:ext cx="12353731" cy="7293809"/>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 name="제목 1"/>
          <p:cNvSpPr>
            <a:spLocks noGrp="1"/>
          </p:cNvSpPr>
          <p:nvPr>
            <p:ph type="title"/>
          </p:nvPr>
        </p:nvSpPr>
        <p:spPr>
          <a:xfrm>
            <a:off x="838200" y="1294410"/>
            <a:ext cx="10515600" cy="1270660"/>
          </a:xfrm>
        </p:spPr>
        <p:txBody>
          <a:bodyPr/>
          <a:lstStyle/>
          <a:p>
            <a:pPr algn="ctr"/>
            <a:r>
              <a:rPr lang="ko-KR" altLang="en-US" dirty="0" err="1">
                <a:solidFill>
                  <a:srgbClr val="002060"/>
                </a:solidFill>
              </a:rPr>
              <a:t>本科外国留学生奖学金制度</a:t>
            </a:r>
            <a:endParaRPr lang="ko-KR" altLang="en-US" dirty="0">
              <a:solidFill>
                <a:srgbClr val="002060"/>
              </a:solidFill>
            </a:endParaRPr>
          </a:p>
        </p:txBody>
      </p:sp>
      <p:sp>
        <p:nvSpPr>
          <p:cNvPr id="3" name="내용 개체 틀 2"/>
          <p:cNvSpPr>
            <a:spLocks noGrp="1"/>
          </p:cNvSpPr>
          <p:nvPr>
            <p:ph idx="1"/>
          </p:nvPr>
        </p:nvSpPr>
        <p:spPr>
          <a:xfrm>
            <a:off x="838200" y="2707573"/>
            <a:ext cx="10515600" cy="3469389"/>
          </a:xfrm>
        </p:spPr>
        <p:txBody>
          <a:bodyPr anchor="ctr"/>
          <a:lstStyle/>
          <a:p>
            <a:pPr>
              <a:lnSpc>
                <a:spcPct val="150000"/>
              </a:lnSpc>
            </a:pPr>
            <a:r>
              <a:rPr lang="zh-CN" altLang="en-US" dirty="0">
                <a:solidFill>
                  <a:srgbClr val="002060"/>
                </a:solidFill>
              </a:rPr>
              <a:t>校内奖学金</a:t>
            </a:r>
            <a:endParaRPr lang="en-US" altLang="zh-CN" dirty="0">
              <a:solidFill>
                <a:srgbClr val="002060"/>
              </a:solidFill>
            </a:endParaRPr>
          </a:p>
          <a:p>
            <a:pPr lvl="1">
              <a:lnSpc>
                <a:spcPct val="150000"/>
              </a:lnSpc>
            </a:pPr>
            <a:r>
              <a:rPr lang="ko-KR" altLang="en-US" dirty="0" err="1">
                <a:solidFill>
                  <a:srgbClr val="002060"/>
                </a:solidFill>
              </a:rPr>
              <a:t>成绩奖学金</a:t>
            </a:r>
            <a:r>
              <a:rPr lang="ko-KR" altLang="en-US" dirty="0">
                <a:solidFill>
                  <a:srgbClr val="002060"/>
                </a:solidFill>
              </a:rPr>
              <a:t> </a:t>
            </a:r>
            <a:endParaRPr lang="en-US" altLang="ko-KR" dirty="0">
              <a:solidFill>
                <a:srgbClr val="002060"/>
              </a:solidFill>
            </a:endParaRPr>
          </a:p>
          <a:p>
            <a:pPr lvl="1">
              <a:lnSpc>
                <a:spcPct val="150000"/>
              </a:lnSpc>
            </a:pPr>
            <a:r>
              <a:rPr lang="en-US" altLang="ko-KR" dirty="0">
                <a:solidFill>
                  <a:srgbClr val="002060"/>
                </a:solidFill>
              </a:rPr>
              <a:t>TOPIK</a:t>
            </a:r>
            <a:r>
              <a:rPr lang="ko-KR" altLang="en-US" dirty="0" err="1">
                <a:solidFill>
                  <a:srgbClr val="002060"/>
                </a:solidFill>
              </a:rPr>
              <a:t>鼓励金</a:t>
            </a:r>
            <a:endParaRPr lang="en-US" altLang="ko-KR" dirty="0">
              <a:solidFill>
                <a:srgbClr val="002060"/>
              </a:solidFill>
            </a:endParaRPr>
          </a:p>
          <a:p>
            <a:pPr>
              <a:lnSpc>
                <a:spcPct val="150000"/>
              </a:lnSpc>
            </a:pPr>
            <a:r>
              <a:rPr lang="zh-CN" altLang="en-US" dirty="0">
                <a:solidFill>
                  <a:srgbClr val="002060"/>
                </a:solidFill>
              </a:rPr>
              <a:t>校外奖学金</a:t>
            </a:r>
            <a:endParaRPr lang="en-US" altLang="zh-CN" dirty="0">
              <a:solidFill>
                <a:srgbClr val="002060"/>
              </a:solidFill>
            </a:endParaRPr>
          </a:p>
          <a:p>
            <a:pPr lvl="1">
              <a:lnSpc>
                <a:spcPct val="150000"/>
              </a:lnSpc>
            </a:pPr>
            <a:r>
              <a:rPr lang="en-US" altLang="ko-KR" dirty="0">
                <a:solidFill>
                  <a:srgbClr val="002060"/>
                </a:solidFill>
              </a:rPr>
              <a:t>GKS </a:t>
            </a:r>
            <a:r>
              <a:rPr lang="ko-KR" altLang="en-US" dirty="0" err="1">
                <a:solidFill>
                  <a:srgbClr val="002060"/>
                </a:solidFill>
              </a:rPr>
              <a:t>奖学金</a:t>
            </a:r>
            <a:r>
              <a:rPr lang="ko-KR" altLang="en-US" dirty="0">
                <a:solidFill>
                  <a:srgbClr val="002060"/>
                </a:solidFill>
              </a:rPr>
              <a:t> </a:t>
            </a:r>
          </a:p>
        </p:txBody>
      </p:sp>
    </p:spTree>
    <p:extLst>
      <p:ext uri="{BB962C8B-B14F-4D97-AF65-F5344CB8AC3E}">
        <p14:creationId xmlns:p14="http://schemas.microsoft.com/office/powerpoint/2010/main" val="324368637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hape 143"/>
          <p:cNvSpPr/>
          <p:nvPr/>
        </p:nvSpPr>
        <p:spPr>
          <a:xfrm>
            <a:off x="-555171" y="0"/>
            <a:ext cx="13754877" cy="6977575"/>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 name="제목 1"/>
          <p:cNvSpPr>
            <a:spLocks noGrp="1"/>
          </p:cNvSpPr>
          <p:nvPr>
            <p:ph type="title"/>
          </p:nvPr>
        </p:nvSpPr>
        <p:spPr>
          <a:xfrm>
            <a:off x="1092530" y="2185060"/>
            <a:ext cx="3788227" cy="575074"/>
          </a:xfrm>
        </p:spPr>
        <p:txBody>
          <a:bodyPr>
            <a:normAutofit/>
          </a:bodyPr>
          <a:lstStyle/>
          <a:p>
            <a:r>
              <a:rPr lang="ko-KR" altLang="en-US" sz="2800" b="1" dirty="0" err="1"/>
              <a:t>关于成绩奖学金的详情</a:t>
            </a:r>
            <a:endParaRPr lang="ko-KR" altLang="en-US" sz="2800" b="1" dirty="0"/>
          </a:p>
        </p:txBody>
      </p:sp>
      <p:graphicFrame>
        <p:nvGraphicFramePr>
          <p:cNvPr id="6" name="내용 개체 틀 5"/>
          <p:cNvGraphicFramePr>
            <a:graphicFrameLocks noGrp="1"/>
          </p:cNvGraphicFramePr>
          <p:nvPr>
            <p:ph idx="1"/>
          </p:nvPr>
        </p:nvGraphicFramePr>
        <p:xfrm>
          <a:off x="5795157" y="982663"/>
          <a:ext cx="5628904" cy="4486806"/>
        </p:xfrm>
        <a:graphic>
          <a:graphicData uri="http://schemas.openxmlformats.org/drawingml/2006/table">
            <a:tbl>
              <a:tblPr firstRow="1" bandRow="1">
                <a:tableStyleId>{5C22544A-7EE6-4342-B048-85BDC9FD1C3A}</a:tableStyleId>
              </a:tblPr>
              <a:tblGrid>
                <a:gridCol w="2019316">
                  <a:extLst>
                    <a:ext uri="{9D8B030D-6E8A-4147-A177-3AD203B41FA5}">
                      <a16:colId xmlns:a16="http://schemas.microsoft.com/office/drawing/2014/main" val="516406236"/>
                    </a:ext>
                  </a:extLst>
                </a:gridCol>
                <a:gridCol w="1804794">
                  <a:extLst>
                    <a:ext uri="{9D8B030D-6E8A-4147-A177-3AD203B41FA5}">
                      <a16:colId xmlns:a16="http://schemas.microsoft.com/office/drawing/2014/main" val="2129471758"/>
                    </a:ext>
                  </a:extLst>
                </a:gridCol>
                <a:gridCol w="1804794">
                  <a:extLst>
                    <a:ext uri="{9D8B030D-6E8A-4147-A177-3AD203B41FA5}">
                      <a16:colId xmlns:a16="http://schemas.microsoft.com/office/drawing/2014/main" val="2183609721"/>
                    </a:ext>
                  </a:extLst>
                </a:gridCol>
              </a:tblGrid>
              <a:tr h="563051">
                <a:tc rowSpan="2">
                  <a:txBody>
                    <a:bodyPr/>
                    <a:lstStyle/>
                    <a:p>
                      <a:pPr algn="ctr" latinLnBrk="1"/>
                      <a:r>
                        <a:rPr lang="ko-KR" altLang="en-US" sz="1800" b="1" dirty="0" err="1">
                          <a:solidFill>
                            <a:schemeClr val="tx1"/>
                          </a:solidFill>
                          <a:latin typeface="+mj-ea"/>
                          <a:ea typeface="+mj-ea"/>
                        </a:rPr>
                        <a:t>成绩</a:t>
                      </a:r>
                      <a:r>
                        <a:rPr lang="en-US" altLang="ko-KR" sz="1800" b="1" dirty="0">
                          <a:solidFill>
                            <a:schemeClr val="tx1"/>
                          </a:solidFill>
                          <a:latin typeface="+mj-ea"/>
                          <a:ea typeface="+mj-ea"/>
                        </a:rPr>
                        <a:t>(GPA)</a:t>
                      </a:r>
                      <a:endParaRPr lang="ko-KR" altLang="en-US" sz="1800" b="1" dirty="0">
                        <a:solidFill>
                          <a:schemeClr val="tx1"/>
                        </a:solidFill>
                        <a:latin typeface="+mj-ea"/>
                        <a:ea typeface="+mj-e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gridSpan="2">
                  <a:txBody>
                    <a:bodyPr/>
                    <a:lstStyle/>
                    <a:p>
                      <a:pPr algn="ctr" latinLnBrk="1"/>
                      <a:r>
                        <a:rPr lang="ko-KR" altLang="en-US" sz="1800" b="1" dirty="0" err="1">
                          <a:solidFill>
                            <a:schemeClr val="tx1"/>
                          </a:solidFill>
                          <a:latin typeface="+mj-ea"/>
                          <a:ea typeface="+mj-ea"/>
                        </a:rPr>
                        <a:t>奖学金</a:t>
                      </a:r>
                      <a:endParaRPr lang="ko-KR" altLang="en-US" sz="1800" b="1" dirty="0">
                        <a:solidFill>
                          <a:schemeClr val="tx1"/>
                        </a:solidFill>
                        <a:latin typeface="+mj-ea"/>
                        <a:ea typeface="+mj-e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pPr latinLnBrk="1"/>
                      <a:endParaRPr lang="ko-KR" altLang="en-US" dirty="0"/>
                    </a:p>
                  </a:txBody>
                  <a:tcPr/>
                </a:tc>
                <a:extLst>
                  <a:ext uri="{0D108BD9-81ED-4DB2-BD59-A6C34878D82A}">
                    <a16:rowId xmlns:a16="http://schemas.microsoft.com/office/drawing/2014/main" val="457322350"/>
                  </a:ext>
                </a:extLst>
              </a:tr>
              <a:tr h="526314">
                <a:tc vMerge="1">
                  <a:txBody>
                    <a:bodyPr/>
                    <a:lstStyle/>
                    <a:p>
                      <a:pPr marL="0" marR="0" indent="0" algn="ctr" fontAlgn="base" latinLnBrk="0">
                        <a:lnSpc>
                          <a:spcPct val="160000"/>
                        </a:lnSpc>
                        <a:spcBef>
                          <a:spcPts val="0"/>
                        </a:spcBef>
                        <a:spcAft>
                          <a:spcPts val="0"/>
                        </a:spcAft>
                      </a:pPr>
                      <a:endParaRPr lang="ko-KR" altLang="en-US" sz="1000" kern="0" spc="0" dirty="0">
                        <a:solidFill>
                          <a:srgbClr val="000000"/>
                        </a:solidFill>
                        <a:effectLst/>
                        <a:latin typeface="함초롬바탕" panose="02030604000101010101" pitchFamily="18" charset="-127"/>
                      </a:endParaRPr>
                    </a:p>
                  </a:txBody>
                  <a:tcPr marL="64770" marR="64770" marT="17907" marB="17907" anchor="ctr"/>
                </a:tc>
                <a:tc>
                  <a:txBody>
                    <a:bodyPr/>
                    <a:lstStyle/>
                    <a:p>
                      <a:pPr marL="0" marR="0" indent="0" algn="ctr" fontAlgn="base" latinLnBrk="0">
                        <a:lnSpc>
                          <a:spcPct val="160000"/>
                        </a:lnSpc>
                        <a:spcBef>
                          <a:spcPts val="0"/>
                        </a:spcBef>
                        <a:spcAft>
                          <a:spcPts val="0"/>
                        </a:spcAft>
                      </a:pPr>
                      <a:r>
                        <a:rPr lang="en-US" sz="1800" b="1" kern="0" spc="0" dirty="0">
                          <a:solidFill>
                            <a:schemeClr val="tx1"/>
                          </a:solidFill>
                          <a:effectLst/>
                          <a:latin typeface="+mj-ea"/>
                          <a:ea typeface="+mj-ea"/>
                        </a:rPr>
                        <a:t>TOPIK 3</a:t>
                      </a:r>
                      <a:r>
                        <a:rPr lang="ko-KR" altLang="en-US" sz="1800" b="1" kern="0" spc="0" dirty="0" err="1">
                          <a:solidFill>
                            <a:schemeClr val="tx1"/>
                          </a:solidFill>
                          <a:effectLst/>
                          <a:latin typeface="+mj-ea"/>
                          <a:ea typeface="+mj-ea"/>
                        </a:rPr>
                        <a:t>级以下</a:t>
                      </a:r>
                      <a:endParaRPr lang="ko-KR" altLang="en-US" sz="1800" b="1" kern="0" spc="0" dirty="0">
                        <a:solidFill>
                          <a:schemeClr val="tx1"/>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0" marR="0" indent="0" algn="ctr" fontAlgn="base" latinLnBrk="0">
                        <a:lnSpc>
                          <a:spcPct val="160000"/>
                        </a:lnSpc>
                        <a:spcBef>
                          <a:spcPts val="0"/>
                        </a:spcBef>
                        <a:spcAft>
                          <a:spcPts val="0"/>
                        </a:spcAft>
                      </a:pPr>
                      <a:r>
                        <a:rPr lang="en-US" sz="1800" b="1" kern="0" spc="0" dirty="0">
                          <a:solidFill>
                            <a:schemeClr val="tx1"/>
                          </a:solidFill>
                          <a:effectLst/>
                          <a:latin typeface="+mj-ea"/>
                          <a:ea typeface="+mj-ea"/>
                        </a:rPr>
                        <a:t>TOPIK 4</a:t>
                      </a:r>
                      <a:r>
                        <a:rPr lang="ko-KR" altLang="en-US" sz="1800" b="1" kern="0" spc="0" dirty="0" err="1">
                          <a:solidFill>
                            <a:schemeClr val="tx1"/>
                          </a:solidFill>
                          <a:effectLst/>
                          <a:latin typeface="+mj-ea"/>
                          <a:ea typeface="+mj-ea"/>
                        </a:rPr>
                        <a:t>级以上</a:t>
                      </a:r>
                      <a:endParaRPr lang="ko-KR" altLang="en-US" sz="1800" b="1" kern="0" spc="0" dirty="0">
                        <a:solidFill>
                          <a:schemeClr val="tx1"/>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633123555"/>
                  </a:ext>
                </a:extLst>
              </a:tr>
              <a:tr h="980537">
                <a:tc>
                  <a:txBody>
                    <a:bodyPr/>
                    <a:lstStyle/>
                    <a:p>
                      <a:pPr marL="0" marR="0" indent="0" algn="ctr" defTabSz="457200" rtl="0" eaLnBrk="1" fontAlgn="base" latinLnBrk="0" hangingPunct="1">
                        <a:lnSpc>
                          <a:spcPct val="160000"/>
                        </a:lnSpc>
                        <a:spcBef>
                          <a:spcPts val="0"/>
                        </a:spcBef>
                        <a:spcAft>
                          <a:spcPts val="0"/>
                        </a:spcAft>
                        <a:buClrTx/>
                        <a:buSzTx/>
                        <a:buFontTx/>
                        <a:buNone/>
                        <a:tabLst/>
                        <a:defRPr/>
                      </a:pPr>
                      <a:r>
                        <a:rPr lang="en-US" altLang="ko-KR" sz="1800" kern="0" spc="0" dirty="0">
                          <a:solidFill>
                            <a:srgbClr val="000000"/>
                          </a:solidFill>
                          <a:effectLst/>
                          <a:latin typeface="+mj-ea"/>
                          <a:ea typeface="+mj-ea"/>
                        </a:rPr>
                        <a:t>4.3</a:t>
                      </a:r>
                      <a:r>
                        <a:rPr lang="ko-KR" altLang="en-US" sz="1800" kern="0" spc="0" dirty="0" err="1">
                          <a:solidFill>
                            <a:srgbClr val="000000"/>
                          </a:solidFill>
                          <a:effectLst/>
                          <a:latin typeface="+mj-ea"/>
                          <a:ea typeface="+mj-ea"/>
                        </a:rPr>
                        <a:t>以上</a:t>
                      </a:r>
                      <a:endParaRPr lang="ko-KR" altLang="en-US" sz="18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ctr" fontAlgn="base" latinLnBrk="0">
                        <a:lnSpc>
                          <a:spcPct val="160000"/>
                        </a:lnSpc>
                        <a:spcBef>
                          <a:spcPts val="0"/>
                        </a:spcBef>
                        <a:spcAft>
                          <a:spcPts val="0"/>
                        </a:spcAft>
                      </a:pPr>
                      <a:r>
                        <a:rPr lang="ko-KR" altLang="en-US" sz="1800" kern="0" spc="0" dirty="0" err="1">
                          <a:solidFill>
                            <a:srgbClr val="000000"/>
                          </a:solidFill>
                          <a:effectLst/>
                          <a:latin typeface="+mj-ea"/>
                          <a:ea typeface="+mn-ea"/>
                          <a:cs typeface="+mn-cs"/>
                        </a:rPr>
                        <a:t>学费的</a:t>
                      </a:r>
                      <a:r>
                        <a:rPr lang="ko-KR" altLang="en-US" sz="1800" kern="0" spc="0" dirty="0">
                          <a:solidFill>
                            <a:srgbClr val="000000"/>
                          </a:solidFill>
                          <a:effectLst/>
                          <a:latin typeface="+mj-ea"/>
                          <a:ea typeface="+mj-ea"/>
                        </a:rPr>
                        <a:t> </a:t>
                      </a:r>
                      <a:r>
                        <a:rPr lang="en-US" altLang="ko-KR" sz="1800" kern="0" spc="0" dirty="0">
                          <a:solidFill>
                            <a:srgbClr val="000000"/>
                          </a:solidFill>
                          <a:effectLst/>
                          <a:latin typeface="+mj-ea"/>
                          <a:ea typeface="+mj-ea"/>
                        </a:rPr>
                        <a:t>80%</a:t>
                      </a:r>
                      <a:endParaRPr lang="ko-KR" altLang="en-US" sz="18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ctr" fontAlgn="base" latinLnBrk="0">
                        <a:lnSpc>
                          <a:spcPct val="160000"/>
                        </a:lnSpc>
                        <a:spcBef>
                          <a:spcPts val="0"/>
                        </a:spcBef>
                        <a:spcAft>
                          <a:spcPts val="0"/>
                        </a:spcAft>
                      </a:pPr>
                      <a:r>
                        <a:rPr lang="ko-KR" altLang="en-US" sz="1800" kern="0" spc="0" dirty="0" err="1">
                          <a:solidFill>
                            <a:srgbClr val="000000"/>
                          </a:solidFill>
                          <a:effectLst/>
                          <a:latin typeface="+mj-ea"/>
                          <a:ea typeface="+mn-ea"/>
                          <a:cs typeface="+mn-cs"/>
                        </a:rPr>
                        <a:t>学费的</a:t>
                      </a:r>
                      <a:r>
                        <a:rPr lang="ko-KR" altLang="en-US" sz="1800" kern="0" spc="0" dirty="0">
                          <a:solidFill>
                            <a:srgbClr val="000000"/>
                          </a:solidFill>
                          <a:effectLst/>
                          <a:latin typeface="+mj-ea"/>
                          <a:ea typeface="+mj-ea"/>
                        </a:rPr>
                        <a:t> </a:t>
                      </a:r>
                      <a:r>
                        <a:rPr lang="en-US" altLang="ko-KR" sz="1800" kern="0" spc="0" dirty="0">
                          <a:solidFill>
                            <a:srgbClr val="000000"/>
                          </a:solidFill>
                          <a:effectLst/>
                          <a:latin typeface="+mj-ea"/>
                          <a:ea typeface="+mj-ea"/>
                        </a:rPr>
                        <a:t>100%</a:t>
                      </a: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612966335"/>
                  </a:ext>
                </a:extLst>
              </a:tr>
              <a:tr h="604226">
                <a:tc>
                  <a:txBody>
                    <a:bodyPr/>
                    <a:lstStyle/>
                    <a:p>
                      <a:pPr marL="0" marR="0" indent="0" algn="ctr" fontAlgn="base" latinLnBrk="0">
                        <a:lnSpc>
                          <a:spcPct val="160000"/>
                        </a:lnSpc>
                        <a:spcBef>
                          <a:spcPts val="0"/>
                        </a:spcBef>
                        <a:spcAft>
                          <a:spcPts val="0"/>
                        </a:spcAft>
                      </a:pPr>
                      <a:r>
                        <a:rPr lang="en-US" altLang="ko-KR" sz="1800" kern="0" spc="0" dirty="0">
                          <a:solidFill>
                            <a:srgbClr val="000000"/>
                          </a:solidFill>
                          <a:effectLst/>
                          <a:latin typeface="+mj-ea"/>
                          <a:ea typeface="+mj-ea"/>
                        </a:rPr>
                        <a:t>4.0</a:t>
                      </a:r>
                      <a:r>
                        <a:rPr lang="ko-KR" altLang="en-US" sz="1800" kern="0" spc="0" dirty="0" err="1">
                          <a:solidFill>
                            <a:srgbClr val="000000"/>
                          </a:solidFill>
                          <a:effectLst/>
                          <a:latin typeface="+mj-ea"/>
                          <a:ea typeface="+mj-ea"/>
                        </a:rPr>
                        <a:t>以上</a:t>
                      </a:r>
                      <a:r>
                        <a:rPr lang="ko-KR" altLang="en-US" sz="1800" kern="0" spc="0" dirty="0">
                          <a:solidFill>
                            <a:srgbClr val="000000"/>
                          </a:solidFill>
                          <a:effectLst/>
                          <a:latin typeface="+mj-ea"/>
                          <a:ea typeface="+mj-ea"/>
                        </a:rPr>
                        <a:t>∼</a:t>
                      </a:r>
                      <a:r>
                        <a:rPr lang="en-US" altLang="ko-KR" sz="1800" kern="0" spc="0" dirty="0">
                          <a:solidFill>
                            <a:srgbClr val="000000"/>
                          </a:solidFill>
                          <a:effectLst/>
                          <a:latin typeface="+mj-ea"/>
                          <a:ea typeface="+mj-ea"/>
                        </a:rPr>
                        <a:t>4.3</a:t>
                      </a:r>
                      <a:r>
                        <a:rPr lang="ko-KR" altLang="en-US" sz="1800" kern="0" spc="0" dirty="0" err="1">
                          <a:solidFill>
                            <a:srgbClr val="000000"/>
                          </a:solidFill>
                          <a:effectLst/>
                          <a:latin typeface="+mj-ea"/>
                          <a:ea typeface="+mj-ea"/>
                        </a:rPr>
                        <a:t>以下</a:t>
                      </a:r>
                      <a:endParaRPr lang="ko-KR" altLang="en-US" sz="18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ctr" fontAlgn="base" latinLnBrk="0">
                        <a:lnSpc>
                          <a:spcPct val="160000"/>
                        </a:lnSpc>
                        <a:spcBef>
                          <a:spcPts val="0"/>
                        </a:spcBef>
                        <a:spcAft>
                          <a:spcPts val="0"/>
                        </a:spcAft>
                      </a:pPr>
                      <a:r>
                        <a:rPr lang="ko-KR" altLang="en-US" sz="1800" kern="0" spc="0" dirty="0" err="1">
                          <a:solidFill>
                            <a:srgbClr val="000000"/>
                          </a:solidFill>
                          <a:effectLst/>
                          <a:latin typeface="+mj-ea"/>
                          <a:ea typeface="+mn-ea"/>
                          <a:cs typeface="+mn-cs"/>
                        </a:rPr>
                        <a:t>学费的</a:t>
                      </a:r>
                      <a:r>
                        <a:rPr lang="ko-KR" altLang="en-US" sz="1800" kern="0" spc="0" dirty="0">
                          <a:solidFill>
                            <a:srgbClr val="000000"/>
                          </a:solidFill>
                          <a:effectLst/>
                          <a:latin typeface="+mj-ea"/>
                          <a:ea typeface="+mj-ea"/>
                        </a:rPr>
                        <a:t> </a:t>
                      </a:r>
                      <a:r>
                        <a:rPr lang="en-US" altLang="ko-KR" sz="1800" kern="0" spc="0" dirty="0">
                          <a:solidFill>
                            <a:srgbClr val="000000"/>
                          </a:solidFill>
                          <a:effectLst/>
                          <a:latin typeface="+mj-ea"/>
                          <a:ea typeface="+mj-ea"/>
                        </a:rPr>
                        <a:t>60%</a:t>
                      </a:r>
                      <a:endParaRPr lang="ko-KR" altLang="en-US" sz="18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ctr" fontAlgn="base" latinLnBrk="0">
                        <a:lnSpc>
                          <a:spcPct val="160000"/>
                        </a:lnSpc>
                        <a:spcBef>
                          <a:spcPts val="0"/>
                        </a:spcBef>
                        <a:spcAft>
                          <a:spcPts val="0"/>
                        </a:spcAft>
                      </a:pPr>
                      <a:r>
                        <a:rPr lang="ko-KR" altLang="en-US" sz="1800" kern="0" spc="0" dirty="0" err="1">
                          <a:solidFill>
                            <a:srgbClr val="000000"/>
                          </a:solidFill>
                          <a:effectLst/>
                          <a:latin typeface="+mj-ea"/>
                          <a:ea typeface="+mn-ea"/>
                          <a:cs typeface="+mn-cs"/>
                        </a:rPr>
                        <a:t>学费的</a:t>
                      </a:r>
                      <a:r>
                        <a:rPr lang="ko-KR" altLang="en-US" sz="1800" kern="0" spc="0" dirty="0">
                          <a:solidFill>
                            <a:srgbClr val="000000"/>
                          </a:solidFill>
                          <a:effectLst/>
                          <a:latin typeface="+mj-ea"/>
                          <a:ea typeface="+mj-ea"/>
                        </a:rPr>
                        <a:t> </a:t>
                      </a:r>
                      <a:r>
                        <a:rPr lang="en-US" altLang="ko-KR" sz="1800" kern="0" spc="0" dirty="0">
                          <a:solidFill>
                            <a:srgbClr val="000000"/>
                          </a:solidFill>
                          <a:effectLst/>
                          <a:latin typeface="+mj-ea"/>
                          <a:ea typeface="+mj-ea"/>
                        </a:rPr>
                        <a:t>80%</a:t>
                      </a:r>
                      <a:endParaRPr lang="ko-KR" altLang="en-US" sz="18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496950560"/>
                  </a:ext>
                </a:extLst>
              </a:tr>
              <a:tr h="604226">
                <a:tc>
                  <a:txBody>
                    <a:bodyPr/>
                    <a:lstStyle/>
                    <a:p>
                      <a:pPr marL="0" marR="0" indent="0" algn="ctr" fontAlgn="base" latinLnBrk="0">
                        <a:lnSpc>
                          <a:spcPct val="160000"/>
                        </a:lnSpc>
                        <a:spcBef>
                          <a:spcPts val="0"/>
                        </a:spcBef>
                        <a:spcAft>
                          <a:spcPts val="0"/>
                        </a:spcAft>
                      </a:pPr>
                      <a:r>
                        <a:rPr lang="en-US" altLang="ko-KR" sz="1800" kern="0" spc="0" dirty="0">
                          <a:solidFill>
                            <a:srgbClr val="000000"/>
                          </a:solidFill>
                          <a:effectLst/>
                          <a:latin typeface="+mj-ea"/>
                          <a:ea typeface="+mj-ea"/>
                        </a:rPr>
                        <a:t>3.5</a:t>
                      </a:r>
                      <a:r>
                        <a:rPr lang="ko-KR" altLang="en-US" sz="1800" kern="0" spc="0" dirty="0" err="1">
                          <a:solidFill>
                            <a:srgbClr val="000000"/>
                          </a:solidFill>
                          <a:effectLst/>
                          <a:latin typeface="+mj-ea"/>
                          <a:ea typeface="+mj-ea"/>
                        </a:rPr>
                        <a:t>以上</a:t>
                      </a:r>
                      <a:r>
                        <a:rPr lang="ko-KR" altLang="en-US" sz="1800" kern="0" spc="0" dirty="0">
                          <a:solidFill>
                            <a:srgbClr val="000000"/>
                          </a:solidFill>
                          <a:effectLst/>
                          <a:latin typeface="+mj-ea"/>
                          <a:ea typeface="+mj-ea"/>
                        </a:rPr>
                        <a:t>∼</a:t>
                      </a:r>
                      <a:r>
                        <a:rPr lang="en-US" altLang="ko-KR" sz="1800" kern="0" spc="0" dirty="0">
                          <a:solidFill>
                            <a:srgbClr val="000000"/>
                          </a:solidFill>
                          <a:effectLst/>
                          <a:latin typeface="+mj-ea"/>
                          <a:ea typeface="+mj-ea"/>
                        </a:rPr>
                        <a:t>4.0</a:t>
                      </a:r>
                      <a:r>
                        <a:rPr lang="ko-KR" altLang="en-US" sz="1800" kern="0" spc="0" dirty="0" err="1">
                          <a:solidFill>
                            <a:srgbClr val="000000"/>
                          </a:solidFill>
                          <a:effectLst/>
                          <a:latin typeface="+mj-ea"/>
                          <a:ea typeface="+mj-ea"/>
                        </a:rPr>
                        <a:t>以下</a:t>
                      </a:r>
                      <a:endParaRPr lang="ko-KR" altLang="en-US" sz="18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ctr" fontAlgn="base" latinLnBrk="0">
                        <a:lnSpc>
                          <a:spcPct val="160000"/>
                        </a:lnSpc>
                        <a:spcBef>
                          <a:spcPts val="0"/>
                        </a:spcBef>
                        <a:spcAft>
                          <a:spcPts val="0"/>
                        </a:spcAft>
                      </a:pPr>
                      <a:r>
                        <a:rPr lang="ko-KR" altLang="en-US" sz="1800" kern="0" spc="0" dirty="0" err="1">
                          <a:solidFill>
                            <a:srgbClr val="000000"/>
                          </a:solidFill>
                          <a:effectLst/>
                          <a:latin typeface="+mj-ea"/>
                          <a:ea typeface="+mn-ea"/>
                          <a:cs typeface="+mn-cs"/>
                        </a:rPr>
                        <a:t>学费的</a:t>
                      </a:r>
                      <a:r>
                        <a:rPr lang="ko-KR" altLang="en-US" sz="1800" kern="0" spc="0" dirty="0">
                          <a:solidFill>
                            <a:srgbClr val="000000"/>
                          </a:solidFill>
                          <a:effectLst/>
                          <a:latin typeface="+mj-ea"/>
                          <a:ea typeface="+mj-ea"/>
                        </a:rPr>
                        <a:t> </a:t>
                      </a:r>
                      <a:r>
                        <a:rPr lang="en-US" altLang="ko-KR" sz="1800" kern="0" spc="0" dirty="0">
                          <a:solidFill>
                            <a:srgbClr val="000000"/>
                          </a:solidFill>
                          <a:effectLst/>
                          <a:latin typeface="+mj-ea"/>
                          <a:ea typeface="+mj-ea"/>
                        </a:rPr>
                        <a:t>40%</a:t>
                      </a:r>
                      <a:endParaRPr lang="ko-KR" altLang="en-US" sz="18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ctr" fontAlgn="base" latinLnBrk="0">
                        <a:lnSpc>
                          <a:spcPct val="160000"/>
                        </a:lnSpc>
                        <a:spcBef>
                          <a:spcPts val="0"/>
                        </a:spcBef>
                        <a:spcAft>
                          <a:spcPts val="0"/>
                        </a:spcAft>
                      </a:pPr>
                      <a:r>
                        <a:rPr lang="ko-KR" altLang="en-US" sz="1800" kern="0" spc="0" dirty="0" err="1">
                          <a:solidFill>
                            <a:srgbClr val="000000"/>
                          </a:solidFill>
                          <a:effectLst/>
                          <a:latin typeface="+mj-ea"/>
                          <a:ea typeface="+mn-ea"/>
                          <a:cs typeface="+mn-cs"/>
                        </a:rPr>
                        <a:t>学费的</a:t>
                      </a:r>
                      <a:r>
                        <a:rPr lang="ko-KR" altLang="en-US" sz="1800" kern="0" spc="0" dirty="0">
                          <a:solidFill>
                            <a:srgbClr val="000000"/>
                          </a:solidFill>
                          <a:effectLst/>
                          <a:latin typeface="+mj-ea"/>
                          <a:ea typeface="+mj-ea"/>
                        </a:rPr>
                        <a:t> </a:t>
                      </a:r>
                      <a:r>
                        <a:rPr lang="en-US" altLang="ko-KR" sz="1800" kern="0" spc="0" dirty="0">
                          <a:solidFill>
                            <a:srgbClr val="000000"/>
                          </a:solidFill>
                          <a:effectLst/>
                          <a:latin typeface="+mj-ea"/>
                          <a:ea typeface="+mj-ea"/>
                        </a:rPr>
                        <a:t>60%</a:t>
                      </a:r>
                      <a:endParaRPr lang="ko-KR" altLang="en-US" sz="18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254519517"/>
                  </a:ext>
                </a:extLst>
              </a:tr>
              <a:tr h="604226">
                <a:tc>
                  <a:txBody>
                    <a:bodyPr/>
                    <a:lstStyle/>
                    <a:p>
                      <a:pPr marL="0" marR="0" indent="0" algn="ctr" fontAlgn="base" latinLnBrk="0">
                        <a:lnSpc>
                          <a:spcPct val="160000"/>
                        </a:lnSpc>
                        <a:spcBef>
                          <a:spcPts val="0"/>
                        </a:spcBef>
                        <a:spcAft>
                          <a:spcPts val="0"/>
                        </a:spcAft>
                      </a:pPr>
                      <a:r>
                        <a:rPr lang="en-US" altLang="ko-KR" sz="1800" kern="0" spc="0" dirty="0">
                          <a:solidFill>
                            <a:srgbClr val="000000"/>
                          </a:solidFill>
                          <a:effectLst/>
                          <a:latin typeface="+mj-ea"/>
                          <a:ea typeface="+mj-ea"/>
                        </a:rPr>
                        <a:t>3.0</a:t>
                      </a:r>
                      <a:r>
                        <a:rPr lang="ko-KR" altLang="en-US" sz="1800" kern="0" spc="0" dirty="0" err="1">
                          <a:solidFill>
                            <a:srgbClr val="000000"/>
                          </a:solidFill>
                          <a:effectLst/>
                          <a:latin typeface="+mj-ea"/>
                          <a:ea typeface="+mj-ea"/>
                        </a:rPr>
                        <a:t>以上</a:t>
                      </a:r>
                      <a:r>
                        <a:rPr lang="ko-KR" altLang="en-US" sz="1800" kern="0" spc="0" dirty="0">
                          <a:solidFill>
                            <a:srgbClr val="000000"/>
                          </a:solidFill>
                          <a:effectLst/>
                          <a:latin typeface="+mj-ea"/>
                          <a:ea typeface="+mj-ea"/>
                        </a:rPr>
                        <a:t>∼</a:t>
                      </a:r>
                      <a:r>
                        <a:rPr lang="en-US" altLang="ko-KR" sz="1800" kern="0" spc="0" dirty="0">
                          <a:solidFill>
                            <a:srgbClr val="000000"/>
                          </a:solidFill>
                          <a:effectLst/>
                          <a:latin typeface="+mj-ea"/>
                          <a:ea typeface="+mj-ea"/>
                        </a:rPr>
                        <a:t>3.5</a:t>
                      </a:r>
                      <a:r>
                        <a:rPr lang="ko-KR" altLang="en-US" sz="1800" kern="0" spc="0" dirty="0" err="1">
                          <a:solidFill>
                            <a:srgbClr val="000000"/>
                          </a:solidFill>
                          <a:effectLst/>
                          <a:latin typeface="+mj-ea"/>
                          <a:ea typeface="+mj-ea"/>
                        </a:rPr>
                        <a:t>以下</a:t>
                      </a:r>
                      <a:endParaRPr lang="ko-KR" altLang="en-US" sz="18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ctr" fontAlgn="base" latinLnBrk="0">
                        <a:lnSpc>
                          <a:spcPct val="160000"/>
                        </a:lnSpc>
                        <a:spcBef>
                          <a:spcPts val="0"/>
                        </a:spcBef>
                        <a:spcAft>
                          <a:spcPts val="0"/>
                        </a:spcAft>
                      </a:pPr>
                      <a:r>
                        <a:rPr lang="ko-KR" altLang="en-US" sz="1800" kern="0" spc="0" dirty="0" err="1">
                          <a:solidFill>
                            <a:srgbClr val="000000"/>
                          </a:solidFill>
                          <a:effectLst/>
                          <a:latin typeface="+mj-ea"/>
                          <a:ea typeface="+mn-ea"/>
                          <a:cs typeface="+mn-cs"/>
                        </a:rPr>
                        <a:t>学费的</a:t>
                      </a:r>
                      <a:r>
                        <a:rPr lang="ko-KR" altLang="en-US" sz="1800" kern="0" spc="0" dirty="0">
                          <a:solidFill>
                            <a:srgbClr val="000000"/>
                          </a:solidFill>
                          <a:effectLst/>
                          <a:latin typeface="+mj-ea"/>
                          <a:ea typeface="+mj-ea"/>
                        </a:rPr>
                        <a:t> </a:t>
                      </a:r>
                      <a:r>
                        <a:rPr lang="en-US" altLang="ko-KR" sz="1800" kern="0" spc="0" dirty="0">
                          <a:solidFill>
                            <a:srgbClr val="000000"/>
                          </a:solidFill>
                          <a:effectLst/>
                          <a:latin typeface="+mj-ea"/>
                          <a:ea typeface="+mj-ea"/>
                        </a:rPr>
                        <a:t>20%</a:t>
                      </a:r>
                      <a:endParaRPr lang="ko-KR" altLang="en-US" sz="18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ctr" fontAlgn="base" latinLnBrk="0">
                        <a:lnSpc>
                          <a:spcPct val="160000"/>
                        </a:lnSpc>
                        <a:spcBef>
                          <a:spcPts val="0"/>
                        </a:spcBef>
                        <a:spcAft>
                          <a:spcPts val="0"/>
                        </a:spcAft>
                      </a:pPr>
                      <a:r>
                        <a:rPr lang="ko-KR" altLang="en-US" sz="1800" kern="0" spc="0" dirty="0" err="1">
                          <a:solidFill>
                            <a:srgbClr val="000000"/>
                          </a:solidFill>
                          <a:effectLst/>
                          <a:latin typeface="+mj-ea"/>
                          <a:ea typeface="+mn-ea"/>
                          <a:cs typeface="+mn-cs"/>
                        </a:rPr>
                        <a:t>学费的</a:t>
                      </a:r>
                      <a:r>
                        <a:rPr lang="ko-KR" altLang="en-US" sz="1800" kern="0" spc="0" dirty="0">
                          <a:solidFill>
                            <a:srgbClr val="000000"/>
                          </a:solidFill>
                          <a:effectLst/>
                          <a:latin typeface="+mj-ea"/>
                          <a:ea typeface="+mj-ea"/>
                        </a:rPr>
                        <a:t> </a:t>
                      </a:r>
                      <a:r>
                        <a:rPr lang="en-US" altLang="ko-KR" sz="1800" kern="0" spc="0" dirty="0">
                          <a:solidFill>
                            <a:srgbClr val="000000"/>
                          </a:solidFill>
                          <a:effectLst/>
                          <a:latin typeface="+mj-ea"/>
                          <a:ea typeface="+mj-ea"/>
                        </a:rPr>
                        <a:t>40%</a:t>
                      </a:r>
                      <a:endParaRPr lang="ko-KR" altLang="en-US" sz="18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434993318"/>
                  </a:ext>
                </a:extLst>
              </a:tr>
              <a:tr h="604226">
                <a:tc>
                  <a:txBody>
                    <a:bodyPr/>
                    <a:lstStyle/>
                    <a:p>
                      <a:pPr marL="0" marR="0" indent="0" algn="ctr" fontAlgn="base" latinLnBrk="0">
                        <a:lnSpc>
                          <a:spcPct val="160000"/>
                        </a:lnSpc>
                        <a:spcBef>
                          <a:spcPts val="0"/>
                        </a:spcBef>
                        <a:spcAft>
                          <a:spcPts val="0"/>
                        </a:spcAft>
                      </a:pPr>
                      <a:r>
                        <a:rPr lang="en-US" altLang="ko-KR" sz="1800" kern="0" spc="0" dirty="0">
                          <a:solidFill>
                            <a:srgbClr val="000000"/>
                          </a:solidFill>
                          <a:effectLst/>
                          <a:latin typeface="+mj-ea"/>
                          <a:ea typeface="+mj-ea"/>
                        </a:rPr>
                        <a:t>2.5</a:t>
                      </a:r>
                      <a:r>
                        <a:rPr lang="ko-KR" altLang="en-US" sz="1800" kern="0" spc="0" dirty="0" err="1">
                          <a:solidFill>
                            <a:srgbClr val="000000"/>
                          </a:solidFill>
                          <a:effectLst/>
                          <a:latin typeface="+mj-ea"/>
                          <a:ea typeface="+mj-ea"/>
                        </a:rPr>
                        <a:t>以上</a:t>
                      </a:r>
                      <a:r>
                        <a:rPr lang="ko-KR" altLang="en-US" sz="1800" kern="0" spc="0" dirty="0">
                          <a:solidFill>
                            <a:srgbClr val="000000"/>
                          </a:solidFill>
                          <a:effectLst/>
                          <a:latin typeface="+mj-ea"/>
                          <a:ea typeface="+mj-ea"/>
                        </a:rPr>
                        <a:t>∼</a:t>
                      </a:r>
                      <a:r>
                        <a:rPr lang="en-US" altLang="ko-KR" sz="1800" kern="0" spc="0" dirty="0">
                          <a:solidFill>
                            <a:srgbClr val="000000"/>
                          </a:solidFill>
                          <a:effectLst/>
                          <a:latin typeface="+mj-ea"/>
                          <a:ea typeface="+mj-ea"/>
                        </a:rPr>
                        <a:t>3.0</a:t>
                      </a:r>
                      <a:r>
                        <a:rPr lang="ko-KR" altLang="en-US" sz="1800" kern="0" spc="0" dirty="0" err="1">
                          <a:solidFill>
                            <a:srgbClr val="000000"/>
                          </a:solidFill>
                          <a:effectLst/>
                          <a:latin typeface="+mj-ea"/>
                          <a:ea typeface="+mj-ea"/>
                        </a:rPr>
                        <a:t>以下</a:t>
                      </a:r>
                      <a:endParaRPr lang="ko-KR" altLang="en-US" sz="18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ctr" fontAlgn="base" latinLnBrk="0">
                        <a:lnSpc>
                          <a:spcPct val="160000"/>
                        </a:lnSpc>
                        <a:spcBef>
                          <a:spcPts val="0"/>
                        </a:spcBef>
                        <a:spcAft>
                          <a:spcPts val="0"/>
                        </a:spcAft>
                      </a:pPr>
                      <a:r>
                        <a:rPr lang="ko-KR" altLang="en-US" sz="1800" kern="0" spc="0" dirty="0" err="1">
                          <a:solidFill>
                            <a:srgbClr val="000000"/>
                          </a:solidFill>
                          <a:effectLst/>
                          <a:latin typeface="+mj-ea"/>
                          <a:ea typeface="+mj-ea"/>
                        </a:rPr>
                        <a:t>无</a:t>
                      </a:r>
                      <a:endParaRPr lang="ko-KR" altLang="en-US" sz="18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indent="0" algn="ctr" fontAlgn="base" latinLnBrk="0">
                        <a:lnSpc>
                          <a:spcPct val="160000"/>
                        </a:lnSpc>
                        <a:spcBef>
                          <a:spcPts val="0"/>
                        </a:spcBef>
                        <a:spcAft>
                          <a:spcPts val="0"/>
                        </a:spcAft>
                      </a:pPr>
                      <a:r>
                        <a:rPr lang="ko-KR" altLang="en-US" sz="1800" kern="0" spc="0" dirty="0" err="1">
                          <a:solidFill>
                            <a:srgbClr val="000000"/>
                          </a:solidFill>
                          <a:effectLst/>
                          <a:latin typeface="+mj-ea"/>
                          <a:ea typeface="+mj-ea"/>
                        </a:rPr>
                        <a:t>学费的</a:t>
                      </a:r>
                      <a:r>
                        <a:rPr lang="ko-KR" altLang="en-US" sz="1800" kern="0" spc="0" dirty="0">
                          <a:solidFill>
                            <a:srgbClr val="000000"/>
                          </a:solidFill>
                          <a:effectLst/>
                          <a:latin typeface="+mj-ea"/>
                          <a:ea typeface="+mj-ea"/>
                        </a:rPr>
                        <a:t> </a:t>
                      </a:r>
                      <a:r>
                        <a:rPr lang="en-US" altLang="ko-KR" sz="1800" kern="0" spc="0" dirty="0">
                          <a:solidFill>
                            <a:srgbClr val="000000"/>
                          </a:solidFill>
                          <a:effectLst/>
                          <a:latin typeface="+mj-ea"/>
                          <a:ea typeface="+mj-ea"/>
                        </a:rPr>
                        <a:t>20%</a:t>
                      </a:r>
                      <a:endParaRPr lang="ko-KR" altLang="en-US" sz="18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619753541"/>
                  </a:ext>
                </a:extLst>
              </a:tr>
            </a:tbl>
          </a:graphicData>
        </a:graphic>
      </p:graphicFrame>
      <p:sp>
        <p:nvSpPr>
          <p:cNvPr id="4" name="텍스트 개체 틀 3"/>
          <p:cNvSpPr>
            <a:spLocks noGrp="1"/>
          </p:cNvSpPr>
          <p:nvPr>
            <p:ph type="body" sz="half" idx="2"/>
          </p:nvPr>
        </p:nvSpPr>
        <p:spPr>
          <a:xfrm>
            <a:off x="771896" y="3206337"/>
            <a:ext cx="4868883" cy="2263131"/>
          </a:xfrm>
        </p:spPr>
        <p:txBody>
          <a:bodyPr>
            <a:normAutofit fontScale="92500" lnSpcReduction="10000"/>
          </a:bodyPr>
          <a:lstStyle/>
          <a:p>
            <a:pPr marL="285750" indent="-285750" algn="l" fontAlgn="base">
              <a:lnSpc>
                <a:spcPct val="150000"/>
              </a:lnSpc>
              <a:buFont typeface="Wingdings" panose="05000000000000000000" pitchFamily="2" charset="2"/>
              <a:buChar char="§"/>
            </a:pPr>
            <a:r>
              <a:rPr lang="ko-KR" altLang="en-US" sz="1800" dirty="0" err="1"/>
              <a:t>在此表中列出的</a:t>
            </a:r>
            <a:r>
              <a:rPr lang="zh-CN" altLang="en-US" sz="1800" dirty="0"/>
              <a:t>“</a:t>
            </a:r>
            <a:r>
              <a:rPr lang="zh-CN" altLang="en-US" sz="1800" b="1" dirty="0"/>
              <a:t>以上</a:t>
            </a:r>
            <a:r>
              <a:rPr lang="zh-CN" altLang="en-US" sz="1800" dirty="0"/>
              <a:t>”及“</a:t>
            </a:r>
            <a:r>
              <a:rPr lang="zh-CN" altLang="en-US" sz="1800" b="1" dirty="0"/>
              <a:t>以下</a:t>
            </a:r>
            <a:r>
              <a:rPr lang="zh-CN" altLang="en-US" sz="1800" dirty="0"/>
              <a:t>”是绩点的范围，而“</a:t>
            </a:r>
            <a:r>
              <a:rPr lang="zh-CN" altLang="en-US" sz="1800" b="1" dirty="0"/>
              <a:t>成绩</a:t>
            </a:r>
            <a:r>
              <a:rPr lang="zh-CN" altLang="en-US" sz="1800" dirty="0"/>
              <a:t>”指的是前一学期的成绩</a:t>
            </a:r>
            <a:endParaRPr lang="ko-KR" altLang="en-US" sz="1800" dirty="0"/>
          </a:p>
          <a:p>
            <a:pPr marL="285750" indent="-285750" algn="l" fontAlgn="base">
              <a:lnSpc>
                <a:spcPct val="150000"/>
              </a:lnSpc>
              <a:buFont typeface="Wingdings" panose="05000000000000000000" pitchFamily="2" charset="2"/>
              <a:buChar char="§"/>
            </a:pPr>
            <a:r>
              <a:rPr lang="ko-KR" altLang="en-US" sz="1800" b="1" dirty="0" err="1"/>
              <a:t>假期课</a:t>
            </a:r>
            <a:r>
              <a:rPr lang="ko-KR" altLang="en-US" sz="1800" dirty="0" err="1"/>
              <a:t>不包含在奖学金的计算中</a:t>
            </a:r>
            <a:endParaRPr lang="en-US" altLang="ko-KR" sz="1800" dirty="0"/>
          </a:p>
          <a:p>
            <a:pPr marL="285750" indent="-285750" algn="l" fontAlgn="base">
              <a:lnSpc>
                <a:spcPct val="150000"/>
              </a:lnSpc>
              <a:buFont typeface="Wingdings" panose="05000000000000000000" pitchFamily="2" charset="2"/>
              <a:buChar char="§"/>
            </a:pPr>
            <a:r>
              <a:rPr lang="ko-KR" altLang="en-US" sz="1800" dirty="0" err="1"/>
              <a:t>获得奖学金的学生本人不需要进行申请</a:t>
            </a:r>
            <a:r>
              <a:rPr lang="zh-CN" altLang="en-US" sz="1800" b="1" dirty="0"/>
              <a:t>，奖学金将会自动发放</a:t>
            </a:r>
            <a:endParaRPr lang="ko-KR" altLang="en-US" sz="1800" dirty="0"/>
          </a:p>
          <a:p>
            <a:pPr marL="285750" indent="-285750" algn="l">
              <a:buFont typeface="Wingdings" panose="05000000000000000000" pitchFamily="2" charset="2"/>
              <a:buChar char="§"/>
            </a:pPr>
            <a:endParaRPr lang="ko-KR" altLang="en-US" sz="1800" dirty="0"/>
          </a:p>
        </p:txBody>
      </p:sp>
      <p:sp>
        <p:nvSpPr>
          <p:cNvPr id="7" name="오른쪽 화살표 6"/>
          <p:cNvSpPr/>
          <p:nvPr/>
        </p:nvSpPr>
        <p:spPr>
          <a:xfrm>
            <a:off x="4880757" y="2185060"/>
            <a:ext cx="760021"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 name="TextBox 2"/>
          <p:cNvSpPr txBox="1"/>
          <p:nvPr/>
        </p:nvSpPr>
        <p:spPr>
          <a:xfrm>
            <a:off x="1261907" y="5966471"/>
            <a:ext cx="9809367" cy="646331"/>
          </a:xfrm>
          <a:prstGeom prst="rect">
            <a:avLst/>
          </a:prstGeom>
          <a:solidFill>
            <a:srgbClr val="FFFF00"/>
          </a:solidFill>
        </p:spPr>
        <p:txBody>
          <a:bodyPr wrap="square" rtlCol="0">
            <a:spAutoFit/>
          </a:bodyPr>
          <a:lstStyle/>
          <a:p>
            <a:r>
              <a:rPr lang="zh-CN" altLang="en-US" dirty="0">
                <a:solidFill>
                  <a:srgbClr val="002060"/>
                </a:solidFill>
              </a:rPr>
              <a:t>成绩奖学金不需要学生本人进行申请，相应的金额将会从下一学期的学费中扣除，而</a:t>
            </a:r>
            <a:r>
              <a:rPr lang="en-US" altLang="zh-CN" dirty="0">
                <a:solidFill>
                  <a:srgbClr val="002060"/>
                </a:solidFill>
              </a:rPr>
              <a:t>TOPIK</a:t>
            </a:r>
            <a:r>
              <a:rPr lang="zh-CN" altLang="en-US" dirty="0">
                <a:solidFill>
                  <a:srgbClr val="002060"/>
                </a:solidFill>
              </a:rPr>
              <a:t>奖学金需要同学们提供相应的材料。</a:t>
            </a:r>
            <a:endParaRPr lang="ko-KR" altLang="en-US" dirty="0">
              <a:solidFill>
                <a:srgbClr val="002060"/>
              </a:solidFill>
            </a:endParaRPr>
          </a:p>
        </p:txBody>
      </p:sp>
    </p:spTree>
    <p:extLst>
      <p:ext uri="{BB962C8B-B14F-4D97-AF65-F5344CB8AC3E}">
        <p14:creationId xmlns:p14="http://schemas.microsoft.com/office/powerpoint/2010/main" val="175350358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143"/>
          <p:cNvSpPr/>
          <p:nvPr/>
        </p:nvSpPr>
        <p:spPr>
          <a:xfrm>
            <a:off x="0" y="-15931"/>
            <a:ext cx="12381722" cy="7219164"/>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 name="제목 1"/>
          <p:cNvSpPr>
            <a:spLocks noGrp="1"/>
          </p:cNvSpPr>
          <p:nvPr>
            <p:ph type="title"/>
          </p:nvPr>
        </p:nvSpPr>
        <p:spPr/>
        <p:txBody>
          <a:bodyPr/>
          <a:lstStyle/>
          <a:p>
            <a:endParaRPr lang="ko-KR" altLang="en-US" dirty="0"/>
          </a:p>
        </p:txBody>
      </p:sp>
      <p:sp>
        <p:nvSpPr>
          <p:cNvPr id="3" name="텍스트 개체 틀 2"/>
          <p:cNvSpPr>
            <a:spLocks noGrp="1"/>
          </p:cNvSpPr>
          <p:nvPr>
            <p:ph type="body" idx="1"/>
          </p:nvPr>
        </p:nvSpPr>
        <p:spPr>
          <a:xfrm>
            <a:off x="1303868" y="4365266"/>
            <a:ext cx="9592732" cy="1881155"/>
          </a:xfrm>
        </p:spPr>
        <p:txBody>
          <a:bodyPr anchor="t">
            <a:normAutofit fontScale="62500" lnSpcReduction="20000"/>
          </a:bodyPr>
          <a:lstStyle/>
          <a:p>
            <a:pPr marL="342900" indent="-342900" algn="l" fontAlgn="base">
              <a:lnSpc>
                <a:spcPct val="120000"/>
              </a:lnSpc>
              <a:buFont typeface="Arial" panose="020B0604020202020204" pitchFamily="34" charset="0"/>
              <a:buChar char="•"/>
            </a:pPr>
            <a:r>
              <a:rPr lang="ko-KR" altLang="en-US" sz="2900" dirty="0" err="1">
                <a:latin typeface="+mj-ea"/>
                <a:ea typeface="+mj-ea"/>
              </a:rPr>
              <a:t>已获得第一次鼓励金的同学</a:t>
            </a:r>
            <a:r>
              <a:rPr lang="zh-CN" altLang="en-US" sz="2900" dirty="0">
                <a:latin typeface="+mj-ea"/>
                <a:ea typeface="+mj-ea"/>
              </a:rPr>
              <a:t>，如提交成绩更高的</a:t>
            </a:r>
            <a:r>
              <a:rPr lang="en-US" altLang="zh-CN" sz="2900" dirty="0">
                <a:latin typeface="+mj-ea"/>
                <a:ea typeface="+mj-ea"/>
              </a:rPr>
              <a:t>TOPIK</a:t>
            </a:r>
            <a:r>
              <a:rPr lang="zh-CN" altLang="en-US" sz="2900" dirty="0">
                <a:latin typeface="+mj-ea"/>
                <a:ea typeface="+mj-ea"/>
              </a:rPr>
              <a:t>成绩时，将会获得</a:t>
            </a:r>
            <a:r>
              <a:rPr lang="en-US" altLang="zh-CN" sz="2900" dirty="0">
                <a:latin typeface="+mj-ea"/>
                <a:ea typeface="+mj-ea"/>
              </a:rPr>
              <a:t>10</a:t>
            </a:r>
            <a:r>
              <a:rPr lang="zh-CN" altLang="en-US" sz="2900" dirty="0">
                <a:latin typeface="+mj-ea"/>
                <a:ea typeface="+mj-ea"/>
              </a:rPr>
              <a:t>万韩元的奖励金</a:t>
            </a:r>
            <a:endParaRPr lang="en-US" altLang="ko-KR" sz="2900" dirty="0">
              <a:latin typeface="+mj-ea"/>
              <a:ea typeface="+mj-ea"/>
            </a:endParaRPr>
          </a:p>
          <a:p>
            <a:pPr marL="342900" indent="-342900" algn="l" fontAlgn="base">
              <a:lnSpc>
                <a:spcPct val="120000"/>
              </a:lnSpc>
              <a:buFont typeface="Arial" panose="020B0604020202020204" pitchFamily="34" charset="0"/>
              <a:buChar char="•"/>
            </a:pPr>
            <a:r>
              <a:rPr lang="en-US" altLang="ko-KR" sz="2900" dirty="0">
                <a:latin typeface="+mj-ea"/>
                <a:ea typeface="+mj-ea"/>
              </a:rPr>
              <a:t>TOPIK</a:t>
            </a:r>
            <a:r>
              <a:rPr lang="ko-KR" altLang="en-US" sz="2900" dirty="0" err="1">
                <a:latin typeface="+mj-ea"/>
                <a:ea typeface="+mj-ea"/>
              </a:rPr>
              <a:t>鼓励金在一学期内暂定只运营两次</a:t>
            </a:r>
            <a:r>
              <a:rPr lang="zh-CN" altLang="en-US" sz="2900" dirty="0">
                <a:latin typeface="+mj-ea"/>
                <a:ea typeface="+mj-ea"/>
              </a:rPr>
              <a:t> （根据考试进行情况发生变更）</a:t>
            </a:r>
            <a:endParaRPr lang="en-US" altLang="ko-KR" sz="2900" dirty="0">
              <a:latin typeface="+mj-ea"/>
              <a:ea typeface="+mj-ea"/>
            </a:endParaRPr>
          </a:p>
          <a:p>
            <a:pPr marL="342900" indent="-342900" algn="l" fontAlgn="base">
              <a:lnSpc>
                <a:spcPct val="120000"/>
              </a:lnSpc>
              <a:buFont typeface="Arial" panose="020B0604020202020204" pitchFamily="34" charset="0"/>
              <a:buChar char="•"/>
            </a:pPr>
            <a:r>
              <a:rPr lang="ko-KR" altLang="en-US" sz="2900" dirty="0" err="1">
                <a:latin typeface="+mj-ea"/>
                <a:ea typeface="+mj-ea"/>
              </a:rPr>
              <a:t>申请时间</a:t>
            </a:r>
            <a:r>
              <a:rPr lang="zh-CN" altLang="en-US" sz="2900" dirty="0">
                <a:latin typeface="+mj-ea"/>
                <a:ea typeface="+mj-ea"/>
              </a:rPr>
              <a:t>、地点、以及需要提交的材料将会在学校的公告栏中另行通知</a:t>
            </a:r>
            <a:endParaRPr lang="en-US" altLang="ko-KR" sz="2900" dirty="0">
              <a:latin typeface="+mj-ea"/>
              <a:ea typeface="+mj-ea"/>
            </a:endParaRPr>
          </a:p>
          <a:p>
            <a:pPr marL="342900" indent="-342900" algn="l" fontAlgn="base">
              <a:lnSpc>
                <a:spcPct val="120000"/>
              </a:lnSpc>
              <a:buFont typeface="Arial" panose="020B0604020202020204" pitchFamily="34" charset="0"/>
              <a:buChar char="•"/>
            </a:pPr>
            <a:r>
              <a:rPr lang="en-US" altLang="zh-CN" sz="2900" dirty="0">
                <a:latin typeface="+mj-ea"/>
                <a:ea typeface="+mj-ea"/>
              </a:rPr>
              <a:t>2021</a:t>
            </a:r>
            <a:r>
              <a:rPr lang="zh-CN" altLang="en-US" sz="2900" dirty="0">
                <a:latin typeface="+mj-ea"/>
                <a:ea typeface="+mj-ea"/>
              </a:rPr>
              <a:t>学年度第一学期</a:t>
            </a:r>
            <a:r>
              <a:rPr lang="en-US" altLang="zh-CN" sz="2900" dirty="0">
                <a:latin typeface="+mj-ea"/>
                <a:ea typeface="+mj-ea"/>
              </a:rPr>
              <a:t>TOPIK</a:t>
            </a:r>
            <a:r>
              <a:rPr lang="zh-CN" altLang="en-US" sz="2900" dirty="0">
                <a:latin typeface="+mj-ea"/>
                <a:ea typeface="+mj-ea"/>
              </a:rPr>
              <a:t>奖励金制度详情将会另行通知</a:t>
            </a:r>
            <a:endParaRPr lang="ko-KR" altLang="en-US" dirty="0"/>
          </a:p>
        </p:txBody>
      </p:sp>
      <p:graphicFrame>
        <p:nvGraphicFramePr>
          <p:cNvPr id="4" name="표 3"/>
          <p:cNvGraphicFramePr>
            <a:graphicFrameLocks noGrp="1"/>
          </p:cNvGraphicFramePr>
          <p:nvPr/>
        </p:nvGraphicFramePr>
        <p:xfrm>
          <a:off x="1303868" y="982131"/>
          <a:ext cx="9592734" cy="3015368"/>
        </p:xfrm>
        <a:graphic>
          <a:graphicData uri="http://schemas.openxmlformats.org/drawingml/2006/table">
            <a:tbl>
              <a:tblPr firstRow="1" bandRow="1">
                <a:tableStyleId>{5C22544A-7EE6-4342-B048-85BDC9FD1C3A}</a:tableStyleId>
              </a:tblPr>
              <a:tblGrid>
                <a:gridCol w="1582178">
                  <a:extLst>
                    <a:ext uri="{9D8B030D-6E8A-4147-A177-3AD203B41FA5}">
                      <a16:colId xmlns:a16="http://schemas.microsoft.com/office/drawing/2014/main" val="800684826"/>
                    </a:ext>
                  </a:extLst>
                </a:gridCol>
                <a:gridCol w="8010556">
                  <a:extLst>
                    <a:ext uri="{9D8B030D-6E8A-4147-A177-3AD203B41FA5}">
                      <a16:colId xmlns:a16="http://schemas.microsoft.com/office/drawing/2014/main" val="1725013019"/>
                    </a:ext>
                  </a:extLst>
                </a:gridCol>
              </a:tblGrid>
              <a:tr h="451156">
                <a:tc>
                  <a:txBody>
                    <a:bodyPr/>
                    <a:lstStyle/>
                    <a:p>
                      <a:pPr marL="0" marR="0" indent="0" algn="ctr" fontAlgn="base" latinLnBrk="1">
                        <a:lnSpc>
                          <a:spcPct val="160000"/>
                        </a:lnSpc>
                        <a:spcBef>
                          <a:spcPts val="0"/>
                        </a:spcBef>
                        <a:spcAft>
                          <a:spcPts val="0"/>
                        </a:spcAft>
                      </a:pPr>
                      <a:r>
                        <a:rPr lang="ko-KR" altLang="en-US" sz="1800" b="1" kern="0" spc="0" dirty="0" err="1">
                          <a:solidFill>
                            <a:schemeClr val="tx1"/>
                          </a:solidFill>
                          <a:effectLst/>
                          <a:latin typeface="+mj-ea"/>
                          <a:ea typeface="+mj-ea"/>
                        </a:rPr>
                        <a:t>事项</a:t>
                      </a:r>
                      <a:endParaRPr lang="ko-KR" altLang="en-US" sz="1800" kern="0" spc="0" dirty="0">
                        <a:solidFill>
                          <a:schemeClr val="tx1"/>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marL="0" marR="0" indent="0" algn="ctr" fontAlgn="base" latinLnBrk="1">
                        <a:lnSpc>
                          <a:spcPct val="160000"/>
                        </a:lnSpc>
                        <a:spcBef>
                          <a:spcPts val="0"/>
                        </a:spcBef>
                        <a:spcAft>
                          <a:spcPts val="0"/>
                        </a:spcAft>
                      </a:pPr>
                      <a:r>
                        <a:rPr lang="ko-KR" altLang="en-US" sz="1800" b="1" kern="0" spc="0" dirty="0" err="1">
                          <a:solidFill>
                            <a:schemeClr val="tx1"/>
                          </a:solidFill>
                          <a:effectLst/>
                          <a:latin typeface="+mj-ea"/>
                          <a:ea typeface="+mj-ea"/>
                        </a:rPr>
                        <a:t>内容</a:t>
                      </a:r>
                      <a:endParaRPr lang="ko-KR" altLang="en-US" sz="1800" kern="0" spc="0" dirty="0">
                        <a:solidFill>
                          <a:schemeClr val="tx1"/>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787023256"/>
                  </a:ext>
                </a:extLst>
              </a:tr>
              <a:tr h="704271">
                <a:tc>
                  <a:txBody>
                    <a:bodyPr/>
                    <a:lstStyle/>
                    <a:p>
                      <a:pPr marL="0" marR="0" indent="0" algn="ctr" fontAlgn="base" latinLnBrk="1">
                        <a:lnSpc>
                          <a:spcPct val="160000"/>
                        </a:lnSpc>
                        <a:spcBef>
                          <a:spcPts val="0"/>
                        </a:spcBef>
                        <a:spcAft>
                          <a:spcPts val="0"/>
                        </a:spcAft>
                      </a:pPr>
                      <a:r>
                        <a:rPr lang="ko-KR" altLang="en-US" sz="1800" kern="0" spc="0" dirty="0" err="1">
                          <a:solidFill>
                            <a:srgbClr val="000000"/>
                          </a:solidFill>
                          <a:effectLst/>
                          <a:latin typeface="+mj-ea"/>
                          <a:ea typeface="+mj-ea"/>
                        </a:rPr>
                        <a:t>发放标准</a:t>
                      </a:r>
                      <a:endParaRPr lang="ko-KR" altLang="en-US" sz="18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fontAlgn="base" latinLnBrk="1">
                        <a:lnSpc>
                          <a:spcPct val="160000"/>
                        </a:lnSpc>
                        <a:spcBef>
                          <a:spcPts val="0"/>
                        </a:spcBef>
                        <a:spcAft>
                          <a:spcPts val="0"/>
                        </a:spcAft>
                      </a:pPr>
                      <a:r>
                        <a:rPr lang="ko-KR" altLang="en-US" sz="1800" kern="0" spc="0" dirty="0" err="1">
                          <a:solidFill>
                            <a:srgbClr val="000000"/>
                          </a:solidFill>
                          <a:effectLst/>
                          <a:latin typeface="+mj-ea"/>
                          <a:ea typeface="+mj-ea"/>
                        </a:rPr>
                        <a:t>获得韩国与能力考试</a:t>
                      </a:r>
                      <a:r>
                        <a:rPr lang="en-US" altLang="ko-KR" sz="1800" kern="0" spc="0" dirty="0">
                          <a:solidFill>
                            <a:srgbClr val="000000"/>
                          </a:solidFill>
                          <a:effectLst/>
                          <a:latin typeface="+mj-ea"/>
                          <a:ea typeface="+mj-ea"/>
                        </a:rPr>
                        <a:t>(TOPIK) 4</a:t>
                      </a:r>
                      <a:r>
                        <a:rPr lang="ko-KR" altLang="en-US" sz="1800" kern="0" spc="0" dirty="0" err="1">
                          <a:solidFill>
                            <a:srgbClr val="000000"/>
                          </a:solidFill>
                          <a:effectLst/>
                          <a:latin typeface="+mj-ea"/>
                          <a:ea typeface="+mj-ea"/>
                        </a:rPr>
                        <a:t>级以上</a:t>
                      </a:r>
                      <a:r>
                        <a:rPr lang="zh-CN" altLang="en-US" sz="1800" kern="0" spc="0" dirty="0">
                          <a:solidFill>
                            <a:srgbClr val="000000"/>
                          </a:solidFill>
                          <a:effectLst/>
                          <a:latin typeface="+mj-ea"/>
                          <a:ea typeface="+mj-ea"/>
                        </a:rPr>
                        <a:t>，或获得比原有的</a:t>
                      </a:r>
                      <a:r>
                        <a:rPr lang="en-US" altLang="zh-CN" sz="1800" kern="0" spc="0" dirty="0">
                          <a:solidFill>
                            <a:srgbClr val="000000"/>
                          </a:solidFill>
                          <a:effectLst/>
                          <a:latin typeface="+mj-ea"/>
                          <a:ea typeface="+mj-ea"/>
                        </a:rPr>
                        <a:t>4</a:t>
                      </a:r>
                      <a:r>
                        <a:rPr lang="zh-CN" altLang="en-US" sz="1800" kern="0" spc="0" dirty="0">
                          <a:solidFill>
                            <a:srgbClr val="000000"/>
                          </a:solidFill>
                          <a:effectLst/>
                          <a:latin typeface="+mj-ea"/>
                          <a:ea typeface="+mj-ea"/>
                        </a:rPr>
                        <a:t>级成绩更高成绩的同学</a:t>
                      </a:r>
                      <a:endParaRPr lang="ko-KR" altLang="en-US" sz="18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28875814"/>
                  </a:ext>
                </a:extLst>
              </a:tr>
              <a:tr h="397432">
                <a:tc>
                  <a:txBody>
                    <a:bodyPr/>
                    <a:lstStyle/>
                    <a:p>
                      <a:pPr marL="0" marR="0" indent="0" algn="ctr" fontAlgn="base" latinLnBrk="1">
                        <a:lnSpc>
                          <a:spcPct val="160000"/>
                        </a:lnSpc>
                        <a:spcBef>
                          <a:spcPts val="0"/>
                        </a:spcBef>
                        <a:spcAft>
                          <a:spcPts val="0"/>
                        </a:spcAft>
                      </a:pPr>
                      <a:r>
                        <a:rPr lang="ko-KR" altLang="en-US" sz="1800" kern="0" spc="0" dirty="0" err="1">
                          <a:solidFill>
                            <a:srgbClr val="000000"/>
                          </a:solidFill>
                          <a:effectLst/>
                          <a:latin typeface="+mj-ea"/>
                          <a:ea typeface="+mj-ea"/>
                        </a:rPr>
                        <a:t>发放次数</a:t>
                      </a:r>
                      <a:endParaRPr lang="ko-KR" altLang="en-US" sz="18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fontAlgn="base" latinLnBrk="1">
                        <a:lnSpc>
                          <a:spcPct val="160000"/>
                        </a:lnSpc>
                        <a:spcBef>
                          <a:spcPts val="0"/>
                        </a:spcBef>
                        <a:spcAft>
                          <a:spcPts val="0"/>
                        </a:spcAft>
                      </a:pPr>
                      <a:r>
                        <a:rPr lang="ko-KR" altLang="en-US" sz="1800" kern="0" spc="0" dirty="0" err="1">
                          <a:solidFill>
                            <a:srgbClr val="000000"/>
                          </a:solidFill>
                          <a:effectLst/>
                          <a:latin typeface="+mj-ea"/>
                          <a:ea typeface="+mj-ea"/>
                        </a:rPr>
                        <a:t>在学期间最多发放两次</a:t>
                      </a:r>
                      <a:endParaRPr lang="ko-KR" altLang="en-US" sz="18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05397694"/>
                  </a:ext>
                </a:extLst>
              </a:tr>
              <a:tr h="829358">
                <a:tc>
                  <a:txBody>
                    <a:bodyPr/>
                    <a:lstStyle/>
                    <a:p>
                      <a:pPr marL="0" marR="0" indent="0" algn="ctr" fontAlgn="base" latinLnBrk="1">
                        <a:lnSpc>
                          <a:spcPct val="160000"/>
                        </a:lnSpc>
                        <a:spcBef>
                          <a:spcPts val="0"/>
                        </a:spcBef>
                        <a:spcAft>
                          <a:spcPts val="0"/>
                        </a:spcAft>
                      </a:pPr>
                      <a:r>
                        <a:rPr lang="ko-KR" altLang="en-US" sz="1800" kern="0" spc="0" dirty="0" err="1">
                          <a:solidFill>
                            <a:srgbClr val="000000"/>
                          </a:solidFill>
                          <a:effectLst/>
                          <a:latin typeface="+mj-ea"/>
                          <a:ea typeface="+mj-ea"/>
                        </a:rPr>
                        <a:t>发放金额</a:t>
                      </a:r>
                      <a:endParaRPr lang="ko-KR" altLang="en-US" sz="18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fontAlgn="base" latinLnBrk="1">
                        <a:lnSpc>
                          <a:spcPct val="160000"/>
                        </a:lnSpc>
                        <a:spcBef>
                          <a:spcPts val="0"/>
                        </a:spcBef>
                        <a:spcAft>
                          <a:spcPts val="0"/>
                        </a:spcAft>
                      </a:pPr>
                      <a:r>
                        <a:rPr lang="en-US" altLang="ko-KR" sz="1800" b="1" kern="0" spc="0" dirty="0">
                          <a:solidFill>
                            <a:srgbClr val="000000"/>
                          </a:solidFill>
                          <a:effectLst/>
                          <a:latin typeface="+mj-ea"/>
                          <a:ea typeface="+mj-ea"/>
                        </a:rPr>
                        <a:t>·1</a:t>
                      </a:r>
                      <a:r>
                        <a:rPr lang="ko-KR" altLang="en-US" sz="1800" b="1" kern="0" spc="0" dirty="0" err="1">
                          <a:solidFill>
                            <a:srgbClr val="000000"/>
                          </a:solidFill>
                          <a:effectLst/>
                          <a:latin typeface="+mj-ea"/>
                          <a:ea typeface="+mj-ea"/>
                        </a:rPr>
                        <a:t>次</a:t>
                      </a:r>
                      <a:r>
                        <a:rPr lang="ko-KR" altLang="en-US" sz="1800" b="1" kern="0" spc="0" dirty="0">
                          <a:solidFill>
                            <a:srgbClr val="000000"/>
                          </a:solidFill>
                          <a:effectLst/>
                          <a:latin typeface="+mj-ea"/>
                          <a:ea typeface="+mj-ea"/>
                        </a:rPr>
                        <a:t> </a:t>
                      </a:r>
                      <a:r>
                        <a:rPr lang="en-US" altLang="ko-KR" sz="1800" b="1" kern="0" spc="0" dirty="0">
                          <a:solidFill>
                            <a:srgbClr val="000000"/>
                          </a:solidFill>
                          <a:effectLst/>
                          <a:latin typeface="+mj-ea"/>
                          <a:ea typeface="+mj-ea"/>
                        </a:rPr>
                        <a:t>: 30</a:t>
                      </a:r>
                      <a:r>
                        <a:rPr lang="ko-KR" altLang="en-US" sz="1800" b="1" kern="0" spc="0" dirty="0" err="1">
                          <a:solidFill>
                            <a:srgbClr val="000000"/>
                          </a:solidFill>
                          <a:effectLst/>
                          <a:latin typeface="+mj-ea"/>
                          <a:ea typeface="+mj-ea"/>
                        </a:rPr>
                        <a:t>万元</a:t>
                      </a:r>
                      <a:r>
                        <a:rPr lang="ko-KR" altLang="en-US" sz="1800" b="1" kern="0" spc="0" dirty="0">
                          <a:solidFill>
                            <a:srgbClr val="000000"/>
                          </a:solidFill>
                          <a:effectLst/>
                          <a:latin typeface="+mj-ea"/>
                          <a:ea typeface="+mj-ea"/>
                        </a:rPr>
                        <a:t> </a:t>
                      </a:r>
                      <a:r>
                        <a:rPr lang="en-US" altLang="ko-KR" sz="1800" b="1" kern="0" spc="0" dirty="0">
                          <a:solidFill>
                            <a:srgbClr val="000000"/>
                          </a:solidFill>
                          <a:effectLst/>
                          <a:latin typeface="+mj-ea"/>
                          <a:ea typeface="+mj-ea"/>
                        </a:rPr>
                        <a:t>(</a:t>
                      </a:r>
                      <a:r>
                        <a:rPr lang="zh-CN" altLang="en-US" sz="1800" b="1" kern="0" spc="0" dirty="0">
                          <a:solidFill>
                            <a:srgbClr val="000000"/>
                          </a:solidFill>
                          <a:effectLst/>
                          <a:latin typeface="+mj-ea"/>
                          <a:ea typeface="+mj-ea"/>
                        </a:rPr>
                        <a:t>提交</a:t>
                      </a:r>
                      <a:r>
                        <a:rPr lang="en-US" altLang="zh-CN" sz="1800" b="1" kern="0" spc="0" dirty="0">
                          <a:solidFill>
                            <a:srgbClr val="000000"/>
                          </a:solidFill>
                          <a:effectLst/>
                          <a:latin typeface="+mj-ea"/>
                          <a:ea typeface="+mj-ea"/>
                        </a:rPr>
                        <a:t>4</a:t>
                      </a:r>
                      <a:r>
                        <a:rPr lang="zh-CN" altLang="en-US" sz="1800" b="1" kern="0" spc="0" dirty="0">
                          <a:solidFill>
                            <a:srgbClr val="000000"/>
                          </a:solidFill>
                          <a:effectLst/>
                          <a:latin typeface="+mj-ea"/>
                          <a:ea typeface="+mj-ea"/>
                        </a:rPr>
                        <a:t>级以上的成绩</a:t>
                      </a:r>
                      <a:r>
                        <a:rPr lang="en-US" altLang="ko-KR" sz="1800" b="1" kern="0" spc="0" dirty="0">
                          <a:solidFill>
                            <a:srgbClr val="000000"/>
                          </a:solidFill>
                          <a:effectLst/>
                          <a:latin typeface="+mj-ea"/>
                          <a:ea typeface="+mj-ea"/>
                        </a:rPr>
                        <a:t>)  </a:t>
                      </a:r>
                      <a:r>
                        <a:rPr lang="ko-KR" altLang="en-US" sz="1800" b="1" kern="0" spc="0" dirty="0" err="1">
                          <a:solidFill>
                            <a:srgbClr val="000000"/>
                          </a:solidFill>
                          <a:effectLst/>
                          <a:latin typeface="+mj-ea"/>
                          <a:ea typeface="+mj-ea"/>
                        </a:rPr>
                        <a:t>从</a:t>
                      </a:r>
                      <a:r>
                        <a:rPr lang="en-US" altLang="zh-CN" sz="1800" b="1" kern="0" spc="0" dirty="0">
                          <a:solidFill>
                            <a:srgbClr val="000000"/>
                          </a:solidFill>
                          <a:effectLst/>
                          <a:latin typeface="+mj-ea"/>
                          <a:ea typeface="+mj-ea"/>
                        </a:rPr>
                        <a:t>3</a:t>
                      </a:r>
                      <a:r>
                        <a:rPr lang="zh-CN" altLang="en-US" sz="1800" b="1" kern="0" spc="0" dirty="0">
                          <a:solidFill>
                            <a:srgbClr val="000000"/>
                          </a:solidFill>
                          <a:effectLst/>
                          <a:latin typeface="+mj-ea"/>
                          <a:ea typeface="+mj-ea"/>
                        </a:rPr>
                        <a:t>级上升至</a:t>
                      </a:r>
                      <a:r>
                        <a:rPr lang="en-US" altLang="zh-CN" sz="1800" b="1" kern="0" spc="0" dirty="0">
                          <a:solidFill>
                            <a:srgbClr val="000000"/>
                          </a:solidFill>
                          <a:effectLst/>
                          <a:latin typeface="+mj-ea"/>
                          <a:ea typeface="+mj-ea"/>
                        </a:rPr>
                        <a:t>4</a:t>
                      </a:r>
                      <a:r>
                        <a:rPr lang="zh-CN" altLang="en-US" sz="1800" b="1" kern="0" spc="0" dirty="0">
                          <a:solidFill>
                            <a:srgbClr val="000000"/>
                          </a:solidFill>
                          <a:effectLst/>
                          <a:latin typeface="+mj-ea"/>
                          <a:ea typeface="+mj-ea"/>
                        </a:rPr>
                        <a:t>级的同学也可获得奖学金</a:t>
                      </a:r>
                      <a:endParaRPr lang="en-US" altLang="ko-KR" sz="1800" b="1" kern="0" spc="0" dirty="0">
                        <a:solidFill>
                          <a:srgbClr val="000000"/>
                        </a:solidFill>
                        <a:effectLst/>
                        <a:latin typeface="+mj-ea"/>
                        <a:ea typeface="+mj-ea"/>
                      </a:endParaRPr>
                    </a:p>
                    <a:p>
                      <a:pPr marL="0" marR="0" indent="0" algn="l" fontAlgn="base" latinLnBrk="1">
                        <a:lnSpc>
                          <a:spcPct val="160000"/>
                        </a:lnSpc>
                        <a:spcBef>
                          <a:spcPts val="0"/>
                        </a:spcBef>
                        <a:spcAft>
                          <a:spcPts val="0"/>
                        </a:spcAft>
                      </a:pPr>
                      <a:r>
                        <a:rPr lang="en-US" altLang="ko-KR" sz="1800" b="1" kern="0" spc="0" dirty="0">
                          <a:solidFill>
                            <a:srgbClr val="000000"/>
                          </a:solidFill>
                          <a:effectLst/>
                          <a:latin typeface="+mj-ea"/>
                          <a:ea typeface="+mj-ea"/>
                        </a:rPr>
                        <a:t>·2</a:t>
                      </a:r>
                      <a:r>
                        <a:rPr lang="ko-KR" altLang="en-US" sz="1800" b="1" kern="0" spc="0" dirty="0" err="1">
                          <a:solidFill>
                            <a:srgbClr val="000000"/>
                          </a:solidFill>
                          <a:effectLst/>
                          <a:latin typeface="+mj-ea"/>
                          <a:ea typeface="+mj-ea"/>
                        </a:rPr>
                        <a:t>次</a:t>
                      </a:r>
                      <a:r>
                        <a:rPr lang="ko-KR" altLang="en-US" sz="1800" b="1" kern="0" spc="0" dirty="0">
                          <a:solidFill>
                            <a:srgbClr val="000000"/>
                          </a:solidFill>
                          <a:effectLst/>
                          <a:latin typeface="+mj-ea"/>
                          <a:ea typeface="+mj-ea"/>
                        </a:rPr>
                        <a:t> </a:t>
                      </a:r>
                      <a:r>
                        <a:rPr lang="en-US" altLang="ko-KR" sz="1800" b="1" kern="0" spc="0" dirty="0">
                          <a:solidFill>
                            <a:srgbClr val="000000"/>
                          </a:solidFill>
                          <a:effectLst/>
                          <a:latin typeface="+mj-ea"/>
                          <a:ea typeface="+mj-ea"/>
                        </a:rPr>
                        <a:t>: 10</a:t>
                      </a:r>
                      <a:r>
                        <a:rPr lang="ko-KR" altLang="en-US" sz="1800" b="1" kern="0" spc="0" dirty="0" err="1">
                          <a:solidFill>
                            <a:srgbClr val="000000"/>
                          </a:solidFill>
                          <a:effectLst/>
                          <a:latin typeface="+mj-ea"/>
                          <a:ea typeface="+mj-ea"/>
                        </a:rPr>
                        <a:t>万元</a:t>
                      </a:r>
                      <a:r>
                        <a:rPr lang="ko-KR" altLang="en-US" sz="1800" b="1" kern="0" spc="0" dirty="0">
                          <a:solidFill>
                            <a:srgbClr val="000000"/>
                          </a:solidFill>
                          <a:effectLst/>
                          <a:latin typeface="+mj-ea"/>
                          <a:ea typeface="+mj-ea"/>
                        </a:rPr>
                        <a:t> </a:t>
                      </a:r>
                      <a:r>
                        <a:rPr lang="en-US" altLang="ko-KR" sz="1800" b="1" kern="0" spc="0" dirty="0">
                          <a:solidFill>
                            <a:srgbClr val="000000"/>
                          </a:solidFill>
                          <a:effectLst/>
                          <a:latin typeface="+mj-ea"/>
                          <a:ea typeface="+mj-ea"/>
                        </a:rPr>
                        <a:t>(</a:t>
                      </a:r>
                      <a:r>
                        <a:rPr lang="zh-CN" altLang="en-US" sz="1800" b="1" kern="0" spc="0" dirty="0">
                          <a:solidFill>
                            <a:srgbClr val="000000"/>
                          </a:solidFill>
                          <a:effectLst/>
                          <a:latin typeface="+mj-ea"/>
                          <a:ea typeface="+mj-ea"/>
                        </a:rPr>
                        <a:t>比前一次获得更高成绩的同学</a:t>
                      </a:r>
                      <a:r>
                        <a:rPr lang="en-US" altLang="ko-KR" sz="1800" b="1" kern="0" spc="0" dirty="0">
                          <a:solidFill>
                            <a:srgbClr val="000000"/>
                          </a:solidFill>
                          <a:effectLst/>
                          <a:latin typeface="+mj-ea"/>
                          <a:ea typeface="+mj-ea"/>
                        </a:rPr>
                        <a:t>) </a:t>
                      </a:r>
                      <a:endParaRPr lang="ko-KR" altLang="en-US" sz="1800" kern="0" spc="0" dirty="0">
                        <a:solidFill>
                          <a:srgbClr val="000000"/>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79653666"/>
                  </a:ext>
                </a:extLst>
              </a:tr>
              <a:tr h="447565">
                <a:tc>
                  <a:txBody>
                    <a:bodyPr/>
                    <a:lstStyle/>
                    <a:p>
                      <a:pPr marL="0" marR="0" indent="0" algn="ctr" fontAlgn="base" latinLnBrk="1">
                        <a:lnSpc>
                          <a:spcPct val="160000"/>
                        </a:lnSpc>
                        <a:spcBef>
                          <a:spcPts val="0"/>
                        </a:spcBef>
                        <a:spcAft>
                          <a:spcPts val="0"/>
                        </a:spcAft>
                      </a:pPr>
                      <a:r>
                        <a:rPr lang="ko-KR" altLang="en-US" sz="1800" b="0" kern="0" spc="0" dirty="0" err="1">
                          <a:solidFill>
                            <a:schemeClr val="tx1"/>
                          </a:solidFill>
                          <a:effectLst/>
                          <a:latin typeface="+mj-ea"/>
                          <a:ea typeface="+mj-ea"/>
                        </a:rPr>
                        <a:t>其他</a:t>
                      </a:r>
                      <a:endParaRPr lang="ko-KR" altLang="en-US" sz="1800" b="0" kern="0" spc="0" dirty="0">
                        <a:solidFill>
                          <a:schemeClr val="tx1"/>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fontAlgn="base" latinLnBrk="1">
                        <a:lnSpc>
                          <a:spcPct val="160000"/>
                        </a:lnSpc>
                        <a:spcBef>
                          <a:spcPts val="0"/>
                        </a:spcBef>
                        <a:spcAft>
                          <a:spcPts val="0"/>
                        </a:spcAft>
                      </a:pPr>
                      <a:r>
                        <a:rPr lang="ko-KR" altLang="en-US" sz="1800" b="1" kern="0" spc="0" dirty="0" err="1">
                          <a:solidFill>
                            <a:schemeClr val="tx1"/>
                          </a:solidFill>
                          <a:effectLst/>
                          <a:latin typeface="+mj-ea"/>
                          <a:ea typeface="+mj-ea"/>
                        </a:rPr>
                        <a:t>仅限入学后考试获得的同学</a:t>
                      </a:r>
                      <a:endParaRPr lang="ko-KR" altLang="en-US" sz="1800" b="1" kern="0" spc="0" dirty="0">
                        <a:solidFill>
                          <a:schemeClr val="tx1"/>
                        </a:solidFill>
                        <a:effectLst/>
                        <a:latin typeface="+mj-ea"/>
                        <a:ea typeface="+mj-ea"/>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53192324"/>
                  </a:ext>
                </a:extLst>
              </a:tr>
            </a:tbl>
          </a:graphicData>
        </a:graphic>
      </p:graphicFrame>
      <p:sp>
        <p:nvSpPr>
          <p:cNvPr id="11" name="TextBox 10"/>
          <p:cNvSpPr txBox="1"/>
          <p:nvPr/>
        </p:nvSpPr>
        <p:spPr>
          <a:xfrm>
            <a:off x="605641" y="571832"/>
            <a:ext cx="2233812" cy="400110"/>
          </a:xfrm>
          <a:prstGeom prst="rect">
            <a:avLst/>
          </a:prstGeom>
          <a:noFill/>
        </p:spPr>
        <p:txBody>
          <a:bodyPr wrap="square" rtlCol="0">
            <a:spAutoFit/>
          </a:bodyPr>
          <a:lstStyle/>
          <a:p>
            <a:r>
              <a:rPr lang="en-US" altLang="ko-KR" sz="2000" b="1" dirty="0"/>
              <a:t>TOPIK</a:t>
            </a:r>
            <a:r>
              <a:rPr lang="ko-KR" altLang="en-US" sz="2000" b="1" dirty="0" err="1"/>
              <a:t>鼓励金</a:t>
            </a:r>
            <a:endParaRPr lang="ko-KR" altLang="en-US" sz="2000" b="1" dirty="0"/>
          </a:p>
        </p:txBody>
      </p:sp>
      <p:sp>
        <p:nvSpPr>
          <p:cNvPr id="5" name="TextBox 4"/>
          <p:cNvSpPr txBox="1"/>
          <p:nvPr/>
        </p:nvSpPr>
        <p:spPr>
          <a:xfrm>
            <a:off x="4702629" y="517019"/>
            <a:ext cx="6117770" cy="369332"/>
          </a:xfrm>
          <a:prstGeom prst="rect">
            <a:avLst/>
          </a:prstGeom>
          <a:solidFill>
            <a:srgbClr val="FFFF00"/>
          </a:solidFill>
        </p:spPr>
        <p:txBody>
          <a:bodyPr wrap="square" rtlCol="0">
            <a:spAutoFit/>
          </a:bodyPr>
          <a:lstStyle/>
          <a:p>
            <a:r>
              <a:rPr lang="ko-KR" altLang="en-US" dirty="0"/>
              <a:t> </a:t>
            </a:r>
            <a:r>
              <a:rPr lang="zh-CN" altLang="en-US" b="1" dirty="0"/>
              <a:t>学生在校时，可获得最高达</a:t>
            </a:r>
            <a:r>
              <a:rPr lang="en-US" altLang="zh-CN" b="1" dirty="0"/>
              <a:t>40</a:t>
            </a:r>
            <a:r>
              <a:rPr lang="zh-CN" altLang="en-US" b="1" dirty="0"/>
              <a:t>万韩元的</a:t>
            </a:r>
            <a:r>
              <a:rPr lang="en-US" altLang="zh-CN" b="1" dirty="0"/>
              <a:t>TOPIK</a:t>
            </a:r>
            <a:r>
              <a:rPr lang="zh-CN" altLang="en-US" b="1" dirty="0"/>
              <a:t>鼓励金</a:t>
            </a:r>
            <a:endParaRPr lang="ko-KR" altLang="en-US" b="1" dirty="0"/>
          </a:p>
        </p:txBody>
      </p:sp>
    </p:spTree>
    <p:extLst>
      <p:ext uri="{BB962C8B-B14F-4D97-AF65-F5344CB8AC3E}">
        <p14:creationId xmlns:p14="http://schemas.microsoft.com/office/powerpoint/2010/main" val="101596356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43"/>
          <p:cNvSpPr/>
          <p:nvPr/>
        </p:nvSpPr>
        <p:spPr>
          <a:xfrm>
            <a:off x="0" y="-15931"/>
            <a:ext cx="12521682" cy="7592388"/>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 name="제목 1"/>
          <p:cNvSpPr>
            <a:spLocks noGrp="1"/>
          </p:cNvSpPr>
          <p:nvPr>
            <p:ph type="title"/>
          </p:nvPr>
        </p:nvSpPr>
        <p:spPr>
          <a:xfrm>
            <a:off x="1295402" y="1140030"/>
            <a:ext cx="9601196" cy="866899"/>
          </a:xfrm>
        </p:spPr>
        <p:txBody>
          <a:bodyPr>
            <a:normAutofit fontScale="90000"/>
          </a:bodyPr>
          <a:lstStyle/>
          <a:p>
            <a:r>
              <a:rPr lang="en-US" altLang="ko-KR" dirty="0"/>
              <a:t>GKS (Global Korea Scholarship)  </a:t>
            </a:r>
            <a:r>
              <a:rPr lang="ko-KR" altLang="en-US" dirty="0" err="1"/>
              <a:t>奖学金</a:t>
            </a:r>
            <a:endParaRPr lang="ko-KR" altLang="en-US" dirty="0"/>
          </a:p>
        </p:txBody>
      </p:sp>
      <p:sp>
        <p:nvSpPr>
          <p:cNvPr id="3" name="내용 개체 틀 2"/>
          <p:cNvSpPr>
            <a:spLocks noGrp="1"/>
          </p:cNvSpPr>
          <p:nvPr>
            <p:ph idx="1"/>
          </p:nvPr>
        </p:nvSpPr>
        <p:spPr>
          <a:xfrm>
            <a:off x="1295401" y="2446318"/>
            <a:ext cx="9601196" cy="3515096"/>
          </a:xfrm>
        </p:spPr>
        <p:txBody>
          <a:bodyPr>
            <a:noAutofit/>
          </a:bodyPr>
          <a:lstStyle/>
          <a:p>
            <a:pPr>
              <a:lnSpc>
                <a:spcPct val="150000"/>
              </a:lnSpc>
              <a:buFont typeface="Wingdings" panose="05000000000000000000" pitchFamily="2" charset="2"/>
              <a:buChar char="l"/>
            </a:pPr>
            <a:r>
              <a:rPr lang="ko-KR" altLang="en-US" sz="2000" dirty="0" err="1"/>
              <a:t>负责部门</a:t>
            </a:r>
            <a:r>
              <a:rPr lang="ko-KR" altLang="en-US" sz="2000" dirty="0"/>
              <a:t> </a:t>
            </a:r>
            <a:r>
              <a:rPr lang="en-US" altLang="ko-KR" sz="2000" dirty="0"/>
              <a:t>: </a:t>
            </a:r>
            <a:r>
              <a:rPr lang="ko-KR" altLang="en-US" sz="2000" dirty="0" err="1"/>
              <a:t>教育部国立国际教育园</a:t>
            </a:r>
            <a:r>
              <a:rPr lang="ko-KR" altLang="en-US" sz="2000" dirty="0"/>
              <a:t> 국립국제교육원</a:t>
            </a:r>
            <a:endParaRPr lang="en-US" altLang="ko-KR" sz="2000" dirty="0"/>
          </a:p>
          <a:p>
            <a:pPr>
              <a:lnSpc>
                <a:spcPct val="150000"/>
              </a:lnSpc>
              <a:buFont typeface="Wingdings" panose="05000000000000000000" pitchFamily="2" charset="2"/>
              <a:buChar char="l"/>
            </a:pPr>
            <a:r>
              <a:rPr lang="ko-KR" altLang="en-US" sz="2000" dirty="0" err="1"/>
              <a:t>申请资格</a:t>
            </a:r>
            <a:r>
              <a:rPr lang="ko-KR" altLang="en-US" sz="2000" dirty="0"/>
              <a:t> </a:t>
            </a:r>
            <a:r>
              <a:rPr lang="en-US" altLang="ko-KR" sz="2000" dirty="0"/>
              <a:t>: </a:t>
            </a:r>
            <a:r>
              <a:rPr lang="ko-KR" altLang="en-US" sz="2000" dirty="0" err="1"/>
              <a:t>参考</a:t>
            </a:r>
            <a:r>
              <a:rPr lang="en-US" altLang="ko-KR" sz="2000" dirty="0"/>
              <a:t>2020</a:t>
            </a:r>
            <a:r>
              <a:rPr lang="ko-KR" altLang="en-US" sz="2000" dirty="0" err="1"/>
              <a:t>学年度第一学期</a:t>
            </a:r>
            <a:r>
              <a:rPr lang="en-US" altLang="ko-KR" sz="2000" dirty="0"/>
              <a:t>GKS </a:t>
            </a:r>
            <a:r>
              <a:rPr lang="ko-KR" altLang="en-US" sz="2000" dirty="0" err="1"/>
              <a:t>奖学金申请要求</a:t>
            </a:r>
            <a:r>
              <a:rPr lang="en-US" altLang="ko-KR" sz="2000" dirty="0"/>
              <a:t>(</a:t>
            </a:r>
            <a:r>
              <a:rPr lang="ko-KR" altLang="en-US" sz="2000" dirty="0" err="1"/>
              <a:t>下方链接</a:t>
            </a:r>
            <a:r>
              <a:rPr lang="en-US" altLang="ko-KR" sz="2000" dirty="0"/>
              <a:t>)</a:t>
            </a:r>
          </a:p>
          <a:p>
            <a:pPr>
              <a:lnSpc>
                <a:spcPct val="150000"/>
              </a:lnSpc>
              <a:buFont typeface="Wingdings" panose="05000000000000000000" pitchFamily="2" charset="2"/>
              <a:buChar char="l"/>
            </a:pPr>
            <a:r>
              <a:rPr lang="ko-KR" altLang="en-US" sz="2000" dirty="0" err="1"/>
              <a:t>发放详情</a:t>
            </a:r>
            <a:r>
              <a:rPr lang="en-US" altLang="ko-KR" sz="2000" dirty="0"/>
              <a:t> : 50</a:t>
            </a:r>
            <a:r>
              <a:rPr lang="en-US" altLang="zh-CN" sz="2000" dirty="0"/>
              <a:t>0</a:t>
            </a:r>
            <a:r>
              <a:rPr lang="zh-CN" altLang="en-US" sz="2000" dirty="0"/>
              <a:t>万韩元</a:t>
            </a:r>
            <a:r>
              <a:rPr lang="en-US" altLang="ko-KR" sz="2000" dirty="0"/>
              <a:t>(</a:t>
            </a:r>
            <a:r>
              <a:rPr lang="ko-KR" altLang="en-US" sz="2000" dirty="0" err="1"/>
              <a:t>每个月</a:t>
            </a:r>
            <a:r>
              <a:rPr lang="ko-KR" altLang="en-US" sz="2000" dirty="0"/>
              <a:t> </a:t>
            </a:r>
            <a:r>
              <a:rPr lang="en-US" altLang="ko-KR" sz="2000" dirty="0"/>
              <a:t>50</a:t>
            </a:r>
            <a:r>
              <a:rPr lang="ko-KR" altLang="en-US" sz="2000" dirty="0" err="1"/>
              <a:t>万韩元</a:t>
            </a:r>
            <a:r>
              <a:rPr lang="en-US" altLang="ko-KR" sz="2000" dirty="0"/>
              <a:t>/10</a:t>
            </a:r>
            <a:r>
              <a:rPr lang="ko-KR" altLang="en-US" sz="2000" dirty="0" err="1"/>
              <a:t>个月</a:t>
            </a:r>
            <a:r>
              <a:rPr lang="en-US" altLang="ko-KR" sz="2000" dirty="0"/>
              <a:t>) </a:t>
            </a:r>
          </a:p>
          <a:p>
            <a:pPr>
              <a:lnSpc>
                <a:spcPct val="150000"/>
              </a:lnSpc>
              <a:buFont typeface="Wingdings" panose="05000000000000000000" pitchFamily="2" charset="2"/>
              <a:buChar char="l"/>
            </a:pPr>
            <a:endParaRPr lang="en-US" altLang="ko-KR" sz="2000" dirty="0"/>
          </a:p>
          <a:p>
            <a:pPr>
              <a:lnSpc>
                <a:spcPct val="150000"/>
              </a:lnSpc>
              <a:buFont typeface="Arial" panose="020B0604020202020204" pitchFamily="34" charset="0"/>
              <a:buChar char="•"/>
            </a:pPr>
            <a:r>
              <a:rPr lang="ko-KR" altLang="en-US" sz="2000" dirty="0" err="1"/>
              <a:t>链接</a:t>
            </a:r>
            <a:r>
              <a:rPr lang="ko-KR" altLang="en-US" sz="2000" dirty="0"/>
              <a:t> </a:t>
            </a:r>
            <a:r>
              <a:rPr lang="en-US" altLang="ko-KR" sz="2000" dirty="0"/>
              <a:t>: </a:t>
            </a:r>
            <a:r>
              <a:rPr lang="en-US" altLang="ko-KR" sz="2000" dirty="0">
                <a:hlinkClick r:id="rId2"/>
              </a:rPr>
              <a:t>http://www.studyinkorea.go.kr/ko/sub/gks/selectBoardArticle.do</a:t>
            </a:r>
            <a:r>
              <a:rPr lang="en-US" altLang="ko-KR" sz="2000" dirty="0"/>
              <a:t> </a:t>
            </a:r>
          </a:p>
          <a:p>
            <a:pPr marL="0" indent="0">
              <a:lnSpc>
                <a:spcPct val="150000"/>
              </a:lnSpc>
              <a:buNone/>
            </a:pPr>
            <a:r>
              <a:rPr lang="en-US" altLang="ko-KR" sz="2000" dirty="0"/>
              <a:t>   </a:t>
            </a:r>
          </a:p>
          <a:p>
            <a:pPr marL="0" indent="0">
              <a:buNone/>
            </a:pPr>
            <a:endParaRPr lang="en-US" altLang="ko-KR" sz="2000" dirty="0"/>
          </a:p>
          <a:p>
            <a:pPr marL="0" indent="0">
              <a:buNone/>
            </a:pPr>
            <a:r>
              <a:rPr lang="en-US" altLang="ko-KR" sz="2000" dirty="0"/>
              <a:t>                                                               </a:t>
            </a:r>
          </a:p>
        </p:txBody>
      </p:sp>
    </p:spTree>
    <p:extLst>
      <p:ext uri="{BB962C8B-B14F-4D97-AF65-F5344CB8AC3E}">
        <p14:creationId xmlns:p14="http://schemas.microsoft.com/office/powerpoint/2010/main" val="337162188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31634"/>
            <a:ext cx="12192000" cy="5961529"/>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233879" y="-640234"/>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3197092" y="2430386"/>
            <a:ext cx="7580871" cy="830997"/>
          </a:xfrm>
          <a:prstGeom prst="rect">
            <a:avLst/>
          </a:prstGeom>
          <a:noFill/>
        </p:spPr>
        <p:txBody>
          <a:bodyPr wrap="square" rtlCol="0">
            <a:spAutoFit/>
          </a:bodyPr>
          <a:lstStyle/>
          <a:p>
            <a:r>
              <a:rPr lang="en-US" altLang="ko-KR" sz="4800" dirty="0">
                <a:solidFill>
                  <a:schemeClr val="accent5">
                    <a:lumMod val="50000"/>
                  </a:schemeClr>
                </a:solidFill>
              </a:rPr>
              <a:t>VI. </a:t>
            </a:r>
            <a:r>
              <a:rPr lang="ko-KR" altLang="en-US" sz="4800" dirty="0" err="1">
                <a:solidFill>
                  <a:schemeClr val="accent5">
                    <a:lumMod val="50000"/>
                  </a:schemeClr>
                </a:solidFill>
              </a:rPr>
              <a:t>留学生保险</a:t>
            </a:r>
            <a:endParaRPr lang="ko-KR" altLang="en-US" sz="4800" dirty="0">
              <a:solidFill>
                <a:schemeClr val="accent5">
                  <a:lumMod val="50000"/>
                </a:schemeClr>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77</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3210154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088644" y="629988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ko-KR" sz="2800" dirty="0">
                <a:solidFill>
                  <a:srgbClr val="002060"/>
                </a:solidFill>
              </a:rPr>
              <a:t>1. </a:t>
            </a:r>
            <a:r>
              <a:rPr lang="ko-KR" altLang="en-US" sz="2800" dirty="0" err="1">
                <a:solidFill>
                  <a:srgbClr val="002060"/>
                </a:solidFill>
              </a:rPr>
              <a:t>外国人留学生健康保险实施办法</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78</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247698" y="877703"/>
            <a:ext cx="11248736" cy="4853957"/>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sz="1600" dirty="0">
                <a:solidFill>
                  <a:srgbClr val="002060"/>
                </a:solidFill>
                <a:latin typeface="+mj-lt"/>
              </a:rPr>
              <a:t> (1) </a:t>
            </a:r>
            <a:r>
              <a:rPr lang="ko-KR" altLang="en-US" sz="1600" dirty="0" err="1">
                <a:solidFill>
                  <a:srgbClr val="002060"/>
                </a:solidFill>
                <a:latin typeface="+mj-lt"/>
              </a:rPr>
              <a:t>实施日期</a:t>
            </a:r>
            <a:r>
              <a:rPr lang="ko-KR" altLang="en-US" sz="1600" dirty="0">
                <a:solidFill>
                  <a:srgbClr val="002060"/>
                </a:solidFill>
                <a:latin typeface="+mj-lt"/>
              </a:rPr>
              <a:t> </a:t>
            </a:r>
            <a:r>
              <a:rPr lang="en-US" altLang="ko-KR" sz="1600" dirty="0">
                <a:solidFill>
                  <a:srgbClr val="002060"/>
                </a:solidFill>
                <a:latin typeface="+mj-lt"/>
              </a:rPr>
              <a:t>: 2021.03.01         </a:t>
            </a:r>
          </a:p>
          <a:p>
            <a:pPr fontAlgn="base">
              <a:lnSpc>
                <a:spcPct val="150000"/>
              </a:lnSpc>
            </a:pPr>
            <a:r>
              <a:rPr lang="en-US" altLang="ko-KR" sz="1600" dirty="0">
                <a:solidFill>
                  <a:srgbClr val="002060"/>
                </a:solidFill>
                <a:latin typeface="+mj-lt"/>
              </a:rPr>
              <a:t> (2) </a:t>
            </a:r>
            <a:r>
              <a:rPr lang="ko-KR" altLang="en-US" sz="1600" dirty="0" err="1">
                <a:solidFill>
                  <a:srgbClr val="002060"/>
                </a:solidFill>
                <a:latin typeface="+mj-lt"/>
              </a:rPr>
              <a:t>健康保险加入时期</a:t>
            </a:r>
            <a:r>
              <a:rPr lang="ko-KR" altLang="en-US" sz="1600" dirty="0">
                <a:solidFill>
                  <a:srgbClr val="002060"/>
                </a:solidFill>
                <a:latin typeface="+mj-lt"/>
              </a:rPr>
              <a:t>  </a:t>
            </a:r>
            <a:endParaRPr lang="en-US" altLang="ko-KR" sz="1600" dirty="0">
              <a:solidFill>
                <a:srgbClr val="002060"/>
              </a:solidFill>
              <a:latin typeface="+mj-lt"/>
            </a:endParaRPr>
          </a:p>
          <a:p>
            <a:pPr fontAlgn="base">
              <a:lnSpc>
                <a:spcPct val="150000"/>
              </a:lnSpc>
            </a:pPr>
            <a:r>
              <a:rPr lang="en-US" altLang="ko-KR" sz="1600" dirty="0">
                <a:solidFill>
                  <a:srgbClr val="002060"/>
                </a:solidFill>
                <a:latin typeface="+mj-lt"/>
              </a:rPr>
              <a:t>   </a:t>
            </a:r>
          </a:p>
          <a:p>
            <a:pPr fontAlgn="base">
              <a:lnSpc>
                <a:spcPct val="150000"/>
              </a:lnSpc>
            </a:pPr>
            <a:endParaRPr lang="en-US" altLang="ko-KR" sz="1600" dirty="0">
              <a:solidFill>
                <a:srgbClr val="002060"/>
              </a:solidFill>
              <a:latin typeface="+mj-lt"/>
            </a:endParaRPr>
          </a:p>
          <a:p>
            <a:pPr fontAlgn="base">
              <a:lnSpc>
                <a:spcPct val="150000"/>
              </a:lnSpc>
            </a:pPr>
            <a:endParaRPr lang="en-US" altLang="ko-KR" sz="1600" dirty="0">
              <a:solidFill>
                <a:srgbClr val="002060"/>
              </a:solidFill>
              <a:latin typeface="+mj-lt"/>
            </a:endParaRPr>
          </a:p>
          <a:p>
            <a:pPr fontAlgn="base">
              <a:lnSpc>
                <a:spcPct val="150000"/>
              </a:lnSpc>
            </a:pPr>
            <a:endParaRPr lang="en-US" altLang="ko-KR" sz="1600" dirty="0">
              <a:solidFill>
                <a:srgbClr val="002060"/>
              </a:solidFill>
              <a:latin typeface="+mj-lt"/>
            </a:endParaRPr>
          </a:p>
          <a:p>
            <a:pPr fontAlgn="base">
              <a:lnSpc>
                <a:spcPct val="150000"/>
              </a:lnSpc>
            </a:pPr>
            <a:r>
              <a:rPr lang="ko-KR" altLang="en-US" sz="1600" dirty="0">
                <a:solidFill>
                  <a:srgbClr val="002060"/>
                </a:solidFill>
                <a:latin typeface="+mj-lt"/>
              </a:rPr>
              <a:t>    </a:t>
            </a:r>
            <a:r>
              <a:rPr lang="en-US" altLang="ko-KR" sz="1600" dirty="0">
                <a:solidFill>
                  <a:srgbClr val="002060"/>
                </a:solidFill>
                <a:latin typeface="+mj-lt"/>
              </a:rPr>
              <a:t>- </a:t>
            </a:r>
            <a:r>
              <a:rPr lang="ko-KR" altLang="en-US" sz="1600" dirty="0">
                <a:solidFill>
                  <a:srgbClr val="002060"/>
                </a:solidFill>
                <a:latin typeface="+mj-lt"/>
              </a:rPr>
              <a:t>재외국민</a:t>
            </a:r>
            <a:r>
              <a:rPr lang="en-US" altLang="ko-KR" sz="1600" dirty="0">
                <a:solidFill>
                  <a:srgbClr val="002060"/>
                </a:solidFill>
                <a:latin typeface="+mj-lt"/>
              </a:rPr>
              <a:t>, </a:t>
            </a:r>
            <a:r>
              <a:rPr lang="ko-KR" altLang="en-US" sz="1600" dirty="0">
                <a:solidFill>
                  <a:srgbClr val="002060"/>
                </a:solidFill>
                <a:latin typeface="+mj-lt"/>
              </a:rPr>
              <a:t>재외동포</a:t>
            </a:r>
            <a:r>
              <a:rPr lang="en-US" altLang="ko-KR" sz="1600" dirty="0">
                <a:solidFill>
                  <a:srgbClr val="002060"/>
                </a:solidFill>
                <a:latin typeface="+mj-lt"/>
              </a:rPr>
              <a:t>(F-4)</a:t>
            </a:r>
            <a:r>
              <a:rPr lang="ko-KR" altLang="en-US" sz="1600" dirty="0">
                <a:solidFill>
                  <a:srgbClr val="002060"/>
                </a:solidFill>
                <a:latin typeface="+mj-lt"/>
              </a:rPr>
              <a:t>의 경우 재학증명서를 제출해야 함</a:t>
            </a:r>
            <a:r>
              <a:rPr lang="en-US" altLang="ko-KR" sz="1600" dirty="0">
                <a:solidFill>
                  <a:srgbClr val="002060"/>
                </a:solidFill>
                <a:latin typeface="+mj-lt"/>
              </a:rPr>
              <a:t>  </a:t>
            </a:r>
          </a:p>
          <a:p>
            <a:pPr fontAlgn="base">
              <a:lnSpc>
                <a:spcPct val="150000"/>
              </a:lnSpc>
            </a:pPr>
            <a:r>
              <a:rPr lang="en-US" altLang="ko-KR" sz="1600" dirty="0">
                <a:solidFill>
                  <a:srgbClr val="002060"/>
                </a:solidFill>
              </a:rPr>
              <a:t> (3) </a:t>
            </a:r>
            <a:r>
              <a:rPr lang="ko-KR" altLang="en-US" sz="1600" dirty="0" err="1">
                <a:solidFill>
                  <a:srgbClr val="002060"/>
                </a:solidFill>
              </a:rPr>
              <a:t>健康保险加入者</a:t>
            </a:r>
            <a:r>
              <a:rPr lang="en-US" altLang="ko-KR" sz="1600" dirty="0">
                <a:solidFill>
                  <a:srgbClr val="002060"/>
                </a:solidFill>
              </a:rPr>
              <a:t>(21.3.1) </a:t>
            </a:r>
            <a:r>
              <a:rPr lang="ko-KR" altLang="en-US" sz="1600" dirty="0" err="1">
                <a:solidFill>
                  <a:srgbClr val="002060"/>
                </a:solidFill>
              </a:rPr>
              <a:t>的保险金</a:t>
            </a:r>
            <a:endParaRPr lang="en-US" altLang="ko-KR" sz="1600" dirty="0">
              <a:solidFill>
                <a:srgbClr val="002060"/>
              </a:solidFill>
            </a:endParaRPr>
          </a:p>
          <a:p>
            <a:pPr fontAlgn="base">
              <a:lnSpc>
                <a:spcPct val="150000"/>
              </a:lnSpc>
            </a:pPr>
            <a:endParaRPr lang="en-US" altLang="ko-KR" sz="1600" dirty="0">
              <a:solidFill>
                <a:srgbClr val="002060"/>
              </a:solidFill>
            </a:endParaRPr>
          </a:p>
          <a:p>
            <a:pPr fontAlgn="base">
              <a:lnSpc>
                <a:spcPct val="150000"/>
              </a:lnSpc>
            </a:pPr>
            <a:endParaRPr lang="en-US" altLang="ko-KR" sz="1600" dirty="0">
              <a:solidFill>
                <a:srgbClr val="002060"/>
              </a:solidFill>
              <a:latin typeface="+mj-lt"/>
            </a:endParaRPr>
          </a:p>
          <a:p>
            <a:pPr fontAlgn="base">
              <a:lnSpc>
                <a:spcPct val="150000"/>
              </a:lnSpc>
            </a:pPr>
            <a:endParaRPr lang="en-US" altLang="ko-KR" sz="1600" dirty="0">
              <a:solidFill>
                <a:srgbClr val="002060"/>
              </a:solidFill>
              <a:latin typeface="+mj-lt"/>
            </a:endParaRPr>
          </a:p>
          <a:p>
            <a:pPr fontAlgn="base">
              <a:lnSpc>
                <a:spcPct val="150000"/>
              </a:lnSpc>
            </a:pPr>
            <a:r>
              <a:rPr lang="en-US" altLang="ko-KR" sz="1600" dirty="0">
                <a:solidFill>
                  <a:srgbClr val="002060"/>
                </a:solidFill>
                <a:latin typeface="+mj-lt"/>
              </a:rPr>
              <a:t>    - </a:t>
            </a:r>
            <a:r>
              <a:rPr lang="ko-KR" altLang="en-US" sz="1600" dirty="0" err="1">
                <a:solidFill>
                  <a:srgbClr val="002060"/>
                </a:solidFill>
                <a:latin typeface="+mj-lt"/>
              </a:rPr>
              <a:t>每月需缴纳的保险金额</a:t>
            </a:r>
            <a:r>
              <a:rPr lang="en-US" altLang="ko-KR" sz="1600" dirty="0">
                <a:solidFill>
                  <a:srgbClr val="002060"/>
                </a:solidFill>
                <a:latin typeface="+mj-lt"/>
              </a:rPr>
              <a:t>39,540</a:t>
            </a:r>
            <a:r>
              <a:rPr lang="ko-KR" altLang="en-US" sz="1600" dirty="0" err="1">
                <a:solidFill>
                  <a:srgbClr val="002060"/>
                </a:solidFill>
                <a:latin typeface="+mj-lt"/>
              </a:rPr>
              <a:t>元</a:t>
            </a:r>
            <a:r>
              <a:rPr lang="en-US" altLang="ko-KR" sz="1600" dirty="0">
                <a:solidFill>
                  <a:srgbClr val="002060"/>
                </a:solidFill>
                <a:latin typeface="+mj-lt"/>
              </a:rPr>
              <a:t>. </a:t>
            </a:r>
            <a:r>
              <a:rPr lang="zh-CN" altLang="en-US" sz="1600" dirty="0">
                <a:solidFill>
                  <a:srgbClr val="002060"/>
                </a:solidFill>
                <a:latin typeface="+mj-lt"/>
              </a:rPr>
              <a:t>首次的保险费用包括了</a:t>
            </a:r>
            <a:r>
              <a:rPr lang="en-US" altLang="zh-CN" sz="1600" dirty="0">
                <a:solidFill>
                  <a:srgbClr val="002060"/>
                </a:solidFill>
                <a:latin typeface="+mj-lt"/>
              </a:rPr>
              <a:t>3</a:t>
            </a:r>
            <a:r>
              <a:rPr lang="zh-CN" altLang="en-US" sz="1600" dirty="0">
                <a:solidFill>
                  <a:srgbClr val="002060"/>
                </a:solidFill>
                <a:latin typeface="+mj-lt"/>
              </a:rPr>
              <a:t>月的分期费用，共计</a:t>
            </a:r>
            <a:r>
              <a:rPr lang="en-US" altLang="ko-KR" sz="1600" dirty="0">
                <a:solidFill>
                  <a:srgbClr val="002060"/>
                </a:solidFill>
                <a:latin typeface="+mj-lt"/>
              </a:rPr>
              <a:t>43,490</a:t>
            </a:r>
            <a:r>
              <a:rPr lang="ko-KR" altLang="en-US" sz="1600" dirty="0">
                <a:solidFill>
                  <a:srgbClr val="002060"/>
                </a:solidFill>
                <a:latin typeface="+mj-lt"/>
              </a:rPr>
              <a:t>원 </a:t>
            </a:r>
            <a:endParaRPr lang="en-US" altLang="ko-KR" sz="1600" dirty="0">
              <a:solidFill>
                <a:srgbClr val="002060"/>
              </a:solidFill>
              <a:latin typeface="+mj-lt"/>
            </a:endParaRPr>
          </a:p>
          <a:p>
            <a:pPr fontAlgn="base">
              <a:lnSpc>
                <a:spcPct val="150000"/>
              </a:lnSpc>
            </a:pPr>
            <a:r>
              <a:rPr lang="en-US" altLang="ko-KR" sz="1600" dirty="0">
                <a:solidFill>
                  <a:srgbClr val="002060"/>
                </a:solidFill>
              </a:rPr>
              <a:t> (4) </a:t>
            </a:r>
            <a:r>
              <a:rPr lang="ko-KR" altLang="en-US" sz="1600" dirty="0" err="1">
                <a:solidFill>
                  <a:srgbClr val="002060"/>
                </a:solidFill>
              </a:rPr>
              <a:t>缴纳方法</a:t>
            </a:r>
            <a:r>
              <a:rPr lang="ko-KR" altLang="en-US" sz="1600" dirty="0">
                <a:solidFill>
                  <a:srgbClr val="002060"/>
                </a:solidFill>
              </a:rPr>
              <a:t> </a:t>
            </a:r>
            <a:r>
              <a:rPr lang="en-US" altLang="ko-KR" sz="1600" dirty="0">
                <a:solidFill>
                  <a:srgbClr val="002060"/>
                </a:solidFill>
              </a:rPr>
              <a:t>: </a:t>
            </a:r>
            <a:r>
              <a:rPr lang="ko-KR" altLang="en-US" sz="1600" dirty="0" err="1">
                <a:solidFill>
                  <a:srgbClr val="002060"/>
                </a:solidFill>
              </a:rPr>
              <a:t>向登陆地址寄出告知单</a:t>
            </a:r>
            <a:r>
              <a:rPr lang="zh-CN" altLang="en-US" sz="1600" dirty="0">
                <a:solidFill>
                  <a:srgbClr val="002060"/>
                </a:solidFill>
              </a:rPr>
              <a:t>，根据告知单上的账号进行缴纳</a:t>
            </a:r>
            <a:endParaRPr lang="en-US" altLang="ko-KR" sz="1600" dirty="0">
              <a:solidFill>
                <a:srgbClr val="002060"/>
              </a:solidFill>
            </a:endParaRPr>
          </a:p>
        </p:txBody>
      </p:sp>
      <p:pic>
        <p:nvPicPr>
          <p:cNvPr id="11" name="그림 10"/>
          <p:cNvPicPr>
            <a:picLocks noChangeAspect="1"/>
          </p:cNvPicPr>
          <p:nvPr/>
        </p:nvPicPr>
        <p:blipFill>
          <a:blip r:embed="rId5"/>
          <a:stretch>
            <a:fillRect/>
          </a:stretch>
        </p:blipFill>
        <p:spPr>
          <a:xfrm>
            <a:off x="665659" y="2089880"/>
            <a:ext cx="7944941" cy="1356704"/>
          </a:xfrm>
          <a:prstGeom prst="rect">
            <a:avLst/>
          </a:prstGeom>
        </p:spPr>
      </p:pic>
      <p:pic>
        <p:nvPicPr>
          <p:cNvPr id="7" name="그림 6"/>
          <p:cNvPicPr>
            <a:picLocks noChangeAspect="1"/>
          </p:cNvPicPr>
          <p:nvPr/>
        </p:nvPicPr>
        <p:blipFill>
          <a:blip r:embed="rId6"/>
          <a:stretch>
            <a:fillRect/>
          </a:stretch>
        </p:blipFill>
        <p:spPr>
          <a:xfrm>
            <a:off x="665659" y="3877062"/>
            <a:ext cx="6320036" cy="1020627"/>
          </a:xfrm>
          <a:prstGeom prst="rect">
            <a:avLst/>
          </a:prstGeom>
        </p:spPr>
      </p:pic>
    </p:spTree>
    <p:extLst>
      <p:ext uri="{BB962C8B-B14F-4D97-AF65-F5344CB8AC3E}">
        <p14:creationId xmlns:p14="http://schemas.microsoft.com/office/powerpoint/2010/main" val="4153925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31634"/>
            <a:ext cx="12192000" cy="5961529"/>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233879" y="-640234"/>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203648" y="2430386"/>
            <a:ext cx="9288026" cy="830997"/>
          </a:xfrm>
          <a:prstGeom prst="rect">
            <a:avLst/>
          </a:prstGeom>
          <a:noFill/>
        </p:spPr>
        <p:txBody>
          <a:bodyPr wrap="square" rtlCol="0">
            <a:spAutoFit/>
          </a:bodyPr>
          <a:lstStyle/>
          <a:p>
            <a:r>
              <a:rPr lang="en-US" altLang="ko-KR" sz="4800" dirty="0">
                <a:solidFill>
                  <a:schemeClr val="accent5">
                    <a:lumMod val="50000"/>
                  </a:schemeClr>
                </a:solidFill>
              </a:rPr>
              <a:t>VII.</a:t>
            </a:r>
            <a:r>
              <a:rPr lang="zh-CN" altLang="en-US" sz="4800" dirty="0">
                <a:solidFill>
                  <a:srgbClr val="002060"/>
                </a:solidFill>
              </a:rPr>
              <a:t>出入境与滞留资格相关事项</a:t>
            </a:r>
            <a:endParaRPr lang="ko-KR" altLang="en-US" sz="4800" dirty="0">
              <a:solidFill>
                <a:schemeClr val="accent5">
                  <a:lumMod val="50000"/>
                </a:schemeClr>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79</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4131303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15931"/>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48657" y="168685"/>
            <a:ext cx="7580871" cy="523220"/>
          </a:xfrm>
          <a:prstGeom prst="rect">
            <a:avLst/>
          </a:prstGeom>
          <a:noFill/>
        </p:spPr>
        <p:txBody>
          <a:bodyPr wrap="square" rtlCol="0">
            <a:spAutoFit/>
          </a:bodyPr>
          <a:lstStyle/>
          <a:p>
            <a:r>
              <a:rPr lang="en-US" altLang="ko-KR" sz="2800" dirty="0">
                <a:solidFill>
                  <a:srgbClr val="002060"/>
                </a:solidFill>
              </a:rPr>
              <a:t>1. </a:t>
            </a:r>
            <a:r>
              <a:rPr lang="zh-CN" altLang="en-US" sz="2800" dirty="0">
                <a:solidFill>
                  <a:srgbClr val="002060"/>
                </a:solidFill>
              </a:rPr>
              <a:t>外国人登录</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80</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8" name="TextBox 17"/>
          <p:cNvSpPr txBox="1"/>
          <p:nvPr/>
        </p:nvSpPr>
        <p:spPr>
          <a:xfrm>
            <a:off x="327698" y="892669"/>
            <a:ext cx="11248736" cy="5223289"/>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sz="1600" u="sng" dirty="0">
                <a:solidFill>
                  <a:srgbClr val="002060"/>
                </a:solidFill>
              </a:rPr>
              <a:t>1) </a:t>
            </a:r>
            <a:r>
              <a:rPr lang="zh-CN" altLang="en-US" sz="1600" u="sng" dirty="0">
                <a:solidFill>
                  <a:srgbClr val="002060"/>
                </a:solidFill>
              </a:rPr>
              <a:t>留学生在入境后</a:t>
            </a:r>
            <a:r>
              <a:rPr lang="en-US" altLang="zh-CN" sz="1600" u="sng" dirty="0">
                <a:solidFill>
                  <a:srgbClr val="002060"/>
                </a:solidFill>
              </a:rPr>
              <a:t>90</a:t>
            </a:r>
            <a:r>
              <a:rPr lang="zh-CN" altLang="en-US" sz="1600" u="sng" dirty="0">
                <a:solidFill>
                  <a:srgbClr val="002060"/>
                </a:solidFill>
              </a:rPr>
              <a:t>天内需要到世宗路出入境事务所进行外国人登录</a:t>
            </a:r>
            <a:endParaRPr lang="en-US" altLang="ko-KR" sz="1600" u="sng" dirty="0">
              <a:solidFill>
                <a:srgbClr val="002060"/>
              </a:solidFill>
            </a:endParaRPr>
          </a:p>
          <a:p>
            <a:pPr fontAlgn="base">
              <a:lnSpc>
                <a:spcPct val="150000"/>
              </a:lnSpc>
            </a:pPr>
            <a:r>
              <a:rPr lang="en-US" altLang="ko-KR" sz="1600" dirty="0">
                <a:solidFill>
                  <a:srgbClr val="002060"/>
                </a:solidFill>
              </a:rPr>
              <a:t>2)</a:t>
            </a:r>
            <a:r>
              <a:rPr lang="zh-CN" altLang="en-US" sz="1600" dirty="0">
                <a:solidFill>
                  <a:srgbClr val="002060"/>
                </a:solidFill>
              </a:rPr>
              <a:t>世宗路出入境事务所</a:t>
            </a:r>
            <a:r>
              <a:rPr lang="en-US" altLang="ko-KR" sz="1600" dirty="0">
                <a:solidFill>
                  <a:srgbClr val="002060"/>
                </a:solidFill>
              </a:rPr>
              <a:t>:</a:t>
            </a:r>
            <a:r>
              <a:rPr lang="zh-CN" altLang="en-US" sz="1600" dirty="0">
                <a:solidFill>
                  <a:srgbClr val="002060"/>
                </a:solidFill>
              </a:rPr>
              <a:t>地铁</a:t>
            </a:r>
            <a:r>
              <a:rPr lang="en-US" altLang="ko-KR" sz="1600" dirty="0">
                <a:solidFill>
                  <a:srgbClr val="002060"/>
                </a:solidFill>
              </a:rPr>
              <a:t>1</a:t>
            </a:r>
            <a:r>
              <a:rPr lang="zh-CN" altLang="en-US" sz="1600" dirty="0">
                <a:solidFill>
                  <a:srgbClr val="002060"/>
                </a:solidFill>
              </a:rPr>
              <a:t>号线钟阁站（</a:t>
            </a:r>
            <a:r>
              <a:rPr lang="ko-KR" altLang="en-US" sz="1600" dirty="0">
                <a:solidFill>
                  <a:srgbClr val="002060"/>
                </a:solidFill>
              </a:rPr>
              <a:t>종각</a:t>
            </a:r>
            <a:r>
              <a:rPr lang="zh-CN" altLang="en-US" sz="1600" dirty="0">
                <a:solidFill>
                  <a:srgbClr val="002060"/>
                </a:solidFill>
              </a:rPr>
              <a:t>）</a:t>
            </a:r>
            <a:r>
              <a:rPr lang="en-US" altLang="zh-CN" sz="1600" dirty="0">
                <a:solidFill>
                  <a:srgbClr val="002060"/>
                </a:solidFill>
              </a:rPr>
              <a:t>6</a:t>
            </a:r>
            <a:r>
              <a:rPr lang="zh-CN" altLang="en-US" sz="1600" dirty="0">
                <a:solidFill>
                  <a:srgbClr val="002060"/>
                </a:solidFill>
              </a:rPr>
              <a:t>号出口，首尔</a:t>
            </a:r>
            <a:r>
              <a:rPr lang="en-US" altLang="zh-CN" sz="1600" dirty="0">
                <a:solidFill>
                  <a:srgbClr val="002060"/>
                </a:solidFill>
              </a:rPr>
              <a:t>GLOBAL CENTER(</a:t>
            </a:r>
            <a:r>
              <a:rPr lang="ko-KR" altLang="en-US" sz="1600" dirty="0">
                <a:solidFill>
                  <a:srgbClr val="002060"/>
                </a:solidFill>
              </a:rPr>
              <a:t>글로벌센터</a:t>
            </a:r>
            <a:r>
              <a:rPr lang="en-US" altLang="ko-KR" sz="1600" dirty="0">
                <a:solidFill>
                  <a:srgbClr val="002060"/>
                </a:solidFill>
              </a:rPr>
              <a:t>)</a:t>
            </a:r>
            <a:r>
              <a:rPr lang="ko-KR" altLang="en-US" sz="1600" dirty="0">
                <a:solidFill>
                  <a:srgbClr val="002060"/>
                </a:solidFill>
              </a:rPr>
              <a:t> </a:t>
            </a:r>
            <a:r>
              <a:rPr lang="en-US" altLang="ko-KR" sz="1600" dirty="0">
                <a:solidFill>
                  <a:srgbClr val="002060"/>
                </a:solidFill>
              </a:rPr>
              <a:t>2</a:t>
            </a:r>
            <a:r>
              <a:rPr lang="zh-CN" altLang="en-US" sz="1600" dirty="0">
                <a:solidFill>
                  <a:srgbClr val="002060"/>
                </a:solidFill>
              </a:rPr>
              <a:t>楼</a:t>
            </a:r>
            <a:endParaRPr lang="en-US" altLang="ko-KR" sz="1600" dirty="0">
              <a:solidFill>
                <a:srgbClr val="002060"/>
              </a:solidFill>
            </a:endParaRPr>
          </a:p>
          <a:p>
            <a:pPr fontAlgn="base">
              <a:lnSpc>
                <a:spcPct val="150000"/>
              </a:lnSpc>
            </a:pPr>
            <a:r>
              <a:rPr lang="en-US" altLang="ko-KR" sz="1600" dirty="0">
                <a:solidFill>
                  <a:srgbClr val="002060"/>
                </a:solidFill>
              </a:rPr>
              <a:t>3) </a:t>
            </a:r>
            <a:r>
              <a:rPr lang="zh-CN" altLang="en-US" sz="1600" dirty="0">
                <a:solidFill>
                  <a:srgbClr val="002060"/>
                </a:solidFill>
              </a:rPr>
              <a:t>申请材料</a:t>
            </a:r>
            <a:r>
              <a:rPr lang="ko-KR" altLang="en-US" sz="1600" dirty="0">
                <a:solidFill>
                  <a:srgbClr val="002060"/>
                </a:solidFill>
              </a:rPr>
              <a:t> </a:t>
            </a:r>
            <a:r>
              <a:rPr lang="en-US" altLang="ko-KR" sz="1600" dirty="0">
                <a:solidFill>
                  <a:srgbClr val="002060"/>
                </a:solidFill>
              </a:rPr>
              <a:t>: </a:t>
            </a:r>
            <a:r>
              <a:rPr lang="zh-CN" altLang="en-US" sz="1600" dirty="0">
                <a:solidFill>
                  <a:srgbClr val="002060"/>
                </a:solidFill>
              </a:rPr>
              <a:t>护照</a:t>
            </a:r>
            <a:r>
              <a:rPr lang="en-US" altLang="ko-KR" sz="1600" dirty="0">
                <a:solidFill>
                  <a:srgbClr val="002060"/>
                </a:solidFill>
              </a:rPr>
              <a:t>, </a:t>
            </a:r>
            <a:r>
              <a:rPr lang="zh-CN" altLang="en-US" sz="1600" dirty="0">
                <a:solidFill>
                  <a:srgbClr val="002060"/>
                </a:solidFill>
              </a:rPr>
              <a:t>申请书</a:t>
            </a:r>
            <a:r>
              <a:rPr lang="en-US" altLang="ko-KR" sz="1600" dirty="0">
                <a:solidFill>
                  <a:srgbClr val="002060"/>
                </a:solidFill>
              </a:rPr>
              <a:t>, </a:t>
            </a:r>
            <a:r>
              <a:rPr lang="zh-CN" altLang="en-US" sz="1600" dirty="0">
                <a:solidFill>
                  <a:srgbClr val="002060"/>
                </a:solidFill>
              </a:rPr>
              <a:t>证件照</a:t>
            </a:r>
            <a:r>
              <a:rPr lang="ko-KR" altLang="en-US" sz="1600" dirty="0">
                <a:solidFill>
                  <a:srgbClr val="002060"/>
                </a:solidFill>
              </a:rPr>
              <a:t> </a:t>
            </a:r>
            <a:r>
              <a:rPr lang="en-US" altLang="ko-KR" sz="1600" dirty="0">
                <a:solidFill>
                  <a:srgbClr val="002060"/>
                </a:solidFill>
              </a:rPr>
              <a:t>2</a:t>
            </a:r>
            <a:r>
              <a:rPr lang="zh-CN" altLang="en-US" sz="1600" dirty="0">
                <a:solidFill>
                  <a:srgbClr val="002060"/>
                </a:solidFill>
              </a:rPr>
              <a:t>张</a:t>
            </a:r>
            <a:r>
              <a:rPr lang="en-US" altLang="ko-KR" sz="1600" dirty="0">
                <a:solidFill>
                  <a:srgbClr val="002060"/>
                </a:solidFill>
              </a:rPr>
              <a:t>, </a:t>
            </a:r>
            <a:r>
              <a:rPr lang="zh-CN" altLang="en-US" sz="1600" dirty="0">
                <a:solidFill>
                  <a:srgbClr val="002060"/>
                </a:solidFill>
              </a:rPr>
              <a:t>在学证明</a:t>
            </a:r>
            <a:r>
              <a:rPr lang="en-US" altLang="ko-KR" sz="1600" dirty="0">
                <a:solidFill>
                  <a:srgbClr val="002060"/>
                </a:solidFill>
              </a:rPr>
              <a:t>, </a:t>
            </a:r>
            <a:r>
              <a:rPr lang="zh-CN" altLang="en-US" sz="1600" dirty="0">
                <a:solidFill>
                  <a:srgbClr val="002060"/>
                </a:solidFill>
              </a:rPr>
              <a:t>滞留所在地居住证明</a:t>
            </a:r>
            <a:r>
              <a:rPr lang="en-US" altLang="ko-KR" sz="1600" dirty="0">
                <a:solidFill>
                  <a:srgbClr val="002060"/>
                </a:solidFill>
              </a:rPr>
              <a:t>, </a:t>
            </a:r>
            <a:r>
              <a:rPr lang="zh-CN" altLang="en-US" sz="1600" dirty="0">
                <a:solidFill>
                  <a:srgbClr val="002060"/>
                </a:solidFill>
              </a:rPr>
              <a:t>手续费</a:t>
            </a:r>
            <a:r>
              <a:rPr lang="en-US" altLang="ko-KR" sz="1600" dirty="0">
                <a:solidFill>
                  <a:srgbClr val="002060"/>
                </a:solidFill>
              </a:rPr>
              <a:t>3</a:t>
            </a:r>
            <a:r>
              <a:rPr lang="zh-CN" altLang="en-US" sz="1600" dirty="0">
                <a:solidFill>
                  <a:srgbClr val="002060"/>
                </a:solidFill>
              </a:rPr>
              <a:t>万韩元，肺结核检查证明</a:t>
            </a:r>
            <a:r>
              <a:rPr lang="en-US" altLang="ko-KR" sz="1600" dirty="0">
                <a:solidFill>
                  <a:srgbClr val="002060"/>
                </a:solidFill>
              </a:rPr>
              <a:t>(</a:t>
            </a:r>
            <a:r>
              <a:rPr lang="zh-CN" altLang="en-US" sz="1600" dirty="0">
                <a:solidFill>
                  <a:srgbClr val="002060"/>
                </a:solidFill>
              </a:rPr>
              <a:t>如已向大使馆提交，则无需准备</a:t>
            </a:r>
            <a:r>
              <a:rPr lang="en-US" altLang="ko-KR" sz="1600" dirty="0">
                <a:solidFill>
                  <a:srgbClr val="002060"/>
                </a:solidFill>
              </a:rPr>
              <a:t>)</a:t>
            </a:r>
          </a:p>
          <a:p>
            <a:pPr fontAlgn="base">
              <a:lnSpc>
                <a:spcPct val="150000"/>
              </a:lnSpc>
            </a:pPr>
            <a:r>
              <a:rPr lang="en-US" altLang="ko-KR" sz="1600" dirty="0">
                <a:solidFill>
                  <a:srgbClr val="002060"/>
                </a:solidFill>
              </a:rPr>
              <a:t>4) </a:t>
            </a:r>
            <a:r>
              <a:rPr lang="zh-CN" altLang="en-US" sz="1600" dirty="0">
                <a:solidFill>
                  <a:srgbClr val="002060"/>
                </a:solidFill>
              </a:rPr>
              <a:t>申请方法</a:t>
            </a:r>
            <a:r>
              <a:rPr lang="ko-KR" altLang="en-US" sz="1600" dirty="0">
                <a:solidFill>
                  <a:srgbClr val="002060"/>
                </a:solidFill>
              </a:rPr>
              <a:t> </a:t>
            </a:r>
            <a:endParaRPr lang="en-US" altLang="ko-KR" sz="1600" dirty="0">
              <a:solidFill>
                <a:srgbClr val="002060"/>
              </a:solidFill>
            </a:endParaRPr>
          </a:p>
          <a:p>
            <a:pPr fontAlgn="base">
              <a:lnSpc>
                <a:spcPct val="150000"/>
              </a:lnSpc>
            </a:pPr>
            <a:r>
              <a:rPr lang="en-US" altLang="ko-KR" sz="1600" dirty="0">
                <a:solidFill>
                  <a:srgbClr val="002060"/>
                </a:solidFill>
              </a:rPr>
              <a:t>   </a:t>
            </a:r>
            <a:r>
              <a:rPr lang="zh-CN" altLang="en-US" sz="1600" dirty="0">
                <a:solidFill>
                  <a:srgbClr val="002060"/>
                </a:solidFill>
              </a:rPr>
              <a:t>甲</a:t>
            </a:r>
            <a:r>
              <a:rPr lang="en-US" altLang="ko-KR" sz="1600" dirty="0">
                <a:solidFill>
                  <a:srgbClr val="002060"/>
                </a:solidFill>
              </a:rPr>
              <a:t>.</a:t>
            </a:r>
            <a:r>
              <a:rPr lang="en-US" altLang="ko-KR" sz="1600" u="sng" dirty="0">
                <a:solidFill>
                  <a:srgbClr val="002060"/>
                </a:solidFill>
                <a:hlinkClick r:id="rId5"/>
              </a:rPr>
              <a:t> www.hikorea.go.kr</a:t>
            </a:r>
            <a:r>
              <a:rPr lang="ko-KR" altLang="en-US" sz="1600" dirty="0">
                <a:solidFill>
                  <a:srgbClr val="002060"/>
                </a:solidFill>
              </a:rPr>
              <a:t> </a:t>
            </a:r>
            <a:r>
              <a:rPr lang="zh-CN" altLang="en-US" sz="1600" dirty="0">
                <a:solidFill>
                  <a:srgbClr val="002060"/>
                </a:solidFill>
              </a:rPr>
              <a:t>登录网站，预约线下申请后，携带好相应材料后，到出入境事务所直接申请。</a:t>
            </a:r>
            <a:endParaRPr lang="en-US" altLang="zh-CN" sz="1600" dirty="0">
              <a:solidFill>
                <a:srgbClr val="002060"/>
              </a:solidFill>
            </a:endParaRPr>
          </a:p>
          <a:p>
            <a:pPr fontAlgn="base">
              <a:lnSpc>
                <a:spcPct val="150000"/>
              </a:lnSpc>
            </a:pPr>
            <a:r>
              <a:rPr lang="en-US" altLang="ko-KR" sz="1600" dirty="0">
                <a:solidFill>
                  <a:srgbClr val="002060"/>
                </a:solidFill>
              </a:rPr>
              <a:t>   </a:t>
            </a:r>
            <a:r>
              <a:rPr lang="zh-CN" altLang="en-US" sz="1600" dirty="0">
                <a:solidFill>
                  <a:srgbClr val="002060"/>
                </a:solidFill>
              </a:rPr>
              <a:t>乙</a:t>
            </a:r>
            <a:r>
              <a:rPr lang="en-US" altLang="ko-KR" sz="1600" dirty="0">
                <a:solidFill>
                  <a:srgbClr val="002060"/>
                </a:solidFill>
              </a:rPr>
              <a:t>. </a:t>
            </a:r>
            <a:r>
              <a:rPr lang="en-US" altLang="ko-KR" sz="1600" u="sng" dirty="0">
                <a:solidFill>
                  <a:srgbClr val="002060"/>
                </a:solidFill>
                <a:hlinkClick r:id="rId5"/>
              </a:rPr>
              <a:t>www.hikorea.go.kr</a:t>
            </a:r>
            <a:r>
              <a:rPr lang="ko-KR" altLang="en-US" sz="1600" dirty="0">
                <a:solidFill>
                  <a:srgbClr val="002060"/>
                </a:solidFill>
              </a:rPr>
              <a:t> </a:t>
            </a:r>
            <a:r>
              <a:rPr lang="zh-CN" altLang="en-US" sz="1600" dirty="0">
                <a:solidFill>
                  <a:srgbClr val="002060"/>
                </a:solidFill>
              </a:rPr>
              <a:t>登录网站，通过</a:t>
            </a:r>
            <a:r>
              <a:rPr lang="ko-KR" altLang="en-US" sz="1600" dirty="0">
                <a:solidFill>
                  <a:srgbClr val="002060"/>
                </a:solidFill>
              </a:rPr>
              <a:t>전자민원</a:t>
            </a:r>
            <a:r>
              <a:rPr lang="zh-CN" altLang="en-US" sz="1600" dirty="0">
                <a:solidFill>
                  <a:srgbClr val="002060"/>
                </a:solidFill>
              </a:rPr>
              <a:t>直接申请。</a:t>
            </a:r>
            <a:endParaRPr lang="en-US" altLang="ko-KR" sz="1600" dirty="0">
              <a:solidFill>
                <a:srgbClr val="002060"/>
              </a:solidFill>
            </a:endParaRPr>
          </a:p>
          <a:p>
            <a:pPr fontAlgn="base">
              <a:lnSpc>
                <a:spcPct val="150000"/>
              </a:lnSpc>
            </a:pPr>
            <a:r>
              <a:rPr lang="ko-KR" altLang="en-US" sz="1600" dirty="0">
                <a:solidFill>
                  <a:srgbClr val="002060"/>
                </a:solidFill>
              </a:rPr>
              <a:t>   </a:t>
            </a:r>
            <a:r>
              <a:rPr lang="zh-CN" altLang="en-US" sz="1600" dirty="0">
                <a:solidFill>
                  <a:srgbClr val="002060"/>
                </a:solidFill>
              </a:rPr>
              <a:t>丙</a:t>
            </a:r>
            <a:r>
              <a:rPr lang="en-US" altLang="ko-KR" sz="1600" dirty="0">
                <a:solidFill>
                  <a:srgbClr val="002060"/>
                </a:solidFill>
              </a:rPr>
              <a:t>. </a:t>
            </a:r>
            <a:r>
              <a:rPr lang="zh-CN" altLang="en-US" sz="1600" dirty="0">
                <a:solidFill>
                  <a:srgbClr val="002060"/>
                </a:solidFill>
              </a:rPr>
              <a:t>光云大学团签</a:t>
            </a:r>
            <a:r>
              <a:rPr lang="ko-KR" altLang="en-US" sz="1600" dirty="0">
                <a:solidFill>
                  <a:srgbClr val="002060"/>
                </a:solidFill>
              </a:rPr>
              <a:t> </a:t>
            </a:r>
            <a:endParaRPr lang="en-US" altLang="ko-KR" sz="1600" dirty="0">
              <a:solidFill>
                <a:srgbClr val="002060"/>
              </a:solidFill>
            </a:endParaRPr>
          </a:p>
          <a:p>
            <a:pPr fontAlgn="base">
              <a:lnSpc>
                <a:spcPct val="150000"/>
              </a:lnSpc>
            </a:pPr>
            <a:r>
              <a:rPr lang="en-US" altLang="ko-KR" sz="1600" dirty="0">
                <a:solidFill>
                  <a:srgbClr val="002060"/>
                </a:solidFill>
              </a:rPr>
              <a:t>       - 20</a:t>
            </a:r>
            <a:r>
              <a:rPr lang="en-US" altLang="zh-CN" sz="1600" dirty="0">
                <a:solidFill>
                  <a:srgbClr val="002060"/>
                </a:solidFill>
              </a:rPr>
              <a:t>21</a:t>
            </a:r>
            <a:r>
              <a:rPr lang="en-US" altLang="ko-KR" sz="1600" dirty="0">
                <a:solidFill>
                  <a:srgbClr val="002060"/>
                </a:solidFill>
              </a:rPr>
              <a:t>.2</a:t>
            </a:r>
            <a:r>
              <a:rPr lang="zh-CN" altLang="en-US" sz="1600" dirty="0">
                <a:solidFill>
                  <a:srgbClr val="002060"/>
                </a:solidFill>
              </a:rPr>
              <a:t>学期团签时间与地点另行通知。</a:t>
            </a:r>
            <a:r>
              <a:rPr lang="en-US" altLang="ko-KR" sz="1600" dirty="0">
                <a:solidFill>
                  <a:srgbClr val="002060"/>
                </a:solidFill>
              </a:rPr>
              <a:t>       </a:t>
            </a:r>
          </a:p>
          <a:p>
            <a:pPr fontAlgn="base">
              <a:lnSpc>
                <a:spcPct val="150000"/>
              </a:lnSpc>
            </a:pPr>
            <a:r>
              <a:rPr lang="en-US" altLang="ko-KR" sz="1600" dirty="0">
                <a:solidFill>
                  <a:srgbClr val="002060"/>
                </a:solidFill>
              </a:rPr>
              <a:t>5) </a:t>
            </a:r>
            <a:r>
              <a:rPr lang="zh-CN" altLang="en-US" sz="1600" b="1" dirty="0">
                <a:solidFill>
                  <a:srgbClr val="002060"/>
                </a:solidFill>
              </a:rPr>
              <a:t>外国人登陆信息变更申请：</a:t>
            </a:r>
            <a:r>
              <a:rPr lang="zh-CN" altLang="en-US" sz="1600" dirty="0">
                <a:solidFill>
                  <a:srgbClr val="002060"/>
                </a:solidFill>
              </a:rPr>
              <a:t>登陆后因下列信息发生变更时，自变更日起</a:t>
            </a:r>
            <a:endParaRPr lang="en-US" altLang="zh-CN" sz="1600" dirty="0">
              <a:solidFill>
                <a:srgbClr val="002060"/>
              </a:solidFill>
            </a:endParaRPr>
          </a:p>
          <a:p>
            <a:pPr fontAlgn="base">
              <a:lnSpc>
                <a:spcPct val="150000"/>
              </a:lnSpc>
            </a:pPr>
            <a:r>
              <a:rPr lang="en-US" altLang="zh-CN" sz="1600" b="1" dirty="0">
                <a:solidFill>
                  <a:srgbClr val="002060"/>
                </a:solidFill>
              </a:rPr>
              <a:t>15</a:t>
            </a:r>
            <a:r>
              <a:rPr lang="zh-CN" altLang="en-US" sz="1600" b="1" dirty="0">
                <a:solidFill>
                  <a:srgbClr val="002060"/>
                </a:solidFill>
              </a:rPr>
              <a:t>日内</a:t>
            </a:r>
            <a:r>
              <a:rPr lang="zh-CN" altLang="en-US" sz="1600" dirty="0">
                <a:solidFill>
                  <a:srgbClr val="002060"/>
                </a:solidFill>
              </a:rPr>
              <a:t>向管辖的出入境管理局提交变更申请。（未申请时需缴纳罚金）</a:t>
            </a:r>
            <a:endParaRPr lang="en-US" altLang="zh-CN" sz="1600" dirty="0">
              <a:solidFill>
                <a:srgbClr val="002060"/>
              </a:solidFill>
            </a:endParaRPr>
          </a:p>
          <a:p>
            <a:pPr fontAlgn="base">
              <a:lnSpc>
                <a:spcPct val="150000"/>
              </a:lnSpc>
            </a:pPr>
            <a:r>
              <a:rPr lang="zh-CN" altLang="en-US" sz="1600" b="1" dirty="0">
                <a:solidFill>
                  <a:srgbClr val="002060"/>
                </a:solidFill>
              </a:rPr>
              <a:t> </a:t>
            </a:r>
            <a:r>
              <a:rPr lang="en-US" altLang="zh-CN" sz="1600" b="1" dirty="0">
                <a:solidFill>
                  <a:srgbClr val="002060"/>
                </a:solidFill>
              </a:rPr>
              <a:t>-</a:t>
            </a:r>
            <a:r>
              <a:rPr lang="zh-CN" altLang="en-US" sz="1600" b="1" dirty="0">
                <a:solidFill>
                  <a:srgbClr val="002060"/>
                </a:solidFill>
              </a:rPr>
              <a:t> </a:t>
            </a:r>
            <a:r>
              <a:rPr lang="zh-CN" altLang="en-US" sz="1600" u="sng" dirty="0">
                <a:solidFill>
                  <a:srgbClr val="002060"/>
                </a:solidFill>
              </a:rPr>
              <a:t>姓名、年龄、出生年月日、国籍、护照号、学校、地点等</a:t>
            </a:r>
            <a:endParaRPr lang="en-US" altLang="zh-CN" sz="1600" u="sng" dirty="0">
              <a:solidFill>
                <a:srgbClr val="002060"/>
              </a:solidFill>
            </a:endParaRPr>
          </a:p>
          <a:p>
            <a:pPr fontAlgn="base">
              <a:lnSpc>
                <a:spcPct val="150000"/>
              </a:lnSpc>
            </a:pPr>
            <a:r>
              <a:rPr lang="en-US" altLang="zh-CN" sz="1600" dirty="0">
                <a:solidFill>
                  <a:srgbClr val="002060"/>
                </a:solidFill>
              </a:rPr>
              <a:t>6</a:t>
            </a:r>
            <a:r>
              <a:rPr lang="zh-CN" altLang="en-US" sz="1600" dirty="0">
                <a:solidFill>
                  <a:srgbClr val="002060"/>
                </a:solidFill>
              </a:rPr>
              <a:t>） 签证相关事宜请联系外国人综合咨询中心（</a:t>
            </a:r>
            <a:r>
              <a:rPr lang="en-US" altLang="zh-CN" sz="1600" dirty="0">
                <a:solidFill>
                  <a:srgbClr val="002060"/>
                </a:solidFill>
              </a:rPr>
              <a:t>1345</a:t>
            </a:r>
            <a:r>
              <a:rPr lang="zh-CN" altLang="en-US" sz="1600" dirty="0">
                <a:solidFill>
                  <a:srgbClr val="002060"/>
                </a:solidFill>
              </a:rPr>
              <a:t>）</a:t>
            </a:r>
            <a:endParaRPr lang="en-US" altLang="zh-CN" sz="1600" dirty="0">
              <a:solidFill>
                <a:srgbClr val="002060"/>
              </a:solidFill>
            </a:endParaRPr>
          </a:p>
          <a:p>
            <a:pPr fontAlgn="base">
              <a:lnSpc>
                <a:spcPct val="150000"/>
              </a:lnSpc>
            </a:pPr>
            <a:r>
              <a:rPr lang="en-US" altLang="ko-KR" sz="1600" dirty="0">
                <a:solidFill>
                  <a:srgbClr val="002060"/>
                </a:solidFill>
              </a:rPr>
              <a:t>   (</a:t>
            </a:r>
            <a:r>
              <a:rPr lang="zh-CN" altLang="en-US" sz="1600" dirty="0">
                <a:solidFill>
                  <a:srgbClr val="002060"/>
                </a:solidFill>
              </a:rPr>
              <a:t>支持中文、韩文及英文等咨询服务</a:t>
            </a:r>
            <a:r>
              <a:rPr lang="en-US" altLang="ko-KR" sz="1600" dirty="0">
                <a:solidFill>
                  <a:srgbClr val="002060"/>
                </a:solidFill>
              </a:rPr>
              <a:t>)</a:t>
            </a:r>
            <a:endParaRPr lang="ko-KR" altLang="en-US" sz="1600" dirty="0">
              <a:solidFill>
                <a:srgbClr val="002060"/>
              </a:solidFill>
            </a:endParaRPr>
          </a:p>
        </p:txBody>
      </p:sp>
      <p:pic>
        <p:nvPicPr>
          <p:cNvPr id="12" name="그림 11">
            <a:extLst>
              <a:ext uri="{FF2B5EF4-FFF2-40B4-BE49-F238E27FC236}">
                <a16:creationId xmlns:a16="http://schemas.microsoft.com/office/drawing/2014/main" id="{93C2F839-E415-45FE-A6EC-8DFCEC42A71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932644" y="3195974"/>
            <a:ext cx="4643789" cy="3074108"/>
          </a:xfrm>
          <a:prstGeom prst="rect">
            <a:avLst/>
          </a:prstGeom>
        </p:spPr>
      </p:pic>
    </p:spTree>
    <p:extLst>
      <p:ext uri="{BB962C8B-B14F-4D97-AF65-F5344CB8AC3E}">
        <p14:creationId xmlns:p14="http://schemas.microsoft.com/office/powerpoint/2010/main" val="3882569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ko-KR" sz="2800" dirty="0">
                <a:solidFill>
                  <a:srgbClr val="002060"/>
                </a:solidFill>
              </a:rPr>
              <a:t>2. </a:t>
            </a:r>
            <a:r>
              <a:rPr lang="zh-CN" altLang="en-US" sz="2800" dirty="0">
                <a:solidFill>
                  <a:srgbClr val="002060"/>
                </a:solidFill>
              </a:rPr>
              <a:t>滞留资格的变更与滞留资格范围之外的活动</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81</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219219" y="960610"/>
            <a:ext cx="11248736" cy="1569660"/>
          </a:xfrm>
          <a:prstGeom prst="rect">
            <a:avLst/>
          </a:prstGeom>
          <a:solidFill>
            <a:schemeClr val="bg1"/>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sz="1600" b="1" dirty="0">
                <a:solidFill>
                  <a:srgbClr val="002060"/>
                </a:solidFill>
                <a:latin typeface="+mn-ea"/>
              </a:rPr>
              <a:t>1) </a:t>
            </a:r>
            <a:r>
              <a:rPr lang="zh-CN" altLang="en-US" sz="1600" b="1" dirty="0">
                <a:solidFill>
                  <a:srgbClr val="002060"/>
                </a:solidFill>
                <a:latin typeface="+mn-ea"/>
              </a:rPr>
              <a:t>滞留资格变更</a:t>
            </a:r>
            <a:r>
              <a:rPr lang="ko-KR" altLang="en-US" sz="1600" b="1" dirty="0">
                <a:solidFill>
                  <a:srgbClr val="002060"/>
                </a:solidFill>
                <a:latin typeface="+mn-ea"/>
              </a:rPr>
              <a:t> </a:t>
            </a:r>
            <a:endParaRPr lang="en-US" altLang="ko-KR" sz="1600" b="1" dirty="0">
              <a:solidFill>
                <a:srgbClr val="002060"/>
              </a:solidFill>
              <a:latin typeface="+mn-ea"/>
            </a:endParaRPr>
          </a:p>
          <a:p>
            <a:pPr fontAlgn="base">
              <a:lnSpc>
                <a:spcPct val="150000"/>
              </a:lnSpc>
            </a:pPr>
            <a:r>
              <a:rPr lang="en-US" altLang="ko-KR" sz="1600" dirty="0">
                <a:solidFill>
                  <a:srgbClr val="002060"/>
                </a:solidFill>
                <a:latin typeface="+mn-ea"/>
              </a:rPr>
              <a:t>  (1)</a:t>
            </a:r>
            <a:r>
              <a:rPr lang="zh-CN" altLang="en-US" sz="1600" dirty="0">
                <a:solidFill>
                  <a:srgbClr val="002060"/>
                </a:solidFill>
                <a:latin typeface="+mn-ea"/>
              </a:rPr>
              <a:t>将语言研学（</a:t>
            </a:r>
            <a:r>
              <a:rPr lang="en-US" altLang="zh-CN" sz="1600" dirty="0">
                <a:solidFill>
                  <a:srgbClr val="002060"/>
                </a:solidFill>
                <a:latin typeface="+mn-ea"/>
              </a:rPr>
              <a:t>D-4</a:t>
            </a:r>
            <a:r>
              <a:rPr lang="zh-CN" altLang="en-US" sz="1600" dirty="0">
                <a:solidFill>
                  <a:srgbClr val="002060"/>
                </a:solidFill>
                <a:latin typeface="+mn-ea"/>
              </a:rPr>
              <a:t>）更改为留学（</a:t>
            </a:r>
            <a:r>
              <a:rPr lang="en-US" altLang="zh-CN" sz="1600" dirty="0">
                <a:solidFill>
                  <a:srgbClr val="002060"/>
                </a:solidFill>
                <a:latin typeface="+mn-ea"/>
              </a:rPr>
              <a:t>D-2</a:t>
            </a:r>
            <a:r>
              <a:rPr lang="zh-CN" altLang="en-US" sz="1600" dirty="0">
                <a:solidFill>
                  <a:srgbClr val="002060"/>
                </a:solidFill>
                <a:latin typeface="+mn-ea"/>
              </a:rPr>
              <a:t>）时所需材料</a:t>
            </a:r>
            <a:endParaRPr lang="ko-KR" altLang="en-US" sz="1600" dirty="0">
              <a:solidFill>
                <a:srgbClr val="002060"/>
              </a:solidFill>
              <a:latin typeface="+mn-ea"/>
            </a:endParaRPr>
          </a:p>
          <a:p>
            <a:pPr fontAlgn="base">
              <a:lnSpc>
                <a:spcPct val="150000"/>
              </a:lnSpc>
            </a:pPr>
            <a:r>
              <a:rPr lang="zh-CN" altLang="en-US" sz="1600" dirty="0">
                <a:solidFill>
                  <a:srgbClr val="002060"/>
                </a:solidFill>
                <a:latin typeface="+mn-ea"/>
              </a:rPr>
              <a:t>护照</a:t>
            </a:r>
            <a:r>
              <a:rPr lang="en-US" altLang="ko-KR" sz="1600" dirty="0">
                <a:solidFill>
                  <a:srgbClr val="002060"/>
                </a:solidFill>
                <a:latin typeface="+mn-ea"/>
              </a:rPr>
              <a:t>, </a:t>
            </a:r>
            <a:r>
              <a:rPr lang="zh-CN" altLang="en-US" sz="1600" dirty="0">
                <a:solidFill>
                  <a:srgbClr val="002060"/>
                </a:solidFill>
                <a:latin typeface="+mn-ea"/>
              </a:rPr>
              <a:t>外国人登陆证</a:t>
            </a:r>
            <a:r>
              <a:rPr lang="en-US" altLang="ko-KR" sz="1600" dirty="0">
                <a:solidFill>
                  <a:srgbClr val="002060"/>
                </a:solidFill>
                <a:latin typeface="+mn-ea"/>
              </a:rPr>
              <a:t>, </a:t>
            </a:r>
            <a:r>
              <a:rPr lang="zh-CN" altLang="en-US" sz="1600" dirty="0">
                <a:solidFill>
                  <a:srgbClr val="002060"/>
                </a:solidFill>
                <a:latin typeface="+mn-ea"/>
              </a:rPr>
              <a:t>申请书</a:t>
            </a:r>
            <a:r>
              <a:rPr lang="en-US" altLang="ko-KR" sz="1600" dirty="0">
                <a:solidFill>
                  <a:srgbClr val="002060"/>
                </a:solidFill>
                <a:latin typeface="+mn-ea"/>
              </a:rPr>
              <a:t>, </a:t>
            </a:r>
            <a:r>
              <a:rPr lang="zh-CN" altLang="en-US" sz="1600" b="1" dirty="0">
                <a:solidFill>
                  <a:srgbClr val="002060"/>
                </a:solidFill>
                <a:latin typeface="+mn-ea"/>
              </a:rPr>
              <a:t>标准入学许可</a:t>
            </a:r>
            <a:r>
              <a:rPr lang="en-US" altLang="ko-KR" sz="1600" b="1" dirty="0">
                <a:solidFill>
                  <a:srgbClr val="002060"/>
                </a:solidFill>
                <a:latin typeface="+mn-ea"/>
              </a:rPr>
              <a:t>, </a:t>
            </a:r>
            <a:r>
              <a:rPr lang="zh-CN" altLang="en-US" sz="1600" b="1" dirty="0">
                <a:solidFill>
                  <a:srgbClr val="002060"/>
                </a:solidFill>
                <a:latin typeface="+mn-ea"/>
              </a:rPr>
              <a:t>登陆证缴纳证明</a:t>
            </a:r>
            <a:r>
              <a:rPr lang="en-US" altLang="ko-KR" sz="1600" dirty="0">
                <a:solidFill>
                  <a:srgbClr val="002060"/>
                </a:solidFill>
                <a:latin typeface="+mn-ea"/>
              </a:rPr>
              <a:t>, </a:t>
            </a:r>
            <a:r>
              <a:rPr lang="zh-CN" altLang="en-US" sz="1600" dirty="0">
                <a:solidFill>
                  <a:srgbClr val="002060"/>
                </a:solidFill>
                <a:latin typeface="+mn-ea"/>
              </a:rPr>
              <a:t>最终学历证明与学历认证证明，滞留地居住证明</a:t>
            </a:r>
            <a:r>
              <a:rPr lang="en-US" altLang="ko-KR" sz="1600" dirty="0">
                <a:solidFill>
                  <a:srgbClr val="002060"/>
                </a:solidFill>
                <a:latin typeface="+mn-ea"/>
              </a:rPr>
              <a:t>, </a:t>
            </a:r>
            <a:r>
              <a:rPr lang="zh-CN" altLang="en-US" sz="1600" dirty="0">
                <a:solidFill>
                  <a:srgbClr val="002060"/>
                </a:solidFill>
                <a:latin typeface="+mn-ea"/>
              </a:rPr>
              <a:t>存款证明</a:t>
            </a:r>
            <a:r>
              <a:rPr lang="en-US" altLang="ko-KR" sz="1600" dirty="0">
                <a:solidFill>
                  <a:srgbClr val="002060"/>
                </a:solidFill>
                <a:latin typeface="+mn-ea"/>
              </a:rPr>
              <a:t>, </a:t>
            </a:r>
            <a:r>
              <a:rPr lang="zh-CN" altLang="en-US" sz="1600" dirty="0">
                <a:solidFill>
                  <a:srgbClr val="002060"/>
                </a:solidFill>
                <a:latin typeface="+mn-ea"/>
              </a:rPr>
              <a:t>语学堂证明</a:t>
            </a:r>
            <a:r>
              <a:rPr lang="en-US" altLang="ko-KR" sz="1600" dirty="0">
                <a:solidFill>
                  <a:srgbClr val="002060"/>
                </a:solidFill>
                <a:latin typeface="+mn-ea"/>
              </a:rPr>
              <a:t>(</a:t>
            </a:r>
            <a:r>
              <a:rPr lang="zh-CN" altLang="en-US" sz="1600" dirty="0">
                <a:solidFill>
                  <a:srgbClr val="002060"/>
                </a:solidFill>
                <a:latin typeface="+mn-ea"/>
              </a:rPr>
              <a:t>需要记录出席及学习时间</a:t>
            </a:r>
            <a:r>
              <a:rPr lang="en-US" altLang="ko-KR" sz="1600" dirty="0">
                <a:solidFill>
                  <a:srgbClr val="002060"/>
                </a:solidFill>
                <a:latin typeface="+mn-ea"/>
              </a:rPr>
              <a:t>)</a:t>
            </a:r>
          </a:p>
        </p:txBody>
      </p:sp>
      <p:sp>
        <p:nvSpPr>
          <p:cNvPr id="16" name="TextBox 15"/>
          <p:cNvSpPr txBox="1"/>
          <p:nvPr/>
        </p:nvSpPr>
        <p:spPr>
          <a:xfrm>
            <a:off x="219219" y="2787862"/>
            <a:ext cx="11248736" cy="3045514"/>
          </a:xfrm>
          <a:prstGeom prst="rect">
            <a:avLst/>
          </a:prstGeom>
          <a:solidFill>
            <a:schemeClr val="bg1"/>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b="1" dirty="0">
                <a:solidFill>
                  <a:srgbClr val="002060"/>
                </a:solidFill>
              </a:rPr>
              <a:t>2</a:t>
            </a:r>
            <a:r>
              <a:rPr lang="en-US" altLang="ko-KR" sz="1600" b="1" dirty="0">
                <a:solidFill>
                  <a:srgbClr val="002060"/>
                </a:solidFill>
                <a:latin typeface="+mn-ea"/>
              </a:rPr>
              <a:t>) </a:t>
            </a:r>
            <a:r>
              <a:rPr lang="zh-CN" altLang="en-US" sz="1600" b="1" dirty="0">
                <a:solidFill>
                  <a:srgbClr val="002060"/>
                </a:solidFill>
                <a:latin typeface="+mn-ea"/>
              </a:rPr>
              <a:t>滞留资格延长</a:t>
            </a:r>
            <a:endParaRPr lang="en-US" altLang="ko-KR" sz="1600" b="1" dirty="0">
              <a:solidFill>
                <a:srgbClr val="002060"/>
              </a:solidFill>
              <a:latin typeface="+mn-ea"/>
            </a:endParaRPr>
          </a:p>
          <a:p>
            <a:pPr fontAlgn="base">
              <a:lnSpc>
                <a:spcPct val="150000"/>
              </a:lnSpc>
            </a:pPr>
            <a:r>
              <a:rPr lang="en-US" altLang="ko-KR" sz="1600" dirty="0">
                <a:solidFill>
                  <a:srgbClr val="002060"/>
                </a:solidFill>
                <a:latin typeface="+mn-ea"/>
              </a:rPr>
              <a:t>  (1) </a:t>
            </a:r>
            <a:r>
              <a:rPr lang="zh-CN" altLang="en-US" sz="1600" b="1" u="sng" dirty="0">
                <a:solidFill>
                  <a:srgbClr val="002060"/>
                </a:solidFill>
                <a:latin typeface="+mn-ea"/>
              </a:rPr>
              <a:t>留学签证</a:t>
            </a:r>
            <a:r>
              <a:rPr lang="en-US" altLang="zh-CN" sz="1600" b="1" u="sng" dirty="0">
                <a:solidFill>
                  <a:srgbClr val="002060"/>
                </a:solidFill>
                <a:latin typeface="+mn-ea"/>
              </a:rPr>
              <a:t>(D-2)</a:t>
            </a:r>
            <a:r>
              <a:rPr lang="zh-CN" altLang="en-US" sz="1600" dirty="0">
                <a:solidFill>
                  <a:srgbClr val="002060"/>
                </a:solidFill>
                <a:latin typeface="+mn-ea"/>
              </a:rPr>
              <a:t>到期前，需要学生提交延长申请</a:t>
            </a:r>
            <a:endParaRPr lang="en-US" altLang="ko-KR" sz="1600" u="sng" dirty="0">
              <a:solidFill>
                <a:srgbClr val="002060"/>
              </a:solidFill>
              <a:latin typeface="+mn-ea"/>
            </a:endParaRPr>
          </a:p>
          <a:p>
            <a:pPr fontAlgn="base">
              <a:lnSpc>
                <a:spcPct val="150000"/>
              </a:lnSpc>
            </a:pPr>
            <a:r>
              <a:rPr lang="en-US" altLang="ko-KR" sz="1600" dirty="0">
                <a:solidFill>
                  <a:srgbClr val="002060"/>
                </a:solidFill>
                <a:latin typeface="+mn-ea"/>
              </a:rPr>
              <a:t>  (2) </a:t>
            </a:r>
            <a:r>
              <a:rPr lang="zh-CN" altLang="en-US" sz="1600" b="1" dirty="0">
                <a:solidFill>
                  <a:srgbClr val="002060"/>
                </a:solidFill>
                <a:latin typeface="+mn-ea"/>
              </a:rPr>
              <a:t>申请所需材料： </a:t>
            </a:r>
            <a:r>
              <a:rPr lang="zh-CN" altLang="en-US" sz="1600" dirty="0">
                <a:solidFill>
                  <a:srgbClr val="002060"/>
                </a:solidFill>
                <a:latin typeface="+mn-ea"/>
              </a:rPr>
              <a:t>综合申请书、外国人登陆证、在校证明书、成绩证明、登录金缴纳证明、居住证明、手续费</a:t>
            </a:r>
            <a:r>
              <a:rPr lang="en-US" altLang="zh-CN" sz="1600" dirty="0">
                <a:solidFill>
                  <a:srgbClr val="002060"/>
                </a:solidFill>
                <a:latin typeface="+mn-ea"/>
              </a:rPr>
              <a:t>6</a:t>
            </a:r>
            <a:r>
              <a:rPr lang="zh-CN" altLang="en-US" sz="1600" dirty="0">
                <a:solidFill>
                  <a:srgbClr val="002060"/>
                </a:solidFill>
                <a:latin typeface="+mn-ea"/>
              </a:rPr>
              <a:t>万元</a:t>
            </a:r>
            <a:endParaRPr lang="en-US" altLang="ko-KR" sz="1600" b="1" dirty="0">
              <a:solidFill>
                <a:srgbClr val="002060"/>
              </a:solidFill>
              <a:latin typeface="+mn-ea"/>
            </a:endParaRPr>
          </a:p>
          <a:p>
            <a:pPr fontAlgn="base">
              <a:lnSpc>
                <a:spcPct val="150000"/>
              </a:lnSpc>
            </a:pPr>
            <a:r>
              <a:rPr lang="en-US" altLang="ko-KR" sz="1600" dirty="0">
                <a:solidFill>
                  <a:srgbClr val="002060"/>
                </a:solidFill>
                <a:latin typeface="+mn-ea"/>
              </a:rPr>
              <a:t>  (3) </a:t>
            </a:r>
            <a:r>
              <a:rPr lang="zh-CN" altLang="en-US" sz="1600" b="1" dirty="0">
                <a:solidFill>
                  <a:srgbClr val="002060"/>
                </a:solidFill>
                <a:latin typeface="+mn-ea"/>
              </a:rPr>
              <a:t>申请方法</a:t>
            </a:r>
            <a:r>
              <a:rPr lang="ko-KR" altLang="en-US" sz="1600" b="1" dirty="0">
                <a:solidFill>
                  <a:srgbClr val="002060"/>
                </a:solidFill>
                <a:latin typeface="+mn-ea"/>
              </a:rPr>
              <a:t> </a:t>
            </a:r>
            <a:r>
              <a:rPr lang="en-US" altLang="ko-KR" sz="1600" b="1" dirty="0">
                <a:solidFill>
                  <a:srgbClr val="002060"/>
                </a:solidFill>
                <a:latin typeface="+mn-ea"/>
              </a:rPr>
              <a:t>:</a:t>
            </a:r>
            <a:r>
              <a:rPr lang="ko-KR" altLang="en-US" sz="1600" b="1" dirty="0">
                <a:solidFill>
                  <a:srgbClr val="002060"/>
                </a:solidFill>
                <a:latin typeface="+mn-ea"/>
              </a:rPr>
              <a:t> </a:t>
            </a:r>
            <a:endParaRPr lang="en-US" altLang="ko-KR" sz="1600" b="1" dirty="0">
              <a:solidFill>
                <a:srgbClr val="002060"/>
              </a:solidFill>
              <a:latin typeface="+mn-ea"/>
            </a:endParaRPr>
          </a:p>
          <a:p>
            <a:pPr fontAlgn="base">
              <a:lnSpc>
                <a:spcPct val="150000"/>
              </a:lnSpc>
            </a:pPr>
            <a:r>
              <a:rPr lang="zh-CN" altLang="en-US" sz="1600" b="1" dirty="0">
                <a:solidFill>
                  <a:srgbClr val="002060"/>
                </a:solidFill>
                <a:latin typeface="+mn-ea"/>
              </a:rPr>
              <a:t>       </a:t>
            </a:r>
            <a:r>
              <a:rPr lang="en-US" altLang="zh-CN" sz="1600" b="1" dirty="0">
                <a:solidFill>
                  <a:srgbClr val="002060"/>
                </a:solidFill>
                <a:latin typeface="+mn-ea"/>
              </a:rPr>
              <a:t>1.</a:t>
            </a:r>
            <a:r>
              <a:rPr lang="zh-CN" altLang="en-US" sz="1600" b="1" dirty="0">
                <a:solidFill>
                  <a:srgbClr val="002060"/>
                </a:solidFill>
                <a:latin typeface="+mn-ea"/>
              </a:rPr>
              <a:t> 线上申请：</a:t>
            </a:r>
            <a:r>
              <a:rPr lang="en-US" altLang="zh-CN" sz="1600" dirty="0" err="1">
                <a:solidFill>
                  <a:srgbClr val="002060"/>
                </a:solidFill>
                <a:latin typeface="+mn-ea"/>
              </a:rPr>
              <a:t>HiKorea</a:t>
            </a:r>
            <a:r>
              <a:rPr lang="en-US" altLang="zh-CN" sz="1600" dirty="0">
                <a:solidFill>
                  <a:srgbClr val="002060"/>
                </a:solidFill>
                <a:latin typeface="+mn-ea"/>
              </a:rPr>
              <a:t>(</a:t>
            </a:r>
            <a:r>
              <a:rPr lang="en-US" altLang="zh-CN" sz="1600" dirty="0">
                <a:solidFill>
                  <a:srgbClr val="002060"/>
                </a:solidFill>
                <a:latin typeface="+mn-ea"/>
                <a:hlinkClick r:id="rId5"/>
              </a:rPr>
              <a:t>www.hikorea.go.kr</a:t>
            </a:r>
            <a:r>
              <a:rPr lang="en-US" altLang="zh-CN" sz="1600" dirty="0">
                <a:solidFill>
                  <a:srgbClr val="002060"/>
                </a:solidFill>
                <a:latin typeface="+mn-ea"/>
              </a:rPr>
              <a:t>)&gt;</a:t>
            </a:r>
            <a:r>
              <a:rPr lang="zh-CN" altLang="en-US" sz="1600" dirty="0">
                <a:solidFill>
                  <a:srgbClr val="002060"/>
                </a:solidFill>
                <a:latin typeface="+mn-ea"/>
              </a:rPr>
              <a:t>线上业务办理</a:t>
            </a:r>
            <a:r>
              <a:rPr lang="en-US" altLang="ko-KR" sz="1600" dirty="0">
                <a:solidFill>
                  <a:srgbClr val="002060"/>
                </a:solidFill>
                <a:latin typeface="+mn-ea"/>
              </a:rPr>
              <a:t>(</a:t>
            </a:r>
            <a:r>
              <a:rPr lang="ko-KR" altLang="en-US" sz="1600" dirty="0">
                <a:solidFill>
                  <a:srgbClr val="002060"/>
                </a:solidFill>
                <a:latin typeface="+mn-ea"/>
              </a:rPr>
              <a:t>전자민원</a:t>
            </a:r>
            <a:r>
              <a:rPr lang="en-US" altLang="ko-KR" sz="1600" dirty="0">
                <a:solidFill>
                  <a:srgbClr val="002060"/>
                </a:solidFill>
                <a:latin typeface="+mn-ea"/>
              </a:rPr>
              <a:t>)&gt;</a:t>
            </a:r>
            <a:r>
              <a:rPr lang="ko-KR" altLang="en-US" sz="1600" dirty="0" err="1">
                <a:solidFill>
                  <a:srgbClr val="002060"/>
                </a:solidFill>
                <a:latin typeface="+mn-ea"/>
              </a:rPr>
              <a:t>登陆外国人的</a:t>
            </a:r>
            <a:r>
              <a:rPr lang="zh-CN" altLang="en-US" sz="1600" dirty="0">
                <a:solidFill>
                  <a:srgbClr val="002060"/>
                </a:solidFill>
                <a:latin typeface="+mn-ea"/>
              </a:rPr>
              <a:t>滞留期延长许可</a:t>
            </a:r>
            <a:endParaRPr lang="en-US" altLang="zh-CN" sz="1600" dirty="0">
              <a:solidFill>
                <a:srgbClr val="002060"/>
              </a:solidFill>
              <a:latin typeface="+mn-ea"/>
            </a:endParaRPr>
          </a:p>
          <a:p>
            <a:pPr fontAlgn="base">
              <a:lnSpc>
                <a:spcPct val="150000"/>
              </a:lnSpc>
            </a:pPr>
            <a:r>
              <a:rPr lang="zh-CN" altLang="en-US" sz="1600" b="1" dirty="0">
                <a:solidFill>
                  <a:srgbClr val="002060"/>
                </a:solidFill>
                <a:latin typeface="+mn-ea"/>
              </a:rPr>
              <a:t>       </a:t>
            </a:r>
            <a:r>
              <a:rPr lang="en-US" altLang="zh-CN" sz="1600" b="1" dirty="0">
                <a:solidFill>
                  <a:srgbClr val="002060"/>
                </a:solidFill>
                <a:latin typeface="+mn-ea"/>
              </a:rPr>
              <a:t>2.</a:t>
            </a:r>
            <a:r>
              <a:rPr lang="zh-CN" altLang="en-US" sz="1600" b="1" dirty="0">
                <a:solidFill>
                  <a:srgbClr val="002060"/>
                </a:solidFill>
                <a:latin typeface="+mn-ea"/>
              </a:rPr>
              <a:t> 预约办理：</a:t>
            </a:r>
            <a:r>
              <a:rPr lang="en-US" altLang="zh-CN" sz="1600" dirty="0">
                <a:solidFill>
                  <a:srgbClr val="002060"/>
                </a:solidFill>
                <a:latin typeface="+mn-ea"/>
              </a:rPr>
              <a:t> </a:t>
            </a:r>
            <a:r>
              <a:rPr lang="en-US" altLang="zh-CN" sz="1600" dirty="0" err="1">
                <a:solidFill>
                  <a:srgbClr val="002060"/>
                </a:solidFill>
                <a:latin typeface="+mn-ea"/>
              </a:rPr>
              <a:t>HiKorea</a:t>
            </a:r>
            <a:r>
              <a:rPr lang="en-US" altLang="zh-CN" sz="1600" dirty="0">
                <a:solidFill>
                  <a:srgbClr val="002060"/>
                </a:solidFill>
                <a:latin typeface="+mn-ea"/>
              </a:rPr>
              <a:t>(</a:t>
            </a:r>
            <a:r>
              <a:rPr lang="en-US" altLang="zh-CN" sz="1600" dirty="0">
                <a:solidFill>
                  <a:srgbClr val="002060"/>
                </a:solidFill>
                <a:latin typeface="+mn-ea"/>
                <a:hlinkClick r:id="rId5"/>
              </a:rPr>
              <a:t>www.hikorea.go.kr</a:t>
            </a:r>
            <a:r>
              <a:rPr lang="en-US" altLang="zh-CN" sz="1600" dirty="0">
                <a:solidFill>
                  <a:srgbClr val="002060"/>
                </a:solidFill>
                <a:latin typeface="+mn-ea"/>
              </a:rPr>
              <a:t>)&gt;</a:t>
            </a:r>
            <a:r>
              <a:rPr lang="zh-CN" altLang="en-US" sz="1600" dirty="0">
                <a:solidFill>
                  <a:srgbClr val="002060"/>
                </a:solidFill>
                <a:latin typeface="+mn-ea"/>
              </a:rPr>
              <a:t>预约办理</a:t>
            </a:r>
            <a:r>
              <a:rPr lang="en-US" altLang="zh-CN" sz="1600" dirty="0">
                <a:solidFill>
                  <a:srgbClr val="002060"/>
                </a:solidFill>
                <a:latin typeface="+mn-ea"/>
              </a:rPr>
              <a:t>&gt;</a:t>
            </a:r>
            <a:r>
              <a:rPr lang="zh-CN" altLang="en-US" sz="1600" dirty="0">
                <a:solidFill>
                  <a:srgbClr val="002060"/>
                </a:solidFill>
                <a:latin typeface="+mn-ea"/>
              </a:rPr>
              <a:t>预约日期与时间</a:t>
            </a:r>
            <a:r>
              <a:rPr lang="en-US" altLang="zh-CN" sz="1600" dirty="0">
                <a:solidFill>
                  <a:srgbClr val="002060"/>
                </a:solidFill>
                <a:latin typeface="+mn-ea"/>
              </a:rPr>
              <a:t>&gt;</a:t>
            </a:r>
            <a:r>
              <a:rPr lang="zh-CN" altLang="en-US" sz="1600" dirty="0">
                <a:solidFill>
                  <a:srgbClr val="002060"/>
                </a:solidFill>
                <a:latin typeface="+mn-ea"/>
              </a:rPr>
              <a:t>到出入境管理局办理申请</a:t>
            </a:r>
            <a:endParaRPr lang="en-US" altLang="zh-CN" sz="1600" dirty="0">
              <a:solidFill>
                <a:srgbClr val="002060"/>
              </a:solidFill>
              <a:latin typeface="+mn-ea"/>
            </a:endParaRPr>
          </a:p>
          <a:p>
            <a:pPr fontAlgn="base">
              <a:lnSpc>
                <a:spcPct val="150000"/>
              </a:lnSpc>
            </a:pPr>
            <a:r>
              <a:rPr lang="zh-CN" altLang="en-US" sz="1600" b="1" dirty="0">
                <a:solidFill>
                  <a:srgbClr val="002060"/>
                </a:solidFill>
                <a:latin typeface="+mn-ea"/>
              </a:rPr>
              <a:t>       </a:t>
            </a:r>
            <a:r>
              <a:rPr lang="en-US" altLang="zh-CN" sz="1600" b="1" dirty="0">
                <a:solidFill>
                  <a:srgbClr val="002060"/>
                </a:solidFill>
                <a:latin typeface="+mn-ea"/>
              </a:rPr>
              <a:t>3.</a:t>
            </a:r>
            <a:r>
              <a:rPr lang="zh-CN" altLang="en-US" sz="1600" b="1" dirty="0">
                <a:solidFill>
                  <a:srgbClr val="002060"/>
                </a:solidFill>
                <a:latin typeface="+mn-ea"/>
              </a:rPr>
              <a:t> 光云大学团体签证申请：</a:t>
            </a:r>
            <a:r>
              <a:rPr lang="zh-CN" altLang="en-US" sz="1600" dirty="0">
                <a:solidFill>
                  <a:srgbClr val="002060"/>
                </a:solidFill>
                <a:latin typeface="+mn-ea"/>
              </a:rPr>
              <a:t>时间与地点将会通过官网另行通知</a:t>
            </a:r>
            <a:endParaRPr lang="en-US" altLang="zh-CN" sz="1600" dirty="0">
              <a:solidFill>
                <a:srgbClr val="002060"/>
              </a:solidFill>
              <a:latin typeface="+mn-ea"/>
            </a:endParaRPr>
          </a:p>
          <a:p>
            <a:pPr fontAlgn="base">
              <a:lnSpc>
                <a:spcPct val="150000"/>
              </a:lnSpc>
            </a:pPr>
            <a:r>
              <a:rPr lang="zh-CN" altLang="en-US" sz="1600" dirty="0">
                <a:solidFill>
                  <a:srgbClr val="002060"/>
                </a:solidFill>
                <a:latin typeface="+mn-ea"/>
              </a:rPr>
              <a:t>（</a:t>
            </a:r>
            <a:r>
              <a:rPr lang="en-US" altLang="zh-CN" sz="1600" dirty="0">
                <a:solidFill>
                  <a:srgbClr val="002060"/>
                </a:solidFill>
                <a:latin typeface="+mn-ea"/>
              </a:rPr>
              <a:t>4</a:t>
            </a:r>
            <a:r>
              <a:rPr lang="zh-CN" altLang="en-US" sz="1600" dirty="0">
                <a:solidFill>
                  <a:srgbClr val="002060"/>
                </a:solidFill>
                <a:latin typeface="+mn-ea"/>
              </a:rPr>
              <a:t>）注意事项：学期成绩低于</a:t>
            </a:r>
            <a:r>
              <a:rPr lang="en-US" altLang="zh-CN" sz="1600" dirty="0">
                <a:solidFill>
                  <a:srgbClr val="002060"/>
                </a:solidFill>
                <a:latin typeface="+mn-ea"/>
              </a:rPr>
              <a:t>C</a:t>
            </a:r>
            <a:r>
              <a:rPr lang="zh-CN" altLang="en-US" sz="1600" dirty="0">
                <a:solidFill>
                  <a:srgbClr val="002060"/>
                </a:solidFill>
                <a:latin typeface="+mn-ea"/>
              </a:rPr>
              <a:t>时（</a:t>
            </a:r>
            <a:r>
              <a:rPr lang="en-US" altLang="zh-CN" sz="1600" dirty="0">
                <a:solidFill>
                  <a:srgbClr val="002060"/>
                </a:solidFill>
                <a:latin typeface="+mn-ea"/>
              </a:rPr>
              <a:t>2.0</a:t>
            </a:r>
            <a:r>
              <a:rPr lang="zh-CN" altLang="en-US" sz="1600" dirty="0">
                <a:solidFill>
                  <a:srgbClr val="002060"/>
                </a:solidFill>
                <a:latin typeface="+mn-ea"/>
              </a:rPr>
              <a:t>），可能会需要提交其他材料。 （事由书、银行流水等）</a:t>
            </a:r>
            <a:endParaRPr lang="en-US" altLang="ko-KR" sz="1600" dirty="0">
              <a:solidFill>
                <a:srgbClr val="002060"/>
              </a:solidFill>
              <a:latin typeface="+mn-ea"/>
            </a:endParaRPr>
          </a:p>
        </p:txBody>
      </p:sp>
      <p:sp>
        <p:nvSpPr>
          <p:cNvPr id="10" name="TextBox 9"/>
          <p:cNvSpPr txBox="1"/>
          <p:nvPr/>
        </p:nvSpPr>
        <p:spPr>
          <a:xfrm>
            <a:off x="5767810" y="1229380"/>
            <a:ext cx="5585990" cy="307777"/>
          </a:xfrm>
          <a:prstGeom prst="rect">
            <a:avLst/>
          </a:prstGeom>
          <a:solidFill>
            <a:srgbClr val="FFFF00"/>
          </a:solidFill>
        </p:spPr>
        <p:txBody>
          <a:bodyPr wrap="square" rtlCol="0">
            <a:spAutoFit/>
          </a:bodyPr>
          <a:lstStyle/>
          <a:p>
            <a:r>
              <a:rPr lang="zh-CN" altLang="en-US" sz="1400" dirty="0">
                <a:solidFill>
                  <a:srgbClr val="002060"/>
                </a:solidFill>
                <a:latin typeface="+mn-ea"/>
              </a:rPr>
              <a:t>学部新生</a:t>
            </a:r>
            <a:r>
              <a:rPr lang="en-US" altLang="zh-CN" sz="1400" dirty="0">
                <a:solidFill>
                  <a:srgbClr val="002060"/>
                </a:solidFill>
                <a:latin typeface="+mn-ea"/>
              </a:rPr>
              <a:t>/</a:t>
            </a:r>
            <a:r>
              <a:rPr lang="zh-CN" altLang="en-US" sz="1400" dirty="0">
                <a:solidFill>
                  <a:srgbClr val="002060"/>
                </a:solidFill>
                <a:latin typeface="+mn-ea"/>
              </a:rPr>
              <a:t>插班生需要在开学前将滞留资格更改为</a:t>
            </a:r>
            <a:r>
              <a:rPr lang="en-US" altLang="zh-CN" sz="1400" dirty="0">
                <a:solidFill>
                  <a:srgbClr val="002060"/>
                </a:solidFill>
                <a:latin typeface="+mn-ea"/>
              </a:rPr>
              <a:t>D-2</a:t>
            </a:r>
            <a:endParaRPr lang="ko-KR" altLang="en-US" sz="1400" dirty="0">
              <a:solidFill>
                <a:srgbClr val="002060"/>
              </a:solidFill>
              <a:latin typeface="+mn-ea"/>
            </a:endParaRPr>
          </a:p>
        </p:txBody>
      </p:sp>
    </p:spTree>
    <p:extLst>
      <p:ext uri="{BB962C8B-B14F-4D97-AF65-F5344CB8AC3E}">
        <p14:creationId xmlns:p14="http://schemas.microsoft.com/office/powerpoint/2010/main" val="1944927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zh-CN" sz="2800" dirty="0">
                <a:solidFill>
                  <a:srgbClr val="002060"/>
                </a:solidFill>
              </a:rPr>
              <a:t>3</a:t>
            </a:r>
            <a:r>
              <a:rPr lang="en-US" altLang="ko-KR" sz="2800" dirty="0">
                <a:solidFill>
                  <a:srgbClr val="002060"/>
                </a:solidFill>
              </a:rPr>
              <a:t>. </a:t>
            </a:r>
            <a:r>
              <a:rPr lang="zh-CN" altLang="en-US" sz="2800" dirty="0">
                <a:solidFill>
                  <a:srgbClr val="002060"/>
                </a:solidFill>
              </a:rPr>
              <a:t>滞留资格的变更与滞留资格范围之外的活动</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82</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6" name="TextBox 15"/>
          <p:cNvSpPr txBox="1"/>
          <p:nvPr/>
        </p:nvSpPr>
        <p:spPr>
          <a:xfrm>
            <a:off x="247698" y="969624"/>
            <a:ext cx="11248736" cy="2684133"/>
          </a:xfrm>
          <a:prstGeom prst="rect">
            <a:avLst/>
          </a:prstGeom>
          <a:solidFill>
            <a:schemeClr val="bg1"/>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zh-CN" sz="1600" b="1" dirty="0">
                <a:solidFill>
                  <a:srgbClr val="002060"/>
                </a:solidFill>
                <a:latin typeface="+mn-ea"/>
              </a:rPr>
              <a:t>1</a:t>
            </a:r>
            <a:r>
              <a:rPr lang="en-US" altLang="ko-KR" sz="1600" b="1" dirty="0">
                <a:solidFill>
                  <a:srgbClr val="002060"/>
                </a:solidFill>
                <a:latin typeface="+mn-ea"/>
              </a:rPr>
              <a:t>) </a:t>
            </a:r>
            <a:r>
              <a:rPr lang="zh-CN" altLang="en-US" sz="1600" b="1" dirty="0">
                <a:solidFill>
                  <a:srgbClr val="002060"/>
                </a:solidFill>
                <a:latin typeface="+mn-ea"/>
              </a:rPr>
              <a:t>时间制就业许可</a:t>
            </a:r>
            <a:endParaRPr lang="en-US" altLang="zh-CN" sz="1600" b="1" dirty="0">
              <a:solidFill>
                <a:srgbClr val="002060"/>
              </a:solidFill>
              <a:latin typeface="+mn-ea"/>
            </a:endParaRPr>
          </a:p>
          <a:p>
            <a:pPr fontAlgn="base">
              <a:lnSpc>
                <a:spcPct val="150000"/>
              </a:lnSpc>
            </a:pPr>
            <a:r>
              <a:rPr lang="en-US" altLang="ko-KR" sz="1600" dirty="0">
                <a:solidFill>
                  <a:srgbClr val="002060"/>
                </a:solidFill>
                <a:latin typeface="+mn-ea"/>
              </a:rPr>
              <a:t>  (1) </a:t>
            </a:r>
            <a:r>
              <a:rPr lang="zh-CN" altLang="en-US" sz="1600" u="sng" dirty="0">
                <a:solidFill>
                  <a:srgbClr val="002060"/>
                </a:solidFill>
                <a:latin typeface="+mn-ea"/>
              </a:rPr>
              <a:t>想要在校外兼职的同学，需要在事前获得</a:t>
            </a:r>
            <a:r>
              <a:rPr lang="en-US" altLang="zh-CN" sz="1600" u="sng" dirty="0">
                <a:solidFill>
                  <a:srgbClr val="002060"/>
                </a:solidFill>
                <a:latin typeface="+mn-ea"/>
              </a:rPr>
              <a:t>《</a:t>
            </a:r>
            <a:r>
              <a:rPr lang="zh-CN" altLang="en-US" sz="1600" u="sng" dirty="0">
                <a:solidFill>
                  <a:srgbClr val="002060"/>
                </a:solidFill>
                <a:latin typeface="+mn-ea"/>
              </a:rPr>
              <a:t>时间制就业许可</a:t>
            </a:r>
            <a:r>
              <a:rPr lang="en-US" altLang="zh-CN" sz="1600" u="sng" dirty="0">
                <a:solidFill>
                  <a:srgbClr val="002060"/>
                </a:solidFill>
                <a:latin typeface="+mn-ea"/>
              </a:rPr>
              <a:t>》</a:t>
            </a:r>
            <a:r>
              <a:rPr lang="ko-KR" altLang="en-US" sz="1600" u="sng" dirty="0">
                <a:solidFill>
                  <a:srgbClr val="002060"/>
                </a:solidFill>
                <a:latin typeface="+mn-ea"/>
              </a:rPr>
              <a:t> </a:t>
            </a:r>
            <a:endParaRPr lang="en-US" altLang="ko-KR" sz="1600" u="sng" dirty="0">
              <a:solidFill>
                <a:srgbClr val="002060"/>
              </a:solidFill>
              <a:latin typeface="+mn-ea"/>
            </a:endParaRPr>
          </a:p>
          <a:p>
            <a:pPr fontAlgn="base">
              <a:lnSpc>
                <a:spcPct val="150000"/>
              </a:lnSpc>
            </a:pPr>
            <a:r>
              <a:rPr lang="en-US" altLang="ko-KR" sz="1600" dirty="0">
                <a:solidFill>
                  <a:srgbClr val="002060"/>
                </a:solidFill>
                <a:latin typeface="+mn-ea"/>
              </a:rPr>
              <a:t>  (2) </a:t>
            </a:r>
            <a:r>
              <a:rPr lang="zh-CN" altLang="en-US" sz="1600" dirty="0">
                <a:solidFill>
                  <a:srgbClr val="002060"/>
                </a:solidFill>
                <a:latin typeface="+mn-ea"/>
              </a:rPr>
              <a:t>适用范围</a:t>
            </a:r>
            <a:endParaRPr lang="en-US" altLang="ko-KR" sz="1600" dirty="0">
              <a:solidFill>
                <a:srgbClr val="002060"/>
              </a:solidFill>
              <a:latin typeface="+mn-ea"/>
            </a:endParaRPr>
          </a:p>
          <a:p>
            <a:pPr fontAlgn="base">
              <a:lnSpc>
                <a:spcPct val="150000"/>
              </a:lnSpc>
            </a:pPr>
            <a:r>
              <a:rPr lang="en-US" altLang="ko-KR" sz="1600" dirty="0">
                <a:solidFill>
                  <a:srgbClr val="002060"/>
                </a:solidFill>
                <a:latin typeface="+mn-ea"/>
              </a:rPr>
              <a:t>   • </a:t>
            </a:r>
            <a:r>
              <a:rPr lang="zh-CN" altLang="en-US" sz="1600" dirty="0">
                <a:solidFill>
                  <a:srgbClr val="002060"/>
                </a:solidFill>
                <a:latin typeface="+mn-ea"/>
              </a:rPr>
              <a:t>每学期可工作最多</a:t>
            </a:r>
            <a:r>
              <a:rPr lang="en-US" altLang="zh-CN" sz="1600" dirty="0">
                <a:solidFill>
                  <a:srgbClr val="002060"/>
                </a:solidFill>
                <a:latin typeface="+mn-ea"/>
              </a:rPr>
              <a:t>25</a:t>
            </a:r>
            <a:r>
              <a:rPr lang="zh-CN" altLang="en-US" sz="1600" dirty="0">
                <a:solidFill>
                  <a:srgbClr val="002060"/>
                </a:solidFill>
                <a:latin typeface="+mn-ea"/>
              </a:rPr>
              <a:t>小时</a:t>
            </a:r>
            <a:r>
              <a:rPr lang="en-US" altLang="zh-CN" sz="1600" dirty="0">
                <a:solidFill>
                  <a:srgbClr val="002060"/>
                </a:solidFill>
                <a:latin typeface="+mn-ea"/>
              </a:rPr>
              <a:t>/</a:t>
            </a:r>
            <a:r>
              <a:rPr lang="zh-CN" altLang="en-US" sz="1600" dirty="0">
                <a:solidFill>
                  <a:srgbClr val="002060"/>
                </a:solidFill>
                <a:latin typeface="+mn-ea"/>
              </a:rPr>
              <a:t>周</a:t>
            </a:r>
            <a:r>
              <a:rPr lang="en-US" altLang="ko-KR" sz="1600" dirty="0">
                <a:solidFill>
                  <a:srgbClr val="002060"/>
                </a:solidFill>
                <a:latin typeface="+mn-ea"/>
              </a:rPr>
              <a:t>(</a:t>
            </a:r>
            <a:r>
              <a:rPr lang="zh-CN" altLang="en-US" sz="1600" dirty="0">
                <a:solidFill>
                  <a:srgbClr val="002060"/>
                </a:solidFill>
                <a:latin typeface="+mn-ea"/>
              </a:rPr>
              <a:t>包括双休日及节假日，假期没有时间限制</a:t>
            </a:r>
            <a:r>
              <a:rPr lang="en-US" altLang="ko-KR" sz="1600" dirty="0">
                <a:solidFill>
                  <a:srgbClr val="002060"/>
                </a:solidFill>
                <a:latin typeface="+mn-ea"/>
              </a:rPr>
              <a:t>)</a:t>
            </a:r>
            <a:endParaRPr lang="ko-KR" altLang="en-US" sz="1600" dirty="0">
              <a:solidFill>
                <a:srgbClr val="002060"/>
              </a:solidFill>
              <a:latin typeface="+mn-ea"/>
            </a:endParaRPr>
          </a:p>
          <a:p>
            <a:pPr fontAlgn="base">
              <a:lnSpc>
                <a:spcPct val="150000"/>
              </a:lnSpc>
            </a:pPr>
            <a:r>
              <a:rPr lang="en-US" altLang="ko-KR" sz="1600" dirty="0">
                <a:solidFill>
                  <a:srgbClr val="002060"/>
                </a:solidFill>
                <a:latin typeface="+mn-ea"/>
              </a:rPr>
              <a:t>   • </a:t>
            </a:r>
            <a:r>
              <a:rPr lang="zh-CN" altLang="en-US" sz="1600" dirty="0">
                <a:solidFill>
                  <a:srgbClr val="002060"/>
                </a:solidFill>
                <a:latin typeface="+mn-ea"/>
              </a:rPr>
              <a:t>仅限两个工作地点</a:t>
            </a:r>
            <a:r>
              <a:rPr lang="en-US" altLang="ko-KR" sz="1600" dirty="0">
                <a:solidFill>
                  <a:srgbClr val="002060"/>
                </a:solidFill>
                <a:latin typeface="+mn-ea"/>
              </a:rPr>
              <a:t>*</a:t>
            </a:r>
            <a:r>
              <a:rPr lang="zh-CN" altLang="en-US" sz="1600" dirty="0">
                <a:solidFill>
                  <a:srgbClr val="002060"/>
                </a:solidFill>
                <a:latin typeface="+mn-ea"/>
              </a:rPr>
              <a:t>不可在制造业，建筑行业工作</a:t>
            </a:r>
            <a:r>
              <a:rPr lang="ko-KR" altLang="en-US" sz="1600" dirty="0">
                <a:solidFill>
                  <a:srgbClr val="002060"/>
                </a:solidFill>
                <a:latin typeface="+mn-ea"/>
              </a:rPr>
              <a:t>  </a:t>
            </a:r>
          </a:p>
          <a:p>
            <a:pPr fontAlgn="base">
              <a:lnSpc>
                <a:spcPct val="150000"/>
              </a:lnSpc>
            </a:pPr>
            <a:r>
              <a:rPr lang="en-US" altLang="ko-KR" sz="1600" dirty="0">
                <a:solidFill>
                  <a:srgbClr val="002060"/>
                </a:solidFill>
                <a:latin typeface="+mn-ea"/>
              </a:rPr>
              <a:t>   • </a:t>
            </a:r>
            <a:r>
              <a:rPr lang="zh-CN" altLang="en-US" sz="1600" dirty="0">
                <a:solidFill>
                  <a:srgbClr val="002060"/>
                </a:solidFill>
                <a:latin typeface="+mn-ea"/>
              </a:rPr>
              <a:t>在滞留期内一年有效</a:t>
            </a:r>
            <a:r>
              <a:rPr lang="en-US" altLang="ko-KR" sz="1600" dirty="0">
                <a:solidFill>
                  <a:srgbClr val="002060"/>
                </a:solidFill>
                <a:latin typeface="+mn-ea"/>
              </a:rPr>
              <a:t>(</a:t>
            </a:r>
            <a:r>
              <a:rPr lang="zh-CN" altLang="en-US" sz="1600" dirty="0">
                <a:solidFill>
                  <a:srgbClr val="002060"/>
                </a:solidFill>
                <a:latin typeface="+mn-ea"/>
              </a:rPr>
              <a:t>可延长</a:t>
            </a:r>
            <a:r>
              <a:rPr lang="en-US" altLang="ko-KR" sz="1600" dirty="0">
                <a:solidFill>
                  <a:srgbClr val="002060"/>
                </a:solidFill>
                <a:latin typeface="+mn-ea"/>
              </a:rPr>
              <a:t>)</a:t>
            </a:r>
            <a:endParaRPr lang="ko-KR" altLang="en-US" sz="1600" dirty="0">
              <a:solidFill>
                <a:srgbClr val="002060"/>
              </a:solidFill>
              <a:latin typeface="+mn-ea"/>
            </a:endParaRPr>
          </a:p>
          <a:p>
            <a:pPr fontAlgn="base">
              <a:lnSpc>
                <a:spcPct val="150000"/>
              </a:lnSpc>
            </a:pPr>
            <a:r>
              <a:rPr lang="en-US" altLang="ko-KR" sz="1600" dirty="0">
                <a:solidFill>
                  <a:srgbClr val="002060"/>
                </a:solidFill>
                <a:latin typeface="+mn-ea"/>
              </a:rPr>
              <a:t>  (3) </a:t>
            </a:r>
            <a:r>
              <a:rPr lang="zh-CN" altLang="en-US" sz="1600" dirty="0">
                <a:solidFill>
                  <a:srgbClr val="002060"/>
                </a:solidFill>
                <a:latin typeface="+mn-ea"/>
              </a:rPr>
              <a:t>申请方法</a:t>
            </a:r>
            <a:r>
              <a:rPr lang="ko-KR" altLang="en-US" sz="1600" dirty="0">
                <a:solidFill>
                  <a:srgbClr val="002060"/>
                </a:solidFill>
                <a:latin typeface="+mn-ea"/>
              </a:rPr>
              <a:t> </a:t>
            </a:r>
            <a:r>
              <a:rPr lang="en-US" altLang="ko-KR" sz="1600" dirty="0">
                <a:solidFill>
                  <a:srgbClr val="002060"/>
                </a:solidFill>
                <a:latin typeface="+mn-ea"/>
              </a:rPr>
              <a:t>:</a:t>
            </a:r>
            <a:r>
              <a:rPr lang="ko-KR" altLang="en-US" sz="1600" b="1" dirty="0">
                <a:solidFill>
                  <a:srgbClr val="002060"/>
                </a:solidFill>
                <a:latin typeface="+mn-ea"/>
              </a:rPr>
              <a:t> </a:t>
            </a:r>
            <a:r>
              <a:rPr lang="zh-CN" altLang="en-US" sz="1600" b="1" dirty="0">
                <a:solidFill>
                  <a:srgbClr val="002060"/>
                </a:solidFill>
                <a:latin typeface="+mn-ea"/>
              </a:rPr>
              <a:t>直接到国际交流处，确认相关事项后，登录</a:t>
            </a:r>
            <a:r>
              <a:rPr lang="en-US" altLang="ko-KR" sz="1600" dirty="0">
                <a:solidFill>
                  <a:srgbClr val="002060"/>
                </a:solidFill>
                <a:latin typeface="+mn-ea"/>
                <a:hlinkClick r:id="rId5"/>
              </a:rPr>
              <a:t>www.hikorea.go.kr</a:t>
            </a:r>
            <a:r>
              <a:rPr lang="zh-CN" altLang="en-US" sz="1600" dirty="0">
                <a:solidFill>
                  <a:srgbClr val="002060"/>
                </a:solidFill>
                <a:latin typeface="+mn-ea"/>
              </a:rPr>
              <a:t>并进行申请</a:t>
            </a:r>
            <a:endParaRPr lang="en-US" altLang="ko-KR" sz="1600" dirty="0">
              <a:solidFill>
                <a:srgbClr val="002060"/>
              </a:solidFill>
              <a:latin typeface="+mn-ea"/>
            </a:endParaRPr>
          </a:p>
        </p:txBody>
      </p:sp>
      <p:sp>
        <p:nvSpPr>
          <p:cNvPr id="17" name="TextBox 14">
            <a:extLst>
              <a:ext uri="{FF2B5EF4-FFF2-40B4-BE49-F238E27FC236}">
                <a16:creationId xmlns:a16="http://schemas.microsoft.com/office/drawing/2014/main" id="{5B0D7A39-F03D-FB4D-8A9B-3FA75685F390}"/>
              </a:ext>
            </a:extLst>
          </p:cNvPr>
          <p:cNvSpPr txBox="1"/>
          <p:nvPr/>
        </p:nvSpPr>
        <p:spPr>
          <a:xfrm>
            <a:off x="247698" y="3828176"/>
            <a:ext cx="11248736" cy="1891415"/>
          </a:xfrm>
          <a:prstGeom prst="rect">
            <a:avLst/>
          </a:prstGeom>
          <a:solidFill>
            <a:schemeClr val="bg1"/>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zh-CN" sz="1600" b="1" dirty="0">
                <a:solidFill>
                  <a:srgbClr val="002060"/>
                </a:solidFill>
                <a:latin typeface="+mn-ea"/>
              </a:rPr>
              <a:t>2</a:t>
            </a:r>
            <a:r>
              <a:rPr lang="en-US" altLang="ko-KR" sz="1600" b="1" dirty="0">
                <a:solidFill>
                  <a:srgbClr val="002060"/>
                </a:solidFill>
                <a:latin typeface="+mn-ea"/>
              </a:rPr>
              <a:t>) </a:t>
            </a:r>
            <a:r>
              <a:rPr lang="zh-CN" altLang="en-US" sz="1600" b="1" dirty="0">
                <a:solidFill>
                  <a:srgbClr val="002060"/>
                </a:solidFill>
                <a:latin typeface="+mn-ea"/>
              </a:rPr>
              <a:t>学籍变更（休学</a:t>
            </a:r>
            <a:r>
              <a:rPr lang="en-US" altLang="zh-CN" sz="1600" b="1" dirty="0">
                <a:solidFill>
                  <a:srgbClr val="002060"/>
                </a:solidFill>
                <a:latin typeface="+mn-ea"/>
              </a:rPr>
              <a:t>/</a:t>
            </a:r>
            <a:r>
              <a:rPr lang="zh-CN" altLang="en-US" sz="1600" b="1" dirty="0">
                <a:solidFill>
                  <a:srgbClr val="002060"/>
                </a:solidFill>
                <a:latin typeface="+mn-ea"/>
              </a:rPr>
              <a:t>除籍</a:t>
            </a:r>
            <a:r>
              <a:rPr lang="en-US" altLang="zh-CN" sz="1600" b="1" dirty="0">
                <a:solidFill>
                  <a:srgbClr val="002060"/>
                </a:solidFill>
                <a:latin typeface="+mn-ea"/>
              </a:rPr>
              <a:t>/</a:t>
            </a:r>
            <a:r>
              <a:rPr lang="zh-CN" altLang="en-US" sz="1600" b="1" dirty="0">
                <a:solidFill>
                  <a:srgbClr val="002060"/>
                </a:solidFill>
                <a:latin typeface="+mn-ea"/>
              </a:rPr>
              <a:t>退学</a:t>
            </a:r>
            <a:r>
              <a:rPr lang="en-US" altLang="zh-CN" sz="1600" b="1" dirty="0">
                <a:solidFill>
                  <a:srgbClr val="002060"/>
                </a:solidFill>
                <a:latin typeface="+mn-ea"/>
              </a:rPr>
              <a:t>/</a:t>
            </a:r>
            <a:r>
              <a:rPr lang="zh-CN" altLang="en-US" sz="1600" b="1" dirty="0">
                <a:solidFill>
                  <a:srgbClr val="002060"/>
                </a:solidFill>
                <a:latin typeface="+mn-ea"/>
              </a:rPr>
              <a:t>毕业）等相关签证</a:t>
            </a:r>
            <a:r>
              <a:rPr lang="ko-KR" altLang="en-US" sz="1600" b="1" dirty="0">
                <a:solidFill>
                  <a:srgbClr val="002060"/>
                </a:solidFill>
                <a:latin typeface="+mn-ea"/>
              </a:rPr>
              <a:t> </a:t>
            </a:r>
            <a:endParaRPr lang="en-US" altLang="ko-KR" sz="1600" b="1" dirty="0">
              <a:solidFill>
                <a:srgbClr val="002060"/>
              </a:solidFill>
              <a:latin typeface="+mn-ea"/>
            </a:endParaRPr>
          </a:p>
          <a:p>
            <a:pPr marL="285750" indent="-285750" fontAlgn="base">
              <a:lnSpc>
                <a:spcPct val="150000"/>
              </a:lnSpc>
              <a:buFont typeface="Arial" panose="020B0604020202020204" pitchFamily="34" charset="0"/>
              <a:buChar char="•"/>
            </a:pPr>
            <a:r>
              <a:rPr lang="en-US" altLang="ko-KR" sz="1600" dirty="0">
                <a:solidFill>
                  <a:srgbClr val="002060"/>
                </a:solidFill>
                <a:latin typeface="+mn-ea"/>
              </a:rPr>
              <a:t> </a:t>
            </a:r>
            <a:r>
              <a:rPr lang="ko-KR" altLang="en-US" sz="1600" dirty="0" err="1">
                <a:solidFill>
                  <a:srgbClr val="002060"/>
                </a:solidFill>
                <a:latin typeface="+mn-ea"/>
              </a:rPr>
              <a:t>当留学生的学籍发生变更时</a:t>
            </a:r>
            <a:r>
              <a:rPr lang="zh-CN" altLang="en-US" sz="1600" dirty="0">
                <a:solidFill>
                  <a:srgbClr val="002060"/>
                </a:solidFill>
                <a:latin typeface="+mn-ea"/>
              </a:rPr>
              <a:t>（休学</a:t>
            </a:r>
            <a:r>
              <a:rPr lang="en-US" altLang="zh-CN" sz="1600" dirty="0">
                <a:solidFill>
                  <a:srgbClr val="002060"/>
                </a:solidFill>
                <a:latin typeface="+mn-ea"/>
              </a:rPr>
              <a:t>/</a:t>
            </a:r>
            <a:r>
              <a:rPr lang="zh-CN" altLang="en-US" sz="1600" dirty="0">
                <a:solidFill>
                  <a:srgbClr val="002060"/>
                </a:solidFill>
                <a:latin typeface="+mn-ea"/>
              </a:rPr>
              <a:t>除籍</a:t>
            </a:r>
            <a:r>
              <a:rPr lang="en-US" altLang="zh-CN" sz="1600" dirty="0">
                <a:solidFill>
                  <a:srgbClr val="002060"/>
                </a:solidFill>
                <a:latin typeface="+mn-ea"/>
              </a:rPr>
              <a:t>/</a:t>
            </a:r>
            <a:r>
              <a:rPr lang="zh-CN" altLang="en-US" sz="1600" dirty="0">
                <a:solidFill>
                  <a:srgbClr val="002060"/>
                </a:solidFill>
                <a:latin typeface="+mn-ea"/>
              </a:rPr>
              <a:t>退学</a:t>
            </a:r>
            <a:r>
              <a:rPr lang="en-US" altLang="zh-CN" sz="1600" dirty="0">
                <a:solidFill>
                  <a:srgbClr val="002060"/>
                </a:solidFill>
                <a:latin typeface="+mn-ea"/>
              </a:rPr>
              <a:t>/</a:t>
            </a:r>
            <a:r>
              <a:rPr lang="zh-CN" altLang="en-US" sz="1600" dirty="0">
                <a:solidFill>
                  <a:srgbClr val="002060"/>
                </a:solidFill>
                <a:latin typeface="+mn-ea"/>
              </a:rPr>
              <a:t>毕业），签证会即刻失效（与剩余时效无关）</a:t>
            </a:r>
            <a:endParaRPr lang="en-US" altLang="zh-CN" sz="1600" dirty="0">
              <a:solidFill>
                <a:srgbClr val="002060"/>
              </a:solidFill>
              <a:latin typeface="+mn-ea"/>
            </a:endParaRPr>
          </a:p>
          <a:p>
            <a:pPr marL="285750" indent="-285750" fontAlgn="base">
              <a:lnSpc>
                <a:spcPct val="150000"/>
              </a:lnSpc>
              <a:buFont typeface="Arial" panose="020B0604020202020204" pitchFamily="34" charset="0"/>
              <a:buChar char="•"/>
            </a:pPr>
            <a:r>
              <a:rPr lang="zh-CN" altLang="en-US" sz="1600" dirty="0">
                <a:solidFill>
                  <a:srgbClr val="002060"/>
                </a:solidFill>
                <a:latin typeface="+mn-ea"/>
              </a:rPr>
              <a:t>学籍发生变更后</a:t>
            </a:r>
            <a:r>
              <a:rPr lang="en-US" altLang="zh-CN" sz="1600" dirty="0">
                <a:solidFill>
                  <a:srgbClr val="002060"/>
                </a:solidFill>
                <a:latin typeface="+mn-ea"/>
              </a:rPr>
              <a:t>30</a:t>
            </a:r>
            <a:r>
              <a:rPr lang="zh-CN" altLang="en-US" sz="1600" dirty="0">
                <a:solidFill>
                  <a:srgbClr val="002060"/>
                </a:solidFill>
                <a:latin typeface="+mn-ea"/>
              </a:rPr>
              <a:t>日内，学生需要返回本国</a:t>
            </a:r>
            <a:endParaRPr lang="en-US" altLang="zh-CN" sz="1600" dirty="0">
              <a:solidFill>
                <a:srgbClr val="002060"/>
              </a:solidFill>
              <a:latin typeface="+mn-ea"/>
            </a:endParaRPr>
          </a:p>
          <a:p>
            <a:pPr marL="285750" indent="-285750" fontAlgn="base">
              <a:lnSpc>
                <a:spcPct val="150000"/>
              </a:lnSpc>
              <a:buFont typeface="Arial" panose="020B0604020202020204" pitchFamily="34" charset="0"/>
              <a:buChar char="•"/>
            </a:pPr>
            <a:r>
              <a:rPr lang="zh-CN" altLang="en-US" sz="1600" dirty="0">
                <a:solidFill>
                  <a:srgbClr val="002060"/>
                </a:solidFill>
                <a:latin typeface="+mn-ea"/>
              </a:rPr>
              <a:t>没有在规定时间内离境，并继续滞留在韩国的，将被视为非法滞留者</a:t>
            </a:r>
            <a:endParaRPr lang="en-US" altLang="zh-CN" sz="1600" dirty="0">
              <a:solidFill>
                <a:srgbClr val="002060"/>
              </a:solidFill>
              <a:latin typeface="+mn-ea"/>
            </a:endParaRPr>
          </a:p>
          <a:p>
            <a:pPr marL="285750" indent="-285750" fontAlgn="base">
              <a:lnSpc>
                <a:spcPct val="150000"/>
              </a:lnSpc>
              <a:buFont typeface="Arial" panose="020B0604020202020204" pitchFamily="34" charset="0"/>
              <a:buChar char="•"/>
            </a:pPr>
            <a:r>
              <a:rPr lang="zh-CN" altLang="en-US" sz="1600" dirty="0">
                <a:solidFill>
                  <a:srgbClr val="002060"/>
                </a:solidFill>
                <a:latin typeface="+mn-ea"/>
              </a:rPr>
              <a:t>毕业后，可申请将签证从</a:t>
            </a:r>
            <a:r>
              <a:rPr lang="en-US" altLang="zh-CN" sz="1600" dirty="0">
                <a:solidFill>
                  <a:srgbClr val="002060"/>
                </a:solidFill>
                <a:latin typeface="+mn-ea"/>
              </a:rPr>
              <a:t>D-2</a:t>
            </a:r>
            <a:r>
              <a:rPr lang="zh-CN" altLang="en-US" sz="1600" dirty="0">
                <a:solidFill>
                  <a:srgbClr val="002060"/>
                </a:solidFill>
                <a:latin typeface="+mn-ea"/>
              </a:rPr>
              <a:t>变更为</a:t>
            </a:r>
            <a:r>
              <a:rPr lang="en-US" altLang="zh-CN" sz="1600" dirty="0">
                <a:solidFill>
                  <a:srgbClr val="002060"/>
                </a:solidFill>
                <a:latin typeface="+mn-ea"/>
              </a:rPr>
              <a:t>D-10</a:t>
            </a:r>
            <a:r>
              <a:rPr lang="zh-CN" altLang="en-US" sz="1600" dirty="0">
                <a:solidFill>
                  <a:srgbClr val="002060"/>
                </a:solidFill>
                <a:latin typeface="+mn-ea"/>
              </a:rPr>
              <a:t>（求职签证）（申请资格请参考</a:t>
            </a:r>
            <a:r>
              <a:rPr lang="en-US" altLang="ko-KR" sz="1600" dirty="0">
                <a:solidFill>
                  <a:srgbClr val="002060"/>
                </a:solidFill>
                <a:latin typeface="+mn-ea"/>
                <a:hlinkClick r:id="rId5"/>
              </a:rPr>
              <a:t>www.hikorea.go.kr</a:t>
            </a:r>
            <a:r>
              <a:rPr lang="zh-CN" altLang="en-US" sz="1600" dirty="0">
                <a:solidFill>
                  <a:srgbClr val="002060"/>
                </a:solidFill>
                <a:latin typeface="+mn-ea"/>
              </a:rPr>
              <a:t>）</a:t>
            </a:r>
            <a:endParaRPr lang="en-US" altLang="ko-KR" sz="1600" dirty="0">
              <a:solidFill>
                <a:srgbClr val="002060"/>
              </a:solidFill>
              <a:latin typeface="+mn-ea"/>
            </a:endParaRPr>
          </a:p>
        </p:txBody>
      </p:sp>
      <p:sp>
        <p:nvSpPr>
          <p:cNvPr id="18" name="직사각형 6">
            <a:extLst>
              <a:ext uri="{FF2B5EF4-FFF2-40B4-BE49-F238E27FC236}">
                <a16:creationId xmlns:a16="http://schemas.microsoft.com/office/drawing/2014/main" id="{CB0CB557-819F-3C4B-B957-8A98044BE691}"/>
              </a:ext>
            </a:extLst>
          </p:cNvPr>
          <p:cNvSpPr/>
          <p:nvPr/>
        </p:nvSpPr>
        <p:spPr>
          <a:xfrm>
            <a:off x="591958" y="661592"/>
            <a:ext cx="8824298" cy="307777"/>
          </a:xfrm>
          <a:prstGeom prst="rect">
            <a:avLst/>
          </a:prstGeom>
        </p:spPr>
        <p:txBody>
          <a:bodyPr wrap="square">
            <a:spAutoFit/>
          </a:bodyPr>
          <a:lstStyle/>
          <a:p>
            <a:r>
              <a:rPr lang="ko-KR" altLang="en-US" sz="1400" dirty="0" err="1"/>
              <a:t>留学生时间制就业介绍</a:t>
            </a:r>
            <a:r>
              <a:rPr lang="ko-KR" altLang="en-US" sz="1400" dirty="0" err="1">
                <a:hlinkClick r:id="rId6"/>
              </a:rPr>
              <a:t>https</a:t>
            </a:r>
            <a:r>
              <a:rPr lang="ko-KR" altLang="en-US" sz="1400" dirty="0">
                <a:hlinkClick r:id="rId6"/>
              </a:rPr>
              <a:t>://www.kw.ac.kr/ko/life/notice.jsp?BoardMode=view&amp;DUID=33104</a:t>
            </a:r>
            <a:endParaRPr lang="ko-KR" altLang="en-US" sz="1400" dirty="0"/>
          </a:p>
        </p:txBody>
      </p:sp>
    </p:spTree>
    <p:extLst>
      <p:ext uri="{BB962C8B-B14F-4D97-AF65-F5344CB8AC3E}">
        <p14:creationId xmlns:p14="http://schemas.microsoft.com/office/powerpoint/2010/main" val="2498990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zh-CN" sz="2800" dirty="0">
                <a:solidFill>
                  <a:srgbClr val="002060"/>
                </a:solidFill>
              </a:rPr>
              <a:t>4</a:t>
            </a:r>
            <a:r>
              <a:rPr lang="en-US" altLang="ko-KR" sz="2800" dirty="0">
                <a:solidFill>
                  <a:srgbClr val="002060"/>
                </a:solidFill>
              </a:rPr>
              <a:t>.</a:t>
            </a:r>
            <a:r>
              <a:rPr lang="zh-CN" altLang="en-US" sz="2800" dirty="0">
                <a:solidFill>
                  <a:srgbClr val="002060"/>
                </a:solidFill>
              </a:rPr>
              <a:t>关于滞留资格的注意事项</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83</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247698" y="877703"/>
            <a:ext cx="11248736" cy="3745962"/>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zh-CN" sz="1600" b="1" dirty="0">
                <a:solidFill>
                  <a:srgbClr val="002060"/>
                </a:solidFill>
                <a:latin typeface="+mn-ea"/>
              </a:rPr>
              <a:t>1</a:t>
            </a:r>
            <a:r>
              <a:rPr lang="en-US" altLang="ko-KR" sz="1600" b="1" dirty="0">
                <a:solidFill>
                  <a:srgbClr val="002060"/>
                </a:solidFill>
                <a:latin typeface="+mn-ea"/>
              </a:rPr>
              <a:t>) </a:t>
            </a:r>
            <a:r>
              <a:rPr lang="zh-CN" altLang="en-US" sz="1600" b="1" dirty="0">
                <a:solidFill>
                  <a:srgbClr val="002060"/>
                </a:solidFill>
                <a:latin typeface="+mn-ea"/>
              </a:rPr>
              <a:t>关于如何管理非法滞留的外国人</a:t>
            </a:r>
            <a:endParaRPr lang="en-US" altLang="ko-KR" sz="1600" dirty="0">
              <a:solidFill>
                <a:srgbClr val="002060"/>
              </a:solidFill>
              <a:latin typeface="+mn-ea"/>
            </a:endParaRPr>
          </a:p>
          <a:p>
            <a:pPr fontAlgn="base">
              <a:lnSpc>
                <a:spcPct val="150000"/>
              </a:lnSpc>
            </a:pPr>
            <a:r>
              <a:rPr lang="en-US" altLang="ko-KR" sz="1600" dirty="0">
                <a:solidFill>
                  <a:srgbClr val="002060"/>
                </a:solidFill>
                <a:latin typeface="+mn-ea"/>
              </a:rPr>
              <a:t> (1) </a:t>
            </a:r>
            <a:r>
              <a:rPr lang="zh-CN" altLang="en-US" sz="1600" dirty="0">
                <a:solidFill>
                  <a:srgbClr val="002060"/>
                </a:solidFill>
                <a:latin typeface="+mn-ea"/>
              </a:rPr>
              <a:t>对非法滞留外国人的</a:t>
            </a:r>
            <a:r>
              <a:rPr lang="zh-CN" altLang="en-US" sz="1600" dirty="0">
                <a:solidFill>
                  <a:srgbClr val="002060"/>
                </a:solidFill>
              </a:rPr>
              <a:t>限制机制</a:t>
            </a:r>
            <a:endParaRPr lang="en-US" altLang="zh-CN" sz="1600" dirty="0">
              <a:solidFill>
                <a:srgbClr val="002060"/>
              </a:solidFill>
            </a:endParaRPr>
          </a:p>
          <a:p>
            <a:pPr fontAlgn="base">
              <a:lnSpc>
                <a:spcPct val="150000"/>
              </a:lnSpc>
            </a:pPr>
            <a:r>
              <a:rPr lang="ko-KR" altLang="en-US" sz="1600" dirty="0">
                <a:solidFill>
                  <a:srgbClr val="002060"/>
                </a:solidFill>
              </a:rPr>
              <a:t>    </a:t>
            </a:r>
            <a:r>
              <a:rPr lang="en-US" altLang="ko-KR" sz="1600" dirty="0">
                <a:solidFill>
                  <a:srgbClr val="002060"/>
                </a:solidFill>
              </a:rPr>
              <a:t>- </a:t>
            </a:r>
            <a:r>
              <a:rPr lang="ko-KR" altLang="en-US" sz="1600" dirty="0" err="1">
                <a:solidFill>
                  <a:srgbClr val="002060"/>
                </a:solidFill>
              </a:rPr>
              <a:t>法务部目前通过出入境与外国人相关对非法滞留的外国人进行管制</a:t>
            </a:r>
            <a:r>
              <a:rPr lang="zh-CN" altLang="en-US" sz="1600" dirty="0">
                <a:solidFill>
                  <a:srgbClr val="002060"/>
                </a:solidFill>
              </a:rPr>
              <a:t>，同时为提高管理力度，也在加大非法滞留外国人的。        </a:t>
            </a:r>
            <a:endParaRPr lang="en-US" altLang="zh-CN" sz="1600" dirty="0">
              <a:solidFill>
                <a:srgbClr val="002060"/>
              </a:solidFill>
            </a:endParaRPr>
          </a:p>
          <a:p>
            <a:pPr fontAlgn="base">
              <a:lnSpc>
                <a:spcPct val="150000"/>
              </a:lnSpc>
            </a:pPr>
            <a:r>
              <a:rPr lang="zh-CN" altLang="en-US" sz="1600" dirty="0">
                <a:solidFill>
                  <a:srgbClr val="002060"/>
                </a:solidFill>
              </a:rPr>
              <a:t>      管制范围</a:t>
            </a:r>
            <a:endParaRPr lang="en-US" altLang="ko-KR" sz="1600" dirty="0">
              <a:solidFill>
                <a:srgbClr val="002060"/>
              </a:solidFill>
            </a:endParaRPr>
          </a:p>
          <a:p>
            <a:pPr fontAlgn="base">
              <a:lnSpc>
                <a:spcPct val="150000"/>
              </a:lnSpc>
            </a:pPr>
            <a:r>
              <a:rPr lang="zh-CN" altLang="en-US" sz="1600" dirty="0">
                <a:solidFill>
                  <a:srgbClr val="002060"/>
                </a:solidFill>
              </a:rPr>
              <a:t>   </a:t>
            </a:r>
            <a:r>
              <a:rPr lang="en-US" altLang="zh-CN" sz="1600" dirty="0">
                <a:solidFill>
                  <a:srgbClr val="002060"/>
                </a:solidFill>
              </a:rPr>
              <a:t>-</a:t>
            </a:r>
            <a:r>
              <a:rPr lang="zh-CN" altLang="en-US" sz="1600" dirty="0">
                <a:solidFill>
                  <a:srgbClr val="002060"/>
                </a:solidFill>
              </a:rPr>
              <a:t> 法务部目前对非法入境以及进行非法工作中介等非法滞留环境进行整治，并目前运营两个移民特殊搜查队，负责出入境</a:t>
            </a:r>
            <a:endParaRPr lang="en-US" altLang="zh-CN" sz="1600" dirty="0">
              <a:solidFill>
                <a:srgbClr val="002060"/>
              </a:solidFill>
            </a:endParaRPr>
          </a:p>
          <a:p>
            <a:pPr fontAlgn="base">
              <a:lnSpc>
                <a:spcPct val="150000"/>
              </a:lnSpc>
            </a:pPr>
            <a:r>
              <a:rPr lang="zh-CN" altLang="en-US" sz="1600" dirty="0">
                <a:solidFill>
                  <a:srgbClr val="002060"/>
                </a:solidFill>
              </a:rPr>
              <a:t>     相关问题的调查。</a:t>
            </a:r>
            <a:endParaRPr lang="en-US" altLang="zh-CN" sz="1600" dirty="0">
              <a:solidFill>
                <a:srgbClr val="002060"/>
              </a:solidFill>
            </a:endParaRPr>
          </a:p>
          <a:p>
            <a:pPr fontAlgn="base">
              <a:lnSpc>
                <a:spcPct val="150000"/>
              </a:lnSpc>
            </a:pPr>
            <a:r>
              <a:rPr lang="zh-CN" altLang="en-US" sz="1600" dirty="0">
                <a:solidFill>
                  <a:srgbClr val="002060"/>
                </a:solidFill>
              </a:rPr>
              <a:t> </a:t>
            </a:r>
            <a:endParaRPr lang="en-US" altLang="ko-KR" sz="1600" dirty="0">
              <a:solidFill>
                <a:srgbClr val="002060"/>
              </a:solidFill>
            </a:endParaRPr>
          </a:p>
          <a:p>
            <a:pPr fontAlgn="base">
              <a:lnSpc>
                <a:spcPct val="150000"/>
              </a:lnSpc>
            </a:pPr>
            <a:r>
              <a:rPr lang="en-US" altLang="ko-KR" sz="1600" dirty="0">
                <a:solidFill>
                  <a:srgbClr val="002060"/>
                </a:solidFill>
              </a:rPr>
              <a:t> (2)</a:t>
            </a:r>
            <a:r>
              <a:rPr lang="ko-KR" altLang="en-US" sz="1600" dirty="0" err="1">
                <a:solidFill>
                  <a:srgbClr val="002060"/>
                </a:solidFill>
              </a:rPr>
              <a:t>关于非法滞留外国人的法律措施</a:t>
            </a:r>
            <a:endParaRPr lang="en-US" altLang="ko-KR" sz="1600" dirty="0">
              <a:solidFill>
                <a:srgbClr val="002060"/>
              </a:solidFill>
            </a:endParaRPr>
          </a:p>
          <a:p>
            <a:pPr fontAlgn="base">
              <a:lnSpc>
                <a:spcPct val="150000"/>
              </a:lnSpc>
            </a:pPr>
            <a:r>
              <a:rPr lang="zh-CN" altLang="en-US" sz="1600" dirty="0">
                <a:solidFill>
                  <a:srgbClr val="002060"/>
                </a:solidFill>
              </a:rPr>
              <a:t>    </a:t>
            </a:r>
            <a:r>
              <a:rPr lang="en-US" altLang="zh-CN" sz="1600" dirty="0">
                <a:solidFill>
                  <a:srgbClr val="002060"/>
                </a:solidFill>
              </a:rPr>
              <a:t>-</a:t>
            </a:r>
            <a:r>
              <a:rPr lang="zh-CN" altLang="en-US" sz="1600" dirty="0">
                <a:solidFill>
                  <a:srgbClr val="002060"/>
                </a:solidFill>
              </a:rPr>
              <a:t> </a:t>
            </a:r>
            <a:r>
              <a:rPr lang="ko-KR" altLang="en-US" sz="1600" dirty="0" err="1">
                <a:solidFill>
                  <a:srgbClr val="002060"/>
                </a:solidFill>
              </a:rPr>
              <a:t>为有效减少非法滞留的情况</a:t>
            </a:r>
            <a:r>
              <a:rPr lang="zh-CN" altLang="en-US" sz="1600" dirty="0">
                <a:solidFill>
                  <a:srgbClr val="002060"/>
                </a:solidFill>
              </a:rPr>
              <a:t>，相关部门与警察厅以及其他机构合作，对非法滞留等情况进行协同管制。</a:t>
            </a:r>
            <a:endParaRPr lang="en-US" altLang="zh-CN" sz="1600" dirty="0">
              <a:solidFill>
                <a:srgbClr val="002060"/>
              </a:solidFill>
            </a:endParaRPr>
          </a:p>
          <a:p>
            <a:pPr fontAlgn="base">
              <a:lnSpc>
                <a:spcPct val="150000"/>
              </a:lnSpc>
            </a:pPr>
            <a:r>
              <a:rPr lang="zh-CN" altLang="en-US" sz="1600" dirty="0">
                <a:solidFill>
                  <a:srgbClr val="002060"/>
                </a:solidFill>
              </a:rPr>
              <a:t>    </a:t>
            </a:r>
            <a:r>
              <a:rPr lang="en-US" altLang="zh-CN" sz="1600" dirty="0">
                <a:solidFill>
                  <a:srgbClr val="002060"/>
                </a:solidFill>
              </a:rPr>
              <a:t>-</a:t>
            </a:r>
            <a:r>
              <a:rPr lang="zh-CN" altLang="en-US" sz="1600" dirty="0">
                <a:solidFill>
                  <a:srgbClr val="002060"/>
                </a:solidFill>
              </a:rPr>
              <a:t> 相关部门将持续对非法滞留情况进行排查，通过与警方等相关机关的协同巡查，建立有序且合法的外国人滞留环境。 </a:t>
            </a:r>
            <a:endParaRPr lang="en-US" altLang="ko-KR" sz="1600" dirty="0">
              <a:solidFill>
                <a:srgbClr val="002060"/>
              </a:solidFill>
            </a:endParaRPr>
          </a:p>
        </p:txBody>
      </p:sp>
    </p:spTree>
    <p:extLst>
      <p:ext uri="{BB962C8B-B14F-4D97-AF65-F5344CB8AC3E}">
        <p14:creationId xmlns:p14="http://schemas.microsoft.com/office/powerpoint/2010/main" val="3680939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zh-CN" sz="2800" dirty="0">
                <a:solidFill>
                  <a:srgbClr val="002060"/>
                </a:solidFill>
              </a:rPr>
              <a:t>4</a:t>
            </a:r>
            <a:r>
              <a:rPr lang="en-US" altLang="ko-KR" sz="2800" dirty="0">
                <a:solidFill>
                  <a:srgbClr val="002060"/>
                </a:solidFill>
              </a:rPr>
              <a:t>. </a:t>
            </a:r>
            <a:r>
              <a:rPr lang="ko-KR" altLang="en-US" sz="2800" dirty="0" err="1">
                <a:solidFill>
                  <a:srgbClr val="002060"/>
                </a:solidFill>
              </a:rPr>
              <a:t>关于滞留资格的注意事项</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84</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247698" y="877703"/>
            <a:ext cx="11248736" cy="4115294"/>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zh-CN" altLang="en-US" sz="1600" dirty="0">
                <a:solidFill>
                  <a:srgbClr val="002060"/>
                </a:solidFill>
                <a:latin typeface="+mj-lt"/>
              </a:rPr>
              <a:t> </a:t>
            </a:r>
            <a:r>
              <a:rPr lang="en-US" altLang="ko-KR" sz="1600" dirty="0">
                <a:solidFill>
                  <a:srgbClr val="002060"/>
                </a:solidFill>
                <a:latin typeface="+mj-lt"/>
              </a:rPr>
              <a:t>(3) </a:t>
            </a:r>
            <a:r>
              <a:rPr lang="ko-KR" altLang="en-US" sz="1600" dirty="0" err="1">
                <a:solidFill>
                  <a:srgbClr val="002060"/>
                </a:solidFill>
                <a:latin typeface="+mj-lt"/>
              </a:rPr>
              <a:t>预防非法滞留问题</a:t>
            </a:r>
            <a:endParaRPr lang="en-US" altLang="ko-KR" sz="1600" dirty="0">
              <a:solidFill>
                <a:srgbClr val="002060"/>
              </a:solidFill>
              <a:latin typeface="+mj-lt"/>
            </a:endParaRPr>
          </a:p>
          <a:p>
            <a:pPr fontAlgn="base">
              <a:lnSpc>
                <a:spcPct val="150000"/>
              </a:lnSpc>
            </a:pPr>
            <a:r>
              <a:rPr lang="zh-CN" altLang="en-US" sz="1600" dirty="0">
                <a:solidFill>
                  <a:srgbClr val="002060"/>
                </a:solidFill>
                <a:latin typeface="+mj-lt"/>
              </a:rPr>
              <a:t>  </a:t>
            </a:r>
            <a:r>
              <a:rPr lang="en-US" altLang="zh-CN" sz="1600" dirty="0">
                <a:solidFill>
                  <a:srgbClr val="002060"/>
                </a:solidFill>
                <a:latin typeface="+mj-lt"/>
              </a:rPr>
              <a:t>-</a:t>
            </a:r>
            <a:r>
              <a:rPr lang="zh-CN" altLang="en-US" sz="1600" dirty="0">
                <a:solidFill>
                  <a:srgbClr val="002060"/>
                </a:solidFill>
                <a:latin typeface="+mj-lt"/>
              </a:rPr>
              <a:t> </a:t>
            </a:r>
            <a:r>
              <a:rPr lang="ko-KR" altLang="en-US" sz="1600" dirty="0" err="1">
                <a:solidFill>
                  <a:srgbClr val="002060"/>
                </a:solidFill>
                <a:latin typeface="+mj-lt"/>
              </a:rPr>
              <a:t>为防止非法雇佣以及非法滞留等问题</a:t>
            </a:r>
            <a:r>
              <a:rPr lang="zh-CN" altLang="en-US" sz="1600" dirty="0">
                <a:solidFill>
                  <a:srgbClr val="002060"/>
                </a:solidFill>
                <a:latin typeface="+mj-lt"/>
              </a:rPr>
              <a:t>，将通过严格的法律措施对非法雇佣以及非法就业等问题进行事前管制，将于警察。  </a:t>
            </a:r>
            <a:endParaRPr lang="en-US" altLang="zh-CN" sz="1600" dirty="0">
              <a:solidFill>
                <a:srgbClr val="002060"/>
              </a:solidFill>
              <a:latin typeface="+mj-lt"/>
            </a:endParaRPr>
          </a:p>
          <a:p>
            <a:pPr fontAlgn="base">
              <a:lnSpc>
                <a:spcPct val="150000"/>
              </a:lnSpc>
            </a:pPr>
            <a:r>
              <a:rPr lang="zh-CN" altLang="en-US" sz="1600" dirty="0">
                <a:solidFill>
                  <a:srgbClr val="002060"/>
                </a:solidFill>
                <a:latin typeface="+mj-lt"/>
              </a:rPr>
              <a:t>     及地方自治团体等相关机构合作，开展防治非法滞留问题的活动。</a:t>
            </a:r>
            <a:endParaRPr lang="en-US" altLang="zh-CN" sz="1600" dirty="0">
              <a:solidFill>
                <a:srgbClr val="002060"/>
              </a:solidFill>
              <a:latin typeface="+mj-lt"/>
            </a:endParaRPr>
          </a:p>
          <a:p>
            <a:pPr fontAlgn="base">
              <a:lnSpc>
                <a:spcPct val="150000"/>
              </a:lnSpc>
            </a:pPr>
            <a:r>
              <a:rPr lang="zh-CN" altLang="en-US" sz="1600" dirty="0">
                <a:solidFill>
                  <a:srgbClr val="002060"/>
                </a:solidFill>
                <a:latin typeface="+mj-lt"/>
              </a:rPr>
              <a:t>   </a:t>
            </a:r>
            <a:r>
              <a:rPr lang="en-US" altLang="zh-CN" sz="1600" dirty="0">
                <a:solidFill>
                  <a:srgbClr val="002060"/>
                </a:solidFill>
                <a:latin typeface="+mj-lt"/>
              </a:rPr>
              <a:t>-</a:t>
            </a:r>
            <a:r>
              <a:rPr lang="zh-CN" altLang="en-US" sz="1600" dirty="0">
                <a:solidFill>
                  <a:srgbClr val="002060"/>
                </a:solidFill>
                <a:latin typeface="+mj-lt"/>
              </a:rPr>
              <a:t> 对来自某些个国家的非法滞留者比例较高的情况，通过驻在韩国的外国使领馆将非法滞留人员遣送回国，同时，为了加</a:t>
            </a:r>
            <a:endParaRPr lang="en-US" altLang="zh-CN" sz="1600" dirty="0">
              <a:solidFill>
                <a:srgbClr val="002060"/>
              </a:solidFill>
              <a:latin typeface="+mj-lt"/>
            </a:endParaRPr>
          </a:p>
          <a:p>
            <a:pPr fontAlgn="base">
              <a:lnSpc>
                <a:spcPct val="150000"/>
              </a:lnSpc>
            </a:pPr>
            <a:r>
              <a:rPr lang="zh-CN" altLang="en-US" sz="1600" dirty="0">
                <a:solidFill>
                  <a:srgbClr val="002060"/>
                </a:solidFill>
                <a:latin typeface="+mj-lt"/>
              </a:rPr>
              <a:t>     强预防非法滞留人员新增的情况，相关部门将加强与国外政府的合作机制。 </a:t>
            </a:r>
            <a:endParaRPr lang="en-US" altLang="ko-KR" sz="1600" dirty="0">
              <a:solidFill>
                <a:srgbClr val="002060"/>
              </a:solidFill>
              <a:latin typeface="+mj-lt"/>
            </a:endParaRPr>
          </a:p>
          <a:p>
            <a:pPr fontAlgn="base">
              <a:lnSpc>
                <a:spcPct val="150000"/>
              </a:lnSpc>
            </a:pPr>
            <a:endParaRPr lang="en-US" altLang="ko-KR" sz="1600" dirty="0">
              <a:solidFill>
                <a:srgbClr val="002060"/>
              </a:solidFill>
              <a:latin typeface="+mj-lt"/>
            </a:endParaRPr>
          </a:p>
          <a:p>
            <a:pPr fontAlgn="base">
              <a:lnSpc>
                <a:spcPct val="150000"/>
              </a:lnSpc>
            </a:pPr>
            <a:r>
              <a:rPr lang="en-US" altLang="ko-KR" sz="1600" dirty="0">
                <a:solidFill>
                  <a:srgbClr val="002060"/>
                </a:solidFill>
                <a:latin typeface="+mj-lt"/>
              </a:rPr>
              <a:t> (4) </a:t>
            </a:r>
            <a:r>
              <a:rPr lang="ko-KR" altLang="en-US" sz="1600" dirty="0" err="1">
                <a:solidFill>
                  <a:srgbClr val="002060"/>
                </a:solidFill>
                <a:latin typeface="+mj-lt"/>
              </a:rPr>
              <a:t>非法滞留外国人自行回国制度</a:t>
            </a:r>
            <a:endParaRPr lang="en-US" altLang="ko-KR" sz="1600" dirty="0">
              <a:solidFill>
                <a:srgbClr val="002060"/>
              </a:solidFill>
              <a:latin typeface="+mj-lt"/>
            </a:endParaRPr>
          </a:p>
          <a:p>
            <a:pPr fontAlgn="base">
              <a:lnSpc>
                <a:spcPct val="150000"/>
              </a:lnSpc>
            </a:pPr>
            <a:r>
              <a:rPr lang="zh-CN" altLang="en-US" sz="1600" dirty="0">
                <a:solidFill>
                  <a:srgbClr val="002060"/>
                </a:solidFill>
                <a:latin typeface="+mj-lt"/>
              </a:rPr>
              <a:t>    </a:t>
            </a:r>
            <a:r>
              <a:rPr lang="en-US" altLang="zh-CN" sz="1600" dirty="0">
                <a:solidFill>
                  <a:srgbClr val="002060"/>
                </a:solidFill>
                <a:latin typeface="+mj-lt"/>
              </a:rPr>
              <a:t>-</a:t>
            </a:r>
            <a:r>
              <a:rPr lang="zh-CN" altLang="en-US" sz="1600" dirty="0">
                <a:solidFill>
                  <a:srgbClr val="002060"/>
                </a:solidFill>
                <a:latin typeface="+mj-lt"/>
              </a:rPr>
              <a:t> 目前相关部门正在实施“非法滞留外国人自行出境制度”，目前对选择自行出境的非法滞留外国人实施较轻的入境限制</a:t>
            </a:r>
            <a:endParaRPr lang="en-US" altLang="zh-CN" sz="1600" dirty="0">
              <a:solidFill>
                <a:srgbClr val="002060"/>
              </a:solidFill>
              <a:latin typeface="+mj-lt"/>
            </a:endParaRPr>
          </a:p>
          <a:p>
            <a:pPr fontAlgn="base">
              <a:lnSpc>
                <a:spcPct val="150000"/>
              </a:lnSpc>
            </a:pPr>
            <a:r>
              <a:rPr lang="zh-CN" altLang="en-US" sz="1600" dirty="0">
                <a:solidFill>
                  <a:srgbClr val="002060"/>
                </a:solidFill>
                <a:latin typeface="+mj-lt"/>
              </a:rPr>
              <a:t>      处罚</a:t>
            </a:r>
            <a:endParaRPr lang="en-US" altLang="ko-KR" sz="1600" dirty="0">
              <a:solidFill>
                <a:srgbClr val="002060"/>
              </a:solidFill>
              <a:latin typeface="+mj-lt"/>
            </a:endParaRPr>
          </a:p>
          <a:p>
            <a:pPr fontAlgn="base">
              <a:lnSpc>
                <a:spcPct val="150000"/>
              </a:lnSpc>
            </a:pPr>
            <a:r>
              <a:rPr lang="zh-CN" altLang="en-US" sz="1600" dirty="0">
                <a:solidFill>
                  <a:srgbClr val="002060"/>
                </a:solidFill>
                <a:latin typeface="+mj-lt"/>
              </a:rPr>
              <a:t>    </a:t>
            </a:r>
            <a:r>
              <a:rPr lang="en-US" altLang="zh-CN" sz="1600" dirty="0">
                <a:solidFill>
                  <a:srgbClr val="002060"/>
                </a:solidFill>
                <a:latin typeface="+mj-lt"/>
              </a:rPr>
              <a:t>-</a:t>
            </a:r>
            <a:r>
              <a:rPr lang="zh-CN" altLang="en-US" sz="1600" dirty="0">
                <a:solidFill>
                  <a:srgbClr val="002060"/>
                </a:solidFill>
                <a:latin typeface="+mj-lt"/>
              </a:rPr>
              <a:t> </a:t>
            </a:r>
            <a:r>
              <a:rPr lang="ko-KR" altLang="en-US" sz="1600" dirty="0" err="1">
                <a:solidFill>
                  <a:srgbClr val="002060"/>
                </a:solidFill>
                <a:latin typeface="+mj-lt"/>
              </a:rPr>
              <a:t>为非法滞留的外国人提供自行回国的机会的同时</a:t>
            </a:r>
            <a:r>
              <a:rPr lang="zh-CN" altLang="en-US" sz="1600" dirty="0">
                <a:solidFill>
                  <a:srgbClr val="002060"/>
                </a:solidFill>
                <a:latin typeface="+mj-lt"/>
              </a:rPr>
              <a:t>，实施放宽的入境限制处罚限度。而这些是包含在“针对非法滞留的外</a:t>
            </a:r>
            <a:endParaRPr lang="en-US" altLang="zh-CN" sz="1600" dirty="0">
              <a:solidFill>
                <a:srgbClr val="002060"/>
              </a:solidFill>
              <a:latin typeface="+mj-lt"/>
            </a:endParaRPr>
          </a:p>
          <a:p>
            <a:pPr fontAlgn="base">
              <a:lnSpc>
                <a:spcPct val="150000"/>
              </a:lnSpc>
            </a:pPr>
            <a:r>
              <a:rPr lang="zh-CN" altLang="en-US" sz="1600" dirty="0">
                <a:solidFill>
                  <a:srgbClr val="002060"/>
                </a:solidFill>
                <a:latin typeface="+mj-lt"/>
              </a:rPr>
              <a:t>     国人的特别自行出境期限”的政策之中。</a:t>
            </a:r>
            <a:endParaRPr lang="ko-KR" altLang="en-US" sz="1600" dirty="0">
              <a:solidFill>
                <a:srgbClr val="002060"/>
              </a:solidFill>
              <a:latin typeface="+mj-lt"/>
            </a:endParaRPr>
          </a:p>
        </p:txBody>
      </p:sp>
    </p:spTree>
    <p:extLst>
      <p:ext uri="{BB962C8B-B14F-4D97-AF65-F5344CB8AC3E}">
        <p14:creationId xmlns:p14="http://schemas.microsoft.com/office/powerpoint/2010/main" val="501893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23365"/>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66591" y="158382"/>
            <a:ext cx="7580871" cy="523220"/>
          </a:xfrm>
          <a:prstGeom prst="rect">
            <a:avLst/>
          </a:prstGeom>
          <a:noFill/>
        </p:spPr>
        <p:txBody>
          <a:bodyPr wrap="square" rtlCol="0">
            <a:spAutoFit/>
          </a:bodyPr>
          <a:lstStyle/>
          <a:p>
            <a:r>
              <a:rPr lang="en-US" altLang="ko-KR" sz="2800" dirty="0">
                <a:solidFill>
                  <a:srgbClr val="002060"/>
                </a:solidFill>
              </a:rPr>
              <a:t>4. </a:t>
            </a:r>
            <a:r>
              <a:rPr lang="ko-KR" altLang="en-US" sz="2800" dirty="0" err="1">
                <a:solidFill>
                  <a:srgbClr val="002060"/>
                </a:solidFill>
              </a:rPr>
              <a:t>关于滞留资格的注意事项</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85</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181052" y="879567"/>
            <a:ext cx="11248736" cy="4893647"/>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sz="1600" dirty="0">
                <a:solidFill>
                  <a:srgbClr val="002060"/>
                </a:solidFill>
                <a:latin typeface="+mj-ea"/>
                <a:ea typeface="+mj-ea"/>
              </a:rPr>
              <a:t> (5) </a:t>
            </a:r>
            <a:r>
              <a:rPr lang="ko-KR" altLang="en-US" sz="1600" dirty="0" err="1">
                <a:solidFill>
                  <a:srgbClr val="002060"/>
                </a:solidFill>
                <a:latin typeface="+mj-ea"/>
                <a:ea typeface="+mj-ea"/>
              </a:rPr>
              <a:t>非法滞留率现状</a:t>
            </a:r>
            <a:endParaRPr lang="en-US" altLang="ko-KR" sz="1600" dirty="0">
              <a:solidFill>
                <a:srgbClr val="002060"/>
              </a:solidFill>
              <a:latin typeface="+mj-ea"/>
              <a:ea typeface="+mj-ea"/>
            </a:endParaRPr>
          </a:p>
          <a:p>
            <a:pPr fontAlgn="base">
              <a:lnSpc>
                <a:spcPct val="150000"/>
              </a:lnSpc>
            </a:pPr>
            <a:endParaRPr lang="en-US" altLang="ko-KR" sz="1600" dirty="0">
              <a:solidFill>
                <a:srgbClr val="002060"/>
              </a:solidFill>
              <a:latin typeface="+mj-ea"/>
              <a:ea typeface="+mj-ea"/>
            </a:endParaRPr>
          </a:p>
          <a:p>
            <a:pPr fontAlgn="base">
              <a:lnSpc>
                <a:spcPct val="150000"/>
              </a:lnSpc>
            </a:pPr>
            <a:endParaRPr lang="en-US" altLang="ko-KR" sz="1600" dirty="0">
              <a:solidFill>
                <a:srgbClr val="002060"/>
              </a:solidFill>
              <a:latin typeface="+mj-ea"/>
              <a:ea typeface="+mj-ea"/>
            </a:endParaRPr>
          </a:p>
          <a:p>
            <a:pPr fontAlgn="base">
              <a:lnSpc>
                <a:spcPct val="150000"/>
              </a:lnSpc>
            </a:pPr>
            <a:endParaRPr lang="en-US" altLang="ko-KR" sz="1600" dirty="0">
              <a:solidFill>
                <a:srgbClr val="002060"/>
              </a:solidFill>
              <a:latin typeface="+mj-ea"/>
              <a:ea typeface="+mj-ea"/>
            </a:endParaRPr>
          </a:p>
          <a:p>
            <a:pPr fontAlgn="base">
              <a:lnSpc>
                <a:spcPct val="150000"/>
              </a:lnSpc>
            </a:pPr>
            <a:endParaRPr lang="en-US" altLang="ko-KR" sz="1600" dirty="0">
              <a:solidFill>
                <a:srgbClr val="002060"/>
              </a:solidFill>
              <a:latin typeface="+mj-ea"/>
              <a:ea typeface="+mj-ea"/>
            </a:endParaRPr>
          </a:p>
          <a:p>
            <a:pPr fontAlgn="base">
              <a:lnSpc>
                <a:spcPct val="150000"/>
              </a:lnSpc>
            </a:pPr>
            <a:endParaRPr lang="en-US" altLang="ko-KR" sz="1600" dirty="0">
              <a:solidFill>
                <a:srgbClr val="002060"/>
              </a:solidFill>
              <a:latin typeface="+mj-ea"/>
              <a:ea typeface="+mj-ea"/>
            </a:endParaRPr>
          </a:p>
          <a:p>
            <a:pPr fontAlgn="base">
              <a:lnSpc>
                <a:spcPct val="150000"/>
              </a:lnSpc>
            </a:pPr>
            <a:endParaRPr lang="en-US" altLang="ko-KR" sz="1600" dirty="0">
              <a:solidFill>
                <a:srgbClr val="002060"/>
              </a:solidFill>
              <a:latin typeface="+mj-ea"/>
              <a:ea typeface="+mj-ea"/>
            </a:endParaRPr>
          </a:p>
          <a:p>
            <a:pPr fontAlgn="base">
              <a:lnSpc>
                <a:spcPct val="150000"/>
              </a:lnSpc>
            </a:pPr>
            <a:endParaRPr lang="en-US" altLang="ko-KR" sz="1600" dirty="0">
              <a:solidFill>
                <a:srgbClr val="002060"/>
              </a:solidFill>
              <a:latin typeface="+mj-ea"/>
              <a:ea typeface="+mj-ea"/>
            </a:endParaRPr>
          </a:p>
          <a:p>
            <a:pPr fontAlgn="base">
              <a:lnSpc>
                <a:spcPct val="150000"/>
              </a:lnSpc>
            </a:pPr>
            <a:endParaRPr lang="en-US" altLang="ko-KR" sz="1600" dirty="0">
              <a:solidFill>
                <a:srgbClr val="002060"/>
              </a:solidFill>
              <a:latin typeface="+mj-ea"/>
              <a:ea typeface="+mj-ea"/>
            </a:endParaRPr>
          </a:p>
          <a:p>
            <a:pPr fontAlgn="base">
              <a:lnSpc>
                <a:spcPct val="150000"/>
              </a:lnSpc>
            </a:pPr>
            <a:endParaRPr lang="en-US" altLang="ko-KR" sz="1600" dirty="0">
              <a:solidFill>
                <a:srgbClr val="002060"/>
              </a:solidFill>
              <a:latin typeface="+mj-ea"/>
              <a:ea typeface="+mj-ea"/>
            </a:endParaRPr>
          </a:p>
          <a:p>
            <a:pPr fontAlgn="base">
              <a:lnSpc>
                <a:spcPct val="150000"/>
              </a:lnSpc>
            </a:pPr>
            <a:endParaRPr lang="en-US" altLang="ko-KR" sz="1600" dirty="0">
              <a:solidFill>
                <a:srgbClr val="002060"/>
              </a:solidFill>
              <a:latin typeface="+mj-ea"/>
              <a:ea typeface="+mj-ea"/>
            </a:endParaRPr>
          </a:p>
          <a:p>
            <a:pPr fontAlgn="base">
              <a:lnSpc>
                <a:spcPct val="150000"/>
              </a:lnSpc>
            </a:pPr>
            <a:endParaRPr lang="en-US" altLang="ko-KR" sz="1600" dirty="0">
              <a:solidFill>
                <a:srgbClr val="002060"/>
              </a:solidFill>
              <a:latin typeface="+mj-ea"/>
              <a:ea typeface="+mj-ea"/>
            </a:endParaRPr>
          </a:p>
          <a:p>
            <a:pPr fontAlgn="base">
              <a:lnSpc>
                <a:spcPct val="150000"/>
              </a:lnSpc>
            </a:pPr>
            <a:endParaRPr lang="ko-KR" altLang="en-US" sz="1600" dirty="0">
              <a:solidFill>
                <a:srgbClr val="002060"/>
              </a:solidFill>
              <a:latin typeface="+mj-ea"/>
              <a:ea typeface="+mj-ea"/>
            </a:endParaRPr>
          </a:p>
        </p:txBody>
      </p:sp>
      <p:pic>
        <p:nvPicPr>
          <p:cNvPr id="12" name="그림 11"/>
          <p:cNvPicPr>
            <a:picLocks noChangeAspect="1"/>
          </p:cNvPicPr>
          <p:nvPr/>
        </p:nvPicPr>
        <p:blipFill>
          <a:blip r:embed="rId5"/>
          <a:stretch>
            <a:fillRect/>
          </a:stretch>
        </p:blipFill>
        <p:spPr>
          <a:xfrm>
            <a:off x="3059882" y="1080061"/>
            <a:ext cx="5626528" cy="4543200"/>
          </a:xfrm>
          <a:prstGeom prst="rect">
            <a:avLst/>
          </a:prstGeom>
        </p:spPr>
      </p:pic>
    </p:spTree>
    <p:extLst>
      <p:ext uri="{BB962C8B-B14F-4D97-AF65-F5344CB8AC3E}">
        <p14:creationId xmlns:p14="http://schemas.microsoft.com/office/powerpoint/2010/main" val="2059538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0" y="-31634"/>
            <a:ext cx="12192000" cy="5961529"/>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233879" y="-640234"/>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607946" y="2172404"/>
            <a:ext cx="10976108" cy="830997"/>
          </a:xfrm>
          <a:prstGeom prst="rect">
            <a:avLst/>
          </a:prstGeom>
          <a:noFill/>
        </p:spPr>
        <p:txBody>
          <a:bodyPr wrap="square" rtlCol="0">
            <a:spAutoFit/>
          </a:bodyPr>
          <a:lstStyle/>
          <a:p>
            <a:pPr algn="ctr"/>
            <a:r>
              <a:rPr lang="en-US" altLang="ko-KR" sz="4800" dirty="0">
                <a:solidFill>
                  <a:schemeClr val="accent5">
                    <a:lumMod val="50000"/>
                  </a:schemeClr>
                </a:solidFill>
              </a:rPr>
              <a:t>VIII. </a:t>
            </a:r>
            <a:r>
              <a:rPr lang="ko-KR" altLang="en-US" sz="4800" dirty="0" err="1">
                <a:solidFill>
                  <a:schemeClr val="accent5">
                    <a:lumMod val="50000"/>
                  </a:schemeClr>
                </a:solidFill>
              </a:rPr>
              <a:t>留学生特别项目介绍</a:t>
            </a:r>
            <a:endParaRPr lang="ko-KR" altLang="en-US" sz="4800" dirty="0">
              <a:solidFill>
                <a:schemeClr val="accent5">
                  <a:lumMod val="50000"/>
                </a:schemeClr>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86</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2"/>
          <p:cNvSpPr>
            <a:spLocks noChangeArrowheads="1"/>
          </p:cNvSpPr>
          <p:nvPr/>
        </p:nvSpPr>
        <p:spPr bwMode="auto">
          <a:xfrm>
            <a:off x="0" y="0"/>
            <a:ext cx="1203298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11" name="Rectangle 4"/>
          <p:cNvSpPr>
            <a:spLocks noChangeArrowheads="1"/>
          </p:cNvSpPr>
          <p:nvPr/>
        </p:nvSpPr>
        <p:spPr bwMode="auto">
          <a:xfrm>
            <a:off x="751661" y="-3476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39661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36493"/>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120904" y="246305"/>
            <a:ext cx="7580871" cy="523220"/>
          </a:xfrm>
          <a:prstGeom prst="rect">
            <a:avLst/>
          </a:prstGeom>
          <a:noFill/>
        </p:spPr>
        <p:txBody>
          <a:bodyPr wrap="square" rtlCol="0">
            <a:spAutoFit/>
          </a:bodyPr>
          <a:lstStyle/>
          <a:p>
            <a:pPr fontAlgn="base"/>
            <a:r>
              <a:rPr lang="en-US" altLang="ko-KR" sz="2800" b="1" dirty="0">
                <a:solidFill>
                  <a:srgbClr val="002060"/>
                </a:solidFill>
              </a:rPr>
              <a:t>1. </a:t>
            </a:r>
            <a:r>
              <a:rPr lang="ko-KR" altLang="en-US" sz="2800" b="1" dirty="0" err="1">
                <a:solidFill>
                  <a:srgbClr val="002060"/>
                </a:solidFill>
              </a:rPr>
              <a:t>同伴导师项目</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87</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1" name="TextBox 10"/>
          <p:cNvSpPr txBox="1"/>
          <p:nvPr/>
        </p:nvSpPr>
        <p:spPr>
          <a:xfrm>
            <a:off x="43287" y="5646101"/>
            <a:ext cx="4329946" cy="307777"/>
          </a:xfrm>
          <a:prstGeom prst="rect">
            <a:avLst/>
          </a:prstGeom>
          <a:noFill/>
        </p:spPr>
        <p:txBody>
          <a:bodyPr wrap="square" rtlCol="0">
            <a:spAutoFit/>
          </a:bodyPr>
          <a:lstStyle/>
          <a:p>
            <a:r>
              <a:rPr lang="ko-KR" altLang="en-US" sz="1400" dirty="0"/>
              <a:t>    </a:t>
            </a:r>
            <a:r>
              <a:rPr lang="ko-KR" altLang="en-US" sz="1400" dirty="0" err="1"/>
              <a:t>景福宫韩服体验</a:t>
            </a:r>
            <a:r>
              <a:rPr lang="en-US" altLang="ko-KR" sz="1400" dirty="0"/>
              <a:t>(2020.2</a:t>
            </a:r>
            <a:r>
              <a:rPr lang="ko-KR" altLang="en-US" sz="1400" dirty="0" err="1"/>
              <a:t>学期</a:t>
            </a:r>
            <a:r>
              <a:rPr lang="en-US" altLang="ko-KR" sz="1400" dirty="0"/>
              <a:t>)</a:t>
            </a:r>
            <a:endParaRPr lang="ko-KR" altLang="en-US" sz="1400" dirty="0"/>
          </a:p>
        </p:txBody>
      </p:sp>
      <p:sp>
        <p:nvSpPr>
          <p:cNvPr id="15" name="TextBox 14"/>
          <p:cNvSpPr txBox="1"/>
          <p:nvPr/>
        </p:nvSpPr>
        <p:spPr>
          <a:xfrm>
            <a:off x="4277480" y="5642862"/>
            <a:ext cx="3864045" cy="307777"/>
          </a:xfrm>
          <a:prstGeom prst="rect">
            <a:avLst/>
          </a:prstGeom>
          <a:noFill/>
        </p:spPr>
        <p:txBody>
          <a:bodyPr wrap="square" rtlCol="0">
            <a:spAutoFit/>
          </a:bodyPr>
          <a:lstStyle/>
          <a:p>
            <a:r>
              <a:rPr lang="ko-KR" altLang="en-US" sz="1400" dirty="0" err="1"/>
              <a:t>仁寺洞图章制作体验</a:t>
            </a:r>
            <a:r>
              <a:rPr lang="en-US" altLang="ko-KR" sz="1400" dirty="0"/>
              <a:t>(2020.2</a:t>
            </a:r>
            <a:r>
              <a:rPr lang="ko-KR" altLang="en-US" sz="1400" dirty="0" err="1"/>
              <a:t>学期</a:t>
            </a:r>
            <a:r>
              <a:rPr lang="en-US" altLang="ko-KR" sz="1400" dirty="0"/>
              <a:t>)</a:t>
            </a:r>
            <a:endParaRPr lang="ko-KR" altLang="en-US" sz="1400" dirty="0"/>
          </a:p>
        </p:txBody>
      </p:sp>
      <p:sp>
        <p:nvSpPr>
          <p:cNvPr id="18" name="TextBox 17"/>
          <p:cNvSpPr txBox="1"/>
          <p:nvPr/>
        </p:nvSpPr>
        <p:spPr>
          <a:xfrm>
            <a:off x="8703469" y="5660447"/>
            <a:ext cx="4837410" cy="307777"/>
          </a:xfrm>
          <a:prstGeom prst="rect">
            <a:avLst/>
          </a:prstGeom>
          <a:noFill/>
        </p:spPr>
        <p:txBody>
          <a:bodyPr wrap="square" rtlCol="0">
            <a:spAutoFit/>
          </a:bodyPr>
          <a:lstStyle/>
          <a:p>
            <a:r>
              <a:rPr lang="ko-KR" altLang="en-US" sz="1400" dirty="0" err="1"/>
              <a:t>乐天世界</a:t>
            </a:r>
            <a:r>
              <a:rPr lang="ko-KR" altLang="en-US" sz="1400" dirty="0"/>
              <a:t> </a:t>
            </a:r>
            <a:r>
              <a:rPr lang="en-US" altLang="ko-KR" sz="1400" dirty="0"/>
              <a:t>(2020.1</a:t>
            </a:r>
            <a:r>
              <a:rPr lang="ko-KR" altLang="en-US" sz="1400" dirty="0" err="1"/>
              <a:t>学期</a:t>
            </a:r>
            <a:r>
              <a:rPr lang="en-US" altLang="ko-KR" sz="1400" dirty="0"/>
              <a:t>)</a:t>
            </a:r>
            <a:endParaRPr lang="ko-KR" altLang="en-US" sz="1400" dirty="0"/>
          </a:p>
        </p:txBody>
      </p:sp>
      <p:sp>
        <p:nvSpPr>
          <p:cNvPr id="19" name="TextBox 18"/>
          <p:cNvSpPr txBox="1"/>
          <p:nvPr/>
        </p:nvSpPr>
        <p:spPr>
          <a:xfrm>
            <a:off x="347845" y="870448"/>
            <a:ext cx="11248736" cy="2446824"/>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marL="342900" indent="-342900" fontAlgn="base">
              <a:lnSpc>
                <a:spcPct val="150000"/>
              </a:lnSpc>
              <a:buAutoNum type="arabicParenR"/>
            </a:pPr>
            <a:r>
              <a:rPr lang="ko-KR" altLang="en-US" dirty="0" err="1">
                <a:solidFill>
                  <a:srgbClr val="002060"/>
                </a:solidFill>
                <a:latin typeface="+mn-ea"/>
              </a:rPr>
              <a:t>活动目的</a:t>
            </a:r>
            <a:endParaRPr lang="en-US" altLang="ko-KR" dirty="0">
              <a:solidFill>
                <a:srgbClr val="002060"/>
              </a:solidFill>
              <a:latin typeface="+mn-ea"/>
            </a:endParaRPr>
          </a:p>
          <a:p>
            <a:pPr fontAlgn="base">
              <a:lnSpc>
                <a:spcPct val="150000"/>
              </a:lnSpc>
            </a:pPr>
            <a:r>
              <a:rPr lang="en-US" altLang="ko-KR" dirty="0">
                <a:solidFill>
                  <a:srgbClr val="002060"/>
                </a:solidFill>
                <a:latin typeface="+mn-ea"/>
              </a:rPr>
              <a:t> - </a:t>
            </a:r>
            <a:r>
              <a:rPr lang="zh-CN" altLang="en-US" dirty="0">
                <a:solidFill>
                  <a:srgbClr val="002060"/>
                </a:solidFill>
                <a:latin typeface="+mn-ea"/>
              </a:rPr>
              <a:t>加强留学生负责人与外籍留学生之间的交流</a:t>
            </a:r>
            <a:endParaRPr lang="en-US" altLang="zh-CN" dirty="0">
              <a:solidFill>
                <a:srgbClr val="002060"/>
              </a:solidFill>
              <a:latin typeface="+mn-ea"/>
            </a:endParaRPr>
          </a:p>
          <a:p>
            <a:pPr fontAlgn="base">
              <a:lnSpc>
                <a:spcPct val="150000"/>
              </a:lnSpc>
            </a:pPr>
            <a:r>
              <a:rPr lang="en-US" altLang="ko-KR" dirty="0">
                <a:solidFill>
                  <a:srgbClr val="002060"/>
                </a:solidFill>
                <a:latin typeface="+mn-ea"/>
              </a:rPr>
              <a:t>2) </a:t>
            </a:r>
            <a:r>
              <a:rPr lang="ko-KR" altLang="en-US" dirty="0" err="1">
                <a:solidFill>
                  <a:srgbClr val="002060"/>
                </a:solidFill>
                <a:latin typeface="+mn-ea"/>
              </a:rPr>
              <a:t>活动方式</a:t>
            </a:r>
            <a:endParaRPr lang="en-US" altLang="ko-KR" dirty="0">
              <a:solidFill>
                <a:srgbClr val="002060"/>
              </a:solidFill>
              <a:latin typeface="+mn-ea"/>
            </a:endParaRPr>
          </a:p>
          <a:p>
            <a:pPr fontAlgn="base"/>
            <a:r>
              <a:rPr lang="en-US" altLang="ko-KR" dirty="0">
                <a:solidFill>
                  <a:srgbClr val="002060"/>
                </a:solidFill>
                <a:latin typeface="+mn-ea"/>
              </a:rPr>
              <a:t> - </a:t>
            </a:r>
            <a:r>
              <a:rPr lang="ko-KR" altLang="en-US" dirty="0" err="1">
                <a:solidFill>
                  <a:srgbClr val="002060"/>
                </a:solidFill>
                <a:latin typeface="+mn-ea"/>
              </a:rPr>
              <a:t>韩国学生与留学生或是留学生与留学生以</a:t>
            </a:r>
            <a:r>
              <a:rPr lang="en-US" altLang="zh-CN" dirty="0">
                <a:solidFill>
                  <a:srgbClr val="002060"/>
                </a:solidFill>
                <a:latin typeface="+mn-ea"/>
              </a:rPr>
              <a:t>1:1</a:t>
            </a:r>
            <a:r>
              <a:rPr lang="zh-CN" altLang="en-US" dirty="0">
                <a:solidFill>
                  <a:srgbClr val="002060"/>
                </a:solidFill>
                <a:latin typeface="+mn-ea"/>
              </a:rPr>
              <a:t>的形式进行每学期最少</a:t>
            </a:r>
            <a:r>
              <a:rPr lang="en-US" altLang="zh-CN" dirty="0">
                <a:solidFill>
                  <a:srgbClr val="002060"/>
                </a:solidFill>
                <a:latin typeface="+mn-ea"/>
              </a:rPr>
              <a:t>7</a:t>
            </a:r>
            <a:r>
              <a:rPr lang="zh-CN" altLang="en-US" dirty="0">
                <a:solidFill>
                  <a:srgbClr val="002060"/>
                </a:solidFill>
                <a:latin typeface="+mn-ea"/>
              </a:rPr>
              <a:t>次以上的活动，并进行包括新生介绍、</a:t>
            </a:r>
            <a:r>
              <a:rPr lang="en-US" altLang="zh-CN" dirty="0">
                <a:solidFill>
                  <a:srgbClr val="002060"/>
                </a:solidFill>
                <a:latin typeface="+mn-ea"/>
              </a:rPr>
              <a:t>Mentoring Day, </a:t>
            </a:r>
            <a:r>
              <a:rPr lang="zh-CN" altLang="en-US" dirty="0">
                <a:solidFill>
                  <a:srgbClr val="002060"/>
                </a:solidFill>
                <a:latin typeface="+mn-ea"/>
              </a:rPr>
              <a:t>参与体验征集竞赛等在内的活动</a:t>
            </a:r>
            <a:endParaRPr lang="en-US" altLang="zh-CN" dirty="0">
              <a:solidFill>
                <a:srgbClr val="002060"/>
              </a:solidFill>
              <a:latin typeface="+mn-ea"/>
            </a:endParaRPr>
          </a:p>
          <a:p>
            <a:pPr fontAlgn="base"/>
            <a:endParaRPr lang="en-US" altLang="ko-KR" dirty="0">
              <a:solidFill>
                <a:srgbClr val="002060"/>
              </a:solidFill>
              <a:latin typeface="+mn-ea"/>
            </a:endParaRPr>
          </a:p>
          <a:p>
            <a:pPr fontAlgn="base" latinLnBrk="0"/>
            <a:r>
              <a:rPr lang="en-US" altLang="ko-KR" dirty="0">
                <a:solidFill>
                  <a:srgbClr val="002060"/>
                </a:solidFill>
              </a:rPr>
              <a:t>3) </a:t>
            </a:r>
            <a:r>
              <a:rPr lang="ko-KR" altLang="en-US" dirty="0" err="1">
                <a:solidFill>
                  <a:srgbClr val="002060"/>
                </a:solidFill>
              </a:rPr>
              <a:t>主办部门</a:t>
            </a:r>
            <a:r>
              <a:rPr lang="ko-KR" altLang="en-US" dirty="0">
                <a:solidFill>
                  <a:srgbClr val="002060"/>
                </a:solidFill>
              </a:rPr>
              <a:t> </a:t>
            </a:r>
            <a:r>
              <a:rPr lang="en-US" altLang="ko-KR" dirty="0">
                <a:solidFill>
                  <a:srgbClr val="002060"/>
                </a:solidFill>
              </a:rPr>
              <a:t>: </a:t>
            </a:r>
            <a:r>
              <a:rPr lang="ko-KR" altLang="en-US" dirty="0" err="1">
                <a:solidFill>
                  <a:srgbClr val="002060"/>
                </a:solidFill>
              </a:rPr>
              <a:t>国际交流处</a:t>
            </a:r>
            <a:r>
              <a:rPr lang="zh-CN" altLang="en-US" dirty="0">
                <a:solidFill>
                  <a:srgbClr val="002060"/>
                </a:solidFill>
              </a:rPr>
              <a:t> （文化馆 </a:t>
            </a:r>
            <a:r>
              <a:rPr lang="ko-KR" altLang="en-US" dirty="0" err="1">
                <a:solidFill>
                  <a:srgbClr val="002060"/>
                </a:solidFill>
              </a:rPr>
              <a:t>문화관</a:t>
            </a:r>
            <a:r>
              <a:rPr lang="ko-KR" altLang="en-US" dirty="0">
                <a:solidFill>
                  <a:srgbClr val="002060"/>
                </a:solidFill>
              </a:rPr>
              <a:t> </a:t>
            </a:r>
            <a:r>
              <a:rPr lang="en-US" altLang="ko-KR" dirty="0">
                <a:solidFill>
                  <a:srgbClr val="002060"/>
                </a:solidFill>
              </a:rPr>
              <a:t>111</a:t>
            </a:r>
            <a:r>
              <a:rPr lang="ko-KR" altLang="en-US" dirty="0" err="1">
                <a:solidFill>
                  <a:srgbClr val="002060"/>
                </a:solidFill>
              </a:rPr>
              <a:t>室</a:t>
            </a:r>
            <a:r>
              <a:rPr lang="en-US" altLang="ko-KR" dirty="0">
                <a:solidFill>
                  <a:srgbClr val="002060"/>
                </a:solidFill>
              </a:rPr>
              <a:t>) / 02-940-5014</a:t>
            </a:r>
            <a:endParaRPr lang="ko-KR" altLang="en-US" dirty="0">
              <a:solidFill>
                <a:srgbClr val="002060"/>
              </a:solidFill>
            </a:endParaRPr>
          </a:p>
        </p:txBody>
      </p:sp>
      <p:sp>
        <p:nvSpPr>
          <p:cNvPr id="12" name="직사각형 11"/>
          <p:cNvSpPr/>
          <p:nvPr/>
        </p:nvSpPr>
        <p:spPr>
          <a:xfrm>
            <a:off x="9283191" y="1278159"/>
            <a:ext cx="2313390" cy="369332"/>
          </a:xfrm>
          <a:prstGeom prst="rect">
            <a:avLst/>
          </a:prstGeom>
        </p:spPr>
        <p:txBody>
          <a:bodyPr wrap="none">
            <a:spAutoFit/>
          </a:bodyPr>
          <a:lstStyle/>
          <a:p>
            <a:r>
              <a:rPr lang="en-US" altLang="ko-KR" dirty="0">
                <a:solidFill>
                  <a:srgbClr val="002060"/>
                </a:solidFill>
              </a:rPr>
              <a:t>Tel) 02-940-5014~6 </a:t>
            </a:r>
            <a:endParaRPr lang="ko-KR" altLang="en-US" dirty="0"/>
          </a:p>
        </p:txBody>
      </p:sp>
      <p:sp>
        <p:nvSpPr>
          <p:cNvPr id="21" name="TextBox 20"/>
          <p:cNvSpPr txBox="1"/>
          <p:nvPr/>
        </p:nvSpPr>
        <p:spPr>
          <a:xfrm>
            <a:off x="10572811" y="111188"/>
            <a:ext cx="4277185" cy="369332"/>
          </a:xfrm>
          <a:prstGeom prst="rect">
            <a:avLst/>
          </a:prstGeom>
          <a:noFill/>
        </p:spPr>
        <p:txBody>
          <a:bodyPr wrap="square" rtlCol="0">
            <a:spAutoFit/>
          </a:bodyPr>
          <a:lstStyle/>
          <a:p>
            <a:r>
              <a:rPr lang="ko-KR" altLang="en-US" dirty="0" err="1">
                <a:hlinkClick r:id="rId5"/>
              </a:rPr>
              <a:t>국제교류팀</a:t>
            </a:r>
            <a:endParaRPr lang="ko-KR" altLang="en-US" dirty="0"/>
          </a:p>
        </p:txBody>
      </p:sp>
      <p:sp>
        <p:nvSpPr>
          <p:cNvPr id="14" name="Rectangle 2"/>
          <p:cNvSpPr>
            <a:spLocks noChangeArrowheads="1"/>
          </p:cNvSpPr>
          <p:nvPr/>
        </p:nvSpPr>
        <p:spPr bwMode="auto">
          <a:xfrm>
            <a:off x="-74431" y="2337104"/>
            <a:ext cx="8525269" cy="3540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pic>
        <p:nvPicPr>
          <p:cNvPr id="1025" name="_x438193112" descr="EMB00002ad80ac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5472" y="3541458"/>
            <a:ext cx="3450530" cy="2086072"/>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4"/>
          <p:cNvSpPr>
            <a:spLocks noChangeArrowheads="1"/>
          </p:cNvSpPr>
          <p:nvPr/>
        </p:nvSpPr>
        <p:spPr bwMode="auto">
          <a:xfrm>
            <a:off x="4235855" y="2864465"/>
            <a:ext cx="20699306" cy="725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pic>
        <p:nvPicPr>
          <p:cNvPr id="1027" name="_x446683064" descr="EMB000009580af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6200000">
            <a:off x="5158750" y="2733031"/>
            <a:ext cx="2067237" cy="3678980"/>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6"/>
          <p:cNvSpPr>
            <a:spLocks noChangeArrowheads="1"/>
          </p:cNvSpPr>
          <p:nvPr/>
        </p:nvSpPr>
        <p:spPr bwMode="auto">
          <a:xfrm>
            <a:off x="6784251" y="279487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pic>
        <p:nvPicPr>
          <p:cNvPr id="1029" name="_x438262584" descr="EMB00001f080b24"/>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766818" y="3541458"/>
            <a:ext cx="2801528" cy="2105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7602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직사각형 10"/>
          <p:cNvSpPr/>
          <p:nvPr/>
        </p:nvSpPr>
        <p:spPr>
          <a:xfrm>
            <a:off x="7614263" y="1090863"/>
            <a:ext cx="3739537" cy="191096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41939" y="163667"/>
            <a:ext cx="7580871" cy="523220"/>
          </a:xfrm>
          <a:prstGeom prst="rect">
            <a:avLst/>
          </a:prstGeom>
          <a:noFill/>
        </p:spPr>
        <p:txBody>
          <a:bodyPr wrap="square" rtlCol="0">
            <a:spAutoFit/>
          </a:bodyPr>
          <a:lstStyle/>
          <a:p>
            <a:pPr fontAlgn="base"/>
            <a:r>
              <a:rPr lang="en-US" altLang="ko-KR" sz="2800" b="1" dirty="0">
                <a:solidFill>
                  <a:srgbClr val="002060"/>
                </a:solidFill>
              </a:rPr>
              <a:t>2. Lunch Talk Talk </a:t>
            </a:r>
            <a:r>
              <a:rPr lang="ko-KR" altLang="en-US" sz="2800" b="1" dirty="0" err="1">
                <a:solidFill>
                  <a:srgbClr val="002060"/>
                </a:solidFill>
              </a:rPr>
              <a:t>项目</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88</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467014" y="861097"/>
            <a:ext cx="11248736" cy="5024773"/>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dirty="0">
                <a:solidFill>
                  <a:srgbClr val="002060"/>
                </a:solidFill>
                <a:latin typeface="+mn-ea"/>
              </a:rPr>
              <a:t>1) </a:t>
            </a:r>
            <a:r>
              <a:rPr lang="ko-KR" altLang="en-US" dirty="0" err="1">
                <a:solidFill>
                  <a:srgbClr val="002060"/>
                </a:solidFill>
                <a:latin typeface="+mn-ea"/>
              </a:rPr>
              <a:t>活动目的</a:t>
            </a:r>
            <a:endParaRPr lang="ko-KR" altLang="en-US" dirty="0">
              <a:solidFill>
                <a:srgbClr val="002060"/>
              </a:solidFill>
              <a:latin typeface="+mn-ea"/>
            </a:endParaRPr>
          </a:p>
          <a:p>
            <a:pPr fontAlgn="base">
              <a:lnSpc>
                <a:spcPct val="150000"/>
              </a:lnSpc>
            </a:pPr>
            <a:r>
              <a:rPr lang="en-US" altLang="ko-KR" dirty="0">
                <a:solidFill>
                  <a:srgbClr val="002060"/>
                </a:solidFill>
                <a:latin typeface="+mn-ea"/>
              </a:rPr>
              <a:t> -</a:t>
            </a:r>
            <a:r>
              <a:rPr lang="zh-CN" altLang="en-US" dirty="0">
                <a:solidFill>
                  <a:srgbClr val="002060"/>
                </a:solidFill>
                <a:latin typeface="+mn-ea"/>
              </a:rPr>
              <a:t>加强留学生负责人与外籍留学生之间的交流</a:t>
            </a:r>
            <a:endParaRPr lang="en-US" altLang="ko-KR" dirty="0">
              <a:solidFill>
                <a:srgbClr val="002060"/>
              </a:solidFill>
              <a:latin typeface="+mn-ea"/>
            </a:endParaRPr>
          </a:p>
          <a:p>
            <a:pPr fontAlgn="base">
              <a:lnSpc>
                <a:spcPct val="150000"/>
              </a:lnSpc>
            </a:pPr>
            <a:r>
              <a:rPr lang="en-US" altLang="ko-KR" dirty="0">
                <a:solidFill>
                  <a:srgbClr val="002060"/>
                </a:solidFill>
                <a:latin typeface="+mn-ea"/>
              </a:rPr>
              <a:t>2) </a:t>
            </a:r>
            <a:r>
              <a:rPr lang="ko-KR" altLang="en-US" dirty="0" err="1">
                <a:solidFill>
                  <a:srgbClr val="002060"/>
                </a:solidFill>
                <a:latin typeface="+mn-ea"/>
              </a:rPr>
              <a:t>活动方式</a:t>
            </a:r>
            <a:endParaRPr lang="en-US" altLang="ko-KR" dirty="0">
              <a:solidFill>
                <a:srgbClr val="002060"/>
              </a:solidFill>
              <a:latin typeface="+mn-ea"/>
            </a:endParaRPr>
          </a:p>
          <a:p>
            <a:pPr fontAlgn="base">
              <a:lnSpc>
                <a:spcPct val="150000"/>
              </a:lnSpc>
            </a:pPr>
            <a:r>
              <a:rPr lang="en-US" altLang="ko-KR" dirty="0">
                <a:solidFill>
                  <a:srgbClr val="002060"/>
                </a:solidFill>
                <a:latin typeface="+mn-ea"/>
              </a:rPr>
              <a:t> - </a:t>
            </a:r>
            <a:r>
              <a:rPr lang="ko-KR" altLang="en-US" dirty="0" err="1">
                <a:solidFill>
                  <a:srgbClr val="002060"/>
                </a:solidFill>
                <a:latin typeface="+mn-ea"/>
              </a:rPr>
              <a:t>由留学生负责人与留学生组成</a:t>
            </a:r>
            <a:r>
              <a:rPr lang="zh-CN" altLang="en-US" dirty="0">
                <a:solidFill>
                  <a:srgbClr val="002060"/>
                </a:solidFill>
                <a:latin typeface="+mn-ea"/>
              </a:rPr>
              <a:t>（最多</a:t>
            </a:r>
            <a:r>
              <a:rPr lang="en-US" altLang="zh-CN" dirty="0">
                <a:solidFill>
                  <a:srgbClr val="002060"/>
                </a:solidFill>
                <a:latin typeface="+mn-ea"/>
              </a:rPr>
              <a:t>10</a:t>
            </a:r>
            <a:r>
              <a:rPr lang="zh-CN" altLang="en-US" dirty="0">
                <a:solidFill>
                  <a:srgbClr val="002060"/>
                </a:solidFill>
                <a:latin typeface="+mn-ea"/>
              </a:rPr>
              <a:t>人）</a:t>
            </a:r>
            <a:endParaRPr lang="en-US" altLang="ko-KR" dirty="0">
              <a:solidFill>
                <a:srgbClr val="002060"/>
              </a:solidFill>
              <a:latin typeface="+mn-ea"/>
            </a:endParaRPr>
          </a:p>
          <a:p>
            <a:pPr fontAlgn="base">
              <a:lnSpc>
                <a:spcPct val="150000"/>
              </a:lnSpc>
            </a:pPr>
            <a:r>
              <a:rPr lang="en-US" altLang="ko-KR" dirty="0">
                <a:solidFill>
                  <a:srgbClr val="002060"/>
                </a:solidFill>
                <a:latin typeface="+mn-ea"/>
              </a:rPr>
              <a:t> - </a:t>
            </a:r>
            <a:r>
              <a:rPr lang="ko-KR" altLang="en-US" dirty="0" err="1">
                <a:solidFill>
                  <a:srgbClr val="002060"/>
                </a:solidFill>
                <a:latin typeface="+mn-ea"/>
              </a:rPr>
              <a:t>在一起午餐时</a:t>
            </a:r>
            <a:r>
              <a:rPr lang="zh-CN" altLang="en-US" dirty="0">
                <a:solidFill>
                  <a:srgbClr val="002060"/>
                </a:solidFill>
                <a:latin typeface="+mn-ea"/>
              </a:rPr>
              <a:t>，听取同学们的留学上的困难，并提供相应的帮助</a:t>
            </a:r>
            <a:endParaRPr lang="en-US" altLang="ko-KR" dirty="0">
              <a:solidFill>
                <a:srgbClr val="002060"/>
              </a:solidFill>
              <a:latin typeface="+mn-ea"/>
            </a:endParaRPr>
          </a:p>
          <a:p>
            <a:pPr fontAlgn="base">
              <a:lnSpc>
                <a:spcPct val="150000"/>
              </a:lnSpc>
            </a:pPr>
            <a:r>
              <a:rPr lang="en-US" altLang="ko-KR" dirty="0">
                <a:solidFill>
                  <a:srgbClr val="002060"/>
                </a:solidFill>
                <a:latin typeface="+mn-ea"/>
              </a:rPr>
              <a:t>3) </a:t>
            </a:r>
            <a:r>
              <a:rPr lang="ko-KR" altLang="en-US" dirty="0" err="1">
                <a:solidFill>
                  <a:srgbClr val="002060"/>
                </a:solidFill>
                <a:latin typeface="+mn-ea"/>
              </a:rPr>
              <a:t>留学生负责人与学生之间沟通后制定相应的时间</a:t>
            </a:r>
            <a:r>
              <a:rPr lang="zh-CN" altLang="en-US" dirty="0">
                <a:solidFill>
                  <a:srgbClr val="002060"/>
                </a:solidFill>
                <a:latin typeface="+mn-ea"/>
              </a:rPr>
              <a:t>（每月</a:t>
            </a:r>
            <a:r>
              <a:rPr lang="en-US" altLang="zh-CN" dirty="0">
                <a:solidFill>
                  <a:srgbClr val="002060"/>
                </a:solidFill>
                <a:latin typeface="+mn-ea"/>
              </a:rPr>
              <a:t>2</a:t>
            </a:r>
            <a:r>
              <a:rPr lang="zh-CN" altLang="en-US" dirty="0">
                <a:solidFill>
                  <a:srgbClr val="002060"/>
                </a:solidFill>
                <a:latin typeface="+mn-ea"/>
              </a:rPr>
              <a:t>次）</a:t>
            </a:r>
            <a:endParaRPr lang="en-US" altLang="ko-KR" dirty="0">
              <a:solidFill>
                <a:srgbClr val="002060"/>
              </a:solidFill>
              <a:latin typeface="+mn-ea"/>
            </a:endParaRPr>
          </a:p>
          <a:p>
            <a:pPr fontAlgn="base">
              <a:lnSpc>
                <a:spcPct val="150000"/>
              </a:lnSpc>
            </a:pPr>
            <a:r>
              <a:rPr lang="en-US" altLang="ko-KR" dirty="0">
                <a:solidFill>
                  <a:srgbClr val="002060"/>
                </a:solidFill>
                <a:latin typeface="+mn-ea"/>
              </a:rPr>
              <a:t>4) </a:t>
            </a:r>
            <a:r>
              <a:rPr lang="ko-KR" altLang="en-US" dirty="0" err="1">
                <a:solidFill>
                  <a:srgbClr val="002060"/>
                </a:solidFill>
                <a:latin typeface="+mn-ea"/>
              </a:rPr>
              <a:t>时间与地点</a:t>
            </a:r>
            <a:r>
              <a:rPr lang="ko-KR" altLang="en-US" dirty="0">
                <a:solidFill>
                  <a:srgbClr val="002060"/>
                </a:solidFill>
                <a:latin typeface="+mn-ea"/>
              </a:rPr>
              <a:t> </a:t>
            </a:r>
            <a:r>
              <a:rPr lang="en-US" altLang="ko-KR" dirty="0">
                <a:solidFill>
                  <a:srgbClr val="002060"/>
                </a:solidFill>
                <a:latin typeface="+mn-ea"/>
              </a:rPr>
              <a:t>: </a:t>
            </a:r>
            <a:r>
              <a:rPr lang="ko-KR" altLang="en-US" dirty="0" err="1">
                <a:solidFill>
                  <a:srgbClr val="002060"/>
                </a:solidFill>
                <a:latin typeface="+mn-ea"/>
              </a:rPr>
              <a:t>在官网上另行通知</a:t>
            </a:r>
            <a:endParaRPr lang="en-US" altLang="ko-KR" dirty="0">
              <a:solidFill>
                <a:srgbClr val="002060"/>
              </a:solidFill>
              <a:latin typeface="+mn-ea"/>
            </a:endParaRPr>
          </a:p>
          <a:p>
            <a:pPr fontAlgn="base">
              <a:lnSpc>
                <a:spcPct val="150000"/>
              </a:lnSpc>
            </a:pPr>
            <a:endParaRPr lang="en-US" altLang="ko-KR" dirty="0"/>
          </a:p>
          <a:p>
            <a:pPr fontAlgn="base">
              <a:lnSpc>
                <a:spcPct val="150000"/>
              </a:lnSpc>
            </a:pPr>
            <a:r>
              <a:rPr lang="ko-KR" altLang="en-US" dirty="0" err="1"/>
              <a:t>国际交流处</a:t>
            </a:r>
            <a:r>
              <a:rPr lang="en-US" altLang="ko-KR" dirty="0"/>
              <a:t>(</a:t>
            </a:r>
            <a:r>
              <a:rPr lang="ko-KR" altLang="en-US" dirty="0" err="1"/>
              <a:t>문화관</a:t>
            </a:r>
            <a:r>
              <a:rPr lang="ko-KR" altLang="en-US" dirty="0"/>
              <a:t> </a:t>
            </a:r>
            <a:r>
              <a:rPr lang="en-US" altLang="ko-KR" dirty="0"/>
              <a:t>111</a:t>
            </a:r>
            <a:r>
              <a:rPr lang="ko-KR" altLang="en-US" dirty="0"/>
              <a:t>호</a:t>
            </a:r>
            <a:r>
              <a:rPr lang="en-US" altLang="ko-KR" dirty="0"/>
              <a:t>) / 02-940-5014</a:t>
            </a:r>
            <a:endParaRPr lang="ko-KR" altLang="en-US" dirty="0"/>
          </a:p>
          <a:p>
            <a:pPr fontAlgn="base">
              <a:lnSpc>
                <a:spcPct val="150000"/>
              </a:lnSpc>
            </a:pPr>
            <a:endParaRPr lang="en-US" altLang="ko-KR" dirty="0">
              <a:solidFill>
                <a:schemeClr val="accent5">
                  <a:lumMod val="50000"/>
                </a:schemeClr>
              </a:solidFill>
            </a:endParaRPr>
          </a:p>
          <a:p>
            <a:pPr fontAlgn="base">
              <a:lnSpc>
                <a:spcPct val="150000"/>
              </a:lnSpc>
            </a:pPr>
            <a:endParaRPr lang="ko-KR" altLang="en-US" dirty="0">
              <a:solidFill>
                <a:schemeClr val="accent5">
                  <a:lumMod val="50000"/>
                </a:schemeClr>
              </a:solidFill>
            </a:endParaRPr>
          </a:p>
          <a:p>
            <a:pPr fontAlgn="base">
              <a:lnSpc>
                <a:spcPct val="150000"/>
              </a:lnSpc>
            </a:pPr>
            <a:endParaRPr lang="ko-KR" altLang="en-US" dirty="0">
              <a:solidFill>
                <a:srgbClr val="002060"/>
              </a:solidFill>
              <a:latin typeface="+mn-ea"/>
            </a:endParaRPr>
          </a:p>
        </p:txBody>
      </p:sp>
      <p:sp>
        <p:nvSpPr>
          <p:cNvPr id="7" name="TextBox 6"/>
          <p:cNvSpPr txBox="1"/>
          <p:nvPr/>
        </p:nvSpPr>
        <p:spPr>
          <a:xfrm>
            <a:off x="5993168" y="1928469"/>
            <a:ext cx="5360632" cy="369332"/>
          </a:xfrm>
          <a:prstGeom prst="rect">
            <a:avLst/>
          </a:prstGeom>
          <a:solidFill>
            <a:srgbClr val="FFFF00"/>
          </a:solidFill>
        </p:spPr>
        <p:txBody>
          <a:bodyPr wrap="square" rtlCol="0">
            <a:spAutoFit/>
          </a:bodyPr>
          <a:lstStyle/>
          <a:p>
            <a:r>
              <a:rPr lang="en-US" altLang="ko-KR" dirty="0"/>
              <a:t>Lunch Talk-Talk</a:t>
            </a:r>
            <a:r>
              <a:rPr lang="ko-KR" altLang="en-US" dirty="0" err="1"/>
              <a:t>项目时间将会通过官网公布</a:t>
            </a:r>
            <a:endParaRPr lang="ko-KR" altLang="en-US" dirty="0"/>
          </a:p>
        </p:txBody>
      </p:sp>
      <p:sp>
        <p:nvSpPr>
          <p:cNvPr id="12" name="직사각형 11"/>
          <p:cNvSpPr/>
          <p:nvPr/>
        </p:nvSpPr>
        <p:spPr>
          <a:xfrm>
            <a:off x="9278535" y="1029376"/>
            <a:ext cx="2313390" cy="369332"/>
          </a:xfrm>
          <a:prstGeom prst="rect">
            <a:avLst/>
          </a:prstGeom>
        </p:spPr>
        <p:txBody>
          <a:bodyPr wrap="none">
            <a:spAutoFit/>
          </a:bodyPr>
          <a:lstStyle/>
          <a:p>
            <a:r>
              <a:rPr lang="en-US" altLang="ko-KR" dirty="0">
                <a:solidFill>
                  <a:srgbClr val="002060"/>
                </a:solidFill>
              </a:rPr>
              <a:t>Tel) 02-940-5014~6 </a:t>
            </a:r>
            <a:endParaRPr lang="ko-KR" altLang="en-US" dirty="0"/>
          </a:p>
        </p:txBody>
      </p:sp>
      <p:sp>
        <p:nvSpPr>
          <p:cNvPr id="18" name="TextBox 17"/>
          <p:cNvSpPr txBox="1"/>
          <p:nvPr/>
        </p:nvSpPr>
        <p:spPr>
          <a:xfrm>
            <a:off x="10572811" y="111188"/>
            <a:ext cx="4277185" cy="369332"/>
          </a:xfrm>
          <a:prstGeom prst="rect">
            <a:avLst/>
          </a:prstGeom>
          <a:noFill/>
        </p:spPr>
        <p:txBody>
          <a:bodyPr wrap="square" rtlCol="0">
            <a:spAutoFit/>
          </a:bodyPr>
          <a:lstStyle/>
          <a:p>
            <a:r>
              <a:rPr lang="ko-KR" altLang="en-US" dirty="0" err="1">
                <a:hlinkClick r:id="rId5"/>
              </a:rPr>
              <a:t>국제교류팀</a:t>
            </a:r>
            <a:endParaRPr lang="ko-KR" altLang="en-US" dirty="0"/>
          </a:p>
        </p:txBody>
      </p:sp>
      <p:sp>
        <p:nvSpPr>
          <p:cNvPr id="13" name="Rectangle 2"/>
          <p:cNvSpPr>
            <a:spLocks noChangeArrowheads="1"/>
          </p:cNvSpPr>
          <p:nvPr/>
        </p:nvSpPr>
        <p:spPr bwMode="auto">
          <a:xfrm>
            <a:off x="10693531" y="293881"/>
            <a:ext cx="1346339" cy="1001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pic>
        <p:nvPicPr>
          <p:cNvPr id="1025" name="_x471350448" descr="EMB000015402090"/>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630308" y="2599831"/>
            <a:ext cx="2382984" cy="3169673"/>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4"/>
          <p:cNvSpPr>
            <a:spLocks noChangeArrowheads="1"/>
          </p:cNvSpPr>
          <p:nvPr/>
        </p:nvSpPr>
        <p:spPr bwMode="auto">
          <a:xfrm>
            <a:off x="1420803" y="1724423"/>
            <a:ext cx="3852384" cy="2240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pic>
        <p:nvPicPr>
          <p:cNvPr id="1027" name="_x504639064" descr="EMB0000300820a6"/>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994775" y="3660498"/>
            <a:ext cx="3205930" cy="2142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3345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41939" y="163667"/>
            <a:ext cx="7580871" cy="523220"/>
          </a:xfrm>
          <a:prstGeom prst="rect">
            <a:avLst/>
          </a:prstGeom>
          <a:noFill/>
        </p:spPr>
        <p:txBody>
          <a:bodyPr wrap="square" rtlCol="0">
            <a:spAutoFit/>
          </a:bodyPr>
          <a:lstStyle/>
          <a:p>
            <a:pPr fontAlgn="base"/>
            <a:r>
              <a:rPr lang="en-US" altLang="ko-KR" sz="2800" b="1" dirty="0">
                <a:solidFill>
                  <a:srgbClr val="002060"/>
                </a:solidFill>
              </a:rPr>
              <a:t>3. </a:t>
            </a:r>
            <a:r>
              <a:rPr lang="ko-KR" altLang="en-US" sz="2800" b="1" dirty="0" err="1">
                <a:solidFill>
                  <a:srgbClr val="002060"/>
                </a:solidFill>
              </a:rPr>
              <a:t>留学生咨询项目</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89</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467014" y="1102397"/>
            <a:ext cx="11248736" cy="4609275"/>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lnSpc>
                <a:spcPct val="150000"/>
              </a:lnSpc>
            </a:pPr>
            <a:r>
              <a:rPr lang="en-US" altLang="ko-KR" dirty="0">
                <a:solidFill>
                  <a:srgbClr val="002060"/>
                </a:solidFill>
                <a:latin typeface="+mn-ea"/>
              </a:rPr>
              <a:t>1) </a:t>
            </a:r>
            <a:r>
              <a:rPr lang="ko-KR" altLang="en-US" dirty="0" err="1">
                <a:solidFill>
                  <a:srgbClr val="002060"/>
                </a:solidFill>
                <a:latin typeface="+mn-ea"/>
              </a:rPr>
              <a:t>活动目的</a:t>
            </a:r>
            <a:endParaRPr lang="ko-KR" altLang="en-US" dirty="0">
              <a:solidFill>
                <a:srgbClr val="002060"/>
              </a:solidFill>
              <a:latin typeface="+mn-ea"/>
            </a:endParaRPr>
          </a:p>
          <a:p>
            <a:pPr fontAlgn="base">
              <a:lnSpc>
                <a:spcPct val="150000"/>
              </a:lnSpc>
            </a:pPr>
            <a:r>
              <a:rPr lang="en-US" altLang="ko-KR" dirty="0">
                <a:solidFill>
                  <a:srgbClr val="002060"/>
                </a:solidFill>
                <a:latin typeface="+mn-ea"/>
              </a:rPr>
              <a:t> - </a:t>
            </a:r>
            <a:r>
              <a:rPr lang="ko-KR" altLang="en-US" dirty="0" err="1">
                <a:solidFill>
                  <a:srgbClr val="002060"/>
                </a:solidFill>
                <a:latin typeface="+mn-ea"/>
              </a:rPr>
              <a:t>进行支持多国语言的留学生咨询项目</a:t>
            </a:r>
            <a:endParaRPr lang="en-US" altLang="ko-KR" dirty="0">
              <a:solidFill>
                <a:srgbClr val="002060"/>
              </a:solidFill>
              <a:latin typeface="+mn-ea"/>
            </a:endParaRPr>
          </a:p>
          <a:p>
            <a:pPr fontAlgn="base">
              <a:lnSpc>
                <a:spcPct val="150000"/>
              </a:lnSpc>
            </a:pPr>
            <a:r>
              <a:rPr lang="en-US" altLang="ko-KR" dirty="0">
                <a:solidFill>
                  <a:srgbClr val="002060"/>
                </a:solidFill>
                <a:latin typeface="+mn-ea"/>
              </a:rPr>
              <a:t> - </a:t>
            </a:r>
            <a:r>
              <a:rPr lang="ko-KR" altLang="en-US" dirty="0" err="1">
                <a:solidFill>
                  <a:srgbClr val="002060"/>
                </a:solidFill>
                <a:latin typeface="+mn-ea"/>
              </a:rPr>
              <a:t>提供留学生生活</a:t>
            </a:r>
            <a:r>
              <a:rPr lang="en-US" altLang="ko-KR" dirty="0">
                <a:solidFill>
                  <a:srgbClr val="002060"/>
                </a:solidFill>
                <a:latin typeface="+mn-ea"/>
              </a:rPr>
              <a:t>/</a:t>
            </a:r>
            <a:r>
              <a:rPr lang="ko-KR" altLang="en-US" dirty="0" err="1">
                <a:solidFill>
                  <a:srgbClr val="002060"/>
                </a:solidFill>
                <a:latin typeface="+mn-ea"/>
              </a:rPr>
              <a:t>文化</a:t>
            </a:r>
            <a:r>
              <a:rPr lang="en-US" altLang="ko-KR" dirty="0">
                <a:solidFill>
                  <a:srgbClr val="002060"/>
                </a:solidFill>
                <a:latin typeface="+mn-ea"/>
              </a:rPr>
              <a:t>/</a:t>
            </a:r>
            <a:r>
              <a:rPr lang="ko-KR" altLang="en-US" dirty="0" err="1">
                <a:solidFill>
                  <a:srgbClr val="002060"/>
                </a:solidFill>
                <a:latin typeface="+mn-ea"/>
              </a:rPr>
              <a:t>礼仪与大学文化</a:t>
            </a:r>
            <a:r>
              <a:rPr lang="en-US" altLang="ko-KR" dirty="0">
                <a:solidFill>
                  <a:srgbClr val="002060"/>
                </a:solidFill>
                <a:latin typeface="+mn-ea"/>
              </a:rPr>
              <a:t>/</a:t>
            </a:r>
            <a:r>
              <a:rPr lang="ko-KR" altLang="en-US" dirty="0" err="1">
                <a:solidFill>
                  <a:srgbClr val="002060"/>
                </a:solidFill>
                <a:latin typeface="+mn-ea"/>
              </a:rPr>
              <a:t>学习等方面的帮助</a:t>
            </a:r>
            <a:r>
              <a:rPr lang="ko-KR" altLang="en-US" dirty="0">
                <a:solidFill>
                  <a:srgbClr val="002060"/>
                </a:solidFill>
                <a:latin typeface="+mn-ea"/>
              </a:rPr>
              <a:t> </a:t>
            </a:r>
            <a:endParaRPr lang="en-US" altLang="ko-KR" dirty="0">
              <a:solidFill>
                <a:srgbClr val="002060"/>
              </a:solidFill>
              <a:latin typeface="+mn-ea"/>
            </a:endParaRPr>
          </a:p>
          <a:p>
            <a:pPr fontAlgn="base">
              <a:lnSpc>
                <a:spcPct val="150000"/>
              </a:lnSpc>
            </a:pPr>
            <a:r>
              <a:rPr lang="en-US" altLang="ko-KR" dirty="0">
                <a:solidFill>
                  <a:srgbClr val="002060"/>
                </a:solidFill>
                <a:latin typeface="+mn-ea"/>
              </a:rPr>
              <a:t>2) </a:t>
            </a:r>
            <a:r>
              <a:rPr lang="ko-KR" altLang="en-US" dirty="0" err="1">
                <a:solidFill>
                  <a:srgbClr val="002060"/>
                </a:solidFill>
                <a:latin typeface="+mn-ea"/>
              </a:rPr>
              <a:t>活动方式</a:t>
            </a:r>
            <a:endParaRPr lang="en-US" altLang="ko-KR" dirty="0">
              <a:solidFill>
                <a:srgbClr val="002060"/>
              </a:solidFill>
              <a:latin typeface="+mn-ea"/>
            </a:endParaRPr>
          </a:p>
          <a:p>
            <a:pPr fontAlgn="base">
              <a:lnSpc>
                <a:spcPct val="150000"/>
              </a:lnSpc>
            </a:pPr>
            <a:r>
              <a:rPr lang="en-US" altLang="ko-KR" dirty="0">
                <a:solidFill>
                  <a:srgbClr val="002060"/>
                </a:solidFill>
                <a:latin typeface="+mn-ea"/>
              </a:rPr>
              <a:t> - </a:t>
            </a:r>
            <a:r>
              <a:rPr lang="ko-KR" altLang="en-US" dirty="0" err="1">
                <a:solidFill>
                  <a:srgbClr val="002060"/>
                </a:solidFill>
                <a:latin typeface="+mn-ea"/>
              </a:rPr>
              <a:t>越南籍留学生</a:t>
            </a:r>
            <a:r>
              <a:rPr lang="en-US" altLang="ko-KR" dirty="0">
                <a:solidFill>
                  <a:srgbClr val="002060"/>
                </a:solidFill>
                <a:latin typeface="+mn-ea"/>
              </a:rPr>
              <a:t>: </a:t>
            </a:r>
            <a:r>
              <a:rPr lang="ko-KR" altLang="en-US" dirty="0" err="1">
                <a:solidFill>
                  <a:srgbClr val="002060"/>
                </a:solidFill>
                <a:latin typeface="+mn-ea"/>
              </a:rPr>
              <a:t>与越南籍教授或职员进行咨询</a:t>
            </a:r>
            <a:endParaRPr lang="en-US" altLang="ko-KR" dirty="0">
              <a:solidFill>
                <a:srgbClr val="002060"/>
              </a:solidFill>
              <a:latin typeface="+mn-ea"/>
            </a:endParaRPr>
          </a:p>
          <a:p>
            <a:pPr fontAlgn="base">
              <a:lnSpc>
                <a:spcPct val="150000"/>
              </a:lnSpc>
            </a:pPr>
            <a:r>
              <a:rPr lang="en-US" altLang="ko-KR" dirty="0">
                <a:solidFill>
                  <a:srgbClr val="002060"/>
                </a:solidFill>
                <a:latin typeface="+mn-ea"/>
              </a:rPr>
              <a:t> - </a:t>
            </a:r>
            <a:r>
              <a:rPr lang="ko-KR" altLang="en-US" dirty="0" err="1">
                <a:solidFill>
                  <a:srgbClr val="002060"/>
                </a:solidFill>
                <a:latin typeface="+mn-ea"/>
              </a:rPr>
              <a:t>中国籍留学生</a:t>
            </a:r>
            <a:r>
              <a:rPr lang="en-US" altLang="ko-KR" dirty="0">
                <a:solidFill>
                  <a:srgbClr val="002060"/>
                </a:solidFill>
                <a:latin typeface="+mn-ea"/>
              </a:rPr>
              <a:t>: </a:t>
            </a:r>
            <a:r>
              <a:rPr lang="zh-CN" altLang="en-US" dirty="0">
                <a:solidFill>
                  <a:srgbClr val="002060"/>
                </a:solidFill>
                <a:latin typeface="+mn-ea"/>
              </a:rPr>
              <a:t>与本校的中国籍职员进行咨询</a:t>
            </a:r>
            <a:endParaRPr lang="en-US" altLang="zh-CN" dirty="0">
              <a:solidFill>
                <a:srgbClr val="002060"/>
              </a:solidFill>
              <a:latin typeface="+mn-ea"/>
            </a:endParaRPr>
          </a:p>
          <a:p>
            <a:pPr fontAlgn="base">
              <a:lnSpc>
                <a:spcPct val="150000"/>
              </a:lnSpc>
            </a:pPr>
            <a:r>
              <a:rPr lang="ko-KR" altLang="en-US" dirty="0">
                <a:solidFill>
                  <a:srgbClr val="002060"/>
                </a:solidFill>
                <a:latin typeface="+mn-ea"/>
              </a:rPr>
              <a:t> </a:t>
            </a:r>
            <a:r>
              <a:rPr lang="en-US" altLang="ko-KR" dirty="0">
                <a:solidFill>
                  <a:srgbClr val="002060"/>
                </a:solidFill>
                <a:latin typeface="+mn-ea"/>
              </a:rPr>
              <a:t>- </a:t>
            </a:r>
            <a:r>
              <a:rPr lang="ko-KR" altLang="en-US" dirty="0" err="1">
                <a:solidFill>
                  <a:srgbClr val="002060"/>
                </a:solidFill>
                <a:latin typeface="+mn-ea"/>
              </a:rPr>
              <a:t>其他地区的留学生</a:t>
            </a:r>
            <a:r>
              <a:rPr lang="ko-KR" altLang="en-US" dirty="0">
                <a:solidFill>
                  <a:srgbClr val="002060"/>
                </a:solidFill>
                <a:latin typeface="+mn-ea"/>
              </a:rPr>
              <a:t> </a:t>
            </a:r>
            <a:r>
              <a:rPr lang="en-US" altLang="ko-KR" dirty="0">
                <a:solidFill>
                  <a:srgbClr val="002060"/>
                </a:solidFill>
                <a:latin typeface="+mn-ea"/>
              </a:rPr>
              <a:t>: </a:t>
            </a:r>
            <a:r>
              <a:rPr lang="ko-KR" altLang="en-US" dirty="0" err="1">
                <a:solidFill>
                  <a:srgbClr val="002060"/>
                </a:solidFill>
                <a:latin typeface="+mn-ea"/>
              </a:rPr>
              <a:t>与国际交流处的负责人咨询</a:t>
            </a:r>
            <a:endParaRPr lang="en-US" altLang="ko-KR" dirty="0">
              <a:solidFill>
                <a:srgbClr val="002060"/>
              </a:solidFill>
              <a:latin typeface="+mn-ea"/>
            </a:endParaRPr>
          </a:p>
          <a:p>
            <a:pPr fontAlgn="base">
              <a:lnSpc>
                <a:spcPct val="150000"/>
              </a:lnSpc>
            </a:pPr>
            <a:r>
              <a:rPr lang="en-US" altLang="ko-KR" dirty="0">
                <a:solidFill>
                  <a:srgbClr val="002060"/>
                </a:solidFill>
                <a:latin typeface="+mn-ea"/>
              </a:rPr>
              <a:t>3) </a:t>
            </a:r>
            <a:r>
              <a:rPr lang="ko-KR" altLang="en-US" dirty="0" err="1">
                <a:solidFill>
                  <a:srgbClr val="002060"/>
                </a:solidFill>
                <a:latin typeface="+mn-ea"/>
              </a:rPr>
              <a:t>根据咨询的内容</a:t>
            </a:r>
            <a:r>
              <a:rPr lang="zh-CN" altLang="en-US" dirty="0">
                <a:solidFill>
                  <a:srgbClr val="002060"/>
                </a:solidFill>
                <a:latin typeface="+mn-ea"/>
              </a:rPr>
              <a:t>，可进行追加咨询</a:t>
            </a:r>
            <a:endParaRPr lang="en-US" altLang="ko-KR" dirty="0">
              <a:solidFill>
                <a:srgbClr val="002060"/>
              </a:solidFill>
              <a:latin typeface="+mn-ea"/>
            </a:endParaRPr>
          </a:p>
          <a:p>
            <a:pPr fontAlgn="base">
              <a:lnSpc>
                <a:spcPct val="150000"/>
              </a:lnSpc>
            </a:pPr>
            <a:r>
              <a:rPr lang="en-US" altLang="ko-KR" dirty="0">
                <a:solidFill>
                  <a:srgbClr val="002060"/>
                </a:solidFill>
                <a:latin typeface="+mn-ea"/>
              </a:rPr>
              <a:t>4) </a:t>
            </a:r>
            <a:r>
              <a:rPr lang="ko-KR" altLang="en-US" dirty="0" err="1">
                <a:solidFill>
                  <a:srgbClr val="002060"/>
                </a:solidFill>
                <a:latin typeface="+mn-ea"/>
              </a:rPr>
              <a:t>提供咨询的老师或职员将与学生联系</a:t>
            </a:r>
            <a:r>
              <a:rPr lang="zh-CN" altLang="en-US" dirty="0">
                <a:solidFill>
                  <a:srgbClr val="002060"/>
                </a:solidFill>
                <a:latin typeface="+mn-ea"/>
              </a:rPr>
              <a:t>，制定咨询时间（每学期</a:t>
            </a:r>
            <a:r>
              <a:rPr lang="en-US" altLang="zh-CN" dirty="0">
                <a:solidFill>
                  <a:srgbClr val="002060"/>
                </a:solidFill>
                <a:latin typeface="+mn-ea"/>
              </a:rPr>
              <a:t>1</a:t>
            </a:r>
            <a:r>
              <a:rPr lang="zh-CN" altLang="en-US" dirty="0">
                <a:solidFill>
                  <a:srgbClr val="002060"/>
                </a:solidFill>
                <a:latin typeface="+mn-ea"/>
              </a:rPr>
              <a:t>次以上）</a:t>
            </a:r>
            <a:endParaRPr lang="en-US" altLang="ko-KR" dirty="0">
              <a:solidFill>
                <a:srgbClr val="002060"/>
              </a:solidFill>
              <a:latin typeface="+mn-ea"/>
            </a:endParaRPr>
          </a:p>
          <a:p>
            <a:pPr fontAlgn="base">
              <a:lnSpc>
                <a:spcPct val="150000"/>
              </a:lnSpc>
            </a:pPr>
            <a:r>
              <a:rPr lang="en-US" altLang="ko-KR" dirty="0">
                <a:solidFill>
                  <a:srgbClr val="002060"/>
                </a:solidFill>
                <a:latin typeface="+mn-ea"/>
              </a:rPr>
              <a:t>5) </a:t>
            </a:r>
            <a:r>
              <a:rPr lang="ko-KR" altLang="en-US" dirty="0" err="1">
                <a:solidFill>
                  <a:srgbClr val="002060"/>
                </a:solidFill>
                <a:latin typeface="+mn-ea"/>
              </a:rPr>
              <a:t>咨询时间与地点</a:t>
            </a:r>
            <a:r>
              <a:rPr lang="zh-CN" altLang="en-US" dirty="0">
                <a:solidFill>
                  <a:srgbClr val="002060"/>
                </a:solidFill>
                <a:latin typeface="+mn-ea"/>
              </a:rPr>
              <a:t>：学期内皆可（双休日除外）国际交流处（</a:t>
            </a:r>
            <a:r>
              <a:rPr lang="ko-KR" altLang="en-US" dirty="0">
                <a:solidFill>
                  <a:srgbClr val="002060"/>
                </a:solidFill>
                <a:latin typeface="+mn-ea"/>
              </a:rPr>
              <a:t> 동해문화예</a:t>
            </a:r>
            <a:r>
              <a:rPr lang="ko-KR" altLang="en-US" dirty="0">
                <a:solidFill>
                  <a:srgbClr val="002060"/>
                </a:solidFill>
              </a:rPr>
              <a:t>술관 </a:t>
            </a:r>
            <a:r>
              <a:rPr lang="en-US" altLang="ko-KR" dirty="0">
                <a:solidFill>
                  <a:srgbClr val="002060"/>
                </a:solidFill>
              </a:rPr>
              <a:t>111</a:t>
            </a:r>
            <a:r>
              <a:rPr lang="ko-KR" altLang="en-US" dirty="0">
                <a:solidFill>
                  <a:srgbClr val="002060"/>
                </a:solidFill>
              </a:rPr>
              <a:t>호</a:t>
            </a:r>
            <a:r>
              <a:rPr lang="zh-CN" altLang="en-US" dirty="0">
                <a:solidFill>
                  <a:srgbClr val="002060"/>
                </a:solidFill>
              </a:rPr>
              <a:t>）</a:t>
            </a:r>
            <a:endParaRPr lang="en-US" altLang="ko-KR" dirty="0">
              <a:solidFill>
                <a:srgbClr val="002060"/>
              </a:solidFill>
              <a:latin typeface="+mn-ea"/>
            </a:endParaRPr>
          </a:p>
          <a:p>
            <a:pPr fontAlgn="base">
              <a:lnSpc>
                <a:spcPct val="150000"/>
              </a:lnSpc>
            </a:pPr>
            <a:endParaRPr lang="ko-KR" altLang="en-US" dirty="0">
              <a:solidFill>
                <a:srgbClr val="002060"/>
              </a:solidFill>
              <a:latin typeface="+mn-ea"/>
            </a:endParaRPr>
          </a:p>
        </p:txBody>
      </p:sp>
      <p:sp>
        <p:nvSpPr>
          <p:cNvPr id="7" name="TextBox 6"/>
          <p:cNvSpPr txBox="1"/>
          <p:nvPr/>
        </p:nvSpPr>
        <p:spPr>
          <a:xfrm>
            <a:off x="10572811" y="111188"/>
            <a:ext cx="4277185" cy="369332"/>
          </a:xfrm>
          <a:prstGeom prst="rect">
            <a:avLst/>
          </a:prstGeom>
          <a:noFill/>
        </p:spPr>
        <p:txBody>
          <a:bodyPr wrap="square" rtlCol="0">
            <a:spAutoFit/>
          </a:bodyPr>
          <a:lstStyle/>
          <a:p>
            <a:r>
              <a:rPr lang="ko-KR" altLang="en-US" dirty="0">
                <a:hlinkClick r:id="rId5"/>
              </a:rPr>
              <a:t>国际交流处</a:t>
            </a:r>
            <a:endParaRPr lang="ko-KR" altLang="en-US" dirty="0"/>
          </a:p>
        </p:txBody>
      </p:sp>
      <p:sp>
        <p:nvSpPr>
          <p:cNvPr id="10" name="직사각형 9"/>
          <p:cNvSpPr/>
          <p:nvPr/>
        </p:nvSpPr>
        <p:spPr>
          <a:xfrm>
            <a:off x="9234143" y="1202422"/>
            <a:ext cx="2313390" cy="369332"/>
          </a:xfrm>
          <a:prstGeom prst="rect">
            <a:avLst/>
          </a:prstGeom>
        </p:spPr>
        <p:txBody>
          <a:bodyPr wrap="none">
            <a:spAutoFit/>
          </a:bodyPr>
          <a:lstStyle/>
          <a:p>
            <a:r>
              <a:rPr lang="en-US" altLang="ko-KR" dirty="0">
                <a:solidFill>
                  <a:srgbClr val="002060"/>
                </a:solidFill>
              </a:rPr>
              <a:t>Tel) 02-940-5014~6 </a:t>
            </a:r>
            <a:endParaRPr lang="ko-KR" altLang="en-US" dirty="0"/>
          </a:p>
        </p:txBody>
      </p:sp>
    </p:spTree>
    <p:extLst>
      <p:ext uri="{BB962C8B-B14F-4D97-AF65-F5344CB8AC3E}">
        <p14:creationId xmlns:p14="http://schemas.microsoft.com/office/powerpoint/2010/main" val="130089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41939" y="163667"/>
            <a:ext cx="7580871" cy="523220"/>
          </a:xfrm>
          <a:prstGeom prst="rect">
            <a:avLst/>
          </a:prstGeom>
          <a:noFill/>
        </p:spPr>
        <p:txBody>
          <a:bodyPr wrap="square" rtlCol="0">
            <a:spAutoFit/>
          </a:bodyPr>
          <a:lstStyle/>
          <a:p>
            <a:pPr fontAlgn="base"/>
            <a:r>
              <a:rPr lang="en-US" altLang="ko-KR" sz="2800" b="1" dirty="0">
                <a:solidFill>
                  <a:srgbClr val="002060"/>
                </a:solidFill>
              </a:rPr>
              <a:t>4-1. </a:t>
            </a:r>
            <a:r>
              <a:rPr lang="ko-KR" altLang="en-US" sz="2800" b="1" dirty="0" err="1">
                <a:solidFill>
                  <a:srgbClr val="002060"/>
                </a:solidFill>
              </a:rPr>
              <a:t>帮助学习专业课程的辅导项目</a:t>
            </a:r>
            <a:r>
              <a:rPr lang="zh-CN" altLang="en-US" sz="2800" b="1" dirty="0">
                <a:solidFill>
                  <a:srgbClr val="002060"/>
                </a:solidFill>
              </a:rPr>
              <a:t>（</a:t>
            </a:r>
            <a:r>
              <a:rPr lang="en-US" altLang="zh-CN" sz="2800" b="1" dirty="0">
                <a:solidFill>
                  <a:srgbClr val="002060"/>
                </a:solidFill>
              </a:rPr>
              <a:t>Tutoring)</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90</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326338" y="976569"/>
            <a:ext cx="11248736" cy="4524315"/>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marL="342900" indent="-342900" fontAlgn="base">
              <a:buAutoNum type="arabicPeriod"/>
            </a:pPr>
            <a:r>
              <a:rPr lang="ko-KR" altLang="en-US" dirty="0" err="1"/>
              <a:t>活动时间</a:t>
            </a:r>
            <a:r>
              <a:rPr lang="en-US" altLang="ko-KR" dirty="0"/>
              <a:t>- 202</a:t>
            </a:r>
            <a:r>
              <a:rPr lang="en-US" altLang="zh-CN" dirty="0"/>
              <a:t>1</a:t>
            </a:r>
            <a:r>
              <a:rPr lang="ko-KR" altLang="en-US" dirty="0" err="1"/>
              <a:t>年</a:t>
            </a:r>
            <a:r>
              <a:rPr lang="ko-KR" altLang="en-US" dirty="0"/>
              <a:t> </a:t>
            </a:r>
            <a:r>
              <a:rPr lang="en-US" altLang="zh-CN" dirty="0"/>
              <a:t>1</a:t>
            </a:r>
            <a:r>
              <a:rPr lang="ko-KR" altLang="en-US" dirty="0" err="1"/>
              <a:t>学期</a:t>
            </a:r>
            <a:r>
              <a:rPr lang="ko-KR" altLang="en-US" dirty="0"/>
              <a:t> </a:t>
            </a:r>
            <a:endParaRPr lang="en-US" altLang="ko-KR" dirty="0"/>
          </a:p>
          <a:p>
            <a:pPr fontAlgn="base"/>
            <a:endParaRPr lang="ko-KR" altLang="en-US" dirty="0"/>
          </a:p>
          <a:p>
            <a:pPr fontAlgn="base"/>
            <a:r>
              <a:rPr lang="en-US" altLang="ko-KR" b="1" dirty="0"/>
              <a:t>2. </a:t>
            </a:r>
            <a:r>
              <a:rPr lang="ko-KR" altLang="en-US" b="1" dirty="0" err="1"/>
              <a:t>活动内容</a:t>
            </a:r>
            <a:r>
              <a:rPr lang="ko-KR" altLang="en-US" dirty="0"/>
              <a:t> </a:t>
            </a:r>
            <a:r>
              <a:rPr lang="en-US" altLang="ko-KR" dirty="0"/>
              <a:t>– </a:t>
            </a:r>
            <a:r>
              <a:rPr lang="ko-KR" altLang="en-US" dirty="0" err="1"/>
              <a:t>为第</a:t>
            </a:r>
            <a:r>
              <a:rPr lang="en-US" altLang="zh-CN" dirty="0"/>
              <a:t>1</a:t>
            </a:r>
            <a:r>
              <a:rPr lang="ko-KR" altLang="en-US" dirty="0" err="1"/>
              <a:t>学期专业课学习提供辅导</a:t>
            </a:r>
            <a:r>
              <a:rPr lang="ko-KR" altLang="en-US" dirty="0"/>
              <a:t>  </a:t>
            </a:r>
            <a:endParaRPr lang="en-US" altLang="ko-KR" dirty="0"/>
          </a:p>
          <a:p>
            <a:pPr fontAlgn="base"/>
            <a:endParaRPr lang="ko-KR" altLang="en-US" dirty="0"/>
          </a:p>
          <a:p>
            <a:pPr fontAlgn="base"/>
            <a:r>
              <a:rPr lang="en-US" altLang="ko-KR" b="1" dirty="0"/>
              <a:t>3. </a:t>
            </a:r>
            <a:r>
              <a:rPr lang="ko-KR" altLang="en-US" b="1" dirty="0" err="1"/>
              <a:t>学生的</a:t>
            </a:r>
            <a:r>
              <a:rPr lang="en-US" altLang="ko-KR" b="1" dirty="0"/>
              <a:t>(tutee) </a:t>
            </a:r>
            <a:r>
              <a:rPr lang="ko-KR" altLang="en-US" b="1" dirty="0" err="1"/>
              <a:t>申请资格</a:t>
            </a:r>
            <a:r>
              <a:rPr lang="ko-KR" altLang="en-US" b="1" dirty="0"/>
              <a:t> </a:t>
            </a:r>
          </a:p>
          <a:p>
            <a:pPr fontAlgn="base"/>
            <a:r>
              <a:rPr lang="ko-KR" altLang="en-US" dirty="0"/>
              <a:t>① </a:t>
            </a:r>
            <a:r>
              <a:rPr lang="ko-KR" altLang="en-US" dirty="0" err="1"/>
              <a:t>本校的在校留学生</a:t>
            </a:r>
            <a:r>
              <a:rPr lang="zh-CN" altLang="en-US" dirty="0"/>
              <a:t>（包括交换生）</a:t>
            </a:r>
            <a:endParaRPr lang="en-US" altLang="ko-KR" dirty="0"/>
          </a:p>
          <a:p>
            <a:pPr fontAlgn="base"/>
            <a:r>
              <a:rPr lang="ko-KR" altLang="en-US" dirty="0"/>
              <a:t>➁ </a:t>
            </a:r>
            <a:r>
              <a:rPr lang="ko-KR" altLang="en-US" dirty="0" err="1"/>
              <a:t>学习</a:t>
            </a:r>
            <a:r>
              <a:rPr lang="zh-CN" altLang="en-US" dirty="0"/>
              <a:t>专业课时，需要帮助的留学生。</a:t>
            </a:r>
            <a:endParaRPr lang="en-US" altLang="ko-KR" dirty="0"/>
          </a:p>
          <a:p>
            <a:pPr fontAlgn="base"/>
            <a:r>
              <a:rPr lang="ko-KR" altLang="en-US" dirty="0"/>
              <a:t>➂ </a:t>
            </a:r>
            <a:r>
              <a:rPr lang="ko-KR" altLang="en-US" dirty="0" err="1"/>
              <a:t>遵守与辅导者之间的时间和约定</a:t>
            </a:r>
            <a:r>
              <a:rPr lang="zh-CN" altLang="en-US" dirty="0"/>
              <a:t>，诚恳地进行学习的留学生（可进行韩语表达，写作等）</a:t>
            </a:r>
            <a:endParaRPr lang="en-US" altLang="ko-KR" dirty="0"/>
          </a:p>
          <a:p>
            <a:pPr fontAlgn="base"/>
            <a:endParaRPr lang="ko-KR" altLang="en-US" dirty="0"/>
          </a:p>
          <a:p>
            <a:pPr fontAlgn="base"/>
            <a:r>
              <a:rPr lang="en-US" altLang="ko-KR" dirty="0"/>
              <a:t>4. </a:t>
            </a:r>
            <a:r>
              <a:rPr lang="ko-KR" altLang="en-US" b="1" dirty="0" err="1"/>
              <a:t>申请方法</a:t>
            </a:r>
            <a:endParaRPr lang="ko-KR" altLang="en-US" dirty="0"/>
          </a:p>
          <a:p>
            <a:pPr fontAlgn="base"/>
            <a:r>
              <a:rPr lang="ko-KR" altLang="en-US" dirty="0" err="1"/>
              <a:t>将下方信息填写之后发送至</a:t>
            </a:r>
            <a:r>
              <a:rPr lang="en-US" altLang="ko-KR" dirty="0"/>
              <a:t>(agnet@kw.ac.kr), </a:t>
            </a:r>
            <a:r>
              <a:rPr lang="ko-KR" altLang="en-US" dirty="0" err="1"/>
              <a:t>将通过电话</a:t>
            </a:r>
            <a:r>
              <a:rPr lang="en-US" altLang="ko-KR" dirty="0"/>
              <a:t>(940-5796) </a:t>
            </a:r>
            <a:r>
              <a:rPr lang="ko-KR" altLang="en-US" dirty="0"/>
              <a:t> </a:t>
            </a:r>
            <a:r>
              <a:rPr lang="ko-KR" altLang="en-US" dirty="0" err="1"/>
              <a:t>进行回电</a:t>
            </a:r>
            <a:endParaRPr lang="ko-KR" altLang="en-US" dirty="0"/>
          </a:p>
          <a:p>
            <a:pPr fontAlgn="base"/>
            <a:r>
              <a:rPr lang="ko-KR" altLang="en-US" dirty="0"/>
              <a:t>➀ </a:t>
            </a:r>
            <a:r>
              <a:rPr lang="ko-KR" altLang="en-US" dirty="0" err="1"/>
              <a:t>留学生个人基本信息</a:t>
            </a:r>
            <a:r>
              <a:rPr lang="en-US" altLang="ko-KR" dirty="0"/>
              <a:t>(</a:t>
            </a:r>
            <a:r>
              <a:rPr lang="ko-KR" altLang="en-US" dirty="0" err="1"/>
              <a:t>所属专业</a:t>
            </a:r>
            <a:r>
              <a:rPr lang="en-US" altLang="ko-KR" dirty="0"/>
              <a:t>, </a:t>
            </a:r>
            <a:r>
              <a:rPr lang="ko-KR" altLang="en-US" dirty="0" err="1"/>
              <a:t>学号</a:t>
            </a:r>
            <a:r>
              <a:rPr lang="en-US" altLang="ko-KR" dirty="0"/>
              <a:t>, </a:t>
            </a:r>
            <a:r>
              <a:rPr lang="ko-KR" altLang="en-US" dirty="0" err="1"/>
              <a:t>姓名</a:t>
            </a:r>
            <a:r>
              <a:rPr lang="en-US" altLang="ko-KR" dirty="0"/>
              <a:t>, </a:t>
            </a:r>
            <a:r>
              <a:rPr lang="ko-KR" altLang="en-US" dirty="0" err="1"/>
              <a:t>韩语能力</a:t>
            </a:r>
            <a:r>
              <a:rPr lang="en-US" altLang="ko-KR" dirty="0"/>
              <a:t>) </a:t>
            </a:r>
            <a:endParaRPr lang="ko-KR" altLang="en-US" dirty="0"/>
          </a:p>
          <a:p>
            <a:pPr fontAlgn="base"/>
            <a:r>
              <a:rPr lang="ko-KR" altLang="en-US" dirty="0"/>
              <a:t>➁ </a:t>
            </a:r>
            <a:r>
              <a:rPr lang="ko-KR" altLang="en-US" dirty="0" err="1"/>
              <a:t>希望得到辅导的课程名</a:t>
            </a:r>
            <a:endParaRPr lang="en-US" altLang="ko-KR" dirty="0"/>
          </a:p>
          <a:p>
            <a:pPr fontAlgn="base"/>
            <a:r>
              <a:rPr lang="ko-KR" altLang="en-US" dirty="0"/>
              <a:t>➂ </a:t>
            </a:r>
            <a:r>
              <a:rPr lang="ko-KR" altLang="en-US" dirty="0" err="1"/>
              <a:t>其他要求事项</a:t>
            </a:r>
            <a:r>
              <a:rPr lang="en-US" altLang="ko-KR" dirty="0"/>
              <a:t>(</a:t>
            </a:r>
            <a:r>
              <a:rPr lang="ko-KR" altLang="en-US" dirty="0" err="1"/>
              <a:t>期望的相应专业的辅导者名字等</a:t>
            </a:r>
            <a:r>
              <a:rPr lang="en-US" altLang="ko-KR" dirty="0"/>
              <a:t>) </a:t>
            </a:r>
          </a:p>
          <a:p>
            <a:pPr fontAlgn="base"/>
            <a:endParaRPr lang="en-US" altLang="ko-KR" dirty="0"/>
          </a:p>
          <a:p>
            <a:pPr fontAlgn="base"/>
            <a:r>
              <a:rPr lang="en-US" altLang="ko-KR" b="1" dirty="0"/>
              <a:t>5. </a:t>
            </a:r>
            <a:r>
              <a:rPr lang="ko-KR" altLang="en-US" b="1" dirty="0" err="1"/>
              <a:t>负责部门</a:t>
            </a:r>
            <a:r>
              <a:rPr lang="ko-KR" altLang="en-US" dirty="0"/>
              <a:t> </a:t>
            </a:r>
            <a:r>
              <a:rPr lang="en-US" altLang="ko-KR" dirty="0"/>
              <a:t>: </a:t>
            </a:r>
            <a:r>
              <a:rPr lang="ko-KR" altLang="en-US" dirty="0" err="1"/>
              <a:t>师生学习中心</a:t>
            </a:r>
            <a:r>
              <a:rPr lang="en-US" altLang="ko-KR" dirty="0"/>
              <a:t>(02-940-5796)</a:t>
            </a:r>
            <a:endParaRPr lang="ko-KR" altLang="en-US" dirty="0"/>
          </a:p>
        </p:txBody>
      </p:sp>
      <p:sp>
        <p:nvSpPr>
          <p:cNvPr id="14" name="직사각형 13"/>
          <p:cNvSpPr/>
          <p:nvPr/>
        </p:nvSpPr>
        <p:spPr>
          <a:xfrm>
            <a:off x="9261684" y="1100712"/>
            <a:ext cx="2024850" cy="369332"/>
          </a:xfrm>
          <a:prstGeom prst="rect">
            <a:avLst/>
          </a:prstGeom>
        </p:spPr>
        <p:txBody>
          <a:bodyPr wrap="none">
            <a:spAutoFit/>
          </a:bodyPr>
          <a:lstStyle/>
          <a:p>
            <a:r>
              <a:rPr lang="en-US" altLang="ko-KR" dirty="0">
                <a:solidFill>
                  <a:srgbClr val="002060"/>
                </a:solidFill>
              </a:rPr>
              <a:t>Tel) 02-940-5796 </a:t>
            </a:r>
            <a:endParaRPr lang="ko-KR" altLang="en-US" dirty="0"/>
          </a:p>
        </p:txBody>
      </p:sp>
    </p:spTree>
    <p:extLst>
      <p:ext uri="{BB962C8B-B14F-4D97-AF65-F5344CB8AC3E}">
        <p14:creationId xmlns:p14="http://schemas.microsoft.com/office/powerpoint/2010/main" val="3495547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41939" y="163667"/>
            <a:ext cx="7580871" cy="523220"/>
          </a:xfrm>
          <a:prstGeom prst="rect">
            <a:avLst/>
          </a:prstGeom>
          <a:noFill/>
        </p:spPr>
        <p:txBody>
          <a:bodyPr wrap="square" rtlCol="0">
            <a:spAutoFit/>
          </a:bodyPr>
          <a:lstStyle/>
          <a:p>
            <a:pPr fontAlgn="base"/>
            <a:r>
              <a:rPr lang="en-US" altLang="ko-KR" sz="2800" b="1" dirty="0">
                <a:solidFill>
                  <a:srgbClr val="002060"/>
                </a:solidFill>
              </a:rPr>
              <a:t>4-2. </a:t>
            </a:r>
            <a:r>
              <a:rPr lang="ko-KR" altLang="en-US" sz="2800" b="1" dirty="0" err="1">
                <a:solidFill>
                  <a:srgbClr val="002060"/>
                </a:solidFill>
              </a:rPr>
              <a:t>帮助学习韩语的辅导项目</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91</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326338" y="976569"/>
            <a:ext cx="11248736" cy="3693319"/>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marL="342900" indent="-342900" fontAlgn="base">
              <a:buAutoNum type="arabicPeriod"/>
            </a:pPr>
            <a:r>
              <a:rPr lang="ko-KR" altLang="en-US" b="1" dirty="0" err="1"/>
              <a:t>活动时间</a:t>
            </a:r>
            <a:r>
              <a:rPr lang="ko-KR" altLang="en-US" dirty="0"/>
              <a:t> </a:t>
            </a:r>
            <a:r>
              <a:rPr lang="en-US" altLang="ko-KR" dirty="0"/>
              <a:t>– 202</a:t>
            </a:r>
            <a:r>
              <a:rPr lang="en-US" altLang="zh-CN" dirty="0"/>
              <a:t>1</a:t>
            </a:r>
            <a:r>
              <a:rPr lang="ko-KR" altLang="en-US" dirty="0" err="1"/>
              <a:t>年</a:t>
            </a:r>
            <a:r>
              <a:rPr lang="ko-KR" altLang="en-US" dirty="0"/>
              <a:t> </a:t>
            </a:r>
            <a:r>
              <a:rPr lang="en-US" altLang="zh-CN" dirty="0"/>
              <a:t>1</a:t>
            </a:r>
            <a:r>
              <a:rPr lang="ko-KR" altLang="en-US" dirty="0" err="1"/>
              <a:t>学期</a:t>
            </a:r>
            <a:endParaRPr lang="en-US" altLang="ko-KR" dirty="0"/>
          </a:p>
          <a:p>
            <a:pPr fontAlgn="base"/>
            <a:endParaRPr lang="ko-KR" altLang="en-US" dirty="0"/>
          </a:p>
          <a:p>
            <a:pPr fontAlgn="base"/>
            <a:r>
              <a:rPr lang="en-US" altLang="ko-KR" b="1" dirty="0"/>
              <a:t>2. </a:t>
            </a:r>
            <a:r>
              <a:rPr lang="ko-KR" altLang="en-US" b="1" dirty="0" err="1"/>
              <a:t>活动内容</a:t>
            </a:r>
            <a:r>
              <a:rPr lang="ko-KR" altLang="en-US" dirty="0"/>
              <a:t> </a:t>
            </a:r>
            <a:r>
              <a:rPr lang="en-US" altLang="ko-KR" dirty="0"/>
              <a:t> </a:t>
            </a:r>
          </a:p>
          <a:p>
            <a:pPr fontAlgn="base"/>
            <a:r>
              <a:rPr lang="ko-KR" altLang="en-US" b="1" dirty="0"/>
              <a:t> </a:t>
            </a:r>
            <a:r>
              <a:rPr lang="en-US" altLang="ko-KR" b="1" dirty="0"/>
              <a:t>-</a:t>
            </a:r>
            <a:r>
              <a:rPr lang="ko-KR" altLang="en-US" b="1" dirty="0"/>
              <a:t> </a:t>
            </a:r>
            <a:r>
              <a:rPr lang="ko-KR" altLang="en-US" dirty="0" err="1"/>
              <a:t>每周与辅导者进行</a:t>
            </a:r>
            <a:r>
              <a:rPr lang="en-US" altLang="zh-CN" dirty="0"/>
              <a:t>1</a:t>
            </a:r>
            <a:r>
              <a:rPr lang="zh-CN" altLang="en-US" dirty="0"/>
              <a:t>～</a:t>
            </a:r>
            <a:r>
              <a:rPr lang="en-US" altLang="zh-CN" dirty="0"/>
              <a:t>2</a:t>
            </a:r>
            <a:r>
              <a:rPr lang="zh-CN" altLang="en-US" dirty="0"/>
              <a:t>次（每次</a:t>
            </a:r>
            <a:r>
              <a:rPr lang="en-US" altLang="zh-CN" dirty="0"/>
              <a:t>1</a:t>
            </a:r>
            <a:r>
              <a:rPr lang="zh-CN" altLang="en-US" dirty="0"/>
              <a:t>～</a:t>
            </a:r>
            <a:r>
              <a:rPr lang="en-US" altLang="zh-CN" dirty="0"/>
              <a:t>2</a:t>
            </a:r>
            <a:r>
              <a:rPr lang="zh-CN" altLang="en-US" dirty="0"/>
              <a:t>小时）的韩语学习，使用韩语课程的教材，解决在学习韩语中遇到的问题</a:t>
            </a:r>
            <a:endParaRPr lang="en-US" altLang="ko-KR" dirty="0"/>
          </a:p>
          <a:p>
            <a:pPr fontAlgn="base"/>
            <a:endParaRPr lang="ko-KR" altLang="en-US" dirty="0"/>
          </a:p>
          <a:p>
            <a:pPr fontAlgn="base"/>
            <a:r>
              <a:rPr lang="en-US" altLang="ko-KR" b="1" dirty="0"/>
              <a:t>3. </a:t>
            </a:r>
            <a:r>
              <a:rPr lang="ko-KR" altLang="en-US" b="1" dirty="0" err="1"/>
              <a:t>被辅导者</a:t>
            </a:r>
            <a:r>
              <a:rPr lang="en-US" altLang="ko-KR" b="1" dirty="0"/>
              <a:t>(tutee) </a:t>
            </a:r>
            <a:r>
              <a:rPr lang="ko-KR" altLang="en-US" b="1" dirty="0"/>
              <a:t> </a:t>
            </a:r>
          </a:p>
          <a:p>
            <a:pPr fontAlgn="base"/>
            <a:r>
              <a:rPr lang="ko-KR" altLang="en-US" b="1" dirty="0"/>
              <a:t>  </a:t>
            </a:r>
            <a:r>
              <a:rPr lang="en-US" altLang="ko-KR" b="1" dirty="0"/>
              <a:t>-</a:t>
            </a:r>
            <a:r>
              <a:rPr lang="ko-KR" altLang="en-US" b="1" dirty="0"/>
              <a:t> </a:t>
            </a:r>
            <a:r>
              <a:rPr lang="ko-KR" altLang="en-US" dirty="0" err="1"/>
              <a:t>在国际教育院开设的以外国人为对象的韩语课程中学习时</a:t>
            </a:r>
            <a:r>
              <a:rPr lang="zh-CN" altLang="en-US" dirty="0"/>
              <a:t>，参与韩语课程或学习时遇到的困难的留学生</a:t>
            </a:r>
            <a:endParaRPr lang="en-US" altLang="ko-KR" b="1" dirty="0"/>
          </a:p>
          <a:p>
            <a:pPr fontAlgn="base"/>
            <a:endParaRPr lang="ko-KR" altLang="en-US" dirty="0"/>
          </a:p>
          <a:p>
            <a:pPr fontAlgn="base"/>
            <a:r>
              <a:rPr lang="en-US" altLang="ko-KR" dirty="0"/>
              <a:t>4. </a:t>
            </a:r>
            <a:r>
              <a:rPr lang="ko-KR" altLang="en-US" b="1" dirty="0" err="1"/>
              <a:t>申请方法</a:t>
            </a:r>
            <a:endParaRPr lang="ko-KR" altLang="en-US" b="1" dirty="0"/>
          </a:p>
          <a:p>
            <a:pPr fontAlgn="base"/>
            <a:r>
              <a:rPr lang="ko-KR" altLang="en-US" b="1" dirty="0"/>
              <a:t>  </a:t>
            </a:r>
            <a:r>
              <a:rPr lang="en-US" altLang="ko-KR" b="1" dirty="0"/>
              <a:t>-</a:t>
            </a:r>
            <a:r>
              <a:rPr lang="ko-KR" altLang="en-US" b="1" dirty="0"/>
              <a:t> </a:t>
            </a:r>
            <a:r>
              <a:rPr lang="ko-KR" altLang="en-US" b="1" dirty="0" err="1"/>
              <a:t>通过大学官网的公告栏</a:t>
            </a:r>
            <a:r>
              <a:rPr lang="zh-CN" altLang="en-US" b="1" dirty="0"/>
              <a:t>，确认其内容后再进行申请</a:t>
            </a:r>
            <a:endParaRPr lang="en-US" altLang="ko-KR" b="1" dirty="0"/>
          </a:p>
          <a:p>
            <a:pPr fontAlgn="base"/>
            <a:endParaRPr lang="en-US" altLang="ko-KR" dirty="0"/>
          </a:p>
          <a:p>
            <a:pPr fontAlgn="base"/>
            <a:r>
              <a:rPr lang="en-US" altLang="ko-KR" b="1" dirty="0"/>
              <a:t>5. </a:t>
            </a:r>
            <a:r>
              <a:rPr lang="ko-KR" altLang="en-US" b="1" dirty="0" err="1"/>
              <a:t>负责部门</a:t>
            </a:r>
            <a:r>
              <a:rPr lang="ko-KR" altLang="en-US" dirty="0"/>
              <a:t> </a:t>
            </a:r>
            <a:r>
              <a:rPr lang="en-US" altLang="ko-KR" dirty="0"/>
              <a:t>: </a:t>
            </a:r>
            <a:r>
              <a:rPr lang="ko-KR" altLang="en-US" dirty="0" err="1"/>
              <a:t>国际教育院</a:t>
            </a:r>
            <a:r>
              <a:rPr lang="en-US" altLang="ko-KR" dirty="0"/>
              <a:t>(02-940-5305)</a:t>
            </a:r>
            <a:endParaRPr lang="ko-KR" altLang="en-US" dirty="0"/>
          </a:p>
        </p:txBody>
      </p:sp>
      <p:sp>
        <p:nvSpPr>
          <p:cNvPr id="14" name="TextBox 13"/>
          <p:cNvSpPr txBox="1"/>
          <p:nvPr/>
        </p:nvSpPr>
        <p:spPr>
          <a:xfrm>
            <a:off x="9416256" y="476437"/>
            <a:ext cx="2157963" cy="369332"/>
          </a:xfrm>
          <a:prstGeom prst="rect">
            <a:avLst/>
          </a:prstGeom>
          <a:solidFill>
            <a:srgbClr val="FFFF00"/>
          </a:solidFill>
        </p:spPr>
        <p:txBody>
          <a:bodyPr wrap="none" rtlCol="0">
            <a:spAutoFit/>
          </a:bodyPr>
          <a:lstStyle/>
          <a:p>
            <a:r>
              <a:rPr lang="zh-CN" altLang="en-US" dirty="0"/>
              <a:t>将在</a:t>
            </a:r>
            <a:r>
              <a:rPr lang="en-US" altLang="zh-CN" dirty="0"/>
              <a:t>3</a:t>
            </a:r>
            <a:r>
              <a:rPr lang="zh-CN" altLang="en-US" dirty="0"/>
              <a:t>月初进行通知</a:t>
            </a:r>
            <a:endParaRPr lang="ko-KR" altLang="en-US" dirty="0"/>
          </a:p>
        </p:txBody>
      </p:sp>
      <p:sp>
        <p:nvSpPr>
          <p:cNvPr id="7" name="TextBox 6"/>
          <p:cNvSpPr txBox="1"/>
          <p:nvPr/>
        </p:nvSpPr>
        <p:spPr>
          <a:xfrm>
            <a:off x="8103623" y="3977848"/>
            <a:ext cx="2864498" cy="646331"/>
          </a:xfrm>
          <a:prstGeom prst="rect">
            <a:avLst/>
          </a:prstGeom>
          <a:solidFill>
            <a:srgbClr val="FFFF00"/>
          </a:solidFill>
        </p:spPr>
        <p:txBody>
          <a:bodyPr wrap="square" rtlCol="0">
            <a:spAutoFit/>
          </a:bodyPr>
          <a:lstStyle/>
          <a:p>
            <a:r>
              <a:rPr lang="en-US" altLang="ko-KR" dirty="0"/>
              <a:t>*</a:t>
            </a:r>
            <a:r>
              <a:rPr lang="zh-CN" altLang="en-US" dirty="0"/>
              <a:t>以</a:t>
            </a:r>
            <a:r>
              <a:rPr lang="en-US" altLang="zh-CN" dirty="0"/>
              <a:t>TOPIK4</a:t>
            </a:r>
            <a:r>
              <a:rPr lang="zh-CN" altLang="en-US" dirty="0"/>
              <a:t>级以下的学生为主</a:t>
            </a:r>
            <a:endParaRPr lang="ko-KR" altLang="en-US" dirty="0"/>
          </a:p>
        </p:txBody>
      </p:sp>
      <p:sp>
        <p:nvSpPr>
          <p:cNvPr id="16" name="직사각형 15"/>
          <p:cNvSpPr/>
          <p:nvPr/>
        </p:nvSpPr>
        <p:spPr>
          <a:xfrm>
            <a:off x="9234143" y="1202422"/>
            <a:ext cx="2024850" cy="369332"/>
          </a:xfrm>
          <a:prstGeom prst="rect">
            <a:avLst/>
          </a:prstGeom>
        </p:spPr>
        <p:txBody>
          <a:bodyPr wrap="none">
            <a:spAutoFit/>
          </a:bodyPr>
          <a:lstStyle/>
          <a:p>
            <a:r>
              <a:rPr lang="en-US" altLang="ko-KR" dirty="0">
                <a:solidFill>
                  <a:srgbClr val="002060"/>
                </a:solidFill>
              </a:rPr>
              <a:t>Tel) 02-940-5305 </a:t>
            </a:r>
            <a:endParaRPr lang="ko-KR" altLang="en-US" dirty="0"/>
          </a:p>
        </p:txBody>
      </p:sp>
    </p:spTree>
    <p:extLst>
      <p:ext uri="{BB962C8B-B14F-4D97-AF65-F5344CB8AC3E}">
        <p14:creationId xmlns:p14="http://schemas.microsoft.com/office/powerpoint/2010/main" val="1365680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41939" y="163667"/>
            <a:ext cx="7580871" cy="523220"/>
          </a:xfrm>
          <a:prstGeom prst="rect">
            <a:avLst/>
          </a:prstGeom>
          <a:noFill/>
        </p:spPr>
        <p:txBody>
          <a:bodyPr wrap="square" rtlCol="0">
            <a:spAutoFit/>
          </a:bodyPr>
          <a:lstStyle/>
          <a:p>
            <a:pPr fontAlgn="base"/>
            <a:r>
              <a:rPr lang="en-US" altLang="ko-KR" sz="2800" b="1" dirty="0">
                <a:solidFill>
                  <a:srgbClr val="002060"/>
                </a:solidFill>
              </a:rPr>
              <a:t>4-3. </a:t>
            </a:r>
            <a:r>
              <a:rPr lang="ko-KR" altLang="en-US" sz="2800" b="1" dirty="0" err="1">
                <a:solidFill>
                  <a:srgbClr val="002060"/>
                </a:solidFill>
              </a:rPr>
              <a:t>韩语</a:t>
            </a:r>
            <a:r>
              <a:rPr lang="en-US" altLang="ko-KR" sz="2800" b="1" dirty="0">
                <a:solidFill>
                  <a:srgbClr val="002060"/>
                </a:solidFill>
              </a:rPr>
              <a:t>Clinic </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92</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326338" y="976569"/>
            <a:ext cx="11248736" cy="4247317"/>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marL="342900" indent="-342900" fontAlgn="base">
              <a:buAutoNum type="arabicPeriod"/>
            </a:pPr>
            <a:r>
              <a:rPr lang="ko-KR" altLang="en-US" b="1" dirty="0" err="1"/>
              <a:t>活动时间</a:t>
            </a:r>
            <a:endParaRPr lang="en-US" altLang="ko-KR" b="1" dirty="0"/>
          </a:p>
          <a:p>
            <a:pPr fontAlgn="base"/>
            <a:r>
              <a:rPr lang="ko-KR" altLang="en-US" dirty="0"/>
              <a:t> </a:t>
            </a:r>
            <a:r>
              <a:rPr lang="en-US" altLang="ko-KR" dirty="0"/>
              <a:t>- 202</a:t>
            </a:r>
            <a:r>
              <a:rPr lang="en-US" altLang="zh-CN" dirty="0"/>
              <a:t>1</a:t>
            </a:r>
            <a:r>
              <a:rPr lang="ko-KR" altLang="en-US" dirty="0" err="1"/>
              <a:t>年</a:t>
            </a:r>
            <a:r>
              <a:rPr lang="ko-KR" altLang="en-US" dirty="0"/>
              <a:t> </a:t>
            </a:r>
            <a:r>
              <a:rPr lang="en-US" altLang="zh-CN" dirty="0"/>
              <a:t>1</a:t>
            </a:r>
            <a:r>
              <a:rPr lang="ko-KR" altLang="en-US" dirty="0" err="1"/>
              <a:t>学期</a:t>
            </a:r>
            <a:r>
              <a:rPr lang="en-US" altLang="ko-KR" dirty="0"/>
              <a:t> </a:t>
            </a:r>
          </a:p>
          <a:p>
            <a:pPr fontAlgn="base"/>
            <a:endParaRPr lang="ko-KR" altLang="en-US" dirty="0"/>
          </a:p>
          <a:p>
            <a:pPr fontAlgn="base"/>
            <a:r>
              <a:rPr lang="en-US" altLang="ko-KR" b="1" dirty="0"/>
              <a:t>2. </a:t>
            </a:r>
            <a:r>
              <a:rPr lang="ko-KR" altLang="en-US" b="1" dirty="0" err="1"/>
              <a:t>活动内容</a:t>
            </a:r>
            <a:r>
              <a:rPr lang="ko-KR" altLang="en-US" dirty="0"/>
              <a:t> </a:t>
            </a:r>
            <a:r>
              <a:rPr lang="en-US" altLang="ko-KR" dirty="0"/>
              <a:t> </a:t>
            </a:r>
          </a:p>
          <a:p>
            <a:pPr fontAlgn="base"/>
            <a:r>
              <a:rPr lang="ko-KR" altLang="en-US" b="1" dirty="0"/>
              <a:t> </a:t>
            </a:r>
            <a:r>
              <a:rPr lang="en-US" altLang="ko-KR" b="1" dirty="0"/>
              <a:t>-</a:t>
            </a:r>
            <a:r>
              <a:rPr lang="zh-CN" altLang="en-US" dirty="0"/>
              <a:t>每人最多每周</a:t>
            </a:r>
            <a:r>
              <a:rPr lang="en-US" altLang="zh-CN" dirty="0"/>
              <a:t>2</a:t>
            </a:r>
            <a:r>
              <a:rPr lang="zh-CN" altLang="en-US" dirty="0"/>
              <a:t>次</a:t>
            </a:r>
            <a:r>
              <a:rPr lang="en-US" altLang="zh-CN" dirty="0"/>
              <a:t>(</a:t>
            </a:r>
            <a:r>
              <a:rPr lang="zh-CN" altLang="en-US" dirty="0"/>
              <a:t>每次</a:t>
            </a:r>
            <a:r>
              <a:rPr lang="en-US" altLang="zh-CN" dirty="0"/>
              <a:t>30</a:t>
            </a:r>
            <a:r>
              <a:rPr lang="zh-CN" altLang="en-US" dirty="0"/>
              <a:t>分钟</a:t>
            </a:r>
            <a:r>
              <a:rPr lang="en-US" altLang="zh-CN" dirty="0"/>
              <a:t>)</a:t>
            </a:r>
            <a:r>
              <a:rPr lang="zh-CN" altLang="en-US" dirty="0"/>
              <a:t>与韩语老师见面，</a:t>
            </a:r>
            <a:r>
              <a:rPr lang="en-US" altLang="zh-CN" dirty="0"/>
              <a:t>1</a:t>
            </a:r>
            <a:r>
              <a:rPr lang="zh-CN" altLang="en-US" dirty="0"/>
              <a:t>对</a:t>
            </a:r>
            <a:r>
              <a:rPr lang="en-US" altLang="zh-CN" dirty="0"/>
              <a:t>1</a:t>
            </a:r>
            <a:r>
              <a:rPr lang="zh-CN" altLang="en-US" dirty="0"/>
              <a:t>接受个人指导，是根据留学生的要求进行量身定做的辅导， 可以学习、听、读、写、发音等有关韩语学习的所有内容</a:t>
            </a:r>
            <a:endParaRPr lang="en-US" altLang="zh-CN" dirty="0"/>
          </a:p>
          <a:p>
            <a:pPr fontAlgn="base"/>
            <a:endParaRPr lang="ko-KR" altLang="en-US" dirty="0"/>
          </a:p>
          <a:p>
            <a:pPr fontAlgn="base"/>
            <a:r>
              <a:rPr lang="en-US" altLang="ko-KR" b="1" dirty="0"/>
              <a:t>3. </a:t>
            </a:r>
            <a:r>
              <a:rPr lang="ko-KR" altLang="en-US" b="1" dirty="0" err="1"/>
              <a:t>参与</a:t>
            </a:r>
            <a:r>
              <a:rPr lang="zh-CN" altLang="en-US" b="1" dirty="0"/>
              <a:t>对象</a:t>
            </a:r>
            <a:endParaRPr lang="en-US" altLang="zh-CN" b="1" dirty="0"/>
          </a:p>
          <a:p>
            <a:pPr fontAlgn="base"/>
            <a:r>
              <a:rPr lang="ko-KR" altLang="en-US" b="1" dirty="0"/>
              <a:t>  </a:t>
            </a:r>
            <a:r>
              <a:rPr lang="en-US" altLang="ko-KR" b="1" dirty="0"/>
              <a:t>-</a:t>
            </a:r>
            <a:r>
              <a:rPr lang="ko-KR" altLang="en-US" b="1" dirty="0"/>
              <a:t> </a:t>
            </a:r>
            <a:r>
              <a:rPr lang="ko-KR" altLang="en-US" dirty="0" err="1"/>
              <a:t>本科阶段的留学生</a:t>
            </a:r>
            <a:endParaRPr lang="en-US" altLang="ko-KR" dirty="0"/>
          </a:p>
          <a:p>
            <a:pPr fontAlgn="base"/>
            <a:endParaRPr lang="ko-KR" altLang="en-US" dirty="0"/>
          </a:p>
          <a:p>
            <a:pPr fontAlgn="base"/>
            <a:r>
              <a:rPr lang="en-US" altLang="ko-KR" dirty="0"/>
              <a:t>4. </a:t>
            </a:r>
            <a:r>
              <a:rPr lang="ko-KR" altLang="en-US" b="1" dirty="0" err="1"/>
              <a:t>申请方法</a:t>
            </a:r>
            <a:endParaRPr lang="ko-KR" altLang="en-US" dirty="0"/>
          </a:p>
          <a:p>
            <a:pPr fontAlgn="base"/>
            <a:r>
              <a:rPr lang="ko-KR" altLang="en-US" b="1" dirty="0"/>
              <a:t>  </a:t>
            </a:r>
            <a:r>
              <a:rPr lang="en-US" altLang="zh-CN" dirty="0"/>
              <a:t>-</a:t>
            </a:r>
            <a:r>
              <a:rPr lang="zh-CN" altLang="en-US" dirty="0"/>
              <a:t> </a:t>
            </a:r>
            <a:r>
              <a:rPr lang="ko-KR" altLang="en-US" b="1" dirty="0" err="1"/>
              <a:t>参考大学官网的公告栏后进行申请</a:t>
            </a:r>
            <a:endParaRPr lang="en-US" altLang="ko-KR" dirty="0"/>
          </a:p>
          <a:p>
            <a:pPr fontAlgn="base"/>
            <a:r>
              <a:rPr lang="en-US" altLang="zh-CN" dirty="0"/>
              <a:t>  -</a:t>
            </a:r>
            <a:r>
              <a:rPr lang="zh-CN" altLang="en-US" dirty="0"/>
              <a:t> 确认完公告栏中的内容后，到国际交流处办公室</a:t>
            </a:r>
            <a:r>
              <a:rPr lang="en-US" altLang="ko-KR" dirty="0"/>
              <a:t>(</a:t>
            </a:r>
            <a:r>
              <a:rPr lang="ko-KR" altLang="en-US" dirty="0" err="1"/>
              <a:t>문화관</a:t>
            </a:r>
            <a:r>
              <a:rPr lang="en-US" altLang="ko-KR" dirty="0"/>
              <a:t>117</a:t>
            </a:r>
            <a:r>
              <a:rPr lang="ko-KR" altLang="en-US" dirty="0"/>
              <a:t>호</a:t>
            </a:r>
            <a:r>
              <a:rPr lang="en-US" altLang="ko-KR" dirty="0"/>
              <a:t>)</a:t>
            </a:r>
            <a:r>
              <a:rPr lang="zh-CN" altLang="en-US" dirty="0"/>
              <a:t>申请参加韩语</a:t>
            </a:r>
            <a:r>
              <a:rPr lang="en-US" altLang="zh-CN" dirty="0"/>
              <a:t>Clinic</a:t>
            </a:r>
            <a:endParaRPr lang="ko-KR" altLang="en-US" dirty="0"/>
          </a:p>
          <a:p>
            <a:pPr fontAlgn="base"/>
            <a:endParaRPr lang="en-US" altLang="ko-KR" dirty="0"/>
          </a:p>
          <a:p>
            <a:pPr fontAlgn="base"/>
            <a:r>
              <a:rPr lang="en-US" altLang="ko-KR" b="1" dirty="0"/>
              <a:t>5. </a:t>
            </a:r>
            <a:r>
              <a:rPr lang="ko-KR" altLang="en-US" b="1" dirty="0" err="1"/>
              <a:t>负责部门</a:t>
            </a:r>
            <a:r>
              <a:rPr lang="ko-KR" altLang="en-US" dirty="0"/>
              <a:t> </a:t>
            </a:r>
            <a:r>
              <a:rPr lang="en-US" altLang="ko-KR" dirty="0"/>
              <a:t>: </a:t>
            </a:r>
            <a:r>
              <a:rPr lang="ko-KR" altLang="en-US" dirty="0" err="1"/>
              <a:t>国际教育院</a:t>
            </a:r>
            <a:r>
              <a:rPr lang="en-US" altLang="ko-KR" dirty="0"/>
              <a:t>(02-940-5305)</a:t>
            </a:r>
            <a:endParaRPr lang="ko-KR" altLang="en-US" dirty="0"/>
          </a:p>
        </p:txBody>
      </p:sp>
      <p:sp>
        <p:nvSpPr>
          <p:cNvPr id="14" name="TextBox 13"/>
          <p:cNvSpPr txBox="1"/>
          <p:nvPr/>
        </p:nvSpPr>
        <p:spPr>
          <a:xfrm>
            <a:off x="9416256" y="465670"/>
            <a:ext cx="2157963" cy="369332"/>
          </a:xfrm>
          <a:prstGeom prst="rect">
            <a:avLst/>
          </a:prstGeom>
          <a:solidFill>
            <a:srgbClr val="FFFF00"/>
          </a:solidFill>
        </p:spPr>
        <p:txBody>
          <a:bodyPr wrap="none" rtlCol="0">
            <a:spAutoFit/>
          </a:bodyPr>
          <a:lstStyle/>
          <a:p>
            <a:r>
              <a:rPr lang="zh-CN" altLang="en-US" dirty="0"/>
              <a:t>将在</a:t>
            </a:r>
            <a:r>
              <a:rPr lang="en-US" altLang="zh-CN" dirty="0"/>
              <a:t>9</a:t>
            </a:r>
            <a:r>
              <a:rPr lang="zh-CN" altLang="en-US" dirty="0"/>
              <a:t>月初进行通知</a:t>
            </a:r>
            <a:endParaRPr lang="ko-KR" altLang="en-US" dirty="0"/>
          </a:p>
        </p:txBody>
      </p:sp>
      <p:sp>
        <p:nvSpPr>
          <p:cNvPr id="16" name="직사각형 15"/>
          <p:cNvSpPr/>
          <p:nvPr/>
        </p:nvSpPr>
        <p:spPr>
          <a:xfrm>
            <a:off x="9234143" y="1202422"/>
            <a:ext cx="2024850" cy="369332"/>
          </a:xfrm>
          <a:prstGeom prst="rect">
            <a:avLst/>
          </a:prstGeom>
        </p:spPr>
        <p:txBody>
          <a:bodyPr wrap="none">
            <a:spAutoFit/>
          </a:bodyPr>
          <a:lstStyle/>
          <a:p>
            <a:r>
              <a:rPr lang="en-US" altLang="ko-KR" dirty="0">
                <a:solidFill>
                  <a:srgbClr val="002060"/>
                </a:solidFill>
              </a:rPr>
              <a:t>Tel) 02-940-5305 </a:t>
            </a:r>
            <a:endParaRPr lang="ko-KR" altLang="en-US" dirty="0"/>
          </a:p>
        </p:txBody>
      </p:sp>
    </p:spTree>
    <p:extLst>
      <p:ext uri="{BB962C8B-B14F-4D97-AF65-F5344CB8AC3E}">
        <p14:creationId xmlns:p14="http://schemas.microsoft.com/office/powerpoint/2010/main" val="1267774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41939" y="163667"/>
            <a:ext cx="7580871" cy="523220"/>
          </a:xfrm>
          <a:prstGeom prst="rect">
            <a:avLst/>
          </a:prstGeom>
          <a:noFill/>
        </p:spPr>
        <p:txBody>
          <a:bodyPr wrap="square" rtlCol="0">
            <a:spAutoFit/>
          </a:bodyPr>
          <a:lstStyle/>
          <a:p>
            <a:pPr fontAlgn="base"/>
            <a:r>
              <a:rPr lang="en-US" altLang="ko-KR" sz="2800" b="1" dirty="0">
                <a:solidFill>
                  <a:srgbClr val="002060"/>
                </a:solidFill>
              </a:rPr>
              <a:t>4-4. </a:t>
            </a:r>
            <a:r>
              <a:rPr lang="ko-KR" altLang="en-US" sz="2800" b="1" dirty="0" err="1">
                <a:solidFill>
                  <a:srgbClr val="002060"/>
                </a:solidFill>
              </a:rPr>
              <a:t>为留学生准备的免费</a:t>
            </a:r>
            <a:r>
              <a:rPr lang="en-US" altLang="ko-KR" sz="2800" b="1" dirty="0">
                <a:solidFill>
                  <a:srgbClr val="002060"/>
                </a:solidFill>
              </a:rPr>
              <a:t>TOPIK </a:t>
            </a:r>
            <a:r>
              <a:rPr lang="ko-KR" altLang="en-US" sz="2800" b="1" dirty="0" err="1">
                <a:solidFill>
                  <a:srgbClr val="002060"/>
                </a:solidFill>
              </a:rPr>
              <a:t>辅导班</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93</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326338" y="976569"/>
            <a:ext cx="11248736" cy="4801314"/>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marL="342900" indent="-342900" fontAlgn="base">
              <a:buAutoNum type="arabicPeriod"/>
            </a:pPr>
            <a:r>
              <a:rPr lang="ko-KR" altLang="en-US" b="1" dirty="0" err="1"/>
              <a:t>时间</a:t>
            </a:r>
            <a:r>
              <a:rPr lang="ko-KR" altLang="en-US" dirty="0"/>
              <a:t> </a:t>
            </a:r>
            <a:r>
              <a:rPr lang="en-US" altLang="ko-KR" dirty="0"/>
              <a:t>– 202</a:t>
            </a:r>
            <a:r>
              <a:rPr lang="en-US" altLang="zh-CN" dirty="0"/>
              <a:t>1</a:t>
            </a:r>
            <a:r>
              <a:rPr lang="ko-KR" altLang="en-US" dirty="0" err="1"/>
              <a:t>年</a:t>
            </a:r>
            <a:r>
              <a:rPr lang="ko-KR" altLang="en-US" dirty="0"/>
              <a:t> </a:t>
            </a:r>
            <a:r>
              <a:rPr lang="en-US" altLang="zh-CN" dirty="0"/>
              <a:t>1</a:t>
            </a:r>
            <a:r>
              <a:rPr lang="ko-KR" altLang="en-US" dirty="0" err="1"/>
              <a:t>学期</a:t>
            </a:r>
            <a:endParaRPr lang="ko-KR" altLang="en-US" sz="800" dirty="0"/>
          </a:p>
          <a:p>
            <a:pPr fontAlgn="base"/>
            <a:r>
              <a:rPr lang="en-US" altLang="ko-KR" b="1" dirty="0"/>
              <a:t>2. </a:t>
            </a:r>
            <a:r>
              <a:rPr lang="ko-KR" altLang="en-US" b="1" dirty="0" err="1"/>
              <a:t>活动内容</a:t>
            </a:r>
            <a:endParaRPr lang="en-US" altLang="ko-KR" dirty="0"/>
          </a:p>
          <a:p>
            <a:pPr fontAlgn="base"/>
            <a:r>
              <a:rPr lang="ko-KR" altLang="en-US" b="1" dirty="0"/>
              <a:t> </a:t>
            </a:r>
            <a:r>
              <a:rPr lang="en-US" altLang="ko-KR" b="1" dirty="0"/>
              <a:t>-</a:t>
            </a:r>
            <a:r>
              <a:rPr lang="ko-KR" altLang="en-US" b="1" dirty="0"/>
              <a:t> </a:t>
            </a:r>
            <a:r>
              <a:rPr lang="ko-KR" altLang="en-US" dirty="0" err="1"/>
              <a:t>以</a:t>
            </a:r>
            <a:r>
              <a:rPr lang="en-US" altLang="ko-KR" dirty="0"/>
              <a:t>TOPIK4</a:t>
            </a:r>
            <a:r>
              <a:rPr lang="ko-KR" altLang="en-US" dirty="0" err="1"/>
              <a:t>级以上为目标的</a:t>
            </a:r>
            <a:r>
              <a:rPr lang="en-US" altLang="ko-KR" dirty="0"/>
              <a:t>TOPIK</a:t>
            </a:r>
            <a:r>
              <a:rPr lang="ko-KR" altLang="en-US" dirty="0" err="1"/>
              <a:t>免费辅导班</a:t>
            </a:r>
            <a:endParaRPr lang="en-US" altLang="ko-KR" dirty="0"/>
          </a:p>
          <a:p>
            <a:pPr fontAlgn="base"/>
            <a:endParaRPr lang="en-US" altLang="ko-KR" dirty="0"/>
          </a:p>
          <a:p>
            <a:pPr fontAlgn="base"/>
            <a:endParaRPr lang="en-US" altLang="ko-KR" dirty="0"/>
          </a:p>
          <a:p>
            <a:pPr fontAlgn="base"/>
            <a:endParaRPr lang="en-US" altLang="ko-KR" dirty="0"/>
          </a:p>
          <a:p>
            <a:pPr fontAlgn="base"/>
            <a:endParaRPr lang="en-US" altLang="ko-KR" dirty="0"/>
          </a:p>
          <a:p>
            <a:pPr fontAlgn="base"/>
            <a:endParaRPr lang="ko-KR" altLang="en-US" dirty="0"/>
          </a:p>
          <a:p>
            <a:pPr fontAlgn="base"/>
            <a:endParaRPr lang="ko-KR" altLang="en-US" dirty="0"/>
          </a:p>
          <a:p>
            <a:pPr fontAlgn="base"/>
            <a:endParaRPr lang="en-US" altLang="ko-KR" b="1" dirty="0"/>
          </a:p>
          <a:p>
            <a:pPr fontAlgn="base"/>
            <a:r>
              <a:rPr lang="en-US" altLang="ko-KR" b="1" dirty="0"/>
              <a:t>3. </a:t>
            </a:r>
            <a:r>
              <a:rPr lang="ko-KR" altLang="en-US" b="1" dirty="0" err="1"/>
              <a:t>参与对象</a:t>
            </a:r>
            <a:r>
              <a:rPr lang="ko-KR" altLang="en-US" b="1" dirty="0"/>
              <a:t> </a:t>
            </a:r>
          </a:p>
          <a:p>
            <a:pPr fontAlgn="base"/>
            <a:r>
              <a:rPr lang="ko-KR" altLang="en-US" b="1" dirty="0"/>
              <a:t>  </a:t>
            </a:r>
            <a:r>
              <a:rPr lang="en-US" altLang="ko-KR" b="1" dirty="0"/>
              <a:t>-</a:t>
            </a:r>
            <a:r>
              <a:rPr lang="ko-KR" altLang="en-US" b="1" dirty="0"/>
              <a:t> </a:t>
            </a:r>
            <a:r>
              <a:rPr lang="zh-CN" altLang="en-US" dirty="0"/>
              <a:t>本科阶段的外国留学生</a:t>
            </a:r>
            <a:endParaRPr lang="en-US" altLang="zh-CN" dirty="0"/>
          </a:p>
          <a:p>
            <a:pPr fontAlgn="base"/>
            <a:endParaRPr lang="ko-KR" altLang="en-US" dirty="0"/>
          </a:p>
          <a:p>
            <a:pPr fontAlgn="base"/>
            <a:r>
              <a:rPr lang="en-US" altLang="ko-KR" dirty="0"/>
              <a:t>4. </a:t>
            </a:r>
            <a:r>
              <a:rPr lang="ko-KR" altLang="en-US" b="1" dirty="0" err="1"/>
              <a:t>申请方法</a:t>
            </a:r>
            <a:r>
              <a:rPr lang="ko-KR" altLang="en-US" dirty="0"/>
              <a:t> </a:t>
            </a:r>
          </a:p>
          <a:p>
            <a:pPr fontAlgn="base"/>
            <a:r>
              <a:rPr lang="ko-KR" altLang="en-US" b="1" dirty="0"/>
              <a:t>  </a:t>
            </a:r>
            <a:r>
              <a:rPr lang="en-US" altLang="ko-KR" b="1" dirty="0"/>
              <a:t>- </a:t>
            </a:r>
            <a:r>
              <a:rPr lang="ko-KR" altLang="en-US" dirty="0" err="1"/>
              <a:t>在官网确认信息后进行申请</a:t>
            </a:r>
            <a:endParaRPr lang="en-US" altLang="ko-KR" dirty="0"/>
          </a:p>
          <a:p>
            <a:pPr fontAlgn="base"/>
            <a:endParaRPr lang="en-US" altLang="ko-KR" dirty="0"/>
          </a:p>
          <a:p>
            <a:pPr fontAlgn="base"/>
            <a:r>
              <a:rPr lang="en-US" altLang="ko-KR" b="1" dirty="0"/>
              <a:t>5. </a:t>
            </a:r>
            <a:r>
              <a:rPr lang="ko-KR" altLang="en-US" b="1" dirty="0" err="1"/>
              <a:t>负责部门</a:t>
            </a:r>
            <a:r>
              <a:rPr lang="ko-KR" altLang="en-US" dirty="0"/>
              <a:t> </a:t>
            </a:r>
            <a:r>
              <a:rPr lang="en-US" altLang="ko-KR" dirty="0"/>
              <a:t>: </a:t>
            </a:r>
            <a:r>
              <a:rPr lang="ko-KR" altLang="en-US" dirty="0" err="1"/>
              <a:t>国际教育院</a:t>
            </a:r>
            <a:r>
              <a:rPr lang="en-US" altLang="ko-KR" dirty="0"/>
              <a:t>(02-940-5305)</a:t>
            </a:r>
            <a:endParaRPr lang="ko-KR" altLang="en-US" dirty="0"/>
          </a:p>
        </p:txBody>
      </p:sp>
      <p:graphicFrame>
        <p:nvGraphicFramePr>
          <p:cNvPr id="7" name="표 6"/>
          <p:cNvGraphicFramePr>
            <a:graphicFrameLocks noGrp="1"/>
          </p:cNvGraphicFramePr>
          <p:nvPr>
            <p:extLst>
              <p:ext uri="{D42A27DB-BD31-4B8C-83A1-F6EECF244321}">
                <p14:modId xmlns:p14="http://schemas.microsoft.com/office/powerpoint/2010/main" val="1621922677"/>
              </p:ext>
            </p:extLst>
          </p:nvPr>
        </p:nvGraphicFramePr>
        <p:xfrm>
          <a:off x="707811" y="2020581"/>
          <a:ext cx="9449977" cy="1471092"/>
        </p:xfrm>
        <a:graphic>
          <a:graphicData uri="http://schemas.openxmlformats.org/drawingml/2006/table">
            <a:tbl>
              <a:tblPr/>
              <a:tblGrid>
                <a:gridCol w="2625531">
                  <a:extLst>
                    <a:ext uri="{9D8B030D-6E8A-4147-A177-3AD203B41FA5}">
                      <a16:colId xmlns:a16="http://schemas.microsoft.com/office/drawing/2014/main" val="3390869600"/>
                    </a:ext>
                  </a:extLst>
                </a:gridCol>
                <a:gridCol w="2648358">
                  <a:extLst>
                    <a:ext uri="{9D8B030D-6E8A-4147-A177-3AD203B41FA5}">
                      <a16:colId xmlns:a16="http://schemas.microsoft.com/office/drawing/2014/main" val="2020383715"/>
                    </a:ext>
                  </a:extLst>
                </a:gridCol>
                <a:gridCol w="812800">
                  <a:extLst>
                    <a:ext uri="{9D8B030D-6E8A-4147-A177-3AD203B41FA5}">
                      <a16:colId xmlns:a16="http://schemas.microsoft.com/office/drawing/2014/main" val="2841201295"/>
                    </a:ext>
                  </a:extLst>
                </a:gridCol>
                <a:gridCol w="964533">
                  <a:extLst>
                    <a:ext uri="{9D8B030D-6E8A-4147-A177-3AD203B41FA5}">
                      <a16:colId xmlns:a16="http://schemas.microsoft.com/office/drawing/2014/main" val="1705979164"/>
                    </a:ext>
                  </a:extLst>
                </a:gridCol>
                <a:gridCol w="2398755">
                  <a:extLst>
                    <a:ext uri="{9D8B030D-6E8A-4147-A177-3AD203B41FA5}">
                      <a16:colId xmlns:a16="http://schemas.microsoft.com/office/drawing/2014/main" val="3984214243"/>
                    </a:ext>
                  </a:extLst>
                </a:gridCol>
              </a:tblGrid>
              <a:tr h="224251">
                <a:tc>
                  <a:txBody>
                    <a:bodyPr/>
                    <a:lstStyle/>
                    <a:p>
                      <a:pPr marL="0" marR="0" indent="0" algn="ctr" fontAlgn="base" latinLnBrk="0">
                        <a:lnSpc>
                          <a:spcPct val="160000"/>
                        </a:lnSpc>
                        <a:spcBef>
                          <a:spcPts val="0"/>
                        </a:spcBef>
                        <a:spcAft>
                          <a:spcPts val="0"/>
                        </a:spcAft>
                      </a:pPr>
                      <a:r>
                        <a:rPr lang="ko-KR" altLang="en-US" sz="1500" b="1" kern="0" spc="0" dirty="0" err="1">
                          <a:solidFill>
                            <a:srgbClr val="000000"/>
                          </a:solidFill>
                          <a:effectLst/>
                          <a:latin typeface="굴림" panose="020B0600000101010101" pitchFamily="50" charset="-127"/>
                          <a:ea typeface="굴림" panose="020B0600000101010101" pitchFamily="50" charset="-127"/>
                        </a:rPr>
                        <a:t>日期</a:t>
                      </a:r>
                      <a:endParaRPr lang="ko-KR" altLang="en-US" sz="1500" b="1" kern="0" spc="0" dirty="0">
                        <a:solidFill>
                          <a:srgbClr val="000000"/>
                        </a:solidFill>
                        <a:effectLst/>
                        <a:latin typeface="함초롬바탕" panose="02030604000101010101" pitchFamily="18" charset="-127"/>
                      </a:endParaRPr>
                    </a:p>
                  </a:txBody>
                  <a:tcPr marL="64770" marR="64770" marT="17907" marB="17907" anchor="ctr">
                    <a:lnL w="21590"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21590" cap="flat" cmpd="sng" algn="ctr">
                      <a:solidFill>
                        <a:srgbClr val="000000"/>
                      </a:solidFill>
                      <a:prstDash val="solid"/>
                      <a:round/>
                      <a:headEnd type="none" w="med" len="med"/>
                      <a:tailEnd type="none" w="med" len="med"/>
                    </a:lnB>
                    <a:solidFill>
                      <a:srgbClr val="D6D6D6"/>
                    </a:solidFill>
                  </a:tcPr>
                </a:tc>
                <a:tc>
                  <a:txBody>
                    <a:bodyPr/>
                    <a:lstStyle/>
                    <a:p>
                      <a:pPr marL="0" marR="0" indent="0" algn="ctr" fontAlgn="base" latinLnBrk="0">
                        <a:lnSpc>
                          <a:spcPct val="160000"/>
                        </a:lnSpc>
                        <a:spcBef>
                          <a:spcPts val="0"/>
                        </a:spcBef>
                        <a:spcAft>
                          <a:spcPts val="0"/>
                        </a:spcAft>
                      </a:pPr>
                      <a:r>
                        <a:rPr lang="ko-KR" altLang="en-US" sz="1500" b="1" kern="0" spc="0" dirty="0" err="1">
                          <a:solidFill>
                            <a:srgbClr val="000000"/>
                          </a:solidFill>
                          <a:effectLst/>
                          <a:latin typeface="굴림" panose="020B0600000101010101" pitchFamily="50" charset="-127"/>
                          <a:ea typeface="굴림" panose="020B0600000101010101" pitchFamily="50" charset="-127"/>
                        </a:rPr>
                        <a:t>时间</a:t>
                      </a:r>
                      <a:endParaRPr lang="ko-KR" altLang="en-US" sz="1500" b="1" kern="0" spc="0" dirty="0">
                        <a:solidFill>
                          <a:srgbClr val="000000"/>
                        </a:solidFill>
                        <a:effectLst/>
                        <a:latin typeface="함초롬바탕" panose="02030604000101010101" pitchFamily="18" charset="-127"/>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21590" cap="flat" cmpd="sng" algn="ctr">
                      <a:solidFill>
                        <a:srgbClr val="000000"/>
                      </a:solidFill>
                      <a:prstDash val="solid"/>
                      <a:round/>
                      <a:headEnd type="none" w="med" len="med"/>
                      <a:tailEnd type="none" w="med" len="med"/>
                    </a:lnB>
                    <a:solidFill>
                      <a:srgbClr val="D6D6D6"/>
                    </a:solidFill>
                  </a:tcPr>
                </a:tc>
                <a:tc>
                  <a:txBody>
                    <a:bodyPr/>
                    <a:lstStyle/>
                    <a:p>
                      <a:pPr marL="0" marR="0" indent="0" algn="ctr" fontAlgn="base" latinLnBrk="0">
                        <a:lnSpc>
                          <a:spcPct val="160000"/>
                        </a:lnSpc>
                        <a:spcBef>
                          <a:spcPts val="0"/>
                        </a:spcBef>
                        <a:spcAft>
                          <a:spcPts val="0"/>
                        </a:spcAft>
                      </a:pPr>
                      <a:r>
                        <a:rPr lang="ko-KR" altLang="en-US" sz="1500" b="1" kern="0" spc="0" dirty="0" err="1">
                          <a:solidFill>
                            <a:srgbClr val="000000"/>
                          </a:solidFill>
                          <a:effectLst/>
                          <a:latin typeface="굴림" panose="020B0600000101010101" pitchFamily="50" charset="-127"/>
                          <a:ea typeface="굴림" panose="020B0600000101010101" pitchFamily="50" charset="-127"/>
                        </a:rPr>
                        <a:t>地点</a:t>
                      </a:r>
                      <a:endParaRPr lang="ko-KR" altLang="en-US" sz="1500" b="1" kern="0" spc="0" dirty="0">
                        <a:solidFill>
                          <a:srgbClr val="000000"/>
                        </a:solidFill>
                        <a:effectLst/>
                        <a:latin typeface="함초롬바탕" panose="02030604000101010101" pitchFamily="18" charset="-127"/>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21590" cap="flat" cmpd="sng" algn="ctr">
                      <a:solidFill>
                        <a:srgbClr val="000000"/>
                      </a:solidFill>
                      <a:prstDash val="solid"/>
                      <a:round/>
                      <a:headEnd type="none" w="med" len="med"/>
                      <a:tailEnd type="none" w="med" len="med"/>
                    </a:lnB>
                    <a:solidFill>
                      <a:srgbClr val="D6D6D6"/>
                    </a:solidFill>
                  </a:tcPr>
                </a:tc>
                <a:tc>
                  <a:txBody>
                    <a:bodyPr/>
                    <a:lstStyle/>
                    <a:p>
                      <a:pPr marL="0" marR="0" indent="0" algn="ctr" fontAlgn="base" latinLnBrk="0">
                        <a:lnSpc>
                          <a:spcPct val="160000"/>
                        </a:lnSpc>
                        <a:spcBef>
                          <a:spcPts val="0"/>
                        </a:spcBef>
                        <a:spcAft>
                          <a:spcPts val="0"/>
                        </a:spcAft>
                      </a:pPr>
                      <a:r>
                        <a:rPr lang="ko-KR" altLang="en-US" sz="1500" b="1" kern="0" spc="0" dirty="0" err="1">
                          <a:solidFill>
                            <a:srgbClr val="000000"/>
                          </a:solidFill>
                          <a:effectLst/>
                          <a:latin typeface="굴림" panose="020B0600000101010101" pitchFamily="50" charset="-127"/>
                          <a:ea typeface="굴림" panose="020B0600000101010101" pitchFamily="50" charset="-127"/>
                        </a:rPr>
                        <a:t>人数</a:t>
                      </a:r>
                      <a:endParaRPr lang="ko-KR" altLang="en-US" sz="1500" b="1" kern="0" spc="0" dirty="0">
                        <a:solidFill>
                          <a:srgbClr val="000000"/>
                        </a:solidFill>
                        <a:effectLst/>
                        <a:latin typeface="함초롬바탕" panose="02030604000101010101" pitchFamily="18" charset="-127"/>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21590" cap="flat" cmpd="sng" algn="ctr">
                      <a:solidFill>
                        <a:srgbClr val="000000"/>
                      </a:solidFill>
                      <a:prstDash val="solid"/>
                      <a:round/>
                      <a:headEnd type="none" w="med" len="med"/>
                      <a:tailEnd type="none" w="med" len="med"/>
                    </a:lnB>
                    <a:solidFill>
                      <a:srgbClr val="D6D6D6"/>
                    </a:solidFill>
                  </a:tcPr>
                </a:tc>
                <a:tc>
                  <a:txBody>
                    <a:bodyPr/>
                    <a:lstStyle/>
                    <a:p>
                      <a:pPr marL="0" marR="0" indent="0" algn="ctr" fontAlgn="base" latinLnBrk="0">
                        <a:lnSpc>
                          <a:spcPct val="160000"/>
                        </a:lnSpc>
                        <a:spcBef>
                          <a:spcPts val="0"/>
                        </a:spcBef>
                        <a:spcAft>
                          <a:spcPts val="0"/>
                        </a:spcAft>
                      </a:pPr>
                      <a:r>
                        <a:rPr lang="ko-KR" altLang="en-US" sz="1500" b="1" kern="0" spc="0" dirty="0" err="1">
                          <a:solidFill>
                            <a:srgbClr val="000000"/>
                          </a:solidFill>
                          <a:effectLst/>
                          <a:latin typeface="굴림" panose="020B0600000101010101" pitchFamily="50" charset="-127"/>
                          <a:ea typeface="굴림" panose="020B0600000101010101" pitchFamily="50" charset="-127"/>
                        </a:rPr>
                        <a:t>福利</a:t>
                      </a:r>
                      <a:endParaRPr lang="ko-KR" altLang="en-US" sz="1500" b="1" kern="0" spc="0" dirty="0">
                        <a:solidFill>
                          <a:srgbClr val="000000"/>
                        </a:solidFill>
                        <a:effectLst/>
                        <a:latin typeface="함초롬바탕" panose="02030604000101010101" pitchFamily="18" charset="-127"/>
                      </a:endParaRPr>
                    </a:p>
                  </a:txBody>
                  <a:tcPr marL="64770" marR="64770" marT="17907" marB="17907" anchor="ctr">
                    <a:lnL w="3556" cap="flat" cmpd="sng" algn="ctr">
                      <a:solidFill>
                        <a:srgbClr val="000000"/>
                      </a:solidFill>
                      <a:prstDash val="solid"/>
                      <a:round/>
                      <a:headEnd type="none" w="med" len="med"/>
                      <a:tailEnd type="none" w="med" len="med"/>
                    </a:lnL>
                    <a:lnR w="21590"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21590" cap="flat" cmpd="sng" algn="ctr">
                      <a:solidFill>
                        <a:srgbClr val="000000"/>
                      </a:solidFill>
                      <a:prstDash val="solid"/>
                      <a:round/>
                      <a:headEnd type="none" w="med" len="med"/>
                      <a:tailEnd type="none" w="med" len="med"/>
                    </a:lnB>
                    <a:solidFill>
                      <a:srgbClr val="D6D6D6"/>
                    </a:solidFill>
                  </a:tcPr>
                </a:tc>
                <a:extLst>
                  <a:ext uri="{0D108BD9-81ED-4DB2-BD59-A6C34878D82A}">
                    <a16:rowId xmlns:a16="http://schemas.microsoft.com/office/drawing/2014/main" val="4014872842"/>
                  </a:ext>
                </a:extLst>
              </a:tr>
              <a:tr h="1069518">
                <a:tc gridSpan="2">
                  <a:txBody>
                    <a:bodyPr/>
                    <a:lstStyle/>
                    <a:p>
                      <a:pPr marL="0" marR="0" indent="0" algn="ctr" fontAlgn="base" latinLnBrk="0">
                        <a:lnSpc>
                          <a:spcPct val="130000"/>
                        </a:lnSpc>
                        <a:spcBef>
                          <a:spcPts val="0"/>
                        </a:spcBef>
                        <a:spcAft>
                          <a:spcPts val="0"/>
                        </a:spcAft>
                      </a:pPr>
                      <a:r>
                        <a:rPr lang="ko-KR" altLang="en-US" sz="1500" b="1" kern="0" spc="0" dirty="0" err="1">
                          <a:solidFill>
                            <a:srgbClr val="000000"/>
                          </a:solidFill>
                          <a:effectLst/>
                          <a:latin typeface="함초롬바탕" panose="02030604000101010101" pitchFamily="18" charset="-127"/>
                        </a:rPr>
                        <a:t>在大学官网另行通知</a:t>
                      </a:r>
                      <a:endParaRPr lang="ko-KR" altLang="en-US" sz="1500" b="1" kern="0" spc="0" dirty="0">
                        <a:solidFill>
                          <a:srgbClr val="000000"/>
                        </a:solidFill>
                        <a:effectLst/>
                        <a:latin typeface="함초롬바탕" panose="02030604000101010101" pitchFamily="18" charset="-127"/>
                      </a:endParaRPr>
                    </a:p>
                  </a:txBody>
                  <a:tcPr marL="64770" marR="64770" marT="17907" marB="17907" anchor="ctr">
                    <a:lnL w="21590"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marL="0" marR="0" indent="0" algn="ctr" fontAlgn="base" latinLnBrk="0">
                        <a:lnSpc>
                          <a:spcPct val="100000"/>
                        </a:lnSpc>
                        <a:spcBef>
                          <a:spcPts val="0"/>
                        </a:spcBef>
                        <a:spcAft>
                          <a:spcPts val="0"/>
                        </a:spcAft>
                      </a:pPr>
                      <a:endParaRPr lang="ko-KR" altLang="en-US" sz="1300" b="1" kern="0" spc="0" dirty="0">
                        <a:solidFill>
                          <a:srgbClr val="000000"/>
                        </a:solidFill>
                        <a:effectLst/>
                        <a:latin typeface="함초롬바탕" panose="02030604000101010101" pitchFamily="18" charset="-127"/>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60000"/>
                        </a:lnSpc>
                        <a:spcBef>
                          <a:spcPts val="0"/>
                        </a:spcBef>
                        <a:spcAft>
                          <a:spcPts val="0"/>
                        </a:spcAft>
                      </a:pPr>
                      <a:r>
                        <a:rPr lang="ko-KR" altLang="en-US" sz="1500" b="1" kern="0" spc="-10" dirty="0" err="1">
                          <a:solidFill>
                            <a:srgbClr val="000000"/>
                          </a:solidFill>
                          <a:effectLst/>
                          <a:latin typeface="굴림" panose="020B0600000101010101" pitchFamily="50" charset="-127"/>
                          <a:ea typeface="굴림" panose="020B0600000101010101" pitchFamily="50" charset="-127"/>
                        </a:rPr>
                        <a:t>校内教室</a:t>
                      </a:r>
                      <a:endParaRPr lang="ko-KR" altLang="en-US" sz="1500" b="1" kern="0" spc="0" dirty="0">
                        <a:solidFill>
                          <a:srgbClr val="000000"/>
                        </a:solidFill>
                        <a:effectLst/>
                        <a:latin typeface="함초롬바탕" panose="02030604000101010101" pitchFamily="18" charset="-127"/>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60000"/>
                        </a:lnSpc>
                        <a:spcBef>
                          <a:spcPts val="0"/>
                        </a:spcBef>
                        <a:spcAft>
                          <a:spcPts val="0"/>
                        </a:spcAft>
                      </a:pPr>
                      <a:r>
                        <a:rPr lang="en-US" altLang="ko-KR" sz="1500" b="1" kern="0" spc="0" dirty="0">
                          <a:solidFill>
                            <a:srgbClr val="000000"/>
                          </a:solidFill>
                          <a:effectLst/>
                          <a:latin typeface="굴림" panose="020B0600000101010101" pitchFamily="50" charset="-127"/>
                          <a:ea typeface="굴림" panose="020B0600000101010101" pitchFamily="50" charset="-127"/>
                        </a:rPr>
                        <a:t>25</a:t>
                      </a:r>
                      <a:r>
                        <a:rPr lang="ko-KR" altLang="en-US" sz="1500" b="1" kern="0" spc="0" dirty="0" err="1">
                          <a:solidFill>
                            <a:srgbClr val="000000"/>
                          </a:solidFill>
                          <a:effectLst/>
                          <a:latin typeface="굴림" panose="020B0600000101010101" pitchFamily="50" charset="-127"/>
                          <a:ea typeface="굴림" panose="020B0600000101010101" pitchFamily="50" charset="-127"/>
                        </a:rPr>
                        <a:t>人</a:t>
                      </a:r>
                      <a:endParaRPr lang="ko-KR" altLang="en-US" sz="1500" b="1" kern="0" spc="0" dirty="0">
                        <a:solidFill>
                          <a:srgbClr val="000000"/>
                        </a:solidFill>
                        <a:effectLst/>
                        <a:latin typeface="함초롬바탕" panose="02030604000101010101" pitchFamily="18" charset="-127"/>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l" fontAlgn="base" latinLnBrk="0">
                        <a:lnSpc>
                          <a:spcPct val="160000"/>
                        </a:lnSpc>
                        <a:spcBef>
                          <a:spcPts val="0"/>
                        </a:spcBef>
                        <a:spcAft>
                          <a:spcPts val="0"/>
                        </a:spcAft>
                      </a:pPr>
                      <a:r>
                        <a:rPr lang="ko-KR" altLang="en-US" sz="1500" b="1" kern="0" spc="-60" dirty="0">
                          <a:solidFill>
                            <a:srgbClr val="000000"/>
                          </a:solidFill>
                          <a:effectLst/>
                          <a:latin typeface="굴림" panose="020B0600000101010101" pitchFamily="50" charset="-127"/>
                          <a:ea typeface="굴림" panose="020B0600000101010101" pitchFamily="50" charset="-127"/>
                        </a:rPr>
                        <a:t>⦁</a:t>
                      </a:r>
                      <a:r>
                        <a:rPr lang="ko-KR" altLang="en-US" sz="1500" b="1" kern="0" spc="-60" dirty="0" err="1">
                          <a:solidFill>
                            <a:srgbClr val="000000"/>
                          </a:solidFill>
                          <a:effectLst/>
                          <a:latin typeface="굴림" panose="020B0600000101010101" pitchFamily="50" charset="-127"/>
                          <a:ea typeface="굴림" panose="020B0600000101010101" pitchFamily="50" charset="-127"/>
                        </a:rPr>
                        <a:t>免费</a:t>
                      </a:r>
                      <a:r>
                        <a:rPr lang="en-US" altLang="ko-KR" sz="1500" b="1" kern="0" spc="-60" dirty="0">
                          <a:solidFill>
                            <a:srgbClr val="000000"/>
                          </a:solidFill>
                          <a:effectLst/>
                          <a:latin typeface="굴림" panose="020B0600000101010101" pitchFamily="50" charset="-127"/>
                          <a:ea typeface="굴림" panose="020B0600000101010101" pitchFamily="50" charset="-127"/>
                        </a:rPr>
                        <a:t>TOPIK</a:t>
                      </a:r>
                      <a:r>
                        <a:rPr lang="ko-KR" altLang="en-US" sz="1500" b="1" kern="0" spc="-60" dirty="0" err="1">
                          <a:solidFill>
                            <a:srgbClr val="000000"/>
                          </a:solidFill>
                          <a:effectLst/>
                          <a:latin typeface="굴림" panose="020B0600000101010101" pitchFamily="50" charset="-127"/>
                          <a:ea typeface="굴림" panose="020B0600000101010101" pitchFamily="50" charset="-127"/>
                        </a:rPr>
                        <a:t>模拟考试</a:t>
                      </a:r>
                      <a:endParaRPr lang="ko-KR" altLang="en-US" sz="1500" b="1" kern="0" spc="0" dirty="0">
                        <a:solidFill>
                          <a:srgbClr val="000000"/>
                        </a:solidFill>
                        <a:effectLst/>
                        <a:latin typeface="함초롬바탕" panose="02030604000101010101" pitchFamily="18" charset="-127"/>
                      </a:endParaRPr>
                    </a:p>
                    <a:p>
                      <a:pPr marL="0" marR="0" indent="0" algn="l" fontAlgn="base" latinLnBrk="0">
                        <a:lnSpc>
                          <a:spcPct val="160000"/>
                        </a:lnSpc>
                        <a:spcBef>
                          <a:spcPts val="0"/>
                        </a:spcBef>
                        <a:spcAft>
                          <a:spcPts val="0"/>
                        </a:spcAft>
                      </a:pPr>
                      <a:r>
                        <a:rPr lang="ko-KR" altLang="en-US" sz="1500" b="1" kern="0" spc="-60" dirty="0">
                          <a:solidFill>
                            <a:srgbClr val="000000"/>
                          </a:solidFill>
                          <a:effectLst/>
                          <a:latin typeface="굴림" panose="020B0600000101010101" pitchFamily="50" charset="-127"/>
                          <a:ea typeface="굴림" panose="020B0600000101010101" pitchFamily="50" charset="-127"/>
                        </a:rPr>
                        <a:t>⦁</a:t>
                      </a:r>
                      <a:r>
                        <a:rPr lang="ko-KR" altLang="en-US" sz="1500" b="1" kern="0" spc="-60" dirty="0" err="1">
                          <a:solidFill>
                            <a:srgbClr val="000000"/>
                          </a:solidFill>
                          <a:effectLst/>
                          <a:latin typeface="굴림" panose="020B0600000101010101" pitchFamily="50" charset="-127"/>
                          <a:ea typeface="굴림" panose="020B0600000101010101" pitchFamily="50" charset="-127"/>
                        </a:rPr>
                        <a:t>辅导全部免费</a:t>
                      </a:r>
                      <a:endParaRPr lang="ko-KR" altLang="en-US" sz="1500" b="1" kern="0" spc="0" dirty="0">
                        <a:solidFill>
                          <a:srgbClr val="000000"/>
                        </a:solidFill>
                        <a:effectLst/>
                        <a:latin typeface="함초롬바탕" panose="02030604000101010101" pitchFamily="18" charset="-127"/>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59306143"/>
                  </a:ext>
                </a:extLst>
              </a:tr>
            </a:tbl>
          </a:graphicData>
        </a:graphic>
      </p:graphicFrame>
      <p:sp>
        <p:nvSpPr>
          <p:cNvPr id="16" name="TextBox 15"/>
          <p:cNvSpPr txBox="1"/>
          <p:nvPr/>
        </p:nvSpPr>
        <p:spPr>
          <a:xfrm>
            <a:off x="9416256" y="439480"/>
            <a:ext cx="2157963" cy="369332"/>
          </a:xfrm>
          <a:prstGeom prst="rect">
            <a:avLst/>
          </a:prstGeom>
          <a:solidFill>
            <a:srgbClr val="FFFF00"/>
          </a:solidFill>
        </p:spPr>
        <p:txBody>
          <a:bodyPr wrap="none" rtlCol="0">
            <a:spAutoFit/>
          </a:bodyPr>
          <a:lstStyle/>
          <a:p>
            <a:r>
              <a:rPr lang="zh-CN" altLang="en-US" dirty="0"/>
              <a:t>将在</a:t>
            </a:r>
            <a:r>
              <a:rPr lang="en-US" altLang="zh-CN" dirty="0"/>
              <a:t>3</a:t>
            </a:r>
            <a:r>
              <a:rPr lang="zh-CN" altLang="en-US" dirty="0"/>
              <a:t>月初进行通知</a:t>
            </a:r>
            <a:endParaRPr lang="ko-KR" altLang="en-US" dirty="0"/>
          </a:p>
        </p:txBody>
      </p:sp>
      <p:sp>
        <p:nvSpPr>
          <p:cNvPr id="18" name="직사각형 17"/>
          <p:cNvSpPr/>
          <p:nvPr/>
        </p:nvSpPr>
        <p:spPr>
          <a:xfrm>
            <a:off x="9234143" y="1202422"/>
            <a:ext cx="2024850" cy="369332"/>
          </a:xfrm>
          <a:prstGeom prst="rect">
            <a:avLst/>
          </a:prstGeom>
        </p:spPr>
        <p:txBody>
          <a:bodyPr wrap="none">
            <a:spAutoFit/>
          </a:bodyPr>
          <a:lstStyle/>
          <a:p>
            <a:r>
              <a:rPr lang="en-US" altLang="ko-KR" dirty="0">
                <a:solidFill>
                  <a:srgbClr val="002060"/>
                </a:solidFill>
              </a:rPr>
              <a:t>Tel) 02-940-5305 </a:t>
            </a:r>
            <a:endParaRPr lang="ko-KR" altLang="en-US" dirty="0"/>
          </a:p>
        </p:txBody>
      </p:sp>
    </p:spTree>
    <p:extLst>
      <p:ext uri="{BB962C8B-B14F-4D97-AF65-F5344CB8AC3E}">
        <p14:creationId xmlns:p14="http://schemas.microsoft.com/office/powerpoint/2010/main" val="3213300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41939" y="163667"/>
            <a:ext cx="7580871" cy="523220"/>
          </a:xfrm>
          <a:prstGeom prst="rect">
            <a:avLst/>
          </a:prstGeom>
          <a:noFill/>
        </p:spPr>
        <p:txBody>
          <a:bodyPr wrap="square" rtlCol="0">
            <a:spAutoFit/>
          </a:bodyPr>
          <a:lstStyle/>
          <a:p>
            <a:pPr fontAlgn="base"/>
            <a:r>
              <a:rPr lang="en-US" altLang="ko-KR" sz="2800" b="1" dirty="0">
                <a:solidFill>
                  <a:srgbClr val="002060"/>
                </a:solidFill>
              </a:rPr>
              <a:t>5. TOPIK </a:t>
            </a:r>
            <a:r>
              <a:rPr lang="ko-KR" altLang="en-US" sz="2800" b="1" dirty="0" err="1">
                <a:solidFill>
                  <a:srgbClr val="002060"/>
                </a:solidFill>
              </a:rPr>
              <a:t>考试费退还</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94</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5" name="TextBox 14"/>
          <p:cNvSpPr txBox="1"/>
          <p:nvPr/>
        </p:nvSpPr>
        <p:spPr>
          <a:xfrm>
            <a:off x="326338" y="976569"/>
            <a:ext cx="11248736" cy="4247317"/>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fontAlgn="base"/>
            <a:r>
              <a:rPr lang="en-US" altLang="ko-KR" b="1" dirty="0"/>
              <a:t>1. </a:t>
            </a:r>
            <a:r>
              <a:rPr lang="ko-KR" altLang="en-US" b="1" dirty="0" err="1"/>
              <a:t>时间</a:t>
            </a:r>
            <a:r>
              <a:rPr lang="ko-KR" altLang="en-US" dirty="0"/>
              <a:t> </a:t>
            </a:r>
            <a:r>
              <a:rPr lang="en-US" altLang="ko-KR" dirty="0"/>
              <a:t>– 202</a:t>
            </a:r>
            <a:r>
              <a:rPr lang="en-US" altLang="zh-CN" dirty="0"/>
              <a:t>1</a:t>
            </a:r>
            <a:r>
              <a:rPr lang="ko-KR" altLang="en-US" dirty="0" err="1"/>
              <a:t>年</a:t>
            </a:r>
            <a:r>
              <a:rPr lang="ko-KR" altLang="en-US" dirty="0"/>
              <a:t> </a:t>
            </a:r>
            <a:r>
              <a:rPr lang="en-US" altLang="zh-CN" dirty="0"/>
              <a:t>1</a:t>
            </a:r>
            <a:r>
              <a:rPr lang="ko-KR" altLang="en-US" dirty="0" err="1"/>
              <a:t>学期</a:t>
            </a:r>
            <a:r>
              <a:rPr lang="zh-CN" altLang="en-US" dirty="0"/>
              <a:t>～</a:t>
            </a:r>
            <a:r>
              <a:rPr lang="en-US" altLang="zh-CN" dirty="0"/>
              <a:t>2</a:t>
            </a:r>
            <a:r>
              <a:rPr lang="zh-CN" altLang="en-US" dirty="0"/>
              <a:t>学期</a:t>
            </a:r>
            <a:endParaRPr lang="ko-KR" altLang="en-US" sz="800" dirty="0"/>
          </a:p>
          <a:p>
            <a:pPr fontAlgn="base"/>
            <a:endParaRPr lang="en-US" altLang="ko-KR" b="1" dirty="0"/>
          </a:p>
          <a:p>
            <a:pPr fontAlgn="base"/>
            <a:r>
              <a:rPr lang="en-US" altLang="ko-KR" b="1" dirty="0"/>
              <a:t>2. </a:t>
            </a:r>
            <a:r>
              <a:rPr lang="ko-KR" altLang="en-US" b="1" dirty="0" err="1"/>
              <a:t>活动内容</a:t>
            </a:r>
            <a:r>
              <a:rPr lang="en-US" altLang="ko-KR" dirty="0"/>
              <a:t> </a:t>
            </a:r>
          </a:p>
          <a:p>
            <a:pPr fontAlgn="base"/>
            <a:r>
              <a:rPr lang="ko-KR" altLang="en-US" dirty="0"/>
              <a:t> </a:t>
            </a:r>
            <a:r>
              <a:rPr lang="en-US" altLang="ko-KR" dirty="0"/>
              <a:t>-</a:t>
            </a:r>
            <a:r>
              <a:rPr lang="ko-KR" altLang="en-US" dirty="0"/>
              <a:t> </a:t>
            </a:r>
            <a:r>
              <a:rPr lang="ko-KR" altLang="en-US" dirty="0" err="1"/>
              <a:t>为</a:t>
            </a:r>
            <a:r>
              <a:rPr lang="en-US" altLang="ko-KR" dirty="0"/>
              <a:t>TOPIK Ⅱ</a:t>
            </a:r>
            <a:r>
              <a:rPr lang="ko-KR" altLang="en-US" dirty="0" err="1"/>
              <a:t>的考试参与者退还考试费</a:t>
            </a:r>
            <a:endParaRPr lang="en-US" altLang="ko-KR" dirty="0"/>
          </a:p>
          <a:p>
            <a:pPr fontAlgn="base"/>
            <a:endParaRPr lang="en-US" altLang="ko-KR" dirty="0"/>
          </a:p>
          <a:p>
            <a:pPr fontAlgn="base"/>
            <a:endParaRPr lang="en-US" altLang="ko-KR" dirty="0"/>
          </a:p>
          <a:p>
            <a:pPr fontAlgn="base"/>
            <a:endParaRPr lang="ko-KR" altLang="en-US" dirty="0"/>
          </a:p>
          <a:p>
            <a:pPr fontAlgn="base"/>
            <a:endParaRPr lang="ko-KR" altLang="en-US" dirty="0"/>
          </a:p>
          <a:p>
            <a:pPr fontAlgn="base"/>
            <a:endParaRPr lang="en-US" altLang="ko-KR" b="1" dirty="0"/>
          </a:p>
          <a:p>
            <a:pPr fontAlgn="base"/>
            <a:endParaRPr lang="en-US" altLang="ko-KR" b="1" dirty="0"/>
          </a:p>
          <a:p>
            <a:pPr fontAlgn="base"/>
            <a:endParaRPr lang="en-US" altLang="ko-KR" b="1" dirty="0"/>
          </a:p>
          <a:p>
            <a:pPr fontAlgn="base"/>
            <a:r>
              <a:rPr lang="en-US" altLang="ko-KR" b="1" dirty="0"/>
              <a:t>3</a:t>
            </a:r>
            <a:r>
              <a:rPr lang="en-US" altLang="ko-KR" dirty="0"/>
              <a:t>. </a:t>
            </a:r>
            <a:r>
              <a:rPr lang="ko-KR" altLang="en-US" b="1" dirty="0" err="1"/>
              <a:t>申请方法</a:t>
            </a:r>
            <a:endParaRPr lang="ko-KR" altLang="en-US" dirty="0"/>
          </a:p>
          <a:p>
            <a:pPr fontAlgn="base"/>
            <a:r>
              <a:rPr lang="en-US" altLang="zh-CN" dirty="0"/>
              <a:t>-</a:t>
            </a:r>
            <a:r>
              <a:rPr lang="zh-CN" altLang="en-US" dirty="0"/>
              <a:t> </a:t>
            </a:r>
            <a:r>
              <a:rPr lang="ko-KR" altLang="en-US" dirty="0" err="1"/>
              <a:t>在官网确认信息后进行申请</a:t>
            </a:r>
            <a:endParaRPr lang="en-US" altLang="ko-KR" dirty="0"/>
          </a:p>
          <a:p>
            <a:pPr fontAlgn="base"/>
            <a:endParaRPr lang="en-US" altLang="ko-KR" dirty="0"/>
          </a:p>
          <a:p>
            <a:pPr fontAlgn="base"/>
            <a:r>
              <a:rPr lang="en-US" altLang="ko-KR" b="1" dirty="0"/>
              <a:t>4. </a:t>
            </a:r>
            <a:r>
              <a:rPr lang="ko-KR" altLang="en-US" b="1" dirty="0" err="1"/>
              <a:t>负责部门</a:t>
            </a:r>
            <a:r>
              <a:rPr lang="ko-KR" altLang="en-US" dirty="0"/>
              <a:t> </a:t>
            </a:r>
            <a:r>
              <a:rPr lang="en-US" altLang="ko-KR" dirty="0"/>
              <a:t>: </a:t>
            </a:r>
            <a:r>
              <a:rPr lang="ko-KR" altLang="en-US" dirty="0" err="1"/>
              <a:t>国际教育院</a:t>
            </a:r>
            <a:r>
              <a:rPr lang="en-US" altLang="ko-KR" dirty="0"/>
              <a:t>(</a:t>
            </a:r>
            <a:r>
              <a:rPr lang="ko-KR" altLang="en-US" dirty="0" err="1"/>
              <a:t>문화관</a:t>
            </a:r>
            <a:r>
              <a:rPr lang="ko-KR" altLang="en-US" dirty="0"/>
              <a:t> </a:t>
            </a:r>
            <a:r>
              <a:rPr lang="en-US" altLang="ko-KR" dirty="0"/>
              <a:t>117</a:t>
            </a:r>
            <a:r>
              <a:rPr lang="ko-KR" altLang="en-US" dirty="0"/>
              <a:t>호</a:t>
            </a:r>
            <a:r>
              <a:rPr lang="en-US" altLang="ko-KR" dirty="0"/>
              <a:t>) / 02-940-5306</a:t>
            </a:r>
            <a:endParaRPr lang="ko-KR" altLang="en-US" dirty="0"/>
          </a:p>
        </p:txBody>
      </p:sp>
      <p:graphicFrame>
        <p:nvGraphicFramePr>
          <p:cNvPr id="7" name="표 6"/>
          <p:cNvGraphicFramePr>
            <a:graphicFrameLocks noGrp="1"/>
          </p:cNvGraphicFramePr>
          <p:nvPr>
            <p:extLst>
              <p:ext uri="{D42A27DB-BD31-4B8C-83A1-F6EECF244321}">
                <p14:modId xmlns:p14="http://schemas.microsoft.com/office/powerpoint/2010/main" val="3209463619"/>
              </p:ext>
            </p:extLst>
          </p:nvPr>
        </p:nvGraphicFramePr>
        <p:xfrm>
          <a:off x="637472" y="2396760"/>
          <a:ext cx="10082109" cy="1607820"/>
        </p:xfrm>
        <a:graphic>
          <a:graphicData uri="http://schemas.openxmlformats.org/drawingml/2006/table">
            <a:tbl>
              <a:tblPr/>
              <a:tblGrid>
                <a:gridCol w="2625531">
                  <a:extLst>
                    <a:ext uri="{9D8B030D-6E8A-4147-A177-3AD203B41FA5}">
                      <a16:colId xmlns:a16="http://schemas.microsoft.com/office/drawing/2014/main" val="3390869600"/>
                    </a:ext>
                  </a:extLst>
                </a:gridCol>
                <a:gridCol w="1899840">
                  <a:extLst>
                    <a:ext uri="{9D8B030D-6E8A-4147-A177-3AD203B41FA5}">
                      <a16:colId xmlns:a16="http://schemas.microsoft.com/office/drawing/2014/main" val="2020383715"/>
                    </a:ext>
                  </a:extLst>
                </a:gridCol>
                <a:gridCol w="2926080">
                  <a:extLst>
                    <a:ext uri="{9D8B030D-6E8A-4147-A177-3AD203B41FA5}">
                      <a16:colId xmlns:a16="http://schemas.microsoft.com/office/drawing/2014/main" val="2841201295"/>
                    </a:ext>
                  </a:extLst>
                </a:gridCol>
                <a:gridCol w="2630658">
                  <a:extLst>
                    <a:ext uri="{9D8B030D-6E8A-4147-A177-3AD203B41FA5}">
                      <a16:colId xmlns:a16="http://schemas.microsoft.com/office/drawing/2014/main" val="3984214243"/>
                    </a:ext>
                  </a:extLst>
                </a:gridCol>
              </a:tblGrid>
              <a:tr h="224251">
                <a:tc>
                  <a:txBody>
                    <a:bodyPr/>
                    <a:lstStyle/>
                    <a:p>
                      <a:pPr marL="0" marR="0" indent="0" algn="ctr" fontAlgn="base" latinLnBrk="0">
                        <a:lnSpc>
                          <a:spcPct val="160000"/>
                        </a:lnSpc>
                        <a:spcBef>
                          <a:spcPts val="0"/>
                        </a:spcBef>
                        <a:spcAft>
                          <a:spcPts val="0"/>
                        </a:spcAft>
                      </a:pPr>
                      <a:r>
                        <a:rPr lang="ko-KR" altLang="en-US" sz="1500" b="1" kern="0" spc="0" dirty="0" err="1">
                          <a:solidFill>
                            <a:srgbClr val="000000"/>
                          </a:solidFill>
                          <a:effectLst/>
                          <a:latin typeface="함초롬바탕" panose="02030604000101010101" pitchFamily="18" charset="-127"/>
                        </a:rPr>
                        <a:t>参与对象</a:t>
                      </a:r>
                      <a:endParaRPr lang="ko-KR" altLang="en-US" sz="1500" b="1" kern="0" spc="0" dirty="0">
                        <a:solidFill>
                          <a:srgbClr val="000000"/>
                        </a:solidFill>
                        <a:effectLst/>
                        <a:latin typeface="함초롬바탕" panose="02030604000101010101" pitchFamily="18" charset="-127"/>
                      </a:endParaRPr>
                    </a:p>
                  </a:txBody>
                  <a:tcPr marL="64770" marR="64770" marT="17907" marB="17907" anchor="ctr">
                    <a:lnL w="21590"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21590" cap="flat" cmpd="sng" algn="ctr">
                      <a:solidFill>
                        <a:srgbClr val="000000"/>
                      </a:solidFill>
                      <a:prstDash val="solid"/>
                      <a:round/>
                      <a:headEnd type="none" w="med" len="med"/>
                      <a:tailEnd type="none" w="med" len="med"/>
                    </a:lnB>
                    <a:solidFill>
                      <a:srgbClr val="D6D6D6"/>
                    </a:solidFill>
                  </a:tcPr>
                </a:tc>
                <a:tc>
                  <a:txBody>
                    <a:bodyPr/>
                    <a:lstStyle/>
                    <a:p>
                      <a:pPr marL="0" marR="0" indent="0" algn="ctr" fontAlgn="base" latinLnBrk="0">
                        <a:lnSpc>
                          <a:spcPct val="160000"/>
                        </a:lnSpc>
                        <a:spcBef>
                          <a:spcPts val="0"/>
                        </a:spcBef>
                        <a:spcAft>
                          <a:spcPts val="0"/>
                        </a:spcAft>
                      </a:pPr>
                      <a:r>
                        <a:rPr lang="ko-KR" altLang="en-US" sz="1500" b="1" kern="0" spc="0" dirty="0" err="1">
                          <a:solidFill>
                            <a:srgbClr val="000000"/>
                          </a:solidFill>
                          <a:effectLst/>
                          <a:latin typeface="함초롬바탕" panose="02030604000101010101" pitchFamily="18" charset="-127"/>
                        </a:rPr>
                        <a:t>申请时间</a:t>
                      </a:r>
                      <a:endParaRPr lang="ko-KR" altLang="en-US" sz="1500" b="1" kern="0" spc="0" dirty="0">
                        <a:solidFill>
                          <a:srgbClr val="000000"/>
                        </a:solidFill>
                        <a:effectLst/>
                        <a:latin typeface="함초롬바탕" panose="02030604000101010101" pitchFamily="18" charset="-127"/>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21590" cap="flat" cmpd="sng" algn="ctr">
                      <a:solidFill>
                        <a:srgbClr val="000000"/>
                      </a:solidFill>
                      <a:prstDash val="solid"/>
                      <a:round/>
                      <a:headEnd type="none" w="med" len="med"/>
                      <a:tailEnd type="none" w="med" len="med"/>
                    </a:lnB>
                    <a:solidFill>
                      <a:srgbClr val="D6D6D6"/>
                    </a:solidFill>
                  </a:tcPr>
                </a:tc>
                <a:tc>
                  <a:txBody>
                    <a:bodyPr/>
                    <a:lstStyle/>
                    <a:p>
                      <a:pPr marL="0" marR="0" indent="0" algn="ctr" fontAlgn="base" latinLnBrk="0">
                        <a:lnSpc>
                          <a:spcPct val="160000"/>
                        </a:lnSpc>
                        <a:spcBef>
                          <a:spcPts val="0"/>
                        </a:spcBef>
                        <a:spcAft>
                          <a:spcPts val="0"/>
                        </a:spcAft>
                      </a:pPr>
                      <a:r>
                        <a:rPr lang="ko-KR" altLang="en-US" sz="1500" b="1" kern="0" spc="0" dirty="0" err="1">
                          <a:solidFill>
                            <a:srgbClr val="000000"/>
                          </a:solidFill>
                          <a:effectLst/>
                          <a:latin typeface="함초롬바탕" panose="02030604000101010101" pitchFamily="18" charset="-127"/>
                        </a:rPr>
                        <a:t>申请材料</a:t>
                      </a:r>
                      <a:endParaRPr lang="ko-KR" altLang="en-US" sz="1500" b="1" kern="0" spc="0" dirty="0">
                        <a:solidFill>
                          <a:srgbClr val="000000"/>
                        </a:solidFill>
                        <a:effectLst/>
                        <a:latin typeface="함초롬바탕" panose="02030604000101010101" pitchFamily="18" charset="-127"/>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21590" cap="flat" cmpd="sng" algn="ctr">
                      <a:solidFill>
                        <a:srgbClr val="000000"/>
                      </a:solidFill>
                      <a:prstDash val="solid"/>
                      <a:round/>
                      <a:headEnd type="none" w="med" len="med"/>
                      <a:tailEnd type="none" w="med" len="med"/>
                    </a:lnB>
                    <a:solidFill>
                      <a:srgbClr val="D6D6D6"/>
                    </a:solidFill>
                  </a:tcPr>
                </a:tc>
                <a:tc>
                  <a:txBody>
                    <a:bodyPr/>
                    <a:lstStyle/>
                    <a:p>
                      <a:pPr marL="0" marR="0" indent="0" algn="ctr" fontAlgn="base" latinLnBrk="0">
                        <a:lnSpc>
                          <a:spcPct val="160000"/>
                        </a:lnSpc>
                        <a:spcBef>
                          <a:spcPts val="0"/>
                        </a:spcBef>
                        <a:spcAft>
                          <a:spcPts val="0"/>
                        </a:spcAft>
                      </a:pPr>
                      <a:r>
                        <a:rPr lang="ko-KR" altLang="en-US" sz="1500" b="1" kern="0" spc="0" dirty="0" err="1">
                          <a:solidFill>
                            <a:srgbClr val="000000"/>
                          </a:solidFill>
                          <a:effectLst/>
                          <a:latin typeface="굴림" panose="020B0600000101010101" pitchFamily="50" charset="-127"/>
                          <a:ea typeface="굴림" panose="020B0600000101010101" pitchFamily="50" charset="-127"/>
                        </a:rPr>
                        <a:t>福利</a:t>
                      </a:r>
                      <a:endParaRPr lang="ko-KR" altLang="en-US" sz="1500" b="1" kern="0" spc="0" dirty="0">
                        <a:solidFill>
                          <a:srgbClr val="000000"/>
                        </a:solidFill>
                        <a:effectLst/>
                        <a:latin typeface="함초롬바탕" panose="02030604000101010101" pitchFamily="18" charset="-127"/>
                      </a:endParaRPr>
                    </a:p>
                  </a:txBody>
                  <a:tcPr marL="64770" marR="64770" marT="17907" marB="17907" anchor="ctr">
                    <a:lnL w="3556" cap="flat" cmpd="sng" algn="ctr">
                      <a:solidFill>
                        <a:srgbClr val="000000"/>
                      </a:solidFill>
                      <a:prstDash val="solid"/>
                      <a:round/>
                      <a:headEnd type="none" w="med" len="med"/>
                      <a:tailEnd type="none" w="med" len="med"/>
                    </a:lnL>
                    <a:lnR w="21590"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21590" cap="flat" cmpd="sng" algn="ctr">
                      <a:solidFill>
                        <a:srgbClr val="000000"/>
                      </a:solidFill>
                      <a:prstDash val="solid"/>
                      <a:round/>
                      <a:headEnd type="none" w="med" len="med"/>
                      <a:tailEnd type="none" w="med" len="med"/>
                    </a:lnB>
                    <a:solidFill>
                      <a:srgbClr val="D6D6D6"/>
                    </a:solidFill>
                  </a:tcPr>
                </a:tc>
                <a:extLst>
                  <a:ext uri="{0D108BD9-81ED-4DB2-BD59-A6C34878D82A}">
                    <a16:rowId xmlns:a16="http://schemas.microsoft.com/office/drawing/2014/main" val="4014872842"/>
                  </a:ext>
                </a:extLst>
              </a:tr>
              <a:tr h="1069518">
                <a:tc>
                  <a:txBody>
                    <a:bodyPr/>
                    <a:lstStyle/>
                    <a:p>
                      <a:pPr marL="0" marR="0" indent="0" algn="ctr" fontAlgn="base" latinLnBrk="0">
                        <a:lnSpc>
                          <a:spcPct val="130000"/>
                        </a:lnSpc>
                        <a:spcBef>
                          <a:spcPts val="0"/>
                        </a:spcBef>
                        <a:spcAft>
                          <a:spcPts val="0"/>
                        </a:spcAft>
                      </a:pPr>
                      <a:r>
                        <a:rPr lang="en-US" altLang="zh-CN" sz="1600" b="1" kern="0" spc="0" dirty="0">
                          <a:solidFill>
                            <a:srgbClr val="000000"/>
                          </a:solidFill>
                          <a:effectLst/>
                          <a:latin typeface="함초롬바탕" panose="02030604000101010101" pitchFamily="18" charset="-127"/>
                        </a:rPr>
                        <a:t>2021</a:t>
                      </a:r>
                      <a:r>
                        <a:rPr lang="zh-CN" altLang="en-US" sz="1600" b="1" kern="0" spc="0" dirty="0">
                          <a:solidFill>
                            <a:srgbClr val="000000"/>
                          </a:solidFill>
                          <a:effectLst/>
                          <a:latin typeface="함초롬바탕" panose="02030604000101010101" pitchFamily="18" charset="-127"/>
                        </a:rPr>
                        <a:t>年</a:t>
                      </a:r>
                      <a:r>
                        <a:rPr lang="en-US" altLang="zh-CN" sz="1600" b="1" kern="0" spc="0" dirty="0">
                          <a:solidFill>
                            <a:srgbClr val="000000"/>
                          </a:solidFill>
                          <a:effectLst/>
                          <a:latin typeface="함초롬바탕" panose="02030604000101010101" pitchFamily="18" charset="-127"/>
                        </a:rPr>
                        <a:t>3</a:t>
                      </a:r>
                      <a:r>
                        <a:rPr lang="zh-CN" altLang="en-US" sz="1600" b="1" kern="0" spc="0" dirty="0">
                          <a:solidFill>
                            <a:srgbClr val="000000"/>
                          </a:solidFill>
                          <a:effectLst/>
                          <a:latin typeface="함초롬바탕" panose="02030604000101010101" pitchFamily="18" charset="-127"/>
                        </a:rPr>
                        <a:t>月份后参与</a:t>
                      </a:r>
                      <a:r>
                        <a:rPr lang="en-US" altLang="zh-CN" sz="1600" b="1" kern="0" spc="0" dirty="0">
                          <a:solidFill>
                            <a:srgbClr val="000000"/>
                          </a:solidFill>
                          <a:effectLst/>
                          <a:latin typeface="함초롬바탕" panose="02030604000101010101" pitchFamily="18" charset="-127"/>
                        </a:rPr>
                        <a:t>TOPIK</a:t>
                      </a:r>
                      <a:r>
                        <a:rPr lang="zh-CN" altLang="en-US" sz="1600" b="1" kern="0" spc="0" dirty="0">
                          <a:solidFill>
                            <a:srgbClr val="000000"/>
                          </a:solidFill>
                          <a:effectLst/>
                          <a:latin typeface="함초롬바탕" panose="02030604000101010101" pitchFamily="18" charset="-127"/>
                        </a:rPr>
                        <a:t>考试的同学</a:t>
                      </a:r>
                      <a:endParaRPr lang="en-US" altLang="ko-KR" sz="1600" b="1" kern="0" spc="0" dirty="0">
                        <a:solidFill>
                          <a:srgbClr val="000000"/>
                        </a:solidFill>
                        <a:effectLst/>
                        <a:latin typeface="함초롬바탕" panose="02030604000101010101" pitchFamily="18" charset="-127"/>
                      </a:endParaRPr>
                    </a:p>
                  </a:txBody>
                  <a:tcPr marL="64770" marR="64770" marT="17907" marB="17907" anchor="ctr">
                    <a:lnL w="21590"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pPr>
                      <a:r>
                        <a:rPr lang="en-US" altLang="ko-KR" sz="1600" b="1" kern="0" spc="0" dirty="0">
                          <a:solidFill>
                            <a:srgbClr val="000000"/>
                          </a:solidFill>
                          <a:effectLst/>
                          <a:latin typeface="함초롬바탕" panose="02030604000101010101" pitchFamily="18" charset="-127"/>
                        </a:rPr>
                        <a:t>202</a:t>
                      </a:r>
                      <a:r>
                        <a:rPr lang="en-US" altLang="zh-CN" sz="1600" b="1" kern="0" spc="0" dirty="0">
                          <a:solidFill>
                            <a:srgbClr val="000000"/>
                          </a:solidFill>
                          <a:effectLst/>
                          <a:latin typeface="함초롬바탕" panose="02030604000101010101" pitchFamily="18" charset="-127"/>
                        </a:rPr>
                        <a:t>1</a:t>
                      </a:r>
                      <a:r>
                        <a:rPr lang="ko-KR" altLang="en-US" sz="1600" b="1" kern="0" spc="0" dirty="0" err="1">
                          <a:solidFill>
                            <a:srgbClr val="000000"/>
                          </a:solidFill>
                          <a:effectLst/>
                          <a:latin typeface="함초롬바탕" panose="02030604000101010101" pitchFamily="18" charset="-127"/>
                        </a:rPr>
                        <a:t>年</a:t>
                      </a:r>
                      <a:r>
                        <a:rPr lang="en-US" altLang="zh-CN" sz="1600" b="1" kern="0" spc="0" dirty="0">
                          <a:solidFill>
                            <a:srgbClr val="000000"/>
                          </a:solidFill>
                          <a:effectLst/>
                          <a:latin typeface="함초롬바탕" panose="02030604000101010101" pitchFamily="18" charset="-127"/>
                        </a:rPr>
                        <a:t>6</a:t>
                      </a:r>
                      <a:r>
                        <a:rPr lang="zh-CN" altLang="en-US" sz="1600" b="1" kern="0" spc="0" dirty="0">
                          <a:solidFill>
                            <a:srgbClr val="000000"/>
                          </a:solidFill>
                          <a:effectLst/>
                          <a:latin typeface="함초롬바탕" panose="02030604000101010101" pitchFamily="18" charset="-127"/>
                        </a:rPr>
                        <a:t>月中旬</a:t>
                      </a:r>
                      <a:endParaRPr lang="ko-KR" altLang="en-US" sz="1600" b="1" kern="0" spc="0" dirty="0">
                        <a:solidFill>
                          <a:srgbClr val="000000"/>
                        </a:solidFill>
                        <a:effectLst/>
                        <a:latin typeface="함초롬바탕" panose="02030604000101010101" pitchFamily="18" charset="-127"/>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60000"/>
                        </a:lnSpc>
                        <a:spcBef>
                          <a:spcPts val="0"/>
                        </a:spcBef>
                        <a:spcAft>
                          <a:spcPts val="0"/>
                        </a:spcAft>
                      </a:pPr>
                      <a:r>
                        <a:rPr lang="ko-KR" altLang="en-US" sz="1600" b="1" kern="0" spc="-60" dirty="0">
                          <a:solidFill>
                            <a:srgbClr val="000000"/>
                          </a:solidFill>
                          <a:effectLst/>
                          <a:latin typeface="굴림" panose="020B0600000101010101" pitchFamily="50" charset="-127"/>
                          <a:ea typeface="굴림" panose="020B0600000101010101" pitchFamily="50" charset="-127"/>
                        </a:rPr>
                        <a:t>⦁</a:t>
                      </a:r>
                      <a:r>
                        <a:rPr lang="en-US" altLang="ko-KR" sz="1600" b="1" kern="0" spc="0" dirty="0">
                          <a:solidFill>
                            <a:srgbClr val="000000"/>
                          </a:solidFill>
                          <a:effectLst/>
                          <a:latin typeface="함초롬바탕" panose="02030604000101010101" pitchFamily="18" charset="-127"/>
                        </a:rPr>
                        <a:t>TOPIK </a:t>
                      </a:r>
                      <a:r>
                        <a:rPr lang="ko-KR" altLang="en-US" sz="1600" b="1" kern="0" spc="0" dirty="0" err="1">
                          <a:solidFill>
                            <a:srgbClr val="000000"/>
                          </a:solidFill>
                          <a:effectLst/>
                          <a:latin typeface="함초롬바탕" panose="02030604000101010101" pitchFamily="18" charset="-127"/>
                        </a:rPr>
                        <a:t>考试费用退还申请</a:t>
                      </a:r>
                      <a:endParaRPr lang="en-US" altLang="ko-KR" sz="1600" b="1" kern="0" spc="0" dirty="0">
                        <a:solidFill>
                          <a:srgbClr val="000000"/>
                        </a:solidFill>
                        <a:effectLst/>
                        <a:latin typeface="함초롬바탕" panose="02030604000101010101" pitchFamily="18" charset="-127"/>
                      </a:endParaRPr>
                    </a:p>
                    <a:p>
                      <a:pPr marL="0" marR="0" indent="0" algn="ctr" fontAlgn="base" latinLnBrk="0">
                        <a:lnSpc>
                          <a:spcPct val="160000"/>
                        </a:lnSpc>
                        <a:spcBef>
                          <a:spcPts val="0"/>
                        </a:spcBef>
                        <a:spcAft>
                          <a:spcPts val="0"/>
                        </a:spcAft>
                      </a:pPr>
                      <a:r>
                        <a:rPr lang="ko-KR" altLang="en-US" sz="1600" b="1" kern="0" spc="-60" dirty="0">
                          <a:solidFill>
                            <a:srgbClr val="000000"/>
                          </a:solidFill>
                          <a:effectLst/>
                          <a:latin typeface="굴림" panose="020B0600000101010101" pitchFamily="50" charset="-127"/>
                          <a:ea typeface="굴림" panose="020B0600000101010101" pitchFamily="50" charset="-127"/>
                        </a:rPr>
                        <a:t>⦁</a:t>
                      </a:r>
                      <a:r>
                        <a:rPr lang="en-US" altLang="ko-KR" sz="1600" b="1" kern="0" spc="0" dirty="0">
                          <a:solidFill>
                            <a:srgbClr val="000000"/>
                          </a:solidFill>
                          <a:effectLst/>
                          <a:latin typeface="함초롬바탕" panose="02030604000101010101" pitchFamily="18" charset="-127"/>
                        </a:rPr>
                        <a:t>TOPIK </a:t>
                      </a:r>
                      <a:r>
                        <a:rPr lang="ko-KR" altLang="en-US" sz="1600" b="1" kern="0" spc="0" dirty="0" err="1">
                          <a:solidFill>
                            <a:srgbClr val="000000"/>
                          </a:solidFill>
                          <a:effectLst/>
                          <a:latin typeface="함초롬바탕" panose="02030604000101010101" pitchFamily="18" charset="-127"/>
                        </a:rPr>
                        <a:t>成绩</a:t>
                      </a:r>
                      <a:r>
                        <a:rPr lang="en-US" altLang="zh-CN" sz="1600" b="1" kern="0" spc="0" dirty="0">
                          <a:solidFill>
                            <a:srgbClr val="000000"/>
                          </a:solidFill>
                          <a:effectLst/>
                          <a:latin typeface="함초롬바탕" panose="02030604000101010101" pitchFamily="18" charset="-127"/>
                        </a:rPr>
                        <a:t>1</a:t>
                      </a:r>
                      <a:r>
                        <a:rPr lang="zh-CN" altLang="en-US" sz="1600" b="1" kern="0" spc="0" dirty="0">
                          <a:solidFill>
                            <a:srgbClr val="000000"/>
                          </a:solidFill>
                          <a:effectLst/>
                          <a:latin typeface="함초롬바탕" panose="02030604000101010101" pitchFamily="18" charset="-127"/>
                        </a:rPr>
                        <a:t>份</a:t>
                      </a:r>
                      <a:endParaRPr lang="en-US" altLang="ko-KR" sz="1600" b="1" kern="0" spc="0" dirty="0">
                        <a:solidFill>
                          <a:srgbClr val="000000"/>
                        </a:solidFill>
                        <a:effectLst/>
                        <a:latin typeface="함초롬바탕" panose="02030604000101010101" pitchFamily="18" charset="-127"/>
                      </a:endParaRPr>
                    </a:p>
                    <a:p>
                      <a:pPr marL="0" marR="0" indent="0" algn="ctr" fontAlgn="base" latinLnBrk="0">
                        <a:lnSpc>
                          <a:spcPct val="160000"/>
                        </a:lnSpc>
                        <a:spcBef>
                          <a:spcPts val="0"/>
                        </a:spcBef>
                        <a:spcAft>
                          <a:spcPts val="0"/>
                        </a:spcAft>
                      </a:pPr>
                      <a:r>
                        <a:rPr lang="ko-KR" altLang="en-US" sz="1600" b="1" kern="0" spc="-60" dirty="0">
                          <a:solidFill>
                            <a:srgbClr val="000000"/>
                          </a:solidFill>
                          <a:effectLst/>
                          <a:latin typeface="굴림" panose="020B0600000101010101" pitchFamily="50" charset="-127"/>
                          <a:ea typeface="굴림" panose="020B0600000101010101" pitchFamily="50" charset="-127"/>
                        </a:rPr>
                        <a:t>⦁ </a:t>
                      </a:r>
                      <a:r>
                        <a:rPr lang="ko-KR" altLang="en-US" sz="1600" b="1" kern="0" spc="-60" dirty="0" err="1">
                          <a:solidFill>
                            <a:srgbClr val="000000"/>
                          </a:solidFill>
                          <a:effectLst/>
                          <a:latin typeface="굴림" panose="020B0600000101010101" pitchFamily="50" charset="-127"/>
                          <a:ea typeface="굴림" panose="020B0600000101010101" pitchFamily="50" charset="-127"/>
                        </a:rPr>
                        <a:t>本人存折</a:t>
                      </a:r>
                      <a:r>
                        <a:rPr lang="zh-CN" altLang="en-US" sz="1600" b="1" kern="0" spc="-60" dirty="0">
                          <a:solidFill>
                            <a:srgbClr val="000000"/>
                          </a:solidFill>
                          <a:effectLst/>
                          <a:latin typeface="굴림" panose="020B0600000101010101" pitchFamily="50" charset="-127"/>
                          <a:ea typeface="굴림" panose="020B0600000101010101" pitchFamily="50" charset="-127"/>
                        </a:rPr>
                        <a:t>（通帐）复印件</a:t>
                      </a:r>
                      <a:r>
                        <a:rPr lang="en-US" altLang="zh-CN" sz="1600" b="1" kern="0" spc="-60" dirty="0">
                          <a:solidFill>
                            <a:srgbClr val="000000"/>
                          </a:solidFill>
                          <a:effectLst/>
                          <a:latin typeface="굴림" panose="020B0600000101010101" pitchFamily="50" charset="-127"/>
                          <a:ea typeface="굴림" panose="020B0600000101010101" pitchFamily="50" charset="-127"/>
                        </a:rPr>
                        <a:t>1</a:t>
                      </a:r>
                      <a:r>
                        <a:rPr lang="zh-CN" altLang="en-US" sz="1600" b="1" kern="0" spc="-60" dirty="0">
                          <a:solidFill>
                            <a:srgbClr val="000000"/>
                          </a:solidFill>
                          <a:effectLst/>
                          <a:latin typeface="굴림" panose="020B0600000101010101" pitchFamily="50" charset="-127"/>
                          <a:ea typeface="굴림" panose="020B0600000101010101" pitchFamily="50" charset="-127"/>
                        </a:rPr>
                        <a:t>份</a:t>
                      </a:r>
                      <a:endParaRPr lang="ko-KR" altLang="en-US" sz="1600" b="1" kern="0" spc="0" dirty="0">
                        <a:solidFill>
                          <a:srgbClr val="000000"/>
                        </a:solidFill>
                        <a:effectLst/>
                        <a:latin typeface="함초롬바탕" panose="02030604000101010101" pitchFamily="18" charset="-127"/>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60000"/>
                        </a:lnSpc>
                        <a:spcBef>
                          <a:spcPts val="0"/>
                        </a:spcBef>
                        <a:spcAft>
                          <a:spcPts val="0"/>
                        </a:spcAft>
                      </a:pPr>
                      <a:r>
                        <a:rPr lang="ko-KR" altLang="en-US" sz="1600" b="1" kern="0" spc="0" dirty="0" err="1">
                          <a:solidFill>
                            <a:srgbClr val="000000"/>
                          </a:solidFill>
                          <a:effectLst/>
                          <a:latin typeface="함초롬바탕" panose="02030604000101010101" pitchFamily="18" charset="-127"/>
                        </a:rPr>
                        <a:t>考试费</a:t>
                      </a:r>
                      <a:r>
                        <a:rPr lang="en-US" altLang="ko-KR" sz="1600" b="1" kern="0" spc="0" dirty="0">
                          <a:solidFill>
                            <a:srgbClr val="000000"/>
                          </a:solidFill>
                          <a:effectLst/>
                          <a:latin typeface="함초롬바탕" panose="02030604000101010101" pitchFamily="18" charset="-127"/>
                        </a:rPr>
                        <a:t>(</a:t>
                      </a:r>
                      <a:r>
                        <a:rPr lang="en-US" altLang="zh-CN" sz="1600" b="1" kern="0" spc="0" dirty="0">
                          <a:solidFill>
                            <a:srgbClr val="000000"/>
                          </a:solidFill>
                          <a:effectLst/>
                          <a:latin typeface="함초롬바탕" panose="02030604000101010101" pitchFamily="18" charset="-127"/>
                        </a:rPr>
                        <a:t>55</a:t>
                      </a:r>
                      <a:r>
                        <a:rPr lang="en-US" altLang="ko-KR" sz="1600" b="1" kern="0" spc="0" dirty="0">
                          <a:solidFill>
                            <a:srgbClr val="000000"/>
                          </a:solidFill>
                          <a:effectLst/>
                          <a:latin typeface="함초롬바탕" panose="02030604000101010101" pitchFamily="18" charset="-127"/>
                        </a:rPr>
                        <a:t>,000</a:t>
                      </a:r>
                      <a:r>
                        <a:rPr lang="ko-KR" altLang="en-US" sz="1600" b="1" kern="0" spc="0" dirty="0" err="1">
                          <a:solidFill>
                            <a:srgbClr val="000000"/>
                          </a:solidFill>
                          <a:effectLst/>
                          <a:latin typeface="함초롬바탕" panose="02030604000101010101" pitchFamily="18" charset="-127"/>
                        </a:rPr>
                        <a:t>万韩元</a:t>
                      </a:r>
                      <a:r>
                        <a:rPr lang="zh-CN" altLang="en-US" sz="1600" b="1" kern="0" spc="0" dirty="0">
                          <a:solidFill>
                            <a:srgbClr val="000000"/>
                          </a:solidFill>
                          <a:effectLst/>
                          <a:latin typeface="함초롬바탕" panose="02030604000101010101" pitchFamily="18" charset="-127"/>
                        </a:rPr>
                        <a:t>）退还</a:t>
                      </a:r>
                      <a:endParaRPr lang="ko-KR" altLang="en-US" sz="1600" b="1" kern="0" spc="0" dirty="0">
                        <a:solidFill>
                          <a:srgbClr val="000000"/>
                        </a:solidFill>
                        <a:effectLst/>
                        <a:latin typeface="함초롬바탕" panose="02030604000101010101" pitchFamily="18" charset="-127"/>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21590"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59306143"/>
                  </a:ext>
                </a:extLst>
              </a:tr>
            </a:tbl>
          </a:graphicData>
        </a:graphic>
      </p:graphicFrame>
      <p:sp>
        <p:nvSpPr>
          <p:cNvPr id="16" name="TextBox 15"/>
          <p:cNvSpPr txBox="1"/>
          <p:nvPr/>
        </p:nvSpPr>
        <p:spPr>
          <a:xfrm>
            <a:off x="9466500" y="381502"/>
            <a:ext cx="2602094" cy="369332"/>
          </a:xfrm>
          <a:prstGeom prst="rect">
            <a:avLst/>
          </a:prstGeom>
          <a:solidFill>
            <a:srgbClr val="FFFF00"/>
          </a:solidFill>
        </p:spPr>
        <p:txBody>
          <a:bodyPr wrap="square" rtlCol="0">
            <a:spAutoFit/>
          </a:bodyPr>
          <a:lstStyle/>
          <a:p>
            <a:r>
              <a:rPr lang="zh-CN" altLang="en-US" dirty="0"/>
              <a:t>将在</a:t>
            </a:r>
            <a:r>
              <a:rPr lang="en-US" altLang="zh-CN" dirty="0"/>
              <a:t>6</a:t>
            </a:r>
            <a:r>
              <a:rPr lang="zh-CN" altLang="en-US" dirty="0"/>
              <a:t>月初进行通知</a:t>
            </a:r>
            <a:endParaRPr lang="ko-KR" altLang="en-US" dirty="0"/>
          </a:p>
        </p:txBody>
      </p:sp>
      <p:sp>
        <p:nvSpPr>
          <p:cNvPr id="17" name="직사각형 16"/>
          <p:cNvSpPr/>
          <p:nvPr/>
        </p:nvSpPr>
        <p:spPr>
          <a:xfrm>
            <a:off x="9328950" y="1247667"/>
            <a:ext cx="2024850" cy="369332"/>
          </a:xfrm>
          <a:prstGeom prst="rect">
            <a:avLst/>
          </a:prstGeom>
        </p:spPr>
        <p:txBody>
          <a:bodyPr wrap="none">
            <a:spAutoFit/>
          </a:bodyPr>
          <a:lstStyle/>
          <a:p>
            <a:r>
              <a:rPr lang="en-US" altLang="ko-KR" dirty="0">
                <a:solidFill>
                  <a:srgbClr val="002060"/>
                </a:solidFill>
              </a:rPr>
              <a:t>Tel) 02-940-5305 </a:t>
            </a:r>
            <a:endParaRPr lang="ko-KR" altLang="en-US" dirty="0"/>
          </a:p>
        </p:txBody>
      </p:sp>
    </p:spTree>
    <p:extLst>
      <p:ext uri="{BB962C8B-B14F-4D97-AF65-F5344CB8AC3E}">
        <p14:creationId xmlns:p14="http://schemas.microsoft.com/office/powerpoint/2010/main" val="3111675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p:nvPr/>
        </p:nvSpPr>
        <p:spPr>
          <a:xfrm>
            <a:off x="-1" y="0"/>
            <a:ext cx="12192001" cy="5960071"/>
          </a:xfrm>
          <a:prstGeom prst="rect">
            <a:avLst/>
          </a:prstGeom>
          <a:solidFill>
            <a:schemeClr val="accent2">
              <a:lumMod val="20000"/>
              <a:lumOff val="80000"/>
            </a:schemeClr>
          </a:solidFill>
          <a:ln w="12700">
            <a:miter lim="400000"/>
          </a:ln>
        </p:spPr>
        <p:txBody>
          <a:bodyPr lIns="19050" tIns="19050" rIns="19050" bIns="19050" anchor="ctr"/>
          <a:lstStyle/>
          <a:p>
            <a:pPr>
              <a:lnSpc>
                <a:spcPct val="100000"/>
              </a:lnSpc>
              <a:defRPr sz="3000" b="1" i="0" spc="-90">
                <a:solidFill>
                  <a:srgbClr val="FFFFFF"/>
                </a:solidFill>
              </a:defRPr>
            </a:pPr>
            <a:endParaRPr sz="1500" dirty="0"/>
          </a:p>
        </p:txBody>
      </p:sp>
      <p:sp>
        <p:nvSpPr>
          <p:cNvPr id="22" name="TextBox 21"/>
          <p:cNvSpPr txBox="1"/>
          <p:nvPr/>
        </p:nvSpPr>
        <p:spPr>
          <a:xfrm>
            <a:off x="2208260" y="6262101"/>
            <a:ext cx="7327612" cy="307777"/>
          </a:xfrm>
          <a:prstGeom prst="rect">
            <a:avLst/>
          </a:prstGeom>
          <a:noFill/>
        </p:spPr>
        <p:txBody>
          <a:bodyPr wrap="square" lIns="0" tIns="0" rIns="0" bIns="0" anchor="ctr">
            <a:spAutoFit/>
          </a:bodyPr>
          <a:lstStyle/>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To first leaders equipped with human dignity, integrative thinking ability</a:t>
            </a:r>
          </a:p>
          <a:p>
            <a:pPr>
              <a:defRPr/>
            </a:pPr>
            <a:r>
              <a:rPr lang="en-US" altLang="ko-KR"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rPr>
              <a:t>field-execution power and global competency</a:t>
            </a:r>
            <a:endParaRPr lang="ko-KR" altLang="en-US" sz="1000" dirty="0">
              <a:ln>
                <a:solidFill>
                  <a:prstClr val="white">
                    <a:alpha val="8000"/>
                  </a:prstClr>
                </a:solidFill>
              </a:ln>
              <a:solidFill>
                <a:schemeClr val="bg1">
                  <a:lumMod val="50000"/>
                </a:schemeClr>
              </a:solidFill>
              <a:latin typeface="나눔바른고딕" panose="020B0603020101020101" pitchFamily="50" charset="-127"/>
              <a:ea typeface="나눔바른고딕" panose="020B0603020101020101" pitchFamily="50" charset="-127"/>
            </a:endParaRPr>
          </a:p>
        </p:txBody>
      </p:sp>
      <p:pic>
        <p:nvPicPr>
          <p:cNvPr id="2" name="그림 1"/>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953254" y="6262101"/>
            <a:ext cx="1091901" cy="307777"/>
          </a:xfrm>
          <a:prstGeom prst="rect">
            <a:avLst/>
          </a:prstGeom>
        </p:spPr>
      </p:pic>
      <p:grpSp>
        <p:nvGrpSpPr>
          <p:cNvPr id="3" name="그룹 2"/>
          <p:cNvGrpSpPr/>
          <p:nvPr/>
        </p:nvGrpSpPr>
        <p:grpSpPr>
          <a:xfrm>
            <a:off x="8327776" y="-650931"/>
            <a:ext cx="1270001" cy="1270001"/>
            <a:chOff x="8276976" y="-635001"/>
            <a:chExt cx="1270001" cy="1270001"/>
          </a:xfrm>
        </p:grpSpPr>
        <p:sp>
          <p:nvSpPr>
            <p:cNvPr id="155" name="Shape 155"/>
            <p:cNvSpPr/>
            <p:nvPr/>
          </p:nvSpPr>
          <p:spPr>
            <a:xfrm rot="2700000" flipH="1">
              <a:off x="8276976" y="-635001"/>
              <a:ext cx="1270001" cy="1270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0" y="0"/>
                  </a:lnTo>
                  <a:close/>
                </a:path>
              </a:pathLst>
            </a:custGeom>
            <a:solidFill>
              <a:srgbClr val="77212D"/>
            </a:solidFill>
            <a:ln w="12700">
              <a:miter lim="400000"/>
            </a:ln>
          </p:spPr>
          <p:txBody>
            <a:bodyPr lIns="19050" tIns="19050" rIns="19050" bIns="19050" anchor="ctr"/>
            <a:lstStyle/>
            <a:p>
              <a:pPr>
                <a:lnSpc>
                  <a:spcPct val="100000"/>
                </a:lnSpc>
                <a:defRPr sz="3000" b="1" i="0" spc="-90">
                  <a:solidFill>
                    <a:srgbClr val="FFFFFF"/>
                  </a:solidFill>
                </a:defRPr>
              </a:pPr>
              <a:endParaRPr sz="1500"/>
            </a:p>
          </p:txBody>
        </p:sp>
        <p:pic>
          <p:nvPicPr>
            <p:cNvPr id="31" name="그림 30"/>
            <p:cNvPicPr>
              <a:picLocks noChangeAspect="1"/>
            </p:cNvPicPr>
            <p:nvPr/>
          </p:nvPicPr>
          <p:blipFill rotWithShape="1">
            <a:blip r:embed="rId4" cstate="print">
              <a:extLst>
                <a:ext uri="{28A0092B-C50C-407E-A947-70E740481C1C}">
                  <a14:useLocalDpi xmlns:a14="http://schemas.microsoft.com/office/drawing/2010/main" val="0"/>
                </a:ext>
              </a:extLst>
            </a:blip>
            <a:srcRect l="3126" t="11950" r="3405" b="11571"/>
            <a:stretch/>
          </p:blipFill>
          <p:spPr>
            <a:xfrm>
              <a:off x="8484394" y="184151"/>
              <a:ext cx="881062" cy="203200"/>
            </a:xfrm>
            <a:prstGeom prst="rect">
              <a:avLst/>
            </a:prstGeom>
          </p:spPr>
        </p:pic>
      </p:grpSp>
      <p:sp>
        <p:nvSpPr>
          <p:cNvPr id="4" name="TextBox 3"/>
          <p:cNvSpPr txBox="1"/>
          <p:nvPr/>
        </p:nvSpPr>
        <p:spPr>
          <a:xfrm>
            <a:off x="241939" y="163667"/>
            <a:ext cx="7580871" cy="523220"/>
          </a:xfrm>
          <a:prstGeom prst="rect">
            <a:avLst/>
          </a:prstGeom>
          <a:noFill/>
        </p:spPr>
        <p:txBody>
          <a:bodyPr wrap="square" rtlCol="0">
            <a:spAutoFit/>
          </a:bodyPr>
          <a:lstStyle/>
          <a:p>
            <a:pPr fontAlgn="base"/>
            <a:r>
              <a:rPr lang="en-US" altLang="ko-KR" sz="2800" b="1" dirty="0">
                <a:solidFill>
                  <a:srgbClr val="002060"/>
                </a:solidFill>
              </a:rPr>
              <a:t>6. KIF </a:t>
            </a:r>
            <a:r>
              <a:rPr lang="en-US" altLang="ko-KR" sz="2800" b="1" dirty="0" err="1">
                <a:solidFill>
                  <a:srgbClr val="002060"/>
                </a:solidFill>
              </a:rPr>
              <a:t>Kwangwoon</a:t>
            </a:r>
            <a:r>
              <a:rPr lang="en-US" altLang="ko-KR" sz="2800" b="1" dirty="0">
                <a:solidFill>
                  <a:srgbClr val="002060"/>
                </a:solidFill>
              </a:rPr>
              <a:t> International Friends</a:t>
            </a:r>
            <a:endParaRPr lang="ko-KR" altLang="en-US" sz="2800" dirty="0">
              <a:solidFill>
                <a:srgbClr val="002060"/>
              </a:solidFill>
            </a:endParaRPr>
          </a:p>
        </p:txBody>
      </p:sp>
      <p:sp>
        <p:nvSpPr>
          <p:cNvPr id="5" name="슬라이드 번호 개체 틀 4"/>
          <p:cNvSpPr>
            <a:spLocks noGrp="1"/>
          </p:cNvSpPr>
          <p:nvPr>
            <p:ph type="sldNum" sz="quarter" idx="12"/>
          </p:nvPr>
        </p:nvSpPr>
        <p:spPr/>
        <p:txBody>
          <a:bodyPr/>
          <a:lstStyle/>
          <a:p>
            <a:fld id="{99B297C0-D5F6-4D8A-AF7E-30A8AF963A65}" type="slidenum">
              <a:rPr lang="ko-KR" altLang="en-US" smtClean="0"/>
              <a:t>95</a:t>
            </a:fld>
            <a:endParaRPr lang="ko-KR" altLang="en-US"/>
          </a:p>
        </p:txBody>
      </p:sp>
      <p:sp>
        <p:nvSpPr>
          <p:cNvPr id="8"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2"/>
          <p:cNvSpPr>
            <a:spLocks noChangeArrowheads="1"/>
          </p:cNvSpPr>
          <p:nvPr/>
        </p:nvSpPr>
        <p:spPr bwMode="auto">
          <a:xfrm>
            <a:off x="6615404" y="254620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9" name="Rectangle 4"/>
          <p:cNvSpPr>
            <a:spLocks noChangeArrowheads="1"/>
          </p:cNvSpPr>
          <p:nvPr/>
        </p:nvSpPr>
        <p:spPr bwMode="auto">
          <a:xfrm>
            <a:off x="-1" y="15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4" name="TextBox 13"/>
          <p:cNvSpPr txBox="1"/>
          <p:nvPr/>
        </p:nvSpPr>
        <p:spPr>
          <a:xfrm>
            <a:off x="326338" y="976569"/>
            <a:ext cx="11248736" cy="4801314"/>
          </a:xfrm>
          <a:prstGeom prst="rect">
            <a:avLst/>
          </a:prstGeom>
          <a:solidFill>
            <a:schemeClr val="accent2">
              <a:lumMod val="40000"/>
              <a:lumOff val="60000"/>
            </a:schemeClr>
          </a:solidFill>
          <a:ln w="28575">
            <a:solidFill>
              <a:schemeClr val="accent2"/>
            </a:solidFill>
          </a:ln>
          <a:effectLst>
            <a:outerShdw blurRad="50800" dist="38100" dir="2700000" algn="tl" rotWithShape="0">
              <a:prstClr val="black">
                <a:alpha val="40000"/>
              </a:prstClr>
            </a:outerShdw>
            <a:softEdge rad="12700"/>
          </a:effectLst>
        </p:spPr>
        <p:txBody>
          <a:bodyPr wrap="square" rtlCol="0">
            <a:spAutoFit/>
          </a:bodyPr>
          <a:lstStyle/>
          <a:p>
            <a:pPr marL="342900" indent="-342900" fontAlgn="base">
              <a:buAutoNum type="arabicPeriod"/>
            </a:pPr>
            <a:r>
              <a:rPr lang="ko-KR" altLang="en-US" b="1" dirty="0" err="1"/>
              <a:t>时间</a:t>
            </a:r>
            <a:r>
              <a:rPr lang="ko-KR" altLang="en-US" dirty="0"/>
              <a:t> </a:t>
            </a:r>
            <a:r>
              <a:rPr lang="en-US" altLang="ko-KR" dirty="0"/>
              <a:t>– 202</a:t>
            </a:r>
            <a:r>
              <a:rPr lang="en-US" altLang="zh-CN" dirty="0"/>
              <a:t>1</a:t>
            </a:r>
            <a:r>
              <a:rPr lang="ko-KR" altLang="en-US" dirty="0" err="1"/>
              <a:t>年</a:t>
            </a:r>
            <a:r>
              <a:rPr lang="ko-KR" altLang="en-US" dirty="0"/>
              <a:t> </a:t>
            </a:r>
            <a:r>
              <a:rPr lang="en-US" altLang="zh-CN" dirty="0"/>
              <a:t>1</a:t>
            </a:r>
            <a:r>
              <a:rPr lang="ko-KR" altLang="en-US" dirty="0" err="1"/>
              <a:t>学期</a:t>
            </a:r>
            <a:endParaRPr lang="ko-KR" altLang="en-US" sz="800" dirty="0"/>
          </a:p>
          <a:p>
            <a:pPr fontAlgn="base"/>
            <a:r>
              <a:rPr lang="en-US" altLang="ko-KR" b="1" dirty="0"/>
              <a:t>2. </a:t>
            </a:r>
            <a:r>
              <a:rPr lang="ko-KR" altLang="en-US" b="1" dirty="0" err="1"/>
              <a:t>活动目的</a:t>
            </a:r>
            <a:r>
              <a:rPr lang="ko-KR" altLang="en-US" dirty="0"/>
              <a:t> </a:t>
            </a:r>
            <a:r>
              <a:rPr lang="en-US" altLang="ko-KR" dirty="0"/>
              <a:t> </a:t>
            </a:r>
          </a:p>
          <a:p>
            <a:pPr fontAlgn="base"/>
            <a:r>
              <a:rPr lang="ko-KR" altLang="en-US" b="1" dirty="0"/>
              <a:t> </a:t>
            </a:r>
            <a:r>
              <a:rPr lang="en-US" altLang="ko-KR" dirty="0"/>
              <a:t>- </a:t>
            </a:r>
            <a:r>
              <a:rPr lang="ko-KR" altLang="en-US" dirty="0" err="1"/>
              <a:t>扩大留学生管理主体</a:t>
            </a:r>
            <a:r>
              <a:rPr lang="zh-CN" altLang="en-US" dirty="0"/>
              <a:t>，优化对留学生的管理与辅助结构</a:t>
            </a:r>
            <a:endParaRPr lang="en-US" altLang="ko-KR" dirty="0"/>
          </a:p>
          <a:p>
            <a:pPr fontAlgn="base"/>
            <a:r>
              <a:rPr lang="en-US" altLang="zh-CN" dirty="0"/>
              <a:t>-</a:t>
            </a:r>
            <a:r>
              <a:rPr lang="zh-CN" altLang="en-US" dirty="0"/>
              <a:t> </a:t>
            </a:r>
            <a:r>
              <a:rPr lang="ko-KR" altLang="en-US" dirty="0" err="1"/>
              <a:t>韩国人与外国人在校生成为主体</a:t>
            </a:r>
            <a:r>
              <a:rPr lang="zh-CN" altLang="en-US" dirty="0"/>
              <a:t>，参与到留学生相关的活动策划及进行中，提高活动进行效率</a:t>
            </a:r>
            <a:endParaRPr lang="ko-KR" altLang="en-US" dirty="0"/>
          </a:p>
          <a:p>
            <a:pPr fontAlgn="base"/>
            <a:r>
              <a:rPr lang="en-US" altLang="zh-CN" dirty="0"/>
              <a:t>-</a:t>
            </a:r>
            <a:r>
              <a:rPr lang="zh-CN" altLang="en-US" dirty="0"/>
              <a:t>  为外籍留学生适应学校生活提供帮助，提升对内对外的正面形象</a:t>
            </a:r>
            <a:endParaRPr lang="ko-KR" altLang="en-US" dirty="0"/>
          </a:p>
          <a:p>
            <a:pPr fontAlgn="base"/>
            <a:endParaRPr lang="en-US" altLang="ko-KR" b="1" dirty="0"/>
          </a:p>
          <a:p>
            <a:pPr fontAlgn="base"/>
            <a:r>
              <a:rPr lang="en-US" altLang="ko-KR" b="1" dirty="0"/>
              <a:t>3. </a:t>
            </a:r>
            <a:r>
              <a:rPr lang="en-US" altLang="zh-CN" b="1" dirty="0"/>
              <a:t>2019</a:t>
            </a:r>
            <a:r>
              <a:rPr lang="zh-CN" altLang="en-US" b="1" dirty="0"/>
              <a:t>学年度活动内容</a:t>
            </a:r>
            <a:endParaRPr lang="en-US" altLang="ko-KR" b="1" dirty="0"/>
          </a:p>
          <a:p>
            <a:pPr fontAlgn="base"/>
            <a:r>
              <a:rPr lang="en-US" altLang="ko-KR" dirty="0"/>
              <a:t> - </a:t>
            </a:r>
            <a:r>
              <a:rPr lang="ko-KR" altLang="en-US" dirty="0" err="1"/>
              <a:t>运动会</a:t>
            </a:r>
            <a:endParaRPr lang="en-US" altLang="ko-KR" dirty="0"/>
          </a:p>
          <a:p>
            <a:pPr fontAlgn="base"/>
            <a:r>
              <a:rPr lang="zh-CN" altLang="en-US" dirty="0"/>
              <a:t> </a:t>
            </a:r>
            <a:r>
              <a:rPr lang="en-US" altLang="zh-CN" dirty="0"/>
              <a:t>-</a:t>
            </a:r>
            <a:r>
              <a:rPr lang="zh-CN" altLang="en-US" dirty="0"/>
              <a:t> 期中考试零食分发</a:t>
            </a:r>
            <a:endParaRPr lang="en-US" altLang="ko-KR" dirty="0"/>
          </a:p>
          <a:p>
            <a:pPr fontAlgn="base"/>
            <a:r>
              <a:rPr lang="en-US" altLang="ko-KR" dirty="0"/>
              <a:t> - </a:t>
            </a:r>
            <a:r>
              <a:rPr lang="ko-KR" altLang="en-US" dirty="0" err="1"/>
              <a:t>光云留学生友谊之夜</a:t>
            </a:r>
            <a:r>
              <a:rPr lang="en-US" altLang="ko-KR" dirty="0"/>
              <a:t>(2</a:t>
            </a:r>
            <a:r>
              <a:rPr lang="ko-KR" altLang="en-US" dirty="0" err="1"/>
              <a:t>次</a:t>
            </a:r>
            <a:r>
              <a:rPr lang="en-US" altLang="ko-KR" dirty="0"/>
              <a:t>)</a:t>
            </a:r>
            <a:endParaRPr lang="ko-KR" altLang="en-US" dirty="0"/>
          </a:p>
          <a:p>
            <a:pPr lvl="0" fontAlgn="base"/>
            <a:r>
              <a:rPr lang="ko-KR" altLang="en-US" dirty="0"/>
              <a:t> </a:t>
            </a:r>
            <a:r>
              <a:rPr lang="en-US" altLang="ko-KR" dirty="0"/>
              <a:t>-</a:t>
            </a:r>
            <a:r>
              <a:rPr lang="ko-KR" altLang="en-US" dirty="0"/>
              <a:t> </a:t>
            </a:r>
            <a:r>
              <a:rPr lang="ko-KR" altLang="en-US" dirty="0" err="1"/>
              <a:t>汉江炸鸡派对</a:t>
            </a:r>
            <a:endParaRPr lang="en-US" altLang="ko-KR" dirty="0"/>
          </a:p>
          <a:p>
            <a:pPr lvl="0" fontAlgn="base"/>
            <a:endParaRPr lang="ko-KR" altLang="en-US" dirty="0"/>
          </a:p>
          <a:p>
            <a:pPr fontAlgn="base"/>
            <a:r>
              <a:rPr lang="en-US" altLang="ko-KR" dirty="0"/>
              <a:t>4. </a:t>
            </a:r>
            <a:r>
              <a:rPr lang="ko-KR" altLang="en-US" b="1" dirty="0" err="1"/>
              <a:t>申请方法</a:t>
            </a:r>
            <a:endParaRPr lang="ko-KR" altLang="en-US" dirty="0"/>
          </a:p>
          <a:p>
            <a:pPr fontAlgn="base"/>
            <a:r>
              <a:rPr lang="ko-KR" altLang="en-US" b="1" dirty="0"/>
              <a:t>  </a:t>
            </a:r>
            <a:r>
              <a:rPr lang="en-US" altLang="ko-KR" b="1" dirty="0"/>
              <a:t>- </a:t>
            </a:r>
            <a:r>
              <a:rPr lang="ko-KR" altLang="en-US" dirty="0" err="1"/>
              <a:t>在官网确认信息后进行申请</a:t>
            </a:r>
            <a:endParaRPr lang="en-US" altLang="ko-KR" dirty="0"/>
          </a:p>
          <a:p>
            <a:pPr fontAlgn="base"/>
            <a:endParaRPr lang="en-US" altLang="ko-KR" dirty="0"/>
          </a:p>
          <a:p>
            <a:pPr fontAlgn="base"/>
            <a:r>
              <a:rPr lang="en-US" altLang="ko-KR" b="1" dirty="0"/>
              <a:t>5. </a:t>
            </a:r>
            <a:r>
              <a:rPr lang="ko-KR" altLang="en-US" b="1" dirty="0" err="1"/>
              <a:t>负责部门</a:t>
            </a:r>
            <a:r>
              <a:rPr lang="ko-KR" altLang="en-US" dirty="0"/>
              <a:t> </a:t>
            </a:r>
            <a:r>
              <a:rPr lang="en-US" altLang="ko-KR" dirty="0"/>
              <a:t>: </a:t>
            </a:r>
            <a:r>
              <a:rPr lang="ko-KR" altLang="en-US" dirty="0" err="1"/>
              <a:t>国际交流处</a:t>
            </a:r>
            <a:r>
              <a:rPr lang="en-US" altLang="ko-KR" dirty="0"/>
              <a:t>(</a:t>
            </a:r>
            <a:r>
              <a:rPr lang="ko-KR" altLang="en-US" dirty="0" err="1"/>
              <a:t>문화관</a:t>
            </a:r>
            <a:r>
              <a:rPr lang="ko-KR" altLang="en-US" dirty="0"/>
              <a:t> </a:t>
            </a:r>
            <a:r>
              <a:rPr lang="en-US" altLang="ko-KR" dirty="0"/>
              <a:t>111</a:t>
            </a:r>
            <a:r>
              <a:rPr lang="ko-KR" altLang="en-US" dirty="0"/>
              <a:t>호</a:t>
            </a:r>
            <a:r>
              <a:rPr lang="en-US" altLang="ko-KR" dirty="0"/>
              <a:t>) / 02-940-5014</a:t>
            </a:r>
          </a:p>
          <a:p>
            <a:pPr fontAlgn="base"/>
            <a:r>
              <a:rPr lang="en-US" altLang="ko-KR" dirty="0"/>
              <a:t>                                                                              </a:t>
            </a:r>
            <a:r>
              <a:rPr lang="en-US" altLang="ko-KR" dirty="0" smtClean="0"/>
              <a:t>KIF</a:t>
            </a:r>
            <a:r>
              <a:rPr lang="ko-KR" altLang="en-US" dirty="0" smtClean="0"/>
              <a:t>介绍视频</a:t>
            </a:r>
            <a:r>
              <a:rPr lang="en-US" altLang="ko-KR" dirty="0" smtClean="0"/>
              <a:t>   </a:t>
            </a:r>
            <a:r>
              <a:rPr lang="en-US" altLang="ko-KR" dirty="0">
                <a:latin typeface="+mn-ea"/>
                <a:hlinkClick r:id="rId5"/>
              </a:rPr>
              <a:t>https://youtu.be/trWM_N0NlT4</a:t>
            </a:r>
            <a:endParaRPr lang="ko-KR" altLang="en-US" dirty="0"/>
          </a:p>
        </p:txBody>
      </p:sp>
      <p:pic>
        <p:nvPicPr>
          <p:cNvPr id="7" name="그림 6"/>
          <p:cNvPicPr>
            <a:picLocks noChangeAspect="1"/>
          </p:cNvPicPr>
          <p:nvPr/>
        </p:nvPicPr>
        <p:blipFill>
          <a:blip r:embed="rId6"/>
          <a:stretch>
            <a:fillRect/>
          </a:stretch>
        </p:blipFill>
        <p:spPr>
          <a:xfrm>
            <a:off x="6569227" y="2614372"/>
            <a:ext cx="4812995" cy="2630506"/>
          </a:xfrm>
          <a:prstGeom prst="rect">
            <a:avLst/>
          </a:prstGeom>
        </p:spPr>
      </p:pic>
      <p:sp>
        <p:nvSpPr>
          <p:cNvPr id="15" name="직사각형 14"/>
          <p:cNvSpPr/>
          <p:nvPr/>
        </p:nvSpPr>
        <p:spPr>
          <a:xfrm>
            <a:off x="9231525" y="1200868"/>
            <a:ext cx="2313390" cy="369332"/>
          </a:xfrm>
          <a:prstGeom prst="rect">
            <a:avLst/>
          </a:prstGeom>
        </p:spPr>
        <p:txBody>
          <a:bodyPr wrap="none">
            <a:spAutoFit/>
          </a:bodyPr>
          <a:lstStyle/>
          <a:p>
            <a:r>
              <a:rPr lang="en-US" altLang="ko-KR" dirty="0">
                <a:solidFill>
                  <a:srgbClr val="002060"/>
                </a:solidFill>
              </a:rPr>
              <a:t>Tel) 02-940-5014~6 </a:t>
            </a:r>
            <a:endParaRPr lang="ko-KR" altLang="en-US" dirty="0"/>
          </a:p>
        </p:txBody>
      </p:sp>
      <p:sp>
        <p:nvSpPr>
          <p:cNvPr id="16" name="TextBox 15"/>
          <p:cNvSpPr txBox="1"/>
          <p:nvPr/>
        </p:nvSpPr>
        <p:spPr>
          <a:xfrm>
            <a:off x="10572811" y="111188"/>
            <a:ext cx="4277185" cy="369332"/>
          </a:xfrm>
          <a:prstGeom prst="rect">
            <a:avLst/>
          </a:prstGeom>
          <a:noFill/>
        </p:spPr>
        <p:txBody>
          <a:bodyPr wrap="square" rtlCol="0">
            <a:spAutoFit/>
          </a:bodyPr>
          <a:lstStyle/>
          <a:p>
            <a:r>
              <a:rPr lang="ko-KR" altLang="en-US" dirty="0">
                <a:hlinkClick r:id="rId7"/>
              </a:rPr>
              <a:t>国际交流处</a:t>
            </a:r>
            <a:endParaRPr lang="ko-KR" altLang="en-US" dirty="0"/>
          </a:p>
        </p:txBody>
      </p:sp>
    </p:spTree>
    <p:extLst>
      <p:ext uri="{BB962C8B-B14F-4D97-AF65-F5344CB8AC3E}">
        <p14:creationId xmlns:p14="http://schemas.microsoft.com/office/powerpoint/2010/main" val="2122300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0" y="-196701"/>
            <a:ext cx="12913895" cy="7055778"/>
          </a:xfrm>
          <a:prstGeom prst="rect">
            <a:avLst/>
          </a:prstGeom>
          <a:noFill/>
        </p:spPr>
        <p:txBody>
          <a:bodyPr wrap="square" numCol="1">
            <a:spAutoFit/>
          </a:bodyPr>
          <a:lstStyle/>
          <a:p>
            <a:pPr>
              <a:lnSpc>
                <a:spcPct val="300000"/>
              </a:lnSpc>
            </a:pPr>
            <a:r>
              <a:rPr lang="ko-KR" altLang="en-US" sz="1100" b="1" dirty="0">
                <a:latin typeface="+mn-ea"/>
              </a:rPr>
              <a:t>链接</a:t>
            </a:r>
            <a:r>
              <a:rPr lang="en-US" altLang="ko-KR" sz="1100" b="1" dirty="0">
                <a:latin typeface="+mn-ea"/>
              </a:rPr>
              <a:t>*</a:t>
            </a:r>
          </a:p>
          <a:p>
            <a:pPr>
              <a:lnSpc>
                <a:spcPct val="150000"/>
              </a:lnSpc>
            </a:pPr>
            <a:r>
              <a:rPr lang="zh-CN" altLang="en-US" sz="1100" b="1" dirty="0">
                <a:latin typeface="+mn-ea"/>
              </a:rPr>
              <a:t>光云大学</a:t>
            </a:r>
            <a:endParaRPr lang="en-US" altLang="zh-CN" sz="1100" b="1" dirty="0">
              <a:latin typeface="+mn-ea"/>
            </a:endParaRPr>
          </a:p>
          <a:p>
            <a:pPr>
              <a:lnSpc>
                <a:spcPct val="150000"/>
              </a:lnSpc>
            </a:pPr>
            <a:r>
              <a:rPr lang="ko-KR" altLang="en-US" sz="1100" dirty="0" err="1">
                <a:latin typeface="+mn-ea"/>
              </a:rPr>
              <a:t>大学介绍视频</a:t>
            </a:r>
            <a:r>
              <a:rPr lang="ko-KR" altLang="en-US" sz="1100" dirty="0">
                <a:latin typeface="+mn-ea"/>
              </a:rPr>
              <a:t> </a:t>
            </a:r>
            <a:r>
              <a:rPr lang="en-US" altLang="ko-KR" sz="1100" dirty="0">
                <a:latin typeface="+mn-ea"/>
              </a:rPr>
              <a:t> </a:t>
            </a:r>
            <a:r>
              <a:rPr lang="en-US" altLang="ko-KR" sz="1100" dirty="0">
                <a:latin typeface="+mn-ea"/>
                <a:hlinkClick r:id="rId2"/>
              </a:rPr>
              <a:t>https://www.youtube.com/watch?v=2VUtE-u-7k4&amp;t=27s</a:t>
            </a:r>
            <a:r>
              <a:rPr lang="en-US" altLang="ko-KR" sz="1100" dirty="0">
                <a:latin typeface="+mn-ea"/>
              </a:rPr>
              <a:t> </a:t>
            </a:r>
          </a:p>
          <a:p>
            <a:pPr>
              <a:lnSpc>
                <a:spcPct val="150000"/>
              </a:lnSpc>
            </a:pPr>
            <a:r>
              <a:rPr lang="ko-KR" altLang="en-US" sz="1100" dirty="0" err="1">
                <a:latin typeface="+mn-ea"/>
              </a:rPr>
              <a:t>校园地图</a:t>
            </a:r>
            <a:r>
              <a:rPr lang="ko-KR" altLang="en-US" sz="1100" dirty="0">
                <a:latin typeface="+mn-ea"/>
              </a:rPr>
              <a:t> </a:t>
            </a:r>
            <a:r>
              <a:rPr lang="en-US" altLang="ko-KR" sz="1100" dirty="0">
                <a:latin typeface="+mn-ea"/>
              </a:rPr>
              <a:t> </a:t>
            </a:r>
            <a:r>
              <a:rPr lang="en-US" altLang="ko-KR" sz="1100" dirty="0">
                <a:latin typeface="+mn-ea"/>
                <a:hlinkClick r:id="rId3"/>
              </a:rPr>
              <a:t>https://www.kw.ac.kr/ko/tour/tour01.jsp</a:t>
            </a:r>
            <a:endParaRPr lang="en-US" altLang="ko-KR" sz="1100" dirty="0">
              <a:latin typeface="+mn-ea"/>
            </a:endParaRPr>
          </a:p>
          <a:p>
            <a:pPr>
              <a:lnSpc>
                <a:spcPct val="150000"/>
              </a:lnSpc>
            </a:pPr>
            <a:r>
              <a:rPr lang="ko-KR" altLang="en-US" sz="1100" dirty="0" err="1">
                <a:latin typeface="+mn-ea"/>
              </a:rPr>
              <a:t>教育理念与校训</a:t>
            </a:r>
            <a:r>
              <a:rPr lang="ko-KR" altLang="en-US" sz="1100" dirty="0">
                <a:latin typeface="+mn-ea"/>
              </a:rPr>
              <a:t> </a:t>
            </a:r>
            <a:r>
              <a:rPr lang="en-US" altLang="ko-KR" sz="1100" dirty="0">
                <a:latin typeface="+mn-ea"/>
              </a:rPr>
              <a:t> </a:t>
            </a:r>
            <a:r>
              <a:rPr lang="en-US" altLang="ko-KR" sz="1100" dirty="0">
                <a:latin typeface="+mn-ea"/>
                <a:hlinkClick r:id="rId4"/>
              </a:rPr>
              <a:t>https://www.kw.ac.kr/ko/life/ideology02.jsp</a:t>
            </a:r>
            <a:endParaRPr lang="en-US" altLang="ko-KR" sz="1100" dirty="0">
              <a:latin typeface="+mn-ea"/>
            </a:endParaRPr>
          </a:p>
          <a:p>
            <a:r>
              <a:rPr lang="ko-KR" altLang="en-US" sz="1100" dirty="0" err="1">
                <a:latin typeface="+mn-ea"/>
              </a:rPr>
              <a:t>国际交流处</a:t>
            </a:r>
            <a:r>
              <a:rPr lang="ko-KR" altLang="en-US" sz="1100" dirty="0">
                <a:latin typeface="+mn-ea"/>
              </a:rPr>
              <a:t>  </a:t>
            </a:r>
            <a:r>
              <a:rPr lang="en-US" altLang="ko-KR" sz="1100" dirty="0">
                <a:latin typeface="+mn-ea"/>
                <a:hlinkClick r:id="rId5"/>
              </a:rPr>
              <a:t>https://www.kw.ac.kr/ko/department/admin12.jsp</a:t>
            </a:r>
            <a:endParaRPr lang="en-US" altLang="ko-KR" sz="1100" dirty="0">
              <a:latin typeface="+mn-ea"/>
            </a:endParaRPr>
          </a:p>
          <a:p>
            <a:endParaRPr lang="en-US" altLang="ko-KR" sz="1100" b="1" dirty="0">
              <a:latin typeface="+mn-ea"/>
            </a:endParaRPr>
          </a:p>
          <a:p>
            <a:r>
              <a:rPr lang="ko-KR" altLang="en-US" sz="1100" b="1" dirty="0" err="1">
                <a:latin typeface="+mn-ea"/>
              </a:rPr>
              <a:t>学校日程</a:t>
            </a:r>
            <a:r>
              <a:rPr lang="ko-KR" altLang="en-US" sz="1100" b="1" dirty="0">
                <a:latin typeface="+mn-ea"/>
              </a:rPr>
              <a:t> </a:t>
            </a:r>
            <a:endParaRPr lang="en-US" altLang="ko-KR" sz="1100" b="1" dirty="0">
              <a:latin typeface="+mn-ea"/>
            </a:endParaRPr>
          </a:p>
          <a:p>
            <a:pPr>
              <a:lnSpc>
                <a:spcPct val="150000"/>
              </a:lnSpc>
            </a:pPr>
            <a:r>
              <a:rPr lang="ko-KR" altLang="en-US" sz="1100" dirty="0" err="1">
                <a:latin typeface="+mn-ea"/>
              </a:rPr>
              <a:t>校历</a:t>
            </a:r>
            <a:r>
              <a:rPr lang="ko-KR" altLang="en-US" sz="1100" dirty="0">
                <a:latin typeface="+mn-ea"/>
              </a:rPr>
              <a:t>  </a:t>
            </a:r>
            <a:r>
              <a:rPr lang="en-US" altLang="ko-KR" sz="1100" dirty="0">
                <a:latin typeface="+mn-ea"/>
                <a:hlinkClick r:id="rId6"/>
              </a:rPr>
              <a:t>https://www.kw.ac.kr/ko/life/bachelor_calendar.jsp</a:t>
            </a:r>
            <a:r>
              <a:rPr lang="en-US" altLang="ko-KR" sz="1100" dirty="0">
                <a:latin typeface="+mn-ea"/>
              </a:rPr>
              <a:t> </a:t>
            </a:r>
          </a:p>
          <a:p>
            <a:pPr>
              <a:lnSpc>
                <a:spcPct val="150000"/>
              </a:lnSpc>
            </a:pPr>
            <a:r>
              <a:rPr lang="ko-KR" altLang="en-US" sz="1100" dirty="0" err="1">
                <a:latin typeface="+mn-ea"/>
              </a:rPr>
              <a:t>多专业学习指南</a:t>
            </a:r>
            <a:r>
              <a:rPr lang="en-US" altLang="ko-KR" sz="1100" dirty="0">
                <a:latin typeface="+mn-ea"/>
              </a:rPr>
              <a:t>  </a:t>
            </a:r>
            <a:r>
              <a:rPr lang="en-US" altLang="ko-KR" sz="1100" dirty="0">
                <a:latin typeface="+mn-ea"/>
                <a:hlinkClick r:id="rId7"/>
              </a:rPr>
              <a:t>www.kw.ac.kr/ko/life/notice.jsp?BoardMode=view&amp;DUID=35118</a:t>
            </a:r>
            <a:endParaRPr lang="ko-KR" altLang="en-US" sz="1100" dirty="0">
              <a:latin typeface="+mn-ea"/>
            </a:endParaRPr>
          </a:p>
          <a:p>
            <a:pPr>
              <a:lnSpc>
                <a:spcPct val="150000"/>
              </a:lnSpc>
            </a:pPr>
            <a:r>
              <a:rPr lang="ko-KR" altLang="en-US" sz="1100" dirty="0" err="1">
                <a:latin typeface="+mn-ea"/>
              </a:rPr>
              <a:t>外国人课程</a:t>
            </a:r>
            <a:r>
              <a:rPr lang="en-US" altLang="ko-KR" sz="1100" dirty="0">
                <a:latin typeface="+mn-ea"/>
              </a:rPr>
              <a:t>(</a:t>
            </a:r>
            <a:r>
              <a:rPr lang="ko-KR" altLang="en-US" sz="1100" dirty="0" err="1">
                <a:latin typeface="+mn-ea"/>
              </a:rPr>
              <a:t>韩国语义务课程</a:t>
            </a:r>
            <a:r>
              <a:rPr lang="en-US" altLang="ko-KR" sz="1100" dirty="0">
                <a:latin typeface="+mn-ea"/>
              </a:rPr>
              <a:t>)</a:t>
            </a:r>
            <a:r>
              <a:rPr lang="ko-KR" altLang="en-US" sz="1100" dirty="0">
                <a:latin typeface="+mn-ea"/>
              </a:rPr>
              <a:t> </a:t>
            </a:r>
            <a:r>
              <a:rPr lang="en-US" altLang="ko-KR" sz="1100" dirty="0">
                <a:latin typeface="+mn-ea"/>
              </a:rPr>
              <a:t> </a:t>
            </a:r>
            <a:r>
              <a:rPr lang="en-US" altLang="ko-KR" sz="1100" dirty="0">
                <a:latin typeface="+mn-ea"/>
                <a:hlinkClick r:id="rId8"/>
              </a:rPr>
              <a:t>https://www.kw.ac.kr/ko/life/notice.jsp?BoardMode=view&amp;DUID=35205</a:t>
            </a:r>
            <a:endParaRPr lang="en-US" altLang="ko-KR" sz="1100" dirty="0">
              <a:latin typeface="+mn-ea"/>
            </a:endParaRPr>
          </a:p>
          <a:p>
            <a:r>
              <a:rPr lang="ko-KR" altLang="en-US" sz="1100" dirty="0" err="1">
                <a:latin typeface="+mn-ea"/>
              </a:rPr>
              <a:t>外国人课程现状</a:t>
            </a:r>
            <a:r>
              <a:rPr lang="ko-KR" altLang="en-US" sz="1100" dirty="0">
                <a:latin typeface="+mn-ea"/>
              </a:rPr>
              <a:t> </a:t>
            </a:r>
            <a:r>
              <a:rPr lang="ko-KR" altLang="en-US" sz="1100" dirty="0">
                <a:latin typeface="+mn-ea"/>
                <a:hlinkClick r:id="rId9"/>
              </a:rPr>
              <a:t>https://www.kw.ac.kr/ko/life/notice.jsp?BoardMode=view&amp;DUID=35178</a:t>
            </a:r>
            <a:endParaRPr lang="en-US" altLang="ko-KR" sz="1100" dirty="0">
              <a:latin typeface="+mn-ea"/>
            </a:endParaRPr>
          </a:p>
          <a:p>
            <a:endParaRPr lang="en-US" altLang="ko-KR" sz="1100" b="1" dirty="0">
              <a:latin typeface="+mn-ea"/>
            </a:endParaRPr>
          </a:p>
          <a:p>
            <a:r>
              <a:rPr lang="ko-KR" altLang="en-US" sz="1100" b="1" dirty="0" err="1">
                <a:latin typeface="+mn-ea"/>
              </a:rPr>
              <a:t>主页与</a:t>
            </a:r>
            <a:r>
              <a:rPr lang="en-US" altLang="zh-CN" sz="1100" b="1" dirty="0" err="1">
                <a:latin typeface="+mn-ea"/>
              </a:rPr>
              <a:t>kLas</a:t>
            </a:r>
            <a:r>
              <a:rPr lang="zh-CN" altLang="en-US" sz="1100" b="1" dirty="0">
                <a:latin typeface="+mn-ea"/>
              </a:rPr>
              <a:t>的使用</a:t>
            </a:r>
            <a:r>
              <a:rPr lang="ko-KR" altLang="en-US" sz="1100" b="1" dirty="0">
                <a:latin typeface="+mn-ea"/>
              </a:rPr>
              <a:t> </a:t>
            </a:r>
            <a:endParaRPr lang="en-US" altLang="ko-KR" sz="1100" b="1" dirty="0">
              <a:latin typeface="+mn-ea"/>
            </a:endParaRPr>
          </a:p>
          <a:p>
            <a:r>
              <a:rPr lang="en-US" altLang="ko-KR" sz="1100" dirty="0">
                <a:latin typeface="+mn-ea"/>
              </a:rPr>
              <a:t>KLAS </a:t>
            </a:r>
            <a:r>
              <a:rPr lang="ko-KR" altLang="en-US" sz="1100" dirty="0" err="1">
                <a:latin typeface="+mn-ea"/>
              </a:rPr>
              <a:t>软件</a:t>
            </a:r>
            <a:r>
              <a:rPr lang="en-US" altLang="ko-KR" sz="1100" dirty="0">
                <a:latin typeface="+mn-ea"/>
              </a:rPr>
              <a:t> </a:t>
            </a:r>
            <a:r>
              <a:rPr lang="en-US" altLang="ko-KR" sz="1100" dirty="0">
                <a:latin typeface="+mn-ea"/>
                <a:hlinkClick r:id="rId10"/>
              </a:rPr>
              <a:t>https://www.kw.ac.kr/ko/life/notice.jsp?BoardMode=view&amp;DUID=33603&amp;tpage=1&amp;searchKey=1&amp;searchVal=klas&amp;srCategoryId</a:t>
            </a:r>
            <a:endParaRPr lang="en-US" altLang="ko-KR" sz="1100" dirty="0">
              <a:latin typeface="+mn-ea"/>
            </a:endParaRPr>
          </a:p>
          <a:p>
            <a:endParaRPr lang="en-US" altLang="ko-KR" sz="1100" b="1" dirty="0">
              <a:latin typeface="+mn-ea"/>
            </a:endParaRPr>
          </a:p>
          <a:p>
            <a:r>
              <a:rPr lang="ko-KR" altLang="en-US" sz="1100" b="1" dirty="0" err="1">
                <a:latin typeface="+mn-ea"/>
              </a:rPr>
              <a:t>选课</a:t>
            </a:r>
            <a:r>
              <a:rPr lang="ko-KR" altLang="en-US" sz="1100" b="1" dirty="0">
                <a:latin typeface="+mn-ea"/>
              </a:rPr>
              <a:t> </a:t>
            </a:r>
            <a:endParaRPr lang="en-US" altLang="ko-KR" sz="1100" b="1" dirty="0">
              <a:latin typeface="+mn-ea"/>
            </a:endParaRPr>
          </a:p>
          <a:p>
            <a:pPr>
              <a:lnSpc>
                <a:spcPct val="150000"/>
              </a:lnSpc>
            </a:pPr>
            <a:r>
              <a:rPr lang="ko-KR" altLang="en-US" sz="1100" dirty="0" err="1">
                <a:latin typeface="+mn-ea"/>
              </a:rPr>
              <a:t>选课资料集</a:t>
            </a:r>
            <a:r>
              <a:rPr lang="en-US" altLang="ko-KR" sz="1100" dirty="0">
                <a:latin typeface="+mn-ea"/>
              </a:rPr>
              <a:t> </a:t>
            </a:r>
            <a:r>
              <a:rPr lang="en-US" altLang="ko-KR" sz="1100" dirty="0">
                <a:solidFill>
                  <a:srgbClr val="002060"/>
                </a:solidFill>
                <a:latin typeface="+mn-ea"/>
                <a:hlinkClick r:id="rId11"/>
              </a:rPr>
              <a:t>www.kw.ac.kr/ko/life/notice.jsp?BoardMode=view&amp;DUID=35176</a:t>
            </a:r>
            <a:endParaRPr lang="en-US" altLang="ko-KR" sz="1100" dirty="0">
              <a:solidFill>
                <a:srgbClr val="002060"/>
              </a:solidFill>
              <a:latin typeface="+mn-ea"/>
            </a:endParaRPr>
          </a:p>
          <a:p>
            <a:r>
              <a:rPr lang="ko-KR" altLang="en-US" sz="1100" dirty="0" err="1">
                <a:latin typeface="+mn-ea"/>
              </a:rPr>
              <a:t>选课说明</a:t>
            </a:r>
            <a:r>
              <a:rPr lang="ko-KR" altLang="en-US" sz="1100" dirty="0">
                <a:latin typeface="+mn-ea"/>
              </a:rPr>
              <a:t> </a:t>
            </a:r>
            <a:r>
              <a:rPr lang="en-US" altLang="ko-KR" sz="1100" dirty="0">
                <a:solidFill>
                  <a:srgbClr val="002060"/>
                </a:solidFill>
                <a:latin typeface="+mn-ea"/>
                <a:hlinkClick r:id="rId12"/>
              </a:rPr>
              <a:t>www.kw.ac.kr/ko/life/notice.jsp?BoardMode=view&amp;DUID=35178</a:t>
            </a:r>
            <a:endParaRPr lang="en-US" altLang="ko-KR" sz="1100" dirty="0">
              <a:solidFill>
                <a:srgbClr val="002060"/>
              </a:solidFill>
              <a:latin typeface="+mn-ea"/>
            </a:endParaRPr>
          </a:p>
          <a:p>
            <a:endParaRPr lang="en-US" altLang="ko-KR" sz="1100" b="1" dirty="0">
              <a:latin typeface="+mn-ea"/>
            </a:endParaRPr>
          </a:p>
          <a:p>
            <a:r>
              <a:rPr lang="ko-KR" altLang="en-US" sz="1100" b="1" dirty="0" err="1">
                <a:latin typeface="+mn-ea"/>
              </a:rPr>
              <a:t>登录与奖学金制度</a:t>
            </a:r>
            <a:r>
              <a:rPr lang="ko-KR" altLang="en-US" sz="1100" b="1" dirty="0">
                <a:latin typeface="+mn-ea"/>
              </a:rPr>
              <a:t> 및 장학제도 </a:t>
            </a:r>
            <a:endParaRPr lang="en-US" altLang="ko-KR" sz="1100" b="1" dirty="0">
              <a:latin typeface="+mn-ea"/>
            </a:endParaRPr>
          </a:p>
          <a:p>
            <a:r>
              <a:rPr lang="ko-KR" altLang="en-US" sz="1100" dirty="0" err="1">
                <a:latin typeface="+mn-ea"/>
              </a:rPr>
              <a:t>学费缴纳说明</a:t>
            </a:r>
            <a:r>
              <a:rPr lang="ko-KR" altLang="en-US" sz="1100" dirty="0">
                <a:latin typeface="+mn-ea"/>
              </a:rPr>
              <a:t> </a:t>
            </a:r>
            <a:r>
              <a:rPr lang="en-US" altLang="ko-KR" sz="1100" dirty="0">
                <a:latin typeface="+mn-ea"/>
                <a:hlinkClick r:id="rId13"/>
              </a:rPr>
              <a:t>https://www.kw.ac.kr/ko/life/notice.jsp?BoardMode=view&amp;DUID=35236&amp;tpage=1&amp;searchKey=1&amp;searchVal=%EB%93%B1%EB%A1%9D&amp;srCategoryId</a:t>
            </a:r>
            <a:endParaRPr lang="en-US" altLang="ko-KR" sz="1100" dirty="0">
              <a:latin typeface="+mn-ea"/>
            </a:endParaRPr>
          </a:p>
          <a:p>
            <a:endParaRPr lang="en-US" altLang="ko-KR" sz="1100" b="1" dirty="0">
              <a:latin typeface="+mn-ea"/>
            </a:endParaRPr>
          </a:p>
          <a:p>
            <a:r>
              <a:rPr lang="ko-KR" altLang="en-US" sz="1100" b="1" dirty="0" err="1">
                <a:latin typeface="+mn-ea"/>
              </a:rPr>
              <a:t>出入境与滞留</a:t>
            </a:r>
            <a:endParaRPr lang="en-US" altLang="ko-KR" sz="1100" b="1" dirty="0">
              <a:latin typeface="+mn-ea"/>
            </a:endParaRPr>
          </a:p>
          <a:p>
            <a:pPr>
              <a:lnSpc>
                <a:spcPct val="150000"/>
              </a:lnSpc>
            </a:pPr>
            <a:r>
              <a:rPr lang="ko-KR" altLang="en-US" sz="1100" dirty="0" err="1">
                <a:latin typeface="+mn-ea"/>
              </a:rPr>
              <a:t>外国人登录</a:t>
            </a:r>
            <a:r>
              <a:rPr lang="en-US" altLang="ko-KR" sz="1100" dirty="0">
                <a:latin typeface="+mn-ea"/>
              </a:rPr>
              <a:t> </a:t>
            </a:r>
            <a:r>
              <a:rPr lang="en-US" altLang="ko-KR" sz="1100" dirty="0">
                <a:latin typeface="+mn-ea"/>
                <a:hlinkClick r:id="rId14"/>
              </a:rPr>
              <a:t>www.hikorea.go.kr</a:t>
            </a:r>
            <a:endParaRPr lang="en-US" altLang="ko-KR" sz="1100" dirty="0">
              <a:latin typeface="+mn-ea"/>
            </a:endParaRPr>
          </a:p>
          <a:p>
            <a:r>
              <a:rPr lang="ko-KR" altLang="en-US" sz="1100" dirty="0" err="1">
                <a:latin typeface="+mn-ea"/>
              </a:rPr>
              <a:t>时间制就业说明</a:t>
            </a:r>
            <a:r>
              <a:rPr lang="ko-KR" altLang="en-US" sz="1100" dirty="0">
                <a:latin typeface="+mn-ea"/>
              </a:rPr>
              <a:t> </a:t>
            </a:r>
            <a:r>
              <a:rPr lang="ko-KR" altLang="en-US" sz="1100" dirty="0">
                <a:latin typeface="+mn-ea"/>
                <a:hlinkClick r:id="rId15"/>
              </a:rPr>
              <a:t>https://www.kw.ac.kr/ko/life/notice.jsp?BoardMode=view&amp;DUID=33104</a:t>
            </a:r>
            <a:endParaRPr lang="ko-KR" altLang="en-US" sz="1100" dirty="0">
              <a:latin typeface="+mn-ea"/>
            </a:endParaRPr>
          </a:p>
          <a:p>
            <a:endParaRPr lang="en-US" altLang="ko-KR" sz="1100" dirty="0">
              <a:latin typeface="+mn-ea"/>
            </a:endParaRPr>
          </a:p>
          <a:p>
            <a:r>
              <a:rPr lang="ko-KR" altLang="en-US" sz="1100" b="1" dirty="0" err="1">
                <a:latin typeface="+mn-ea"/>
              </a:rPr>
              <a:t>留学生保险</a:t>
            </a:r>
            <a:endParaRPr lang="en-US" altLang="ko-KR" sz="1100" b="1" dirty="0">
              <a:latin typeface="+mn-ea"/>
            </a:endParaRPr>
          </a:p>
          <a:p>
            <a:r>
              <a:rPr lang="ko-KR" altLang="en-US" sz="1100" dirty="0" smtClean="0">
                <a:latin typeface="+mn-ea"/>
              </a:rPr>
              <a:t>留学生保险说明视频 </a:t>
            </a:r>
            <a:r>
              <a:rPr lang="en-US" altLang="ko-KR" sz="1100" smtClean="0">
                <a:latin typeface="+mn-ea"/>
                <a:hlinkClick r:id="rId16"/>
              </a:rPr>
              <a:t>https</a:t>
            </a:r>
            <a:r>
              <a:rPr lang="en-US" altLang="ko-KR" sz="1100">
                <a:latin typeface="+mn-ea"/>
                <a:hlinkClick r:id="rId16"/>
              </a:rPr>
              <a:t>://</a:t>
            </a:r>
            <a:r>
              <a:rPr lang="en-US" altLang="ko-KR" sz="1100" smtClean="0">
                <a:latin typeface="+mn-ea"/>
                <a:hlinkClick r:id="rId16"/>
              </a:rPr>
              <a:t>youtu.be/Ls8Uy4P1mUs</a:t>
            </a:r>
            <a:endParaRPr lang="en-US" altLang="ko-KR" sz="1100" smtClean="0">
              <a:latin typeface="+mn-ea"/>
            </a:endParaRPr>
          </a:p>
          <a:p>
            <a:endParaRPr lang="en-US" altLang="ko-KR" sz="1100" dirty="0">
              <a:latin typeface="+mn-ea"/>
            </a:endParaRPr>
          </a:p>
          <a:p>
            <a:endParaRPr lang="en-US" altLang="ko-KR" sz="1100" dirty="0">
              <a:latin typeface="+mn-ea"/>
            </a:endParaRPr>
          </a:p>
          <a:p>
            <a:r>
              <a:rPr lang="ko-KR" altLang="en-US" sz="1100" b="1" dirty="0"/>
              <a:t>留学生特别项目介绍</a:t>
            </a:r>
            <a:r>
              <a:rPr lang="ko-KR" altLang="en-US" sz="1100" dirty="0"/>
              <a:t> </a:t>
            </a:r>
            <a:endParaRPr lang="en-US" altLang="ko-KR" sz="1100" dirty="0"/>
          </a:p>
          <a:p>
            <a:r>
              <a:rPr lang="en-US" altLang="ko-KR" sz="1100" dirty="0">
                <a:latin typeface="+mn-ea"/>
              </a:rPr>
              <a:t>KIF </a:t>
            </a:r>
            <a:r>
              <a:rPr lang="en-US" altLang="ko-KR" sz="1100" dirty="0">
                <a:latin typeface="+mn-ea"/>
                <a:hlinkClick r:id="rId17"/>
              </a:rPr>
              <a:t>https://youtu.be/trWM_N0NlT4</a:t>
            </a:r>
            <a:endParaRPr lang="ko-KR" altLang="en-US" sz="1100" dirty="0"/>
          </a:p>
          <a:p>
            <a:pPr>
              <a:lnSpc>
                <a:spcPct val="150000"/>
              </a:lnSpc>
            </a:pPr>
            <a:endParaRPr lang="en-US" altLang="ko-KR" sz="1200" dirty="0">
              <a:latin typeface="+mn-ea"/>
            </a:endParaRPr>
          </a:p>
        </p:txBody>
      </p:sp>
    </p:spTree>
    <p:extLst>
      <p:ext uri="{BB962C8B-B14F-4D97-AF65-F5344CB8AC3E}">
        <p14:creationId xmlns:p14="http://schemas.microsoft.com/office/powerpoint/2010/main" val="906500858"/>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10019</TotalTime>
  <Words>13819</Words>
  <Application>Microsoft Office PowerPoint</Application>
  <PresentationFormat>와이드스크린</PresentationFormat>
  <Paragraphs>2408</Paragraphs>
  <Slides>96</Slides>
  <Notes>63</Notes>
  <HiddenSlides>0</HiddenSlides>
  <MMClips>0</MMClips>
  <ScaleCrop>false</ScaleCrop>
  <HeadingPairs>
    <vt:vector size="6" baseType="variant">
      <vt:variant>
        <vt:lpstr>사용한 글꼴</vt:lpstr>
      </vt:variant>
      <vt:variant>
        <vt:i4>17</vt:i4>
      </vt:variant>
      <vt:variant>
        <vt:lpstr>테마</vt:lpstr>
      </vt:variant>
      <vt:variant>
        <vt:i4>1</vt:i4>
      </vt:variant>
      <vt:variant>
        <vt:lpstr>슬라이드 제목</vt:lpstr>
      </vt:variant>
      <vt:variant>
        <vt:i4>96</vt:i4>
      </vt:variant>
    </vt:vector>
  </HeadingPairs>
  <TitlesOfParts>
    <vt:vector size="114" baseType="lpstr">
      <vt:lpstr>等线</vt:lpstr>
      <vt:lpstr>等线 Light</vt:lpstr>
      <vt:lpstr>HY견명조</vt:lpstr>
      <vt:lpstr>inherit</vt:lpstr>
      <vt:lpstr>NanumSquare</vt:lpstr>
      <vt:lpstr>NanumSquare Bold</vt:lpstr>
      <vt:lpstr>NanumSquare ExtraBold</vt:lpstr>
      <vt:lpstr>굴림</vt:lpstr>
      <vt:lpstr>굴림체</vt:lpstr>
      <vt:lpstr>나눔바른고딕</vt:lpstr>
      <vt:lpstr>나눔스퀘어 Bold</vt:lpstr>
      <vt:lpstr>맑은 고딕</vt:lpstr>
      <vt:lpstr>바탕</vt:lpstr>
      <vt:lpstr>함초롬바탕</vt:lpstr>
      <vt:lpstr>휴먼명조</vt:lpstr>
      <vt:lpstr>Arial</vt:lpstr>
      <vt:lpstr>Wingdings</vt:lpstr>
      <vt:lpstr>Office 테마</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如何使用官网</vt:lpstr>
      <vt:lpstr>如何使用官网</vt:lpstr>
      <vt:lpstr>如何使用官网</vt:lpstr>
      <vt:lpstr>如何使用官网</vt:lpstr>
      <vt:lpstr>如何使用官网</vt:lpstr>
      <vt:lpstr>如何使用官网</vt:lpstr>
      <vt:lpstr>如何使用官网</vt:lpstr>
      <vt:lpstr>如何使用官网</vt:lpstr>
      <vt:lpstr>如何使用KLAS</vt:lpstr>
      <vt:lpstr>如何查找学号</vt:lpstr>
      <vt:lpstr>如何查找学号</vt:lpstr>
      <vt:lpstr>如何查找学号</vt:lpstr>
      <vt:lpstr>PowerPoint 프레젠테이션</vt:lpstr>
      <vt:lpstr>如何进行密码初次登陆</vt:lpstr>
      <vt:lpstr>关于上课</vt:lpstr>
      <vt:lpstr>关于上课</vt:lpstr>
      <vt:lpstr>关于上课</vt:lpstr>
      <vt:lpstr>关于上课</vt:lpstr>
      <vt:lpstr>关于上课</vt:lpstr>
      <vt:lpstr>关于上课</vt:lpstr>
      <vt:lpstr>关于上课</vt:lpstr>
      <vt:lpstr>关于上课</vt:lpstr>
      <vt:lpstr>关于上课</vt:lpstr>
      <vt:lpstr>关于上课</vt:lpstr>
      <vt:lpstr>关于登录金（学费）</vt:lpstr>
      <vt:lpstr>关于登录金（学费）</vt:lpstr>
      <vt:lpstr>关于登录金（学费）</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在校生登录（学费缴纳）指南</vt:lpstr>
      <vt:lpstr>学费缴纳</vt:lpstr>
      <vt:lpstr>登录金缴纳通知</vt:lpstr>
      <vt:lpstr>缴纳方式</vt:lpstr>
      <vt:lpstr>PowerPoint 프레젠테이션</vt:lpstr>
      <vt:lpstr>PowerPoint 프레젠테이션</vt:lpstr>
      <vt:lpstr>在校生奖学金制度</vt:lpstr>
      <vt:lpstr>本科外国留学生奖学金制度</vt:lpstr>
      <vt:lpstr>关于成绩奖学金的详情</vt:lpstr>
      <vt:lpstr>PowerPoint 프레젠테이션</vt:lpstr>
      <vt:lpstr>GKS (Global Korea Scholarship)  奖学金</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한선애</dc:creator>
  <cp:lastModifiedBy>kw</cp:lastModifiedBy>
  <cp:revision>574</cp:revision>
  <cp:lastPrinted>2020-08-12T05:35:00Z</cp:lastPrinted>
  <dcterms:created xsi:type="dcterms:W3CDTF">2018-08-13T08:01:49Z</dcterms:created>
  <dcterms:modified xsi:type="dcterms:W3CDTF">2021-02-22T00:51:31Z</dcterms:modified>
</cp:coreProperties>
</file>