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8"/>
  </p:notesMasterIdLst>
  <p:handoutMasterIdLst>
    <p:handoutMasterId r:id="rId99"/>
  </p:handoutMasterIdLst>
  <p:sldIdLst>
    <p:sldId id="257" r:id="rId2"/>
    <p:sldId id="339" r:id="rId3"/>
    <p:sldId id="512" r:id="rId4"/>
    <p:sldId id="341" r:id="rId5"/>
    <p:sldId id="286" r:id="rId6"/>
    <p:sldId id="287" r:id="rId7"/>
    <p:sldId id="290" r:id="rId8"/>
    <p:sldId id="340" r:id="rId9"/>
    <p:sldId id="587" r:id="rId10"/>
    <p:sldId id="342" r:id="rId11"/>
    <p:sldId id="343" r:id="rId12"/>
    <p:sldId id="344" r:id="rId13"/>
    <p:sldId id="345" r:id="rId14"/>
    <p:sldId id="346" r:id="rId15"/>
    <p:sldId id="347" r:id="rId16"/>
    <p:sldId id="386" r:id="rId17"/>
    <p:sldId id="448" r:id="rId18"/>
    <p:sldId id="588" r:id="rId19"/>
    <p:sldId id="477" r:id="rId20"/>
    <p:sldId id="478" r:id="rId21"/>
    <p:sldId id="479" r:id="rId22"/>
    <p:sldId id="480" r:id="rId23"/>
    <p:sldId id="513" r:id="rId24"/>
    <p:sldId id="589" r:id="rId25"/>
    <p:sldId id="590" r:id="rId26"/>
    <p:sldId id="591" r:id="rId27"/>
    <p:sldId id="592" r:id="rId28"/>
    <p:sldId id="593" r:id="rId29"/>
    <p:sldId id="594" r:id="rId30"/>
    <p:sldId id="595" r:id="rId31"/>
    <p:sldId id="596" r:id="rId32"/>
    <p:sldId id="597" r:id="rId33"/>
    <p:sldId id="598" r:id="rId34"/>
    <p:sldId id="599" r:id="rId35"/>
    <p:sldId id="600" r:id="rId36"/>
    <p:sldId id="601" r:id="rId37"/>
    <p:sldId id="602" r:id="rId38"/>
    <p:sldId id="603" r:id="rId39"/>
    <p:sldId id="604" r:id="rId40"/>
    <p:sldId id="605" r:id="rId41"/>
    <p:sldId id="606" r:id="rId42"/>
    <p:sldId id="607" r:id="rId43"/>
    <p:sldId id="608" r:id="rId44"/>
    <p:sldId id="609" r:id="rId45"/>
    <p:sldId id="610" r:id="rId46"/>
    <p:sldId id="611" r:id="rId47"/>
    <p:sldId id="612" r:id="rId48"/>
    <p:sldId id="613" r:id="rId49"/>
    <p:sldId id="614" r:id="rId50"/>
    <p:sldId id="615" r:id="rId51"/>
    <p:sldId id="616" r:id="rId52"/>
    <p:sldId id="542" r:id="rId53"/>
    <p:sldId id="543" r:id="rId54"/>
    <p:sldId id="544" r:id="rId55"/>
    <p:sldId id="545" r:id="rId56"/>
    <p:sldId id="546" r:id="rId57"/>
    <p:sldId id="547" r:id="rId58"/>
    <p:sldId id="548" r:id="rId59"/>
    <p:sldId id="549" r:id="rId60"/>
    <p:sldId id="550" r:id="rId61"/>
    <p:sldId id="551" r:id="rId62"/>
    <p:sldId id="552" r:id="rId63"/>
    <p:sldId id="553" r:id="rId64"/>
    <p:sldId id="554" r:id="rId65"/>
    <p:sldId id="555" r:id="rId66"/>
    <p:sldId id="617" r:id="rId67"/>
    <p:sldId id="618" r:id="rId68"/>
    <p:sldId id="558" r:id="rId69"/>
    <p:sldId id="620" r:id="rId70"/>
    <p:sldId id="622" r:id="rId71"/>
    <p:sldId id="623" r:id="rId72"/>
    <p:sldId id="562" r:id="rId73"/>
    <p:sldId id="624" r:id="rId74"/>
    <p:sldId id="625" r:id="rId75"/>
    <p:sldId id="626" r:id="rId76"/>
    <p:sldId id="627" r:id="rId77"/>
    <p:sldId id="628" r:id="rId78"/>
    <p:sldId id="568" r:id="rId79"/>
    <p:sldId id="440" r:id="rId80"/>
    <p:sldId id="441" r:id="rId81"/>
    <p:sldId id="571" r:id="rId82"/>
    <p:sldId id="572" r:id="rId83"/>
    <p:sldId id="444" r:id="rId84"/>
    <p:sldId id="445" r:id="rId85"/>
    <p:sldId id="575" r:id="rId86"/>
    <p:sldId id="369" r:id="rId87"/>
    <p:sldId id="371" r:id="rId88"/>
    <p:sldId id="373" r:id="rId89"/>
    <p:sldId id="372" r:id="rId90"/>
    <p:sldId id="374" r:id="rId91"/>
    <p:sldId id="375" r:id="rId92"/>
    <p:sldId id="376" r:id="rId93"/>
    <p:sldId id="377" r:id="rId94"/>
    <p:sldId id="458" r:id="rId95"/>
    <p:sldId id="447" r:id="rId96"/>
    <p:sldId id="630" r:id="rId97"/>
  </p:sldIdLst>
  <p:sldSz cx="12192000" cy="6858000"/>
  <p:notesSz cx="6802438" cy="993457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한선애" initials="한" lastIdx="0" clrIdx="0">
    <p:extLst>
      <p:ext uri="{19B8F6BF-5375-455C-9EA6-DF929625EA0E}">
        <p15:presenceInfo xmlns:p15="http://schemas.microsoft.com/office/powerpoint/2012/main" userId="한선애" providerId="None"/>
      </p:ext>
    </p:extLst>
  </p:cmAuthor>
  <p:cmAuthor id="2" name="kw" initials="k" lastIdx="10" clrIdx="1">
    <p:extLst>
      <p:ext uri="{19B8F6BF-5375-455C-9EA6-DF929625EA0E}">
        <p15:presenceInfo xmlns:p15="http://schemas.microsoft.com/office/powerpoint/2012/main" userId="kw"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6F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보통 스타일 2 - 강조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보통 스타일 2 - 강조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보통 스타일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2833802-FEF1-4C79-8D5D-14CF1EAF98D9}" styleName="밝은 스타일 2 - 강조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밝은 스타일 3 - 강조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DCAF9ED-07DC-4A11-8D7F-57B35C25682E}" styleName="보통 스타일 1 - 강조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8A107856-5554-42FB-B03E-39F5DBC370BA}" styleName="보통 스타일 4 - 강조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8603FDC-E32A-4AB5-989C-0864C3EAD2B8}" styleName="테마 스타일 2 - 강조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테마 스타일 1 - 강조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05" autoAdjust="0"/>
    <p:restoredTop sz="95618" autoAdjust="0"/>
  </p:normalViewPr>
  <p:slideViewPr>
    <p:cSldViewPr snapToGrid="0">
      <p:cViewPr varScale="1">
        <p:scale>
          <a:sx n="108" d="100"/>
          <a:sy n="108" d="100"/>
        </p:scale>
        <p:origin x="78" y="102"/>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handoutMaster" Target="handoutMasters/handout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0.png"/><Relationship Id="rId7" Type="http://schemas.openxmlformats.org/officeDocument/2006/relationships/image" Target="../media/image68.svg"/><Relationship Id="rId2" Type="http://schemas.openxmlformats.org/officeDocument/2006/relationships/image" Target="../media/image63.svg"/><Relationship Id="rId1" Type="http://schemas.openxmlformats.org/officeDocument/2006/relationships/image" Target="../media/image59.png"/><Relationship Id="rId6" Type="http://schemas.openxmlformats.org/officeDocument/2006/relationships/image" Target="../media/image62.png"/><Relationship Id="rId5" Type="http://schemas.openxmlformats.org/officeDocument/2006/relationships/image" Target="../media/image61.jpeg"/><Relationship Id="rId4" Type="http://schemas.openxmlformats.org/officeDocument/2006/relationships/image" Target="../media/image65.svg"/><Relationship Id="rId9" Type="http://schemas.openxmlformats.org/officeDocument/2006/relationships/image" Target="../media/image64.png"/></Relationships>
</file>

<file path=ppt/diagrams/_rels/drawing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0.png"/><Relationship Id="rId7" Type="http://schemas.openxmlformats.org/officeDocument/2006/relationships/image" Target="../media/image68.svg"/><Relationship Id="rId2" Type="http://schemas.openxmlformats.org/officeDocument/2006/relationships/image" Target="../media/image63.svg"/><Relationship Id="rId1" Type="http://schemas.openxmlformats.org/officeDocument/2006/relationships/image" Target="../media/image59.png"/><Relationship Id="rId6" Type="http://schemas.openxmlformats.org/officeDocument/2006/relationships/image" Target="../media/image62.png"/><Relationship Id="rId5" Type="http://schemas.openxmlformats.org/officeDocument/2006/relationships/image" Target="../media/image61.jpeg"/><Relationship Id="rId4" Type="http://schemas.openxmlformats.org/officeDocument/2006/relationships/image" Target="../media/image65.svg"/><Relationship Id="rId9" Type="http://schemas.openxmlformats.org/officeDocument/2006/relationships/image" Target="../media/image6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B9873-FA1F-4D01-8721-D1D069CE2CEA}" type="doc">
      <dgm:prSet loTypeId="urn:microsoft.com/office/officeart/2009/layout/CirclePictureHierarchy" loCatId="hierarchy" qsTypeId="urn:microsoft.com/office/officeart/2005/8/quickstyle/simple1" qsCatId="simple" csTypeId="urn:microsoft.com/office/officeart/2005/8/colors/accent1_2" csCatId="accent1" phldr="1"/>
      <dgm:spPr/>
      <dgm:t>
        <a:bodyPr/>
        <a:lstStyle/>
        <a:p>
          <a:endParaRPr lang="en-US"/>
        </a:p>
      </dgm:t>
    </dgm:pt>
    <dgm:pt modelId="{0765BE17-E20D-473C-B24B-77ADA8F13449}">
      <dgm:prSet/>
      <dgm:spPr/>
      <dgm:t>
        <a:bodyPr/>
        <a:lstStyle/>
        <a:p>
          <a:r>
            <a:rPr lang="en-US" altLang="ko-KR" dirty="0" err="1">
              <a:latin typeface="Arial" panose="020B0604020202020204" pitchFamily="34" charset="0"/>
              <a:ea typeface="NanumSquare Bold" panose="020B0600000101010101" pitchFamily="34" charset="-127"/>
              <a:cs typeface="Arial" panose="020B0604020202020204" pitchFamily="34" charset="0"/>
            </a:rPr>
            <a:t>Tiết</a:t>
          </a:r>
          <a:r>
            <a:rPr lang="en-US" altLang="ko-KR" dirty="0">
              <a:latin typeface="Arial" panose="020B0604020202020204" pitchFamily="34" charset="0"/>
              <a:ea typeface="NanumSquare Bold" panose="020B0600000101010101" pitchFamily="34" charset="-127"/>
              <a:cs typeface="Arial" panose="020B0604020202020204" pitchFamily="34" charset="0"/>
            </a:rPr>
            <a:t> </a:t>
          </a:r>
          <a:r>
            <a:rPr lang="en-US" altLang="ko-KR" dirty="0" err="1">
              <a:latin typeface="Arial" panose="020B0604020202020204" pitchFamily="34" charset="0"/>
              <a:ea typeface="NanumSquare Bold" panose="020B0600000101010101" pitchFamily="34" charset="-127"/>
              <a:cs typeface="Arial" panose="020B0604020202020204" pitchFamily="34" charset="0"/>
            </a:rPr>
            <a:t>học</a:t>
          </a:r>
          <a:r>
            <a:rPr lang="en-US" altLang="ko-KR" dirty="0">
              <a:latin typeface="Arial" panose="020B0604020202020204" pitchFamily="34" charset="0"/>
              <a:ea typeface="NanumSquare Bold" panose="020B0600000101010101" pitchFamily="34" charset="-127"/>
              <a:cs typeface="Arial" panose="020B0604020202020204" pitchFamily="34" charset="0"/>
            </a:rPr>
            <a:t> online</a:t>
          </a:r>
        </a:p>
        <a:p>
          <a:r>
            <a:rPr lang="en-US" altLang="ko-KR" dirty="0">
              <a:latin typeface="Arial" panose="020B0604020202020204" pitchFamily="34" charset="0"/>
              <a:ea typeface="NanumSquare Bold" panose="020B0600000101010101" pitchFamily="34" charset="-127"/>
              <a:cs typeface="Arial" panose="020B0604020202020204" pitchFamily="34" charset="0"/>
            </a:rPr>
            <a:t>(</a:t>
          </a:r>
          <a:r>
            <a:rPr lang="vi-VN" altLang="ko-KR" dirty="0">
              <a:latin typeface="Arial" panose="020B0604020202020204" pitchFamily="34" charset="0"/>
              <a:ea typeface="NanumSquare Bold" panose="020B0600000101010101" pitchFamily="34" charset="-127"/>
              <a:cs typeface="Arial" panose="020B0604020202020204" pitchFamily="34" charset="0"/>
            </a:rPr>
            <a:t>Tiết học online</a:t>
          </a:r>
          <a:r>
            <a:rPr lang="en-US" altLang="ko-KR" dirty="0">
              <a:latin typeface="Arial" panose="020B0604020202020204" pitchFamily="34" charset="0"/>
              <a:ea typeface="NanumSquare Bold" panose="020B0600000101010101" pitchFamily="34" charset="-127"/>
              <a:cs typeface="Arial" panose="020B0604020202020204" pitchFamily="34" charset="0"/>
            </a:rPr>
            <a:t>)</a:t>
          </a:r>
          <a:endParaRPr lang="en-US" dirty="0">
            <a:latin typeface="Arial" panose="020B0604020202020204" pitchFamily="34" charset="0"/>
            <a:ea typeface="NanumSquare Bold" panose="020B0600000101010101" pitchFamily="34" charset="-127"/>
            <a:cs typeface="Arial" panose="020B0604020202020204" pitchFamily="34" charset="0"/>
          </a:endParaRPr>
        </a:p>
      </dgm:t>
    </dgm:pt>
    <dgm:pt modelId="{BB65332D-048F-4E73-A442-9AA7A82CEAF0}" type="parTrans" cxnId="{8368114F-ED76-405D-995A-E13810FC5C20}">
      <dgm:prSet/>
      <dgm:spPr/>
      <dgm:t>
        <a:bodyPr/>
        <a:lstStyle/>
        <a:p>
          <a:endParaRPr lang="en-US"/>
        </a:p>
      </dgm:t>
    </dgm:pt>
    <dgm:pt modelId="{3F705517-F82B-4194-829D-D06032A6C386}" type="sibTrans" cxnId="{8368114F-ED76-405D-995A-E13810FC5C20}">
      <dgm:prSet/>
      <dgm:spPr/>
      <dgm:t>
        <a:bodyPr/>
        <a:lstStyle/>
        <a:p>
          <a:endParaRPr lang="en-US"/>
        </a:p>
      </dgm:t>
    </dgm:pt>
    <dgm:pt modelId="{3F9F5404-85E4-4827-ADE4-0906E76F6ED7}">
      <dgm:prSet custT="1"/>
      <dgm:spPr/>
      <dgm:t>
        <a:bodyPr/>
        <a:lstStyle/>
        <a:p>
          <a:r>
            <a:rPr lang="vi-VN" altLang="ko-KR" sz="1600" dirty="0">
              <a:latin typeface="Arial" panose="020B0604020202020204" pitchFamily="34" charset="0"/>
              <a:ea typeface="나눔스퀘어 Bold" panose="020B0600000101010101" pitchFamily="34" charset="-127"/>
              <a:cs typeface="Arial" panose="020B0604020202020204" pitchFamily="34" charset="0"/>
            </a:rPr>
            <a:t>Tiết học được ghi hình sẵn</a:t>
          </a:r>
        </a:p>
        <a:p>
          <a:r>
            <a:rPr lang="ko-KR" altLang="en-US" sz="16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600" dirty="0">
              <a:latin typeface="Arial" panose="020B0604020202020204" pitchFamily="34" charset="0"/>
              <a:ea typeface="나눔스퀘어 Bold" panose="020B0600000101010101" pitchFamily="34" charset="-127"/>
              <a:cs typeface="Arial" panose="020B0604020202020204" pitchFamily="34" charset="0"/>
            </a:rPr>
            <a:t>(</a:t>
          </a:r>
          <a:r>
            <a:rPr lang="vi-VN" altLang="ko-KR" sz="16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Có thể nghe giảng bất cứ khi nào trong thời hạn quy định</a:t>
          </a:r>
          <a:r>
            <a:rPr lang="en-US" altLang="ko-KR" sz="1600" dirty="0">
              <a:latin typeface="Arial" panose="020B0604020202020204" pitchFamily="34" charset="0"/>
              <a:ea typeface="나눔스퀘어 Bold" panose="020B0600000101010101" pitchFamily="34" charset="-127"/>
              <a:cs typeface="Arial" panose="020B0604020202020204" pitchFamily="34" charset="0"/>
            </a:rPr>
            <a:t>)</a:t>
          </a:r>
          <a:endParaRPr lang="en-US" sz="1600" dirty="0">
            <a:latin typeface="Arial" panose="020B0604020202020204" pitchFamily="34" charset="0"/>
            <a:ea typeface="NanumSquare Bold" panose="020B0600000101010101" pitchFamily="34" charset="-127"/>
            <a:cs typeface="Arial" panose="020B0604020202020204" pitchFamily="34" charset="0"/>
          </a:endParaRPr>
        </a:p>
      </dgm:t>
    </dgm:pt>
    <dgm:pt modelId="{75D37016-10B2-4481-B3D2-FD6CDE3E00E4}" type="parTrans" cxnId="{A73ABB5B-3FAB-4C74-BDF0-F65F09ADBD48}">
      <dgm:prSet/>
      <dgm:spPr/>
      <dgm:t>
        <a:bodyPr/>
        <a:lstStyle/>
        <a:p>
          <a:endParaRPr lang="en-US"/>
        </a:p>
      </dgm:t>
    </dgm:pt>
    <dgm:pt modelId="{328E2D79-8394-4482-8558-8DF2E1E68810}" type="sibTrans" cxnId="{A73ABB5B-3FAB-4C74-BDF0-F65F09ADBD48}">
      <dgm:prSet/>
      <dgm:spPr/>
      <dgm:t>
        <a:bodyPr/>
        <a:lstStyle/>
        <a:p>
          <a:endParaRPr lang="en-US"/>
        </a:p>
      </dgm:t>
    </dgm:pt>
    <dgm:pt modelId="{E58809DC-CB64-466F-8411-C9C80EA993EA}">
      <dgm:prSet/>
      <dgm:spPr/>
      <dgm:t>
        <a:bodyPr/>
        <a:lstStyle/>
        <a:p>
          <a:r>
            <a:rPr lang="en-US" altLang="ko-KR" dirty="0" err="1">
              <a:latin typeface="Arial" panose="020B0604020202020204" pitchFamily="34" charset="0"/>
              <a:ea typeface="NanumSquare Bold" panose="020B0600000101010101" pitchFamily="34" charset="-127"/>
              <a:cs typeface="Arial" panose="020B0604020202020204" pitchFamily="34" charset="0"/>
            </a:rPr>
            <a:t>Tiết</a:t>
          </a:r>
          <a:r>
            <a:rPr lang="en-US" altLang="ko-KR" dirty="0">
              <a:latin typeface="Arial" panose="020B0604020202020204" pitchFamily="34" charset="0"/>
              <a:ea typeface="NanumSquare Bold" panose="020B0600000101010101" pitchFamily="34" charset="-127"/>
              <a:cs typeface="Arial" panose="020B0604020202020204" pitchFamily="34" charset="0"/>
            </a:rPr>
            <a:t> </a:t>
          </a:r>
          <a:r>
            <a:rPr lang="en-US" altLang="ko-KR" dirty="0" err="1">
              <a:latin typeface="Arial" panose="020B0604020202020204" pitchFamily="34" charset="0"/>
              <a:ea typeface="NanumSquare Bold" panose="020B0600000101010101" pitchFamily="34" charset="-127"/>
              <a:cs typeface="Arial" panose="020B0604020202020204" pitchFamily="34" charset="0"/>
            </a:rPr>
            <a:t>học</a:t>
          </a:r>
          <a:r>
            <a:rPr lang="en-US" altLang="ko-KR" dirty="0">
              <a:latin typeface="Arial" panose="020B0604020202020204" pitchFamily="34" charset="0"/>
              <a:ea typeface="NanumSquare Bold" panose="020B0600000101010101" pitchFamily="34" charset="-127"/>
              <a:cs typeface="Arial" panose="020B0604020202020204" pitchFamily="34" charset="0"/>
            </a:rPr>
            <a:t> </a:t>
          </a:r>
          <a:r>
            <a:rPr lang="en-US" altLang="ko-KR" dirty="0" err="1">
              <a:latin typeface="Arial" panose="020B0604020202020204" pitchFamily="34" charset="0"/>
              <a:ea typeface="NanumSquare Bold" panose="020B0600000101010101" pitchFamily="34" charset="-127"/>
              <a:cs typeface="Arial" panose="020B0604020202020204" pitchFamily="34" charset="0"/>
            </a:rPr>
            <a:t>trực</a:t>
          </a:r>
          <a:r>
            <a:rPr lang="en-US" altLang="ko-KR" dirty="0">
              <a:latin typeface="Arial" panose="020B0604020202020204" pitchFamily="34" charset="0"/>
              <a:ea typeface="NanumSquare Bold" panose="020B0600000101010101" pitchFamily="34" charset="-127"/>
              <a:cs typeface="Arial" panose="020B0604020202020204" pitchFamily="34" charset="0"/>
            </a:rPr>
            <a:t> </a:t>
          </a:r>
          <a:r>
            <a:rPr lang="en-US" altLang="ko-KR" dirty="0" err="1">
              <a:latin typeface="Arial" panose="020B0604020202020204" pitchFamily="34" charset="0"/>
              <a:ea typeface="NanumSquare Bold" panose="020B0600000101010101" pitchFamily="34" charset="-127"/>
              <a:cs typeface="Arial" panose="020B0604020202020204" pitchFamily="34" charset="0"/>
            </a:rPr>
            <a:t>tuyến</a:t>
          </a:r>
          <a:r>
            <a:rPr lang="en-US" altLang="ko-KR" dirty="0">
              <a:latin typeface="Arial" panose="020B0604020202020204" pitchFamily="34" charset="0"/>
              <a:ea typeface="NanumSquare Bold" panose="020B0600000101010101" pitchFamily="34" charset="-127"/>
              <a:cs typeface="Arial" panose="020B0604020202020204" pitchFamily="34" charset="0"/>
            </a:rPr>
            <a:t> video</a:t>
          </a:r>
        </a:p>
        <a:p>
          <a:r>
            <a:rPr lang="en-US" dirty="0">
              <a:latin typeface="Arial" panose="020B0604020202020204" pitchFamily="34" charset="0"/>
              <a:ea typeface="NanumSquare Bold" panose="020B0600000101010101" pitchFamily="34" charset="-127"/>
              <a:cs typeface="Arial" panose="020B0604020202020204" pitchFamily="34" charset="0"/>
            </a:rPr>
            <a:t>( </a:t>
          </a:r>
          <a:r>
            <a:rPr lang="vi-VN" altLang="ko-KR" b="1" dirty="0">
              <a:solidFill>
                <a:srgbClr val="FF0000"/>
              </a:solidFill>
              <a:latin typeface="Arial" panose="020B0604020202020204" pitchFamily="34" charset="0"/>
              <a:ea typeface="NanumSquare Bold" panose="020B0600000101010101" pitchFamily="34" charset="-127"/>
              <a:cs typeface="Arial" panose="020B0604020202020204" pitchFamily="34" charset="0"/>
            </a:rPr>
            <a:t>Chỉ có thể nghe giảng trong thời gian được quy định sẵn</a:t>
          </a:r>
          <a:r>
            <a:rPr lang="en-US" altLang="ko-KR" dirty="0">
              <a:latin typeface="Arial" panose="020B0604020202020204" pitchFamily="34" charset="0"/>
              <a:ea typeface="NanumSquare Bold" panose="020B0600000101010101" pitchFamily="34" charset="-127"/>
              <a:cs typeface="Arial" panose="020B0604020202020204" pitchFamily="34" charset="0"/>
            </a:rPr>
            <a:t>)</a:t>
          </a:r>
          <a:endParaRPr lang="en-US" dirty="0">
            <a:latin typeface="Arial" panose="020B0604020202020204" pitchFamily="34" charset="0"/>
            <a:ea typeface="NanumSquare Bold" panose="020B0600000101010101" pitchFamily="34" charset="-127"/>
            <a:cs typeface="Arial" panose="020B0604020202020204" pitchFamily="34" charset="0"/>
          </a:endParaRPr>
        </a:p>
      </dgm:t>
    </dgm:pt>
    <dgm:pt modelId="{8E8D4D41-FF54-481C-9A29-DF7507FF6E48}" type="parTrans" cxnId="{7000E4A5-3EA7-49CB-AEDB-0C2F0D8EC539}">
      <dgm:prSet/>
      <dgm:spPr/>
      <dgm:t>
        <a:bodyPr/>
        <a:lstStyle/>
        <a:p>
          <a:endParaRPr lang="en-US"/>
        </a:p>
      </dgm:t>
    </dgm:pt>
    <dgm:pt modelId="{8911B02C-44CF-49BE-96AB-A7217361C1A0}" type="sibTrans" cxnId="{7000E4A5-3EA7-49CB-AEDB-0C2F0D8EC539}">
      <dgm:prSet/>
      <dgm:spPr/>
      <dgm:t>
        <a:bodyPr/>
        <a:lstStyle/>
        <a:p>
          <a:endParaRPr lang="en-US"/>
        </a:p>
      </dgm:t>
    </dgm:pt>
    <dgm:pt modelId="{3CF3248C-804E-47B3-916C-897903DF074F}">
      <dgm:prSet/>
      <dgm:spPr/>
      <dgm:t>
        <a:bodyPr/>
        <a:lstStyle/>
        <a:p>
          <a:r>
            <a:rPr lang="en-US" dirty="0" err="1">
              <a:latin typeface="Arial" panose="020B0604020202020204" pitchFamily="34" charset="0"/>
              <a:ea typeface="NanumSquare Bold" panose="020B0600000101010101" pitchFamily="34" charset="-127"/>
              <a:cs typeface="Arial" panose="020B0604020202020204" pitchFamily="34" charset="0"/>
            </a:rPr>
            <a:t>Học</a:t>
          </a:r>
          <a:r>
            <a:rPr lang="en-US" dirty="0">
              <a:latin typeface="Arial" panose="020B0604020202020204" pitchFamily="34" charset="0"/>
              <a:ea typeface="NanumSquare Bold" panose="020B0600000101010101" pitchFamily="34" charset="-127"/>
              <a:cs typeface="Arial" panose="020B0604020202020204" pitchFamily="34" charset="0"/>
            </a:rPr>
            <a:t> </a:t>
          </a:r>
          <a:r>
            <a:rPr lang="en-US" dirty="0" err="1">
              <a:latin typeface="Arial" panose="020B0604020202020204" pitchFamily="34" charset="0"/>
              <a:ea typeface="NanumSquare Bold" panose="020B0600000101010101" pitchFamily="34" charset="-127"/>
              <a:cs typeface="Arial" panose="020B0604020202020204" pitchFamily="34" charset="0"/>
            </a:rPr>
            <a:t>tại</a:t>
          </a:r>
          <a:r>
            <a:rPr lang="en-US" dirty="0">
              <a:latin typeface="Arial" panose="020B0604020202020204" pitchFamily="34" charset="0"/>
              <a:ea typeface="NanumSquare Bold" panose="020B0600000101010101" pitchFamily="34" charset="-127"/>
              <a:cs typeface="Arial" panose="020B0604020202020204" pitchFamily="34" charset="0"/>
            </a:rPr>
            <a:t> </a:t>
          </a:r>
          <a:r>
            <a:rPr lang="en-US" dirty="0" err="1">
              <a:latin typeface="Arial" panose="020B0604020202020204" pitchFamily="34" charset="0"/>
              <a:ea typeface="NanumSquare Bold" panose="020B0600000101010101" pitchFamily="34" charset="-127"/>
              <a:cs typeface="Arial" panose="020B0604020202020204" pitchFamily="34" charset="0"/>
            </a:rPr>
            <a:t>Webex</a:t>
          </a:r>
          <a:endParaRPr lang="en-US" dirty="0">
            <a:latin typeface="Arial" panose="020B0604020202020204" pitchFamily="34" charset="0"/>
            <a:ea typeface="NanumSquare Bold" panose="020B0600000101010101" pitchFamily="34" charset="-127"/>
            <a:cs typeface="Arial" panose="020B0604020202020204" pitchFamily="34" charset="0"/>
          </a:endParaRPr>
        </a:p>
      </dgm:t>
    </dgm:pt>
    <dgm:pt modelId="{05E84E99-7F22-43A2-A1A1-8C380FE68560}" type="parTrans" cxnId="{83868F85-FFCE-4568-922F-E20B49AE1F91}">
      <dgm:prSet/>
      <dgm:spPr/>
      <dgm:t>
        <a:bodyPr/>
        <a:lstStyle/>
        <a:p>
          <a:endParaRPr lang="en-US"/>
        </a:p>
      </dgm:t>
    </dgm:pt>
    <dgm:pt modelId="{1A40FDA3-59AC-47A3-BF51-E4D104900BBE}" type="sibTrans" cxnId="{83868F85-FFCE-4568-922F-E20B49AE1F91}">
      <dgm:prSet/>
      <dgm:spPr/>
      <dgm:t>
        <a:bodyPr/>
        <a:lstStyle/>
        <a:p>
          <a:endParaRPr lang="en-US"/>
        </a:p>
      </dgm:t>
    </dgm:pt>
    <dgm:pt modelId="{D0C8AF8B-17B7-41AA-9ADD-0C6AB2C913DD}">
      <dgm:prSet/>
      <dgm:spPr/>
      <dgm:t>
        <a:bodyPr/>
        <a:lstStyle/>
        <a:p>
          <a:r>
            <a:rPr lang="en-US" dirty="0" err="1">
              <a:latin typeface="Arial" panose="020B0604020202020204" pitchFamily="34" charset="0"/>
              <a:ea typeface="NanumSquare Bold" panose="020B0600000101010101" pitchFamily="34" charset="-127"/>
              <a:cs typeface="Arial" panose="020B0604020202020204" pitchFamily="34" charset="0"/>
            </a:rPr>
            <a:t>Học</a:t>
          </a:r>
          <a:r>
            <a:rPr lang="en-US" dirty="0">
              <a:latin typeface="Arial" panose="020B0604020202020204" pitchFamily="34" charset="0"/>
              <a:ea typeface="NanumSquare Bold" panose="020B0600000101010101" pitchFamily="34" charset="-127"/>
              <a:cs typeface="Arial" panose="020B0604020202020204" pitchFamily="34" charset="0"/>
            </a:rPr>
            <a:t> </a:t>
          </a:r>
          <a:r>
            <a:rPr lang="en-US" dirty="0" err="1">
              <a:latin typeface="Arial" panose="020B0604020202020204" pitchFamily="34" charset="0"/>
              <a:ea typeface="NanumSquare Bold" panose="020B0600000101010101" pitchFamily="34" charset="-127"/>
              <a:cs typeface="Arial" panose="020B0604020202020204" pitchFamily="34" charset="0"/>
            </a:rPr>
            <a:t>tại</a:t>
          </a:r>
          <a:r>
            <a:rPr lang="en-US" dirty="0">
              <a:latin typeface="Arial" panose="020B0604020202020204" pitchFamily="34" charset="0"/>
              <a:ea typeface="NanumSquare Bold" panose="020B0600000101010101" pitchFamily="34" charset="-127"/>
              <a:cs typeface="Arial" panose="020B0604020202020204" pitchFamily="34" charset="0"/>
            </a:rPr>
            <a:t>  Zoom</a:t>
          </a:r>
        </a:p>
      </dgm:t>
    </dgm:pt>
    <dgm:pt modelId="{983E4380-BF91-4349-BD33-27E795ED6AEE}" type="parTrans" cxnId="{1AEABD02-0D0F-422D-83B6-9B06218B5B37}">
      <dgm:prSet/>
      <dgm:spPr/>
      <dgm:t>
        <a:bodyPr/>
        <a:lstStyle/>
        <a:p>
          <a:endParaRPr lang="en-US"/>
        </a:p>
      </dgm:t>
    </dgm:pt>
    <dgm:pt modelId="{07295609-15D5-4A14-8FB2-206D9D6EC599}" type="sibTrans" cxnId="{1AEABD02-0D0F-422D-83B6-9B06218B5B37}">
      <dgm:prSet/>
      <dgm:spPr/>
      <dgm:t>
        <a:bodyPr/>
        <a:lstStyle/>
        <a:p>
          <a:endParaRPr lang="en-US"/>
        </a:p>
      </dgm:t>
    </dgm:pt>
    <dgm:pt modelId="{012E0A28-8E39-482B-9AF5-E85B55A08F60}">
      <dgm:prSet/>
      <dgm:spPr/>
      <dgm:t>
        <a:bodyPr/>
        <a:lstStyle/>
        <a:p>
          <a:r>
            <a:rPr lang="en-US" dirty="0">
              <a:latin typeface="Arial" panose="020B0604020202020204" pitchFamily="34" charset="0"/>
              <a:ea typeface="NanumSquare Bold" panose="020B0600000101010101" pitchFamily="34" charset="-127"/>
              <a:cs typeface="Arial" panose="020B0604020202020204" pitchFamily="34" charset="0"/>
            </a:rPr>
            <a:t>Nghe </a:t>
          </a:r>
          <a:r>
            <a:rPr lang="en-US" dirty="0" err="1">
              <a:latin typeface="Arial" panose="020B0604020202020204" pitchFamily="34" charset="0"/>
              <a:ea typeface="NanumSquare Bold" panose="020B0600000101010101" pitchFamily="34" charset="-127"/>
              <a:cs typeface="Arial" panose="020B0604020202020204" pitchFamily="34" charset="0"/>
            </a:rPr>
            <a:t>giảng</a:t>
          </a:r>
          <a:r>
            <a:rPr lang="en-US" dirty="0">
              <a:latin typeface="Arial" panose="020B0604020202020204" pitchFamily="34" charset="0"/>
              <a:ea typeface="NanumSquare Bold" panose="020B0600000101010101" pitchFamily="34" charset="-127"/>
              <a:cs typeface="Arial" panose="020B0604020202020204" pitchFamily="34" charset="0"/>
            </a:rPr>
            <a:t> </a:t>
          </a:r>
          <a:r>
            <a:rPr lang="en-US" dirty="0" err="1">
              <a:latin typeface="Arial" panose="020B0604020202020204" pitchFamily="34" charset="0"/>
              <a:ea typeface="NanumSquare Bold" panose="020B0600000101010101" pitchFamily="34" charset="-127"/>
              <a:cs typeface="Arial" panose="020B0604020202020204" pitchFamily="34" charset="0"/>
            </a:rPr>
            <a:t>tại</a:t>
          </a:r>
          <a:r>
            <a:rPr lang="en-US" dirty="0">
              <a:latin typeface="Arial" panose="020B0604020202020204" pitchFamily="34" charset="0"/>
              <a:ea typeface="NanumSquare Bold" panose="020B0600000101010101" pitchFamily="34" charset="-127"/>
              <a:cs typeface="Arial" panose="020B0604020202020204" pitchFamily="34" charset="0"/>
            </a:rPr>
            <a:t> KLAS</a:t>
          </a:r>
        </a:p>
      </dgm:t>
    </dgm:pt>
    <dgm:pt modelId="{BABF1958-859E-463F-864F-D4C116F4764A}" type="parTrans" cxnId="{C60F766E-B0D0-4B51-984D-C6BC95E2CEE6}">
      <dgm:prSet/>
      <dgm:spPr/>
      <dgm:t>
        <a:bodyPr/>
        <a:lstStyle/>
        <a:p>
          <a:endParaRPr lang="en-US"/>
        </a:p>
      </dgm:t>
    </dgm:pt>
    <dgm:pt modelId="{ED5B5540-A699-4222-A4B1-90522A87D0FC}" type="sibTrans" cxnId="{C60F766E-B0D0-4B51-984D-C6BC95E2CEE6}">
      <dgm:prSet/>
      <dgm:spPr/>
      <dgm:t>
        <a:bodyPr/>
        <a:lstStyle/>
        <a:p>
          <a:endParaRPr lang="en-US"/>
        </a:p>
      </dgm:t>
    </dgm:pt>
    <dgm:pt modelId="{87B03EA9-34A0-4859-95C9-50DF64882CC1}" type="pres">
      <dgm:prSet presAssocID="{082B9873-FA1F-4D01-8721-D1D069CE2CEA}" presName="hierChild1" presStyleCnt="0">
        <dgm:presLayoutVars>
          <dgm:chPref val="1"/>
          <dgm:dir/>
          <dgm:animOne val="branch"/>
          <dgm:animLvl val="lvl"/>
          <dgm:resizeHandles/>
        </dgm:presLayoutVars>
      </dgm:prSet>
      <dgm:spPr/>
      <dgm:t>
        <a:bodyPr/>
        <a:lstStyle/>
        <a:p>
          <a:pPr latinLnBrk="1"/>
          <a:endParaRPr lang="ko-KR" altLang="en-US"/>
        </a:p>
      </dgm:t>
    </dgm:pt>
    <dgm:pt modelId="{853F93B9-3FCC-4351-897A-2519DE3382C1}" type="pres">
      <dgm:prSet presAssocID="{0765BE17-E20D-473C-B24B-77ADA8F13449}" presName="hierRoot1" presStyleCnt="0"/>
      <dgm:spPr/>
    </dgm:pt>
    <dgm:pt modelId="{40091402-C894-4DDF-8214-029EAC05B77C}" type="pres">
      <dgm:prSet presAssocID="{0765BE17-E20D-473C-B24B-77ADA8F13449}" presName="composite" presStyleCnt="0"/>
      <dgm:spPr/>
    </dgm:pt>
    <dgm:pt modelId="{9F54754A-B167-4503-8291-C02152D4CD6D}" type="pres">
      <dgm:prSet presAssocID="{0765BE17-E20D-473C-B24B-77ADA8F13449}" presName="image" presStyleLbl="node0" presStyleIdx="0" presStyleCnt="1"/>
      <dgm:spPr>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rcRect/>
          <a:stretch>
            <a:fillRect/>
          </a:stretch>
        </a:blipFill>
      </dgm:spPr>
      <dgm:t>
        <a:bodyPr/>
        <a:lstStyle/>
        <a:p>
          <a:pPr latinLnBrk="1"/>
          <a:endParaRPr lang="ko-KR" altLang="en-US"/>
        </a:p>
      </dgm:t>
      <dgm:extLst>
        <a:ext uri="{E40237B7-FDA0-4F09-8148-C483321AD2D9}">
          <dgm14:cNvPr xmlns:dgm14="http://schemas.microsoft.com/office/drawing/2010/diagram" id="0" name="" descr="Graduation cap"/>
        </a:ext>
      </dgm:extLst>
    </dgm:pt>
    <dgm:pt modelId="{37653228-20F7-442B-AA5E-32ADB1A06660}" type="pres">
      <dgm:prSet presAssocID="{0765BE17-E20D-473C-B24B-77ADA8F13449}" presName="text" presStyleLbl="revTx" presStyleIdx="0" presStyleCnt="6">
        <dgm:presLayoutVars>
          <dgm:chPref val="3"/>
        </dgm:presLayoutVars>
      </dgm:prSet>
      <dgm:spPr/>
      <dgm:t>
        <a:bodyPr/>
        <a:lstStyle/>
        <a:p>
          <a:pPr latinLnBrk="1"/>
          <a:endParaRPr lang="ko-KR" altLang="en-US"/>
        </a:p>
      </dgm:t>
    </dgm:pt>
    <dgm:pt modelId="{427DA021-2E28-4172-A51B-55595E951189}" type="pres">
      <dgm:prSet presAssocID="{0765BE17-E20D-473C-B24B-77ADA8F13449}" presName="hierChild2" presStyleCnt="0"/>
      <dgm:spPr/>
    </dgm:pt>
    <dgm:pt modelId="{F6DB6DF2-495D-49B2-A81F-93E6346CF2DA}" type="pres">
      <dgm:prSet presAssocID="{75D37016-10B2-4481-B3D2-FD6CDE3E00E4}" presName="Name10" presStyleLbl="parChTrans1D2" presStyleIdx="0" presStyleCnt="2"/>
      <dgm:spPr/>
      <dgm:t>
        <a:bodyPr/>
        <a:lstStyle/>
        <a:p>
          <a:pPr latinLnBrk="1"/>
          <a:endParaRPr lang="ko-KR" altLang="en-US"/>
        </a:p>
      </dgm:t>
    </dgm:pt>
    <dgm:pt modelId="{FFAD8B33-3E96-4720-A4A1-F9F4745B113E}" type="pres">
      <dgm:prSet presAssocID="{3F9F5404-85E4-4827-ADE4-0906E76F6ED7}" presName="hierRoot2" presStyleCnt="0"/>
      <dgm:spPr/>
    </dgm:pt>
    <dgm:pt modelId="{75571805-1D00-4253-A618-451C70FE3C59}" type="pres">
      <dgm:prSet presAssocID="{3F9F5404-85E4-4827-ADE4-0906E76F6ED7}" presName="composite2" presStyleCnt="0"/>
      <dgm:spPr/>
    </dgm:pt>
    <dgm:pt modelId="{9A474473-2F82-4062-9F40-0A3628F9A932}" type="pres">
      <dgm:prSet presAssocID="{3F9F5404-85E4-4827-ADE4-0906E76F6ED7}" presName="image2" presStyleLbl="node2" presStyleIdx="0" presStyleCnt="2"/>
      <dgm:spPr>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a:blipFill>
      </dgm:spPr>
      <dgm:t>
        <a:bodyPr/>
        <a:lstStyle/>
        <a:p>
          <a:pPr latinLnBrk="1"/>
          <a:endParaRPr lang="ko-KR" altLang="en-US"/>
        </a:p>
      </dgm:t>
    </dgm:pt>
    <dgm:pt modelId="{DA903434-0702-406C-B418-ED412DF63966}" type="pres">
      <dgm:prSet presAssocID="{3F9F5404-85E4-4827-ADE4-0906E76F6ED7}" presName="text2" presStyleLbl="revTx" presStyleIdx="1" presStyleCnt="6" custScaleX="165602" custLinFactNeighborX="30078" custLinFactNeighborY="4975">
        <dgm:presLayoutVars>
          <dgm:chPref val="3"/>
        </dgm:presLayoutVars>
      </dgm:prSet>
      <dgm:spPr/>
      <dgm:t>
        <a:bodyPr/>
        <a:lstStyle/>
        <a:p>
          <a:pPr latinLnBrk="1"/>
          <a:endParaRPr lang="ko-KR" altLang="en-US"/>
        </a:p>
      </dgm:t>
    </dgm:pt>
    <dgm:pt modelId="{BA10BEF3-78DD-458C-A283-9CCEC386A575}" type="pres">
      <dgm:prSet presAssocID="{3F9F5404-85E4-4827-ADE4-0906E76F6ED7}" presName="hierChild3" presStyleCnt="0"/>
      <dgm:spPr/>
    </dgm:pt>
    <dgm:pt modelId="{2DCD75FB-9792-4E46-BE76-E01DB63BC0AF}" type="pres">
      <dgm:prSet presAssocID="{BABF1958-859E-463F-864F-D4C116F4764A}" presName="Name17" presStyleLbl="parChTrans1D3" presStyleIdx="0" presStyleCnt="3"/>
      <dgm:spPr/>
      <dgm:t>
        <a:bodyPr/>
        <a:lstStyle/>
        <a:p>
          <a:pPr latinLnBrk="1"/>
          <a:endParaRPr lang="ko-KR" altLang="en-US"/>
        </a:p>
      </dgm:t>
    </dgm:pt>
    <dgm:pt modelId="{BE9D30DB-F2A8-4FC2-BB48-002C24BAECC9}" type="pres">
      <dgm:prSet presAssocID="{012E0A28-8E39-482B-9AF5-E85B55A08F60}" presName="hierRoot3" presStyleCnt="0"/>
      <dgm:spPr/>
    </dgm:pt>
    <dgm:pt modelId="{FBE78E1C-7B6D-425D-BB1A-C6C190BE14AF}" type="pres">
      <dgm:prSet presAssocID="{012E0A28-8E39-482B-9AF5-E85B55A08F60}" presName="composite3" presStyleCnt="0"/>
      <dgm:spPr/>
    </dgm:pt>
    <dgm:pt modelId="{8DFAB71A-C958-40AB-99B2-27A6BF94A060}" type="pres">
      <dgm:prSet presAssocID="{012E0A28-8E39-482B-9AF5-E85B55A08F60}" presName="image3" presStyleLbl="node3" presStyleIdx="0" presStyleCnt="3"/>
      <dgm:spPr>
        <a:blipFill rotWithShape="1">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dgm:spPr>
    </dgm:pt>
    <dgm:pt modelId="{7671B2F2-C380-441A-946E-8C9A41FFD15F}" type="pres">
      <dgm:prSet presAssocID="{012E0A28-8E39-482B-9AF5-E85B55A08F60}" presName="text3" presStyleLbl="revTx" presStyleIdx="2" presStyleCnt="6">
        <dgm:presLayoutVars>
          <dgm:chPref val="3"/>
        </dgm:presLayoutVars>
      </dgm:prSet>
      <dgm:spPr/>
      <dgm:t>
        <a:bodyPr/>
        <a:lstStyle/>
        <a:p>
          <a:pPr latinLnBrk="1"/>
          <a:endParaRPr lang="ko-KR" altLang="en-US"/>
        </a:p>
      </dgm:t>
    </dgm:pt>
    <dgm:pt modelId="{C1063435-CD54-4891-8B09-76797ADE47CF}" type="pres">
      <dgm:prSet presAssocID="{012E0A28-8E39-482B-9AF5-E85B55A08F60}" presName="hierChild4" presStyleCnt="0"/>
      <dgm:spPr/>
    </dgm:pt>
    <dgm:pt modelId="{8EF7259A-71BE-4F7F-A36C-F30853AC5A9C}" type="pres">
      <dgm:prSet presAssocID="{8E8D4D41-FF54-481C-9A29-DF7507FF6E48}" presName="Name10" presStyleLbl="parChTrans1D2" presStyleIdx="1" presStyleCnt="2"/>
      <dgm:spPr/>
      <dgm:t>
        <a:bodyPr/>
        <a:lstStyle/>
        <a:p>
          <a:pPr latinLnBrk="1"/>
          <a:endParaRPr lang="ko-KR" altLang="en-US"/>
        </a:p>
      </dgm:t>
    </dgm:pt>
    <dgm:pt modelId="{09475E58-D445-4704-A0D2-8FB24F518D8E}" type="pres">
      <dgm:prSet presAssocID="{E58809DC-CB64-466F-8411-C9C80EA993EA}" presName="hierRoot2" presStyleCnt="0"/>
      <dgm:spPr/>
    </dgm:pt>
    <dgm:pt modelId="{32F14214-B792-4525-9008-BB7D6EADE845}" type="pres">
      <dgm:prSet presAssocID="{E58809DC-CB64-466F-8411-C9C80EA993EA}" presName="composite2" presStyleCnt="0"/>
      <dgm:spPr/>
    </dgm:pt>
    <dgm:pt modelId="{E79659B0-ACB0-40E3-9611-E28E301B1938}" type="pres">
      <dgm:prSet presAssocID="{E58809DC-CB64-466F-8411-C9C80EA993EA}" presName="image2" presStyleLbl="node2" presStyleIdx="1" presStyleCnt="2"/>
      <dgm:spPr>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a:fillRect/>
          </a:stretch>
        </a:blipFill>
      </dgm:spPr>
      <dgm:t>
        <a:bodyPr/>
        <a:lstStyle/>
        <a:p>
          <a:pPr latinLnBrk="1"/>
          <a:endParaRPr lang="ko-KR" altLang="en-US"/>
        </a:p>
      </dgm:t>
      <dgm:extLst>
        <a:ext uri="{E40237B7-FDA0-4F09-8148-C483321AD2D9}">
          <dgm14:cNvPr xmlns:dgm14="http://schemas.microsoft.com/office/drawing/2010/diagram" id="0" name="" descr="Teacher"/>
        </a:ext>
      </dgm:extLst>
    </dgm:pt>
    <dgm:pt modelId="{747BD4DD-673A-4B38-B0F7-EBFC8FC9204D}" type="pres">
      <dgm:prSet presAssocID="{E58809DC-CB64-466F-8411-C9C80EA993EA}" presName="text2" presStyleLbl="revTx" presStyleIdx="3" presStyleCnt="6" custScaleX="173316" custScaleY="98141" custLinFactNeighborX="34648">
        <dgm:presLayoutVars>
          <dgm:chPref val="3"/>
        </dgm:presLayoutVars>
      </dgm:prSet>
      <dgm:spPr/>
      <dgm:t>
        <a:bodyPr/>
        <a:lstStyle/>
        <a:p>
          <a:pPr latinLnBrk="1"/>
          <a:endParaRPr lang="ko-KR" altLang="en-US"/>
        </a:p>
      </dgm:t>
    </dgm:pt>
    <dgm:pt modelId="{80EE0B8D-4B5B-4C61-9C8C-B0126CF15ABB}" type="pres">
      <dgm:prSet presAssocID="{E58809DC-CB64-466F-8411-C9C80EA993EA}" presName="hierChild3" presStyleCnt="0"/>
      <dgm:spPr/>
    </dgm:pt>
    <dgm:pt modelId="{D6921BBB-FC0E-457A-ABB2-0B2B55D65EC9}" type="pres">
      <dgm:prSet presAssocID="{05E84E99-7F22-43A2-A1A1-8C380FE68560}" presName="Name17" presStyleLbl="parChTrans1D3" presStyleIdx="1" presStyleCnt="3"/>
      <dgm:spPr/>
      <dgm:t>
        <a:bodyPr/>
        <a:lstStyle/>
        <a:p>
          <a:pPr latinLnBrk="1"/>
          <a:endParaRPr lang="ko-KR" altLang="en-US"/>
        </a:p>
      </dgm:t>
    </dgm:pt>
    <dgm:pt modelId="{B19EB561-98AE-4F73-931A-B9CECEA4CDA4}" type="pres">
      <dgm:prSet presAssocID="{3CF3248C-804E-47B3-916C-897903DF074F}" presName="hierRoot3" presStyleCnt="0"/>
      <dgm:spPr/>
    </dgm:pt>
    <dgm:pt modelId="{3D47701A-BB71-40EA-8295-BF5C40FC0543}" type="pres">
      <dgm:prSet presAssocID="{3CF3248C-804E-47B3-916C-897903DF074F}" presName="composite3" presStyleCnt="0"/>
      <dgm:spPr/>
    </dgm:pt>
    <dgm:pt modelId="{56F9A7A7-1126-45B4-ADB3-8BCAA4CC39B2}" type="pres">
      <dgm:prSet presAssocID="{3CF3248C-804E-47B3-916C-897903DF074F}" presName="image3" presStyleLbl="node3" presStyleIdx="1" presStyleCnt="3" custScaleX="92400"/>
      <dgm:spPr>
        <a:prstGeom prst="rect">
          <a:avLst/>
        </a:prstGeom>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l="10154" t="15135" r="10154" b="15135"/>
          </a:stretch>
        </a:blipFill>
      </dgm:spPr>
    </dgm:pt>
    <dgm:pt modelId="{2AE3086C-1B88-4D35-BA78-96BC417F7375}" type="pres">
      <dgm:prSet presAssocID="{3CF3248C-804E-47B3-916C-897903DF074F}" presName="text3" presStyleLbl="revTx" presStyleIdx="4" presStyleCnt="6">
        <dgm:presLayoutVars>
          <dgm:chPref val="3"/>
        </dgm:presLayoutVars>
      </dgm:prSet>
      <dgm:spPr/>
      <dgm:t>
        <a:bodyPr/>
        <a:lstStyle/>
        <a:p>
          <a:pPr latinLnBrk="1"/>
          <a:endParaRPr lang="ko-KR" altLang="en-US"/>
        </a:p>
      </dgm:t>
    </dgm:pt>
    <dgm:pt modelId="{3D3F0F00-5ECE-41E5-8EE8-F073919926E2}" type="pres">
      <dgm:prSet presAssocID="{3CF3248C-804E-47B3-916C-897903DF074F}" presName="hierChild4" presStyleCnt="0"/>
      <dgm:spPr/>
    </dgm:pt>
    <dgm:pt modelId="{948C13F8-4C7D-47A3-81C4-174DC4BCAA7A}" type="pres">
      <dgm:prSet presAssocID="{983E4380-BF91-4349-BD33-27E795ED6AEE}" presName="Name17" presStyleLbl="parChTrans1D3" presStyleIdx="2" presStyleCnt="3"/>
      <dgm:spPr/>
      <dgm:t>
        <a:bodyPr/>
        <a:lstStyle/>
        <a:p>
          <a:pPr latinLnBrk="1"/>
          <a:endParaRPr lang="ko-KR" altLang="en-US"/>
        </a:p>
      </dgm:t>
    </dgm:pt>
    <dgm:pt modelId="{B6164663-2002-4891-A196-63EDFB44E713}" type="pres">
      <dgm:prSet presAssocID="{D0C8AF8B-17B7-41AA-9ADD-0C6AB2C913DD}" presName="hierRoot3" presStyleCnt="0"/>
      <dgm:spPr/>
    </dgm:pt>
    <dgm:pt modelId="{D2A9F927-D3C1-4886-8C1B-602DF6913223}" type="pres">
      <dgm:prSet presAssocID="{D0C8AF8B-17B7-41AA-9ADD-0C6AB2C913DD}" presName="composite3" presStyleCnt="0"/>
      <dgm:spPr/>
    </dgm:pt>
    <dgm:pt modelId="{3A6BAD3D-21F3-46BF-9A4F-8BB33F07DE0D}" type="pres">
      <dgm:prSet presAssocID="{D0C8AF8B-17B7-41AA-9ADD-0C6AB2C913DD}" presName="image3" presStyleLbl="node3" presStyleIdx="2" presStyleCnt="3"/>
      <dgm:spPr>
        <a:prstGeom prst="rect">
          <a:avLst/>
        </a:prstGeom>
        <a:blipFill dpi="0" rotWithShape="1">
          <a:blip xmlns:r="http://schemas.openxmlformats.org/officeDocument/2006/relationships" r:embed="rId9" cstate="print">
            <a:extLst>
              <a:ext uri="{28A0092B-C50C-407E-A947-70E740481C1C}">
                <a14:useLocalDpi xmlns:a14="http://schemas.microsoft.com/office/drawing/2010/main" val="0"/>
              </a:ext>
            </a:extLst>
          </a:blip>
          <a:srcRect/>
          <a:stretch>
            <a:fillRect l="10154" t="15135" r="10154" b="15135"/>
          </a:stretch>
        </a:blipFill>
      </dgm:spPr>
      <dgm:t>
        <a:bodyPr/>
        <a:lstStyle/>
        <a:p>
          <a:pPr latinLnBrk="1"/>
          <a:endParaRPr lang="ko-KR" altLang="en-US"/>
        </a:p>
      </dgm:t>
    </dgm:pt>
    <dgm:pt modelId="{54DB7AAE-3D4D-4D4B-8AFF-E16CF0C8CCE7}" type="pres">
      <dgm:prSet presAssocID="{D0C8AF8B-17B7-41AA-9ADD-0C6AB2C913DD}" presName="text3" presStyleLbl="revTx" presStyleIdx="5" presStyleCnt="6">
        <dgm:presLayoutVars>
          <dgm:chPref val="3"/>
        </dgm:presLayoutVars>
      </dgm:prSet>
      <dgm:spPr/>
      <dgm:t>
        <a:bodyPr/>
        <a:lstStyle/>
        <a:p>
          <a:pPr latinLnBrk="1"/>
          <a:endParaRPr lang="ko-KR" altLang="en-US"/>
        </a:p>
      </dgm:t>
    </dgm:pt>
    <dgm:pt modelId="{ADF26A01-2EE9-4D20-B6E3-1008C2EE8F60}" type="pres">
      <dgm:prSet presAssocID="{D0C8AF8B-17B7-41AA-9ADD-0C6AB2C913DD}" presName="hierChild4" presStyleCnt="0"/>
      <dgm:spPr/>
    </dgm:pt>
  </dgm:ptLst>
  <dgm:cxnLst>
    <dgm:cxn modelId="{1E75C3B2-AC88-4A8C-9869-43883645AAB8}" type="presOf" srcId="{BABF1958-859E-463F-864F-D4C116F4764A}" destId="{2DCD75FB-9792-4E46-BE76-E01DB63BC0AF}" srcOrd="0" destOrd="0" presId="urn:microsoft.com/office/officeart/2009/layout/CirclePictureHierarchy"/>
    <dgm:cxn modelId="{736D5FD4-EF9C-44DA-853B-60E47DA24F44}" type="presOf" srcId="{983E4380-BF91-4349-BD33-27E795ED6AEE}" destId="{948C13F8-4C7D-47A3-81C4-174DC4BCAA7A}" srcOrd="0" destOrd="0" presId="urn:microsoft.com/office/officeart/2009/layout/CirclePictureHierarchy"/>
    <dgm:cxn modelId="{0994DF66-A11C-4A56-A5D3-318BCDDE9471}" type="presOf" srcId="{082B9873-FA1F-4D01-8721-D1D069CE2CEA}" destId="{87B03EA9-34A0-4859-95C9-50DF64882CC1}" srcOrd="0" destOrd="0" presId="urn:microsoft.com/office/officeart/2009/layout/CirclePictureHierarchy"/>
    <dgm:cxn modelId="{83868F85-FFCE-4568-922F-E20B49AE1F91}" srcId="{E58809DC-CB64-466F-8411-C9C80EA993EA}" destId="{3CF3248C-804E-47B3-916C-897903DF074F}" srcOrd="0" destOrd="0" parTransId="{05E84E99-7F22-43A2-A1A1-8C380FE68560}" sibTransId="{1A40FDA3-59AC-47A3-BF51-E4D104900BBE}"/>
    <dgm:cxn modelId="{85A8D647-E905-4DAE-8F89-83CFFCB76B08}" type="presOf" srcId="{E58809DC-CB64-466F-8411-C9C80EA993EA}" destId="{747BD4DD-673A-4B38-B0F7-EBFC8FC9204D}" srcOrd="0" destOrd="0" presId="urn:microsoft.com/office/officeart/2009/layout/CirclePictureHierarchy"/>
    <dgm:cxn modelId="{DB3F6103-8BD9-4011-8019-0A140441D14E}" type="presOf" srcId="{05E84E99-7F22-43A2-A1A1-8C380FE68560}" destId="{D6921BBB-FC0E-457A-ABB2-0B2B55D65EC9}" srcOrd="0" destOrd="0" presId="urn:microsoft.com/office/officeart/2009/layout/CirclePictureHierarchy"/>
    <dgm:cxn modelId="{0D0D9470-E31D-45EF-BD9F-953C24BA0CCC}" type="presOf" srcId="{0765BE17-E20D-473C-B24B-77ADA8F13449}" destId="{37653228-20F7-442B-AA5E-32ADB1A06660}" srcOrd="0" destOrd="0" presId="urn:microsoft.com/office/officeart/2009/layout/CirclePictureHierarchy"/>
    <dgm:cxn modelId="{C60F766E-B0D0-4B51-984D-C6BC95E2CEE6}" srcId="{3F9F5404-85E4-4827-ADE4-0906E76F6ED7}" destId="{012E0A28-8E39-482B-9AF5-E85B55A08F60}" srcOrd="0" destOrd="0" parTransId="{BABF1958-859E-463F-864F-D4C116F4764A}" sibTransId="{ED5B5540-A699-4222-A4B1-90522A87D0FC}"/>
    <dgm:cxn modelId="{A73ABB5B-3FAB-4C74-BDF0-F65F09ADBD48}" srcId="{0765BE17-E20D-473C-B24B-77ADA8F13449}" destId="{3F9F5404-85E4-4827-ADE4-0906E76F6ED7}" srcOrd="0" destOrd="0" parTransId="{75D37016-10B2-4481-B3D2-FD6CDE3E00E4}" sibTransId="{328E2D79-8394-4482-8558-8DF2E1E68810}"/>
    <dgm:cxn modelId="{DA69CC20-BD9F-41C8-A855-F76210A9139F}" type="presOf" srcId="{75D37016-10B2-4481-B3D2-FD6CDE3E00E4}" destId="{F6DB6DF2-495D-49B2-A81F-93E6346CF2DA}" srcOrd="0" destOrd="0" presId="urn:microsoft.com/office/officeart/2009/layout/CirclePictureHierarchy"/>
    <dgm:cxn modelId="{1AEABD02-0D0F-422D-83B6-9B06218B5B37}" srcId="{E58809DC-CB64-466F-8411-C9C80EA993EA}" destId="{D0C8AF8B-17B7-41AA-9ADD-0C6AB2C913DD}" srcOrd="1" destOrd="0" parTransId="{983E4380-BF91-4349-BD33-27E795ED6AEE}" sibTransId="{07295609-15D5-4A14-8FB2-206D9D6EC599}"/>
    <dgm:cxn modelId="{AAF69F4B-242F-4412-8160-D9A71C099E55}" type="presOf" srcId="{8E8D4D41-FF54-481C-9A29-DF7507FF6E48}" destId="{8EF7259A-71BE-4F7F-A36C-F30853AC5A9C}" srcOrd="0" destOrd="0" presId="urn:microsoft.com/office/officeart/2009/layout/CirclePictureHierarchy"/>
    <dgm:cxn modelId="{353B506A-045B-45F2-B119-E26AE4D5FFF0}" type="presOf" srcId="{012E0A28-8E39-482B-9AF5-E85B55A08F60}" destId="{7671B2F2-C380-441A-946E-8C9A41FFD15F}" srcOrd="0" destOrd="0" presId="urn:microsoft.com/office/officeart/2009/layout/CirclePictureHierarchy"/>
    <dgm:cxn modelId="{00BFC67D-199F-4602-B694-8157DBFD3169}" type="presOf" srcId="{3F9F5404-85E4-4827-ADE4-0906E76F6ED7}" destId="{DA903434-0702-406C-B418-ED412DF63966}" srcOrd="0" destOrd="0" presId="urn:microsoft.com/office/officeart/2009/layout/CirclePictureHierarchy"/>
    <dgm:cxn modelId="{A9DF9FD6-2CB2-4181-8566-F40092654252}" type="presOf" srcId="{3CF3248C-804E-47B3-916C-897903DF074F}" destId="{2AE3086C-1B88-4D35-BA78-96BC417F7375}" srcOrd="0" destOrd="0" presId="urn:microsoft.com/office/officeart/2009/layout/CirclePictureHierarchy"/>
    <dgm:cxn modelId="{8368114F-ED76-405D-995A-E13810FC5C20}" srcId="{082B9873-FA1F-4D01-8721-D1D069CE2CEA}" destId="{0765BE17-E20D-473C-B24B-77ADA8F13449}" srcOrd="0" destOrd="0" parTransId="{BB65332D-048F-4E73-A442-9AA7A82CEAF0}" sibTransId="{3F705517-F82B-4194-829D-D06032A6C386}"/>
    <dgm:cxn modelId="{7000E4A5-3EA7-49CB-AEDB-0C2F0D8EC539}" srcId="{0765BE17-E20D-473C-B24B-77ADA8F13449}" destId="{E58809DC-CB64-466F-8411-C9C80EA993EA}" srcOrd="1" destOrd="0" parTransId="{8E8D4D41-FF54-481C-9A29-DF7507FF6E48}" sibTransId="{8911B02C-44CF-49BE-96AB-A7217361C1A0}"/>
    <dgm:cxn modelId="{F980564C-C082-484C-BA4C-1377613945C3}" type="presOf" srcId="{D0C8AF8B-17B7-41AA-9ADD-0C6AB2C913DD}" destId="{54DB7AAE-3D4D-4D4B-8AFF-E16CF0C8CCE7}" srcOrd="0" destOrd="0" presId="urn:microsoft.com/office/officeart/2009/layout/CirclePictureHierarchy"/>
    <dgm:cxn modelId="{423072F1-F4B3-43D9-AF6D-FE1FD4866589}" type="presParOf" srcId="{87B03EA9-34A0-4859-95C9-50DF64882CC1}" destId="{853F93B9-3FCC-4351-897A-2519DE3382C1}" srcOrd="0" destOrd="0" presId="urn:microsoft.com/office/officeart/2009/layout/CirclePictureHierarchy"/>
    <dgm:cxn modelId="{9478B2AE-397B-4B80-844B-140FE5C4DA82}" type="presParOf" srcId="{853F93B9-3FCC-4351-897A-2519DE3382C1}" destId="{40091402-C894-4DDF-8214-029EAC05B77C}" srcOrd="0" destOrd="0" presId="urn:microsoft.com/office/officeart/2009/layout/CirclePictureHierarchy"/>
    <dgm:cxn modelId="{C02293C8-FC58-4C51-B4C5-9DB934CFF54B}" type="presParOf" srcId="{40091402-C894-4DDF-8214-029EAC05B77C}" destId="{9F54754A-B167-4503-8291-C02152D4CD6D}" srcOrd="0" destOrd="0" presId="urn:microsoft.com/office/officeart/2009/layout/CirclePictureHierarchy"/>
    <dgm:cxn modelId="{49B34384-975E-4A86-BE72-EF183D5EF1E8}" type="presParOf" srcId="{40091402-C894-4DDF-8214-029EAC05B77C}" destId="{37653228-20F7-442B-AA5E-32ADB1A06660}" srcOrd="1" destOrd="0" presId="urn:microsoft.com/office/officeart/2009/layout/CirclePictureHierarchy"/>
    <dgm:cxn modelId="{171591EF-FE2C-4986-B8D5-C9C0E05AB8A7}" type="presParOf" srcId="{853F93B9-3FCC-4351-897A-2519DE3382C1}" destId="{427DA021-2E28-4172-A51B-55595E951189}" srcOrd="1" destOrd="0" presId="urn:microsoft.com/office/officeart/2009/layout/CirclePictureHierarchy"/>
    <dgm:cxn modelId="{9449CC79-209C-480A-AD9D-C74DA4999435}" type="presParOf" srcId="{427DA021-2E28-4172-A51B-55595E951189}" destId="{F6DB6DF2-495D-49B2-A81F-93E6346CF2DA}" srcOrd="0" destOrd="0" presId="urn:microsoft.com/office/officeart/2009/layout/CirclePictureHierarchy"/>
    <dgm:cxn modelId="{8A7FBA86-1108-4DE9-935A-C26FEC537AFF}" type="presParOf" srcId="{427DA021-2E28-4172-A51B-55595E951189}" destId="{FFAD8B33-3E96-4720-A4A1-F9F4745B113E}" srcOrd="1" destOrd="0" presId="urn:microsoft.com/office/officeart/2009/layout/CirclePictureHierarchy"/>
    <dgm:cxn modelId="{7E7C3AE6-D16B-4A03-A085-72C447BBA9D6}" type="presParOf" srcId="{FFAD8B33-3E96-4720-A4A1-F9F4745B113E}" destId="{75571805-1D00-4253-A618-451C70FE3C59}" srcOrd="0" destOrd="0" presId="urn:microsoft.com/office/officeart/2009/layout/CirclePictureHierarchy"/>
    <dgm:cxn modelId="{C9D5C5B6-4236-4037-AD91-A24881AE1347}" type="presParOf" srcId="{75571805-1D00-4253-A618-451C70FE3C59}" destId="{9A474473-2F82-4062-9F40-0A3628F9A932}" srcOrd="0" destOrd="0" presId="urn:microsoft.com/office/officeart/2009/layout/CirclePictureHierarchy"/>
    <dgm:cxn modelId="{CAE0CDA8-91EE-47D5-9A98-7632F0710ED7}" type="presParOf" srcId="{75571805-1D00-4253-A618-451C70FE3C59}" destId="{DA903434-0702-406C-B418-ED412DF63966}" srcOrd="1" destOrd="0" presId="urn:microsoft.com/office/officeart/2009/layout/CirclePictureHierarchy"/>
    <dgm:cxn modelId="{0FF41D44-8561-447F-9B59-855CEA666737}" type="presParOf" srcId="{FFAD8B33-3E96-4720-A4A1-F9F4745B113E}" destId="{BA10BEF3-78DD-458C-A283-9CCEC386A575}" srcOrd="1" destOrd="0" presId="urn:microsoft.com/office/officeart/2009/layout/CirclePictureHierarchy"/>
    <dgm:cxn modelId="{521758C5-71B3-4177-96B9-09F355480175}" type="presParOf" srcId="{BA10BEF3-78DD-458C-A283-9CCEC386A575}" destId="{2DCD75FB-9792-4E46-BE76-E01DB63BC0AF}" srcOrd="0" destOrd="0" presId="urn:microsoft.com/office/officeart/2009/layout/CirclePictureHierarchy"/>
    <dgm:cxn modelId="{FBCCE427-C3A3-476C-8DD8-DCE0C2ED1E21}" type="presParOf" srcId="{BA10BEF3-78DD-458C-A283-9CCEC386A575}" destId="{BE9D30DB-F2A8-4FC2-BB48-002C24BAECC9}" srcOrd="1" destOrd="0" presId="urn:microsoft.com/office/officeart/2009/layout/CirclePictureHierarchy"/>
    <dgm:cxn modelId="{275E4774-FE3A-4070-A11A-7BB2B1A613AE}" type="presParOf" srcId="{BE9D30DB-F2A8-4FC2-BB48-002C24BAECC9}" destId="{FBE78E1C-7B6D-425D-BB1A-C6C190BE14AF}" srcOrd="0" destOrd="0" presId="urn:microsoft.com/office/officeart/2009/layout/CirclePictureHierarchy"/>
    <dgm:cxn modelId="{21D5C8E0-889F-409F-A8FC-1FC75D43888A}" type="presParOf" srcId="{FBE78E1C-7B6D-425D-BB1A-C6C190BE14AF}" destId="{8DFAB71A-C958-40AB-99B2-27A6BF94A060}" srcOrd="0" destOrd="0" presId="urn:microsoft.com/office/officeart/2009/layout/CirclePictureHierarchy"/>
    <dgm:cxn modelId="{4EFF7828-2EB8-4285-AC7D-44DF097DE0C6}" type="presParOf" srcId="{FBE78E1C-7B6D-425D-BB1A-C6C190BE14AF}" destId="{7671B2F2-C380-441A-946E-8C9A41FFD15F}" srcOrd="1" destOrd="0" presId="urn:microsoft.com/office/officeart/2009/layout/CirclePictureHierarchy"/>
    <dgm:cxn modelId="{DEBF2201-5B7F-42D0-8351-24ED74B9EF60}" type="presParOf" srcId="{BE9D30DB-F2A8-4FC2-BB48-002C24BAECC9}" destId="{C1063435-CD54-4891-8B09-76797ADE47CF}" srcOrd="1" destOrd="0" presId="urn:microsoft.com/office/officeart/2009/layout/CirclePictureHierarchy"/>
    <dgm:cxn modelId="{AEC28C53-E843-4DE0-97BE-521EC923636E}" type="presParOf" srcId="{427DA021-2E28-4172-A51B-55595E951189}" destId="{8EF7259A-71BE-4F7F-A36C-F30853AC5A9C}" srcOrd="2" destOrd="0" presId="urn:microsoft.com/office/officeart/2009/layout/CirclePictureHierarchy"/>
    <dgm:cxn modelId="{315C6745-8DAD-4CE8-8714-7B14C0A2C5CC}" type="presParOf" srcId="{427DA021-2E28-4172-A51B-55595E951189}" destId="{09475E58-D445-4704-A0D2-8FB24F518D8E}" srcOrd="3" destOrd="0" presId="urn:microsoft.com/office/officeart/2009/layout/CirclePictureHierarchy"/>
    <dgm:cxn modelId="{02A20B97-A4BA-44C3-866F-D05D28B5978C}" type="presParOf" srcId="{09475E58-D445-4704-A0D2-8FB24F518D8E}" destId="{32F14214-B792-4525-9008-BB7D6EADE845}" srcOrd="0" destOrd="0" presId="urn:microsoft.com/office/officeart/2009/layout/CirclePictureHierarchy"/>
    <dgm:cxn modelId="{D6F60F71-B36B-426A-B8CF-1E26D7F215E6}" type="presParOf" srcId="{32F14214-B792-4525-9008-BB7D6EADE845}" destId="{E79659B0-ACB0-40E3-9611-E28E301B1938}" srcOrd="0" destOrd="0" presId="urn:microsoft.com/office/officeart/2009/layout/CirclePictureHierarchy"/>
    <dgm:cxn modelId="{5AE4FC77-0770-4B18-8045-34D536585309}" type="presParOf" srcId="{32F14214-B792-4525-9008-BB7D6EADE845}" destId="{747BD4DD-673A-4B38-B0F7-EBFC8FC9204D}" srcOrd="1" destOrd="0" presId="urn:microsoft.com/office/officeart/2009/layout/CirclePictureHierarchy"/>
    <dgm:cxn modelId="{D4F0FD11-DE1D-4F54-814C-4C76747FFA3C}" type="presParOf" srcId="{09475E58-D445-4704-A0D2-8FB24F518D8E}" destId="{80EE0B8D-4B5B-4C61-9C8C-B0126CF15ABB}" srcOrd="1" destOrd="0" presId="urn:microsoft.com/office/officeart/2009/layout/CirclePictureHierarchy"/>
    <dgm:cxn modelId="{388C4A22-3ED1-45DF-9C57-B28BA23E4C44}" type="presParOf" srcId="{80EE0B8D-4B5B-4C61-9C8C-B0126CF15ABB}" destId="{D6921BBB-FC0E-457A-ABB2-0B2B55D65EC9}" srcOrd="0" destOrd="0" presId="urn:microsoft.com/office/officeart/2009/layout/CirclePictureHierarchy"/>
    <dgm:cxn modelId="{A2CA2920-FA70-4D4A-851A-40AE5B2ECB6B}" type="presParOf" srcId="{80EE0B8D-4B5B-4C61-9C8C-B0126CF15ABB}" destId="{B19EB561-98AE-4F73-931A-B9CECEA4CDA4}" srcOrd="1" destOrd="0" presId="urn:microsoft.com/office/officeart/2009/layout/CirclePictureHierarchy"/>
    <dgm:cxn modelId="{E4CB6FA5-EFCF-492B-9E6E-1EC36288EA89}" type="presParOf" srcId="{B19EB561-98AE-4F73-931A-B9CECEA4CDA4}" destId="{3D47701A-BB71-40EA-8295-BF5C40FC0543}" srcOrd="0" destOrd="0" presId="urn:microsoft.com/office/officeart/2009/layout/CirclePictureHierarchy"/>
    <dgm:cxn modelId="{2939790C-58A1-49C8-998A-EF0539767FCF}" type="presParOf" srcId="{3D47701A-BB71-40EA-8295-BF5C40FC0543}" destId="{56F9A7A7-1126-45B4-ADB3-8BCAA4CC39B2}" srcOrd="0" destOrd="0" presId="urn:microsoft.com/office/officeart/2009/layout/CirclePictureHierarchy"/>
    <dgm:cxn modelId="{EA4DDB71-B0FB-48C3-A77E-96F00DD328B8}" type="presParOf" srcId="{3D47701A-BB71-40EA-8295-BF5C40FC0543}" destId="{2AE3086C-1B88-4D35-BA78-96BC417F7375}" srcOrd="1" destOrd="0" presId="urn:microsoft.com/office/officeart/2009/layout/CirclePictureHierarchy"/>
    <dgm:cxn modelId="{60B5CBB3-2DF6-452D-96BA-322C26BC6B07}" type="presParOf" srcId="{B19EB561-98AE-4F73-931A-B9CECEA4CDA4}" destId="{3D3F0F00-5ECE-41E5-8EE8-F073919926E2}" srcOrd="1" destOrd="0" presId="urn:microsoft.com/office/officeart/2009/layout/CirclePictureHierarchy"/>
    <dgm:cxn modelId="{535B402B-D2DA-4D49-981C-39B87CF74FD6}" type="presParOf" srcId="{80EE0B8D-4B5B-4C61-9C8C-B0126CF15ABB}" destId="{948C13F8-4C7D-47A3-81C4-174DC4BCAA7A}" srcOrd="2" destOrd="0" presId="urn:microsoft.com/office/officeart/2009/layout/CirclePictureHierarchy"/>
    <dgm:cxn modelId="{1FE2AC3C-F44C-4E59-89A4-BF611ECADFC5}" type="presParOf" srcId="{80EE0B8D-4B5B-4C61-9C8C-B0126CF15ABB}" destId="{B6164663-2002-4891-A196-63EDFB44E713}" srcOrd="3" destOrd="0" presId="urn:microsoft.com/office/officeart/2009/layout/CirclePictureHierarchy"/>
    <dgm:cxn modelId="{A50185AD-0FD7-48D6-9E1F-B6B58E4282F4}" type="presParOf" srcId="{B6164663-2002-4891-A196-63EDFB44E713}" destId="{D2A9F927-D3C1-4886-8C1B-602DF6913223}" srcOrd="0" destOrd="0" presId="urn:microsoft.com/office/officeart/2009/layout/CirclePictureHierarchy"/>
    <dgm:cxn modelId="{632B3387-8799-43AD-A992-0DDE198C8CB3}" type="presParOf" srcId="{D2A9F927-D3C1-4886-8C1B-602DF6913223}" destId="{3A6BAD3D-21F3-46BF-9A4F-8BB33F07DE0D}" srcOrd="0" destOrd="0" presId="urn:microsoft.com/office/officeart/2009/layout/CirclePictureHierarchy"/>
    <dgm:cxn modelId="{0A9020D0-7C33-4F43-B846-65D131A7D8D4}" type="presParOf" srcId="{D2A9F927-D3C1-4886-8C1B-602DF6913223}" destId="{54DB7AAE-3D4D-4D4B-8AFF-E16CF0C8CCE7}" srcOrd="1" destOrd="0" presId="urn:microsoft.com/office/officeart/2009/layout/CirclePictureHierarchy"/>
    <dgm:cxn modelId="{34EFE33E-AB92-4800-8C84-356E8DBFC928}" type="presParOf" srcId="{B6164663-2002-4891-A196-63EDFB44E713}" destId="{ADF26A01-2EE9-4D20-B6E3-1008C2EE8F60}" srcOrd="1" destOrd="0" presId="urn:microsoft.com/office/officeart/2009/layout/CirclePictureHierarchy"/>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8C13F8-4C7D-47A3-81C4-174DC4BCAA7A}">
      <dsp:nvSpPr>
        <dsp:cNvPr id="0" name=""/>
        <dsp:cNvSpPr/>
      </dsp:nvSpPr>
      <dsp:spPr>
        <a:xfrm>
          <a:off x="5397044" y="2585350"/>
          <a:ext cx="1792783" cy="346259"/>
        </a:xfrm>
        <a:custGeom>
          <a:avLst/>
          <a:gdLst/>
          <a:ahLst/>
          <a:cxnLst/>
          <a:rect l="0" t="0" r="0" b="0"/>
          <a:pathLst>
            <a:path>
              <a:moveTo>
                <a:pt x="0" y="0"/>
              </a:moveTo>
              <a:lnTo>
                <a:pt x="0" y="174503"/>
              </a:lnTo>
              <a:lnTo>
                <a:pt x="1792783" y="174503"/>
              </a:lnTo>
              <a:lnTo>
                <a:pt x="1792783"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921BBB-FC0E-457A-ABB2-0B2B55D65EC9}">
      <dsp:nvSpPr>
        <dsp:cNvPr id="0" name=""/>
        <dsp:cNvSpPr/>
      </dsp:nvSpPr>
      <dsp:spPr>
        <a:xfrm>
          <a:off x="4166926" y="2585350"/>
          <a:ext cx="1230117" cy="346259"/>
        </a:xfrm>
        <a:custGeom>
          <a:avLst/>
          <a:gdLst/>
          <a:ahLst/>
          <a:cxnLst/>
          <a:rect l="0" t="0" r="0" b="0"/>
          <a:pathLst>
            <a:path>
              <a:moveTo>
                <a:pt x="1230117" y="0"/>
              </a:moveTo>
              <a:lnTo>
                <a:pt x="1230117" y="174503"/>
              </a:lnTo>
              <a:lnTo>
                <a:pt x="0" y="174503"/>
              </a:lnTo>
              <a:lnTo>
                <a:pt x="0"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F7259A-71BE-4F7F-A36C-F30853AC5A9C}">
      <dsp:nvSpPr>
        <dsp:cNvPr id="0" name=""/>
        <dsp:cNvSpPr/>
      </dsp:nvSpPr>
      <dsp:spPr>
        <a:xfrm>
          <a:off x="3458428" y="1142602"/>
          <a:ext cx="1938615" cy="343511"/>
        </a:xfrm>
        <a:custGeom>
          <a:avLst/>
          <a:gdLst/>
          <a:ahLst/>
          <a:cxnLst/>
          <a:rect l="0" t="0" r="0" b="0"/>
          <a:pathLst>
            <a:path>
              <a:moveTo>
                <a:pt x="0" y="0"/>
              </a:moveTo>
              <a:lnTo>
                <a:pt x="0" y="171755"/>
              </a:lnTo>
              <a:lnTo>
                <a:pt x="1938615" y="171755"/>
              </a:lnTo>
              <a:lnTo>
                <a:pt x="1938615" y="343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CD75FB-9792-4E46-BE76-E01DB63BC0AF}">
      <dsp:nvSpPr>
        <dsp:cNvPr id="0" name=""/>
        <dsp:cNvSpPr/>
      </dsp:nvSpPr>
      <dsp:spPr>
        <a:xfrm>
          <a:off x="915376" y="2588098"/>
          <a:ext cx="270420" cy="346259"/>
        </a:xfrm>
        <a:custGeom>
          <a:avLst/>
          <a:gdLst/>
          <a:ahLst/>
          <a:cxnLst/>
          <a:rect l="0" t="0" r="0" b="0"/>
          <a:pathLst>
            <a:path>
              <a:moveTo>
                <a:pt x="0" y="0"/>
              </a:moveTo>
              <a:lnTo>
                <a:pt x="0" y="174503"/>
              </a:lnTo>
              <a:lnTo>
                <a:pt x="270420" y="174503"/>
              </a:lnTo>
              <a:lnTo>
                <a:pt x="270420"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DB6DF2-495D-49B2-A81F-93E6346CF2DA}">
      <dsp:nvSpPr>
        <dsp:cNvPr id="0" name=""/>
        <dsp:cNvSpPr/>
      </dsp:nvSpPr>
      <dsp:spPr>
        <a:xfrm>
          <a:off x="915376" y="1142602"/>
          <a:ext cx="2543052" cy="346259"/>
        </a:xfrm>
        <a:custGeom>
          <a:avLst/>
          <a:gdLst/>
          <a:ahLst/>
          <a:cxnLst/>
          <a:rect l="0" t="0" r="0" b="0"/>
          <a:pathLst>
            <a:path>
              <a:moveTo>
                <a:pt x="2543052" y="0"/>
              </a:moveTo>
              <a:lnTo>
                <a:pt x="2543052" y="174503"/>
              </a:lnTo>
              <a:lnTo>
                <a:pt x="0" y="174503"/>
              </a:lnTo>
              <a:lnTo>
                <a:pt x="0" y="3462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54754A-B167-4503-8291-C02152D4CD6D}">
      <dsp:nvSpPr>
        <dsp:cNvPr id="0" name=""/>
        <dsp:cNvSpPr/>
      </dsp:nvSpPr>
      <dsp:spPr>
        <a:xfrm>
          <a:off x="2908810" y="43365"/>
          <a:ext cx="1099236" cy="10992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653228-20F7-442B-AA5E-32ADB1A06660}">
      <dsp:nvSpPr>
        <dsp:cNvPr id="0" name=""/>
        <dsp:cNvSpPr/>
      </dsp:nvSpPr>
      <dsp:spPr>
        <a:xfrm>
          <a:off x="4008047" y="40617"/>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altLang="ko-KR" sz="1600" kern="1200" dirty="0" err="1">
              <a:latin typeface="Arial" panose="020B0604020202020204" pitchFamily="34" charset="0"/>
              <a:ea typeface="NanumSquare Bold" panose="020B0600000101010101" pitchFamily="34" charset="-127"/>
              <a:cs typeface="Arial" panose="020B0604020202020204" pitchFamily="34" charset="0"/>
            </a:rPr>
            <a:t>Tiết</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 </a:t>
          </a:r>
          <a:r>
            <a:rPr lang="en-US" altLang="ko-KR" sz="1600" kern="1200" dirty="0" err="1">
              <a:latin typeface="Arial" panose="020B0604020202020204" pitchFamily="34" charset="0"/>
              <a:ea typeface="NanumSquare Bold" panose="020B0600000101010101" pitchFamily="34" charset="-127"/>
              <a:cs typeface="Arial" panose="020B0604020202020204" pitchFamily="34" charset="0"/>
            </a:rPr>
            <a:t>học</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 online</a:t>
          </a:r>
        </a:p>
        <a:p>
          <a:pPr lvl="0" algn="l" defTabSz="711200">
            <a:lnSpc>
              <a:spcPct val="90000"/>
            </a:lnSpc>
            <a:spcBef>
              <a:spcPct val="0"/>
            </a:spcBef>
            <a:spcAft>
              <a:spcPct val="35000"/>
            </a:spcAft>
          </a:pP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a:t>
          </a:r>
          <a:r>
            <a:rPr lang="vi-VN" altLang="ko-KR" sz="1600" kern="1200" dirty="0">
              <a:latin typeface="Arial" panose="020B0604020202020204" pitchFamily="34" charset="0"/>
              <a:ea typeface="NanumSquare Bold" panose="020B0600000101010101" pitchFamily="34" charset="-127"/>
              <a:cs typeface="Arial" panose="020B0604020202020204" pitchFamily="34" charset="0"/>
            </a:rPr>
            <a:t>Tiết học online</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a:t>
          </a:r>
          <a:endParaRPr lang="en-US" sz="1600" kern="1200" dirty="0">
            <a:latin typeface="Arial" panose="020B0604020202020204" pitchFamily="34" charset="0"/>
            <a:ea typeface="NanumSquare Bold" panose="020B0600000101010101" pitchFamily="34" charset="-127"/>
            <a:cs typeface="Arial" panose="020B0604020202020204" pitchFamily="34" charset="0"/>
          </a:endParaRPr>
        </a:p>
      </dsp:txBody>
      <dsp:txXfrm>
        <a:off x="4008047" y="40617"/>
        <a:ext cx="1648855" cy="1099236"/>
      </dsp:txXfrm>
    </dsp:sp>
    <dsp:sp modelId="{9A474473-2F82-4062-9F40-0A3628F9A932}">
      <dsp:nvSpPr>
        <dsp:cNvPr id="0" name=""/>
        <dsp:cNvSpPr/>
      </dsp:nvSpPr>
      <dsp:spPr>
        <a:xfrm>
          <a:off x="365757" y="1488861"/>
          <a:ext cx="1099236" cy="1099236"/>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903434-0702-406C-B418-ED412DF63966}">
      <dsp:nvSpPr>
        <dsp:cNvPr id="0" name=""/>
        <dsp:cNvSpPr/>
      </dsp:nvSpPr>
      <dsp:spPr>
        <a:xfrm>
          <a:off x="1420096" y="1540800"/>
          <a:ext cx="2730537"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vi-VN" altLang="ko-KR" sz="1600" kern="1200" dirty="0">
              <a:latin typeface="Arial" panose="020B0604020202020204" pitchFamily="34" charset="0"/>
              <a:ea typeface="나눔스퀘어 Bold" panose="020B0600000101010101" pitchFamily="34" charset="-127"/>
              <a:cs typeface="Arial" panose="020B0604020202020204" pitchFamily="34" charset="0"/>
            </a:rPr>
            <a:t>Tiết học được ghi hình sẵn</a:t>
          </a:r>
        </a:p>
        <a:p>
          <a:pPr lvl="0" algn="l" defTabSz="711200">
            <a:lnSpc>
              <a:spcPct val="90000"/>
            </a:lnSpc>
            <a:spcBef>
              <a:spcPct val="0"/>
            </a:spcBef>
            <a:spcAft>
              <a:spcPct val="35000"/>
            </a:spcAft>
          </a:pPr>
          <a:r>
            <a:rPr lang="ko-KR" altLang="en-US" sz="1600" kern="12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600" kern="1200" dirty="0">
              <a:latin typeface="Arial" panose="020B0604020202020204" pitchFamily="34" charset="0"/>
              <a:ea typeface="나눔스퀘어 Bold" panose="020B0600000101010101" pitchFamily="34" charset="-127"/>
              <a:cs typeface="Arial" panose="020B0604020202020204" pitchFamily="34" charset="0"/>
            </a:rPr>
            <a:t>(</a:t>
          </a:r>
          <a:r>
            <a:rPr lang="vi-VN" altLang="ko-KR" sz="1600" b="1" kern="12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Có thể nghe giảng bất cứ khi nào trong thời hạn quy định</a:t>
          </a:r>
          <a:r>
            <a:rPr lang="en-US" altLang="ko-KR" sz="1600" kern="1200" dirty="0">
              <a:latin typeface="Arial" panose="020B0604020202020204" pitchFamily="34" charset="0"/>
              <a:ea typeface="나눔스퀘어 Bold" panose="020B0600000101010101" pitchFamily="34" charset="-127"/>
              <a:cs typeface="Arial" panose="020B0604020202020204" pitchFamily="34" charset="0"/>
            </a:rPr>
            <a:t>)</a:t>
          </a:r>
          <a:endParaRPr lang="en-US" sz="1600" kern="1200" dirty="0">
            <a:latin typeface="Arial" panose="020B0604020202020204" pitchFamily="34" charset="0"/>
            <a:ea typeface="NanumSquare Bold" panose="020B0600000101010101" pitchFamily="34" charset="-127"/>
            <a:cs typeface="Arial" panose="020B0604020202020204" pitchFamily="34" charset="0"/>
          </a:endParaRPr>
        </a:p>
      </dsp:txBody>
      <dsp:txXfrm>
        <a:off x="1420096" y="1540800"/>
        <a:ext cx="2730537" cy="1099236"/>
      </dsp:txXfrm>
    </dsp:sp>
    <dsp:sp modelId="{8DFAB71A-C958-40AB-99B2-27A6BF94A060}">
      <dsp:nvSpPr>
        <dsp:cNvPr id="0" name=""/>
        <dsp:cNvSpPr/>
      </dsp:nvSpPr>
      <dsp:spPr>
        <a:xfrm>
          <a:off x="636178" y="2934357"/>
          <a:ext cx="1099236" cy="1099236"/>
        </a:xfrm>
        <a:prstGeom prst="ellipse">
          <a:avLst/>
        </a:prstGeom>
        <a:blipFill rotWithShape="1">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71B2F2-C380-441A-946E-8C9A41FFD15F}">
      <dsp:nvSpPr>
        <dsp:cNvPr id="0" name=""/>
        <dsp:cNvSpPr/>
      </dsp:nvSpPr>
      <dsp:spPr>
        <a:xfrm>
          <a:off x="1735415" y="2931609"/>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Arial" panose="020B0604020202020204" pitchFamily="34" charset="0"/>
              <a:ea typeface="NanumSquare Bold" panose="020B0600000101010101" pitchFamily="34" charset="-127"/>
              <a:cs typeface="Arial" panose="020B0604020202020204" pitchFamily="34" charset="0"/>
            </a:rPr>
            <a:t>Nghe </a:t>
          </a:r>
          <a:r>
            <a:rPr lang="en-US" sz="1600" kern="1200" dirty="0" err="1">
              <a:latin typeface="Arial" panose="020B0604020202020204" pitchFamily="34" charset="0"/>
              <a:ea typeface="NanumSquare Bold" panose="020B0600000101010101" pitchFamily="34" charset="-127"/>
              <a:cs typeface="Arial" panose="020B0604020202020204" pitchFamily="34" charset="0"/>
            </a:rPr>
            <a:t>giảng</a:t>
          </a:r>
          <a:r>
            <a:rPr lang="en-US" sz="1600" kern="1200" dirty="0">
              <a:latin typeface="Arial" panose="020B0604020202020204" pitchFamily="34" charset="0"/>
              <a:ea typeface="NanumSquare Bold" panose="020B0600000101010101" pitchFamily="34" charset="-127"/>
              <a:cs typeface="Arial" panose="020B0604020202020204" pitchFamily="34" charset="0"/>
            </a:rPr>
            <a:t> </a:t>
          </a:r>
          <a:r>
            <a:rPr lang="en-US" sz="1600" kern="1200" dirty="0" err="1">
              <a:latin typeface="Arial" panose="020B0604020202020204" pitchFamily="34" charset="0"/>
              <a:ea typeface="NanumSquare Bold" panose="020B0600000101010101" pitchFamily="34" charset="-127"/>
              <a:cs typeface="Arial" panose="020B0604020202020204" pitchFamily="34" charset="0"/>
            </a:rPr>
            <a:t>tại</a:t>
          </a:r>
          <a:r>
            <a:rPr lang="en-US" sz="1600" kern="1200" dirty="0">
              <a:latin typeface="Arial" panose="020B0604020202020204" pitchFamily="34" charset="0"/>
              <a:ea typeface="NanumSquare Bold" panose="020B0600000101010101" pitchFamily="34" charset="-127"/>
              <a:cs typeface="Arial" panose="020B0604020202020204" pitchFamily="34" charset="0"/>
            </a:rPr>
            <a:t> KLAS</a:t>
          </a:r>
        </a:p>
      </dsp:txBody>
      <dsp:txXfrm>
        <a:off x="1735415" y="2931609"/>
        <a:ext cx="1648855" cy="1099236"/>
      </dsp:txXfrm>
    </dsp:sp>
    <dsp:sp modelId="{E79659B0-ACB0-40E3-9611-E28E301B1938}">
      <dsp:nvSpPr>
        <dsp:cNvPr id="0" name=""/>
        <dsp:cNvSpPr/>
      </dsp:nvSpPr>
      <dsp:spPr>
        <a:xfrm>
          <a:off x="4847425" y="1486113"/>
          <a:ext cx="1099236" cy="1099236"/>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7BD4DD-673A-4B38-B0F7-EBFC8FC9204D}">
      <dsp:nvSpPr>
        <dsp:cNvPr id="0" name=""/>
        <dsp:cNvSpPr/>
      </dsp:nvSpPr>
      <dsp:spPr>
        <a:xfrm>
          <a:off x="5913520" y="1493582"/>
          <a:ext cx="2857729" cy="10788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altLang="ko-KR" sz="1600" kern="1200" dirty="0" err="1">
              <a:latin typeface="Arial" panose="020B0604020202020204" pitchFamily="34" charset="0"/>
              <a:ea typeface="NanumSquare Bold" panose="020B0600000101010101" pitchFamily="34" charset="-127"/>
              <a:cs typeface="Arial" panose="020B0604020202020204" pitchFamily="34" charset="0"/>
            </a:rPr>
            <a:t>Tiết</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 </a:t>
          </a:r>
          <a:r>
            <a:rPr lang="en-US" altLang="ko-KR" sz="1600" kern="1200" dirty="0" err="1">
              <a:latin typeface="Arial" panose="020B0604020202020204" pitchFamily="34" charset="0"/>
              <a:ea typeface="NanumSquare Bold" panose="020B0600000101010101" pitchFamily="34" charset="-127"/>
              <a:cs typeface="Arial" panose="020B0604020202020204" pitchFamily="34" charset="0"/>
            </a:rPr>
            <a:t>học</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 </a:t>
          </a:r>
          <a:r>
            <a:rPr lang="en-US" altLang="ko-KR" sz="1600" kern="1200" dirty="0" err="1">
              <a:latin typeface="Arial" panose="020B0604020202020204" pitchFamily="34" charset="0"/>
              <a:ea typeface="NanumSquare Bold" panose="020B0600000101010101" pitchFamily="34" charset="-127"/>
              <a:cs typeface="Arial" panose="020B0604020202020204" pitchFamily="34" charset="0"/>
            </a:rPr>
            <a:t>trực</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 </a:t>
          </a:r>
          <a:r>
            <a:rPr lang="en-US" altLang="ko-KR" sz="1600" kern="1200" dirty="0" err="1">
              <a:latin typeface="Arial" panose="020B0604020202020204" pitchFamily="34" charset="0"/>
              <a:ea typeface="NanumSquare Bold" panose="020B0600000101010101" pitchFamily="34" charset="-127"/>
              <a:cs typeface="Arial" panose="020B0604020202020204" pitchFamily="34" charset="0"/>
            </a:rPr>
            <a:t>tuyến</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 video</a:t>
          </a:r>
        </a:p>
        <a:p>
          <a:pPr lvl="0" algn="l" defTabSz="711200">
            <a:lnSpc>
              <a:spcPct val="90000"/>
            </a:lnSpc>
            <a:spcBef>
              <a:spcPct val="0"/>
            </a:spcBef>
            <a:spcAft>
              <a:spcPct val="35000"/>
            </a:spcAft>
          </a:pPr>
          <a:r>
            <a:rPr lang="en-US" sz="1600" kern="1200" dirty="0">
              <a:latin typeface="Arial" panose="020B0604020202020204" pitchFamily="34" charset="0"/>
              <a:ea typeface="NanumSquare Bold" panose="020B0600000101010101" pitchFamily="34" charset="-127"/>
              <a:cs typeface="Arial" panose="020B0604020202020204" pitchFamily="34" charset="0"/>
            </a:rPr>
            <a:t>( </a:t>
          </a:r>
          <a:r>
            <a:rPr lang="vi-VN" altLang="ko-KR" sz="1600" b="1" kern="1200" dirty="0">
              <a:solidFill>
                <a:srgbClr val="FF0000"/>
              </a:solidFill>
              <a:latin typeface="Arial" panose="020B0604020202020204" pitchFamily="34" charset="0"/>
              <a:ea typeface="NanumSquare Bold" panose="020B0600000101010101" pitchFamily="34" charset="-127"/>
              <a:cs typeface="Arial" panose="020B0604020202020204" pitchFamily="34" charset="0"/>
            </a:rPr>
            <a:t>Chỉ có thể nghe giảng trong thời gian được quy định sẵn</a:t>
          </a:r>
          <a:r>
            <a:rPr lang="en-US" altLang="ko-KR" sz="1600" kern="1200" dirty="0">
              <a:latin typeface="Arial" panose="020B0604020202020204" pitchFamily="34" charset="0"/>
              <a:ea typeface="NanumSquare Bold" panose="020B0600000101010101" pitchFamily="34" charset="-127"/>
              <a:cs typeface="Arial" panose="020B0604020202020204" pitchFamily="34" charset="0"/>
            </a:rPr>
            <a:t>)</a:t>
          </a:r>
          <a:endParaRPr lang="en-US" sz="1600" kern="1200" dirty="0">
            <a:latin typeface="Arial" panose="020B0604020202020204" pitchFamily="34" charset="0"/>
            <a:ea typeface="NanumSquare Bold" panose="020B0600000101010101" pitchFamily="34" charset="-127"/>
            <a:cs typeface="Arial" panose="020B0604020202020204" pitchFamily="34" charset="0"/>
          </a:endParaRPr>
        </a:p>
      </dsp:txBody>
      <dsp:txXfrm>
        <a:off x="5913520" y="1493582"/>
        <a:ext cx="2857729" cy="1078801"/>
      </dsp:txXfrm>
    </dsp:sp>
    <dsp:sp modelId="{56F9A7A7-1126-45B4-ADB3-8BCAA4CC39B2}">
      <dsp:nvSpPr>
        <dsp:cNvPr id="0" name=""/>
        <dsp:cNvSpPr/>
      </dsp:nvSpPr>
      <dsp:spPr>
        <a:xfrm>
          <a:off x="3659079" y="2931609"/>
          <a:ext cx="1015694" cy="1099236"/>
        </a:xfrm>
        <a:prstGeom prst="rect">
          <a:avLst/>
        </a:prstGeom>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l="10154" t="15135" r="10154" b="1513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E3086C-1B88-4D35-BA78-96BC417F7375}">
      <dsp:nvSpPr>
        <dsp:cNvPr id="0" name=""/>
        <dsp:cNvSpPr/>
      </dsp:nvSpPr>
      <dsp:spPr>
        <a:xfrm>
          <a:off x="4716545" y="2928861"/>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err="1">
              <a:latin typeface="Arial" panose="020B0604020202020204" pitchFamily="34" charset="0"/>
              <a:ea typeface="NanumSquare Bold" panose="020B0600000101010101" pitchFamily="34" charset="-127"/>
              <a:cs typeface="Arial" panose="020B0604020202020204" pitchFamily="34" charset="0"/>
            </a:rPr>
            <a:t>Học</a:t>
          </a:r>
          <a:r>
            <a:rPr lang="en-US" sz="1600" kern="1200" dirty="0">
              <a:latin typeface="Arial" panose="020B0604020202020204" pitchFamily="34" charset="0"/>
              <a:ea typeface="NanumSquare Bold" panose="020B0600000101010101" pitchFamily="34" charset="-127"/>
              <a:cs typeface="Arial" panose="020B0604020202020204" pitchFamily="34" charset="0"/>
            </a:rPr>
            <a:t> </a:t>
          </a:r>
          <a:r>
            <a:rPr lang="en-US" sz="1600" kern="1200" dirty="0" err="1">
              <a:latin typeface="Arial" panose="020B0604020202020204" pitchFamily="34" charset="0"/>
              <a:ea typeface="NanumSquare Bold" panose="020B0600000101010101" pitchFamily="34" charset="-127"/>
              <a:cs typeface="Arial" panose="020B0604020202020204" pitchFamily="34" charset="0"/>
            </a:rPr>
            <a:t>tại</a:t>
          </a:r>
          <a:r>
            <a:rPr lang="en-US" sz="1600" kern="1200" dirty="0">
              <a:latin typeface="Arial" panose="020B0604020202020204" pitchFamily="34" charset="0"/>
              <a:ea typeface="NanumSquare Bold" panose="020B0600000101010101" pitchFamily="34" charset="-127"/>
              <a:cs typeface="Arial" panose="020B0604020202020204" pitchFamily="34" charset="0"/>
            </a:rPr>
            <a:t> </a:t>
          </a:r>
          <a:r>
            <a:rPr lang="en-US" sz="1600" kern="1200" dirty="0" err="1">
              <a:latin typeface="Arial" panose="020B0604020202020204" pitchFamily="34" charset="0"/>
              <a:ea typeface="NanumSquare Bold" panose="020B0600000101010101" pitchFamily="34" charset="-127"/>
              <a:cs typeface="Arial" panose="020B0604020202020204" pitchFamily="34" charset="0"/>
            </a:rPr>
            <a:t>Webex</a:t>
          </a:r>
          <a:endParaRPr lang="en-US" sz="1600" kern="1200" dirty="0">
            <a:latin typeface="Arial" panose="020B0604020202020204" pitchFamily="34" charset="0"/>
            <a:ea typeface="NanumSquare Bold" panose="020B0600000101010101" pitchFamily="34" charset="-127"/>
            <a:cs typeface="Arial" panose="020B0604020202020204" pitchFamily="34" charset="0"/>
          </a:endParaRPr>
        </a:p>
      </dsp:txBody>
      <dsp:txXfrm>
        <a:off x="4716545" y="2928861"/>
        <a:ext cx="1648855" cy="1099236"/>
      </dsp:txXfrm>
    </dsp:sp>
    <dsp:sp modelId="{3A6BAD3D-21F3-46BF-9A4F-8BB33F07DE0D}">
      <dsp:nvSpPr>
        <dsp:cNvPr id="0" name=""/>
        <dsp:cNvSpPr/>
      </dsp:nvSpPr>
      <dsp:spPr>
        <a:xfrm>
          <a:off x="6640209" y="2931609"/>
          <a:ext cx="1099236" cy="1099236"/>
        </a:xfrm>
        <a:prstGeom prst="rect">
          <a:avLst/>
        </a:prstGeom>
        <a:blipFill dpi="0" rotWithShape="1">
          <a:blip xmlns:r="http://schemas.openxmlformats.org/officeDocument/2006/relationships" r:embed="rId9" cstate="print">
            <a:extLst>
              <a:ext uri="{28A0092B-C50C-407E-A947-70E740481C1C}">
                <a14:useLocalDpi xmlns:a14="http://schemas.microsoft.com/office/drawing/2010/main" val="0"/>
              </a:ext>
            </a:extLst>
          </a:blip>
          <a:srcRect/>
          <a:stretch>
            <a:fillRect l="10154" t="15135" r="10154" b="1513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DB7AAE-3D4D-4D4B-8AFF-E16CF0C8CCE7}">
      <dsp:nvSpPr>
        <dsp:cNvPr id="0" name=""/>
        <dsp:cNvSpPr/>
      </dsp:nvSpPr>
      <dsp:spPr>
        <a:xfrm>
          <a:off x="7739446" y="2928861"/>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err="1">
              <a:latin typeface="Arial" panose="020B0604020202020204" pitchFamily="34" charset="0"/>
              <a:ea typeface="NanumSquare Bold" panose="020B0600000101010101" pitchFamily="34" charset="-127"/>
              <a:cs typeface="Arial" panose="020B0604020202020204" pitchFamily="34" charset="0"/>
            </a:rPr>
            <a:t>Học</a:t>
          </a:r>
          <a:r>
            <a:rPr lang="en-US" sz="1600" kern="1200" dirty="0">
              <a:latin typeface="Arial" panose="020B0604020202020204" pitchFamily="34" charset="0"/>
              <a:ea typeface="NanumSquare Bold" panose="020B0600000101010101" pitchFamily="34" charset="-127"/>
              <a:cs typeface="Arial" panose="020B0604020202020204" pitchFamily="34" charset="0"/>
            </a:rPr>
            <a:t> </a:t>
          </a:r>
          <a:r>
            <a:rPr lang="en-US" sz="1600" kern="1200" dirty="0" err="1">
              <a:latin typeface="Arial" panose="020B0604020202020204" pitchFamily="34" charset="0"/>
              <a:ea typeface="NanumSquare Bold" panose="020B0600000101010101" pitchFamily="34" charset="-127"/>
              <a:cs typeface="Arial" panose="020B0604020202020204" pitchFamily="34" charset="0"/>
            </a:rPr>
            <a:t>tại</a:t>
          </a:r>
          <a:r>
            <a:rPr lang="en-US" sz="1600" kern="1200" dirty="0">
              <a:latin typeface="Arial" panose="020B0604020202020204" pitchFamily="34" charset="0"/>
              <a:ea typeface="NanumSquare Bold" panose="020B0600000101010101" pitchFamily="34" charset="-127"/>
              <a:cs typeface="Arial" panose="020B0604020202020204" pitchFamily="34" charset="0"/>
            </a:rPr>
            <a:t>  Zoom</a:t>
          </a:r>
        </a:p>
      </dsp:txBody>
      <dsp:txXfrm>
        <a:off x="7739446" y="2928861"/>
        <a:ext cx="1648855" cy="1099236"/>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1"/>
            <a:ext cx="2947723" cy="498454"/>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3142" y="1"/>
            <a:ext cx="2947723" cy="498454"/>
          </a:xfrm>
          <a:prstGeom prst="rect">
            <a:avLst/>
          </a:prstGeom>
        </p:spPr>
        <p:txBody>
          <a:bodyPr vert="horz" lIns="91440" tIns="45720" rIns="91440" bIns="45720" rtlCol="0"/>
          <a:lstStyle>
            <a:lvl1pPr algn="r">
              <a:defRPr sz="1200"/>
            </a:lvl1pPr>
          </a:lstStyle>
          <a:p>
            <a:fld id="{8E75A26C-6F7C-44D7-8CD0-0AC46420FDF1}" type="datetimeFigureOut">
              <a:rPr lang="ko-KR" altLang="en-US" smtClean="0"/>
              <a:t>2021-02-22</a:t>
            </a:fld>
            <a:endParaRPr lang="ko-KR" altLang="en-US"/>
          </a:p>
        </p:txBody>
      </p:sp>
      <p:sp>
        <p:nvSpPr>
          <p:cNvPr id="4" name="바닥글 개체 틀 3"/>
          <p:cNvSpPr>
            <a:spLocks noGrp="1"/>
          </p:cNvSpPr>
          <p:nvPr>
            <p:ph type="ftr" sz="quarter" idx="2"/>
          </p:nvPr>
        </p:nvSpPr>
        <p:spPr>
          <a:xfrm>
            <a:off x="1" y="9436123"/>
            <a:ext cx="2947723" cy="498454"/>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3142" y="9436123"/>
            <a:ext cx="2947723" cy="498454"/>
          </a:xfrm>
          <a:prstGeom prst="rect">
            <a:avLst/>
          </a:prstGeom>
        </p:spPr>
        <p:txBody>
          <a:bodyPr vert="horz" lIns="91440" tIns="45720" rIns="91440" bIns="45720" rtlCol="0" anchor="b"/>
          <a:lstStyle>
            <a:lvl1pPr algn="r">
              <a:defRPr sz="1200"/>
            </a:lvl1pPr>
          </a:lstStyle>
          <a:p>
            <a:fld id="{13A3751B-E960-438D-8CFF-2F34705E04C4}" type="slidenum">
              <a:rPr lang="ko-KR" altLang="en-US" smtClean="0"/>
              <a:t>‹#›</a:t>
            </a:fld>
            <a:endParaRPr lang="ko-KR" altLang="en-US"/>
          </a:p>
        </p:txBody>
      </p:sp>
    </p:spTree>
    <p:extLst>
      <p:ext uri="{BB962C8B-B14F-4D97-AF65-F5344CB8AC3E}">
        <p14:creationId xmlns:p14="http://schemas.microsoft.com/office/powerpoint/2010/main" val="311276827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1"/>
            <a:ext cx="2947723" cy="498454"/>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3142" y="1"/>
            <a:ext cx="2947723" cy="498454"/>
          </a:xfrm>
          <a:prstGeom prst="rect">
            <a:avLst/>
          </a:prstGeom>
        </p:spPr>
        <p:txBody>
          <a:bodyPr vert="horz" lIns="91440" tIns="45720" rIns="91440" bIns="45720" rtlCol="0"/>
          <a:lstStyle>
            <a:lvl1pPr algn="r">
              <a:defRPr sz="1200"/>
            </a:lvl1pPr>
          </a:lstStyle>
          <a:p>
            <a:fld id="{0FF0AA5A-F958-4563-9550-A41057127E2E}" type="datetimeFigureOut">
              <a:rPr lang="ko-KR" altLang="en-US" smtClean="0"/>
              <a:t>2021-02-22</a:t>
            </a:fld>
            <a:endParaRPr lang="ko-KR" altLang="en-US"/>
          </a:p>
        </p:txBody>
      </p:sp>
      <p:sp>
        <p:nvSpPr>
          <p:cNvPr id="4" name="슬라이드 이미지 개체 틀 3"/>
          <p:cNvSpPr>
            <a:spLocks noGrp="1" noRot="1" noChangeAspect="1"/>
          </p:cNvSpPr>
          <p:nvPr>
            <p:ph type="sldImg" idx="2"/>
          </p:nvPr>
        </p:nvSpPr>
        <p:spPr>
          <a:xfrm>
            <a:off x="419100" y="1239838"/>
            <a:ext cx="5965825" cy="3355975"/>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0244" y="4781014"/>
            <a:ext cx="5441950" cy="3911739"/>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1" y="9436123"/>
            <a:ext cx="2947723" cy="498454"/>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3142" y="9436123"/>
            <a:ext cx="2947723" cy="498454"/>
          </a:xfrm>
          <a:prstGeom prst="rect">
            <a:avLst/>
          </a:prstGeom>
        </p:spPr>
        <p:txBody>
          <a:bodyPr vert="horz" lIns="91440" tIns="45720" rIns="91440" bIns="45720" rtlCol="0" anchor="b"/>
          <a:lstStyle>
            <a:lvl1pPr algn="r">
              <a:defRPr sz="1200"/>
            </a:lvl1pPr>
          </a:lstStyle>
          <a:p>
            <a:fld id="{46165C2C-8FE6-400E-A9C3-9E7182DFFD96}" type="slidenum">
              <a:rPr lang="ko-KR" altLang="en-US" smtClean="0"/>
              <a:t>‹#›</a:t>
            </a:fld>
            <a:endParaRPr lang="ko-KR" altLang="en-US"/>
          </a:p>
        </p:txBody>
      </p:sp>
    </p:spTree>
    <p:extLst>
      <p:ext uri="{BB962C8B-B14F-4D97-AF65-F5344CB8AC3E}">
        <p14:creationId xmlns:p14="http://schemas.microsoft.com/office/powerpoint/2010/main" val="4235853606"/>
      </p:ext>
    </p:extLst>
  </p:cSld>
  <p:clrMap bg1="lt1" tx1="dk1" bg2="lt2" tx2="dk2" accent1="accent1" accent2="accent2" accent3="accent3" accent4="accent4" accent5="accent5" accent6="accent6" hlink="hlink" folHlink="folHlink"/>
  <p:hf hdr="0" ftr="0" dt="0"/>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sz="1200" b="1" dirty="0">
                <a:solidFill>
                  <a:schemeClr val="tx1"/>
                </a:solidFill>
                <a:latin typeface="+mj-lt"/>
              </a:rPr>
              <a:t>* </a:t>
            </a:r>
            <a:r>
              <a:rPr lang="ko-KR" altLang="en-US" sz="1200" b="1" dirty="0">
                <a:solidFill>
                  <a:schemeClr val="tx1"/>
                </a:solidFill>
                <a:latin typeface="+mj-lt"/>
              </a:rPr>
              <a:t>안녕하세요 반갑습니다 오늘 </a:t>
            </a:r>
            <a:r>
              <a:rPr lang="en-US" altLang="ko-KR" sz="1200" b="1" dirty="0">
                <a:solidFill>
                  <a:schemeClr val="tx1"/>
                </a:solidFill>
                <a:latin typeface="+mj-lt"/>
              </a:rPr>
              <a:t>2020</a:t>
            </a:r>
            <a:r>
              <a:rPr lang="ko-KR" altLang="en-US" sz="1200" b="1" dirty="0">
                <a:solidFill>
                  <a:schemeClr val="tx1"/>
                </a:solidFill>
                <a:latin typeface="+mj-lt"/>
              </a:rPr>
              <a:t>학년도 </a:t>
            </a:r>
            <a:r>
              <a:rPr lang="en-US" altLang="ko-KR" sz="1200" b="1" dirty="0">
                <a:solidFill>
                  <a:schemeClr val="tx1"/>
                </a:solidFill>
                <a:latin typeface="+mj-lt"/>
              </a:rPr>
              <a:t>2</a:t>
            </a:r>
            <a:r>
              <a:rPr lang="ko-KR" altLang="en-US" sz="1200" b="1" dirty="0">
                <a:solidFill>
                  <a:schemeClr val="tx1"/>
                </a:solidFill>
                <a:latin typeface="+mj-lt"/>
              </a:rPr>
              <a:t>학기 외국인 오리엔테이션 진행을 맡은 </a:t>
            </a:r>
            <a:r>
              <a:rPr lang="ko-KR" altLang="en-US" sz="1200" b="1" dirty="0" err="1">
                <a:solidFill>
                  <a:schemeClr val="tx1"/>
                </a:solidFill>
                <a:latin typeface="+mj-lt"/>
              </a:rPr>
              <a:t>국제교류팀</a:t>
            </a:r>
            <a:r>
              <a:rPr lang="ko-KR" altLang="en-US" sz="1200" b="1" dirty="0">
                <a:solidFill>
                  <a:schemeClr val="tx1"/>
                </a:solidFill>
                <a:latin typeface="+mj-lt"/>
              </a:rPr>
              <a:t> 김예림 입니다</a:t>
            </a:r>
            <a:r>
              <a:rPr lang="en-US" altLang="ko-KR" sz="1200" b="1" dirty="0">
                <a:solidFill>
                  <a:schemeClr val="tx1"/>
                </a:solidFill>
                <a:latin typeface="+mj-lt"/>
              </a:rPr>
              <a:t>.</a:t>
            </a:r>
          </a:p>
          <a:p>
            <a:r>
              <a:rPr lang="ko-KR" altLang="en-US" sz="1200" b="1" dirty="0">
                <a:solidFill>
                  <a:schemeClr val="tx1"/>
                </a:solidFill>
                <a:latin typeface="+mj-lt"/>
              </a:rPr>
              <a:t>                    </a:t>
            </a:r>
            <a:endParaRPr lang="en-US" altLang="ko-KR" sz="1200" b="1"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우선 지금 </a:t>
            </a:r>
            <a:r>
              <a:rPr lang="ko-KR" altLang="en-US" sz="1200" b="1" dirty="0" err="1">
                <a:solidFill>
                  <a:schemeClr val="tx1"/>
                </a:solidFill>
                <a:latin typeface="+mj-lt"/>
              </a:rPr>
              <a:t>이자리에</a:t>
            </a:r>
            <a:r>
              <a:rPr lang="ko-KR" altLang="en-US" sz="1200" b="1" dirty="0">
                <a:solidFill>
                  <a:schemeClr val="tx1"/>
                </a:solidFill>
                <a:latin typeface="+mj-lt"/>
              </a:rPr>
              <a:t> 계신 </a:t>
            </a:r>
            <a:r>
              <a:rPr lang="ko-KR" altLang="en-US" sz="1200" b="1" dirty="0" err="1">
                <a:solidFill>
                  <a:schemeClr val="tx1"/>
                </a:solidFill>
                <a:latin typeface="+mj-lt"/>
              </a:rPr>
              <a:t>국제학생들</a:t>
            </a:r>
            <a:r>
              <a:rPr lang="en-US" altLang="ko-KR" sz="1200" b="1" dirty="0">
                <a:solidFill>
                  <a:schemeClr val="tx1"/>
                </a:solidFill>
                <a:latin typeface="+mj-lt"/>
              </a:rPr>
              <a:t>,</a:t>
            </a:r>
            <a:r>
              <a:rPr lang="ko-KR" altLang="en-US" sz="1200" b="1" dirty="0">
                <a:solidFill>
                  <a:schemeClr val="tx1"/>
                </a:solidFill>
                <a:latin typeface="+mj-lt"/>
              </a:rPr>
              <a:t> 환영합니다</a:t>
            </a:r>
            <a:r>
              <a:rPr lang="en-US" altLang="ko-KR" sz="1200" b="1" dirty="0">
                <a:solidFill>
                  <a:schemeClr val="tx1"/>
                </a:solidFill>
                <a:latin typeface="+mj-lt"/>
              </a:rPr>
              <a:t>. </a:t>
            </a:r>
          </a:p>
          <a:p>
            <a:endParaRPr lang="en-US" altLang="ko-KR" sz="1200" b="1"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오늘 </a:t>
            </a:r>
            <a:r>
              <a:rPr lang="ko-KR" altLang="en-US" sz="1200" b="1" dirty="0" err="1">
                <a:solidFill>
                  <a:schemeClr val="tx1"/>
                </a:solidFill>
                <a:latin typeface="+mj-lt"/>
              </a:rPr>
              <a:t>오티는</a:t>
            </a:r>
            <a:r>
              <a:rPr lang="ko-KR" altLang="en-US" sz="1200" b="1" baseline="0" dirty="0">
                <a:solidFill>
                  <a:schemeClr val="tx1"/>
                </a:solidFill>
                <a:latin typeface="+mj-lt"/>
              </a:rPr>
              <a:t> 오전</a:t>
            </a:r>
            <a:r>
              <a:rPr lang="en-US" altLang="ko-KR" sz="1200" b="1" baseline="0" dirty="0">
                <a:solidFill>
                  <a:schemeClr val="tx1"/>
                </a:solidFill>
                <a:latin typeface="+mj-lt"/>
              </a:rPr>
              <a:t>, </a:t>
            </a:r>
            <a:r>
              <a:rPr lang="ko-KR" altLang="en-US" sz="1200" b="1" baseline="0" dirty="0">
                <a:solidFill>
                  <a:schemeClr val="tx1"/>
                </a:solidFill>
                <a:latin typeface="+mj-lt"/>
              </a:rPr>
              <a:t>오후 나눠서 진행될 예정인데요</a:t>
            </a:r>
            <a:r>
              <a:rPr lang="en-US" altLang="ko-KR" sz="1200" b="1" baseline="0" dirty="0">
                <a:solidFill>
                  <a:schemeClr val="tx1"/>
                </a:solidFill>
                <a:latin typeface="+mj-lt"/>
              </a:rPr>
              <a:t>,</a:t>
            </a:r>
            <a:endParaRPr lang="en-US" altLang="ko-KR" sz="1200" b="1" dirty="0">
              <a:solidFill>
                <a:schemeClr val="tx1"/>
              </a:solidFill>
              <a:latin typeface="+mj-lt"/>
            </a:endParaRPr>
          </a:p>
          <a:p>
            <a:endParaRPr lang="en-US" altLang="ko-KR" sz="1200" b="1" baseline="0"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오리엔테이션을 시작하기전에 김정권 대외국제처장님 환영 인사말이 있겠습니다</a:t>
            </a:r>
            <a:r>
              <a:rPr lang="en-US" altLang="ko-KR" sz="1200" b="1" dirty="0">
                <a:solidFill>
                  <a:schemeClr val="tx1"/>
                </a:solidFill>
                <a:latin typeface="+mj-lt"/>
              </a:rPr>
              <a:t>.</a:t>
            </a:r>
          </a:p>
          <a:p>
            <a:endParaRPr lang="en-US" altLang="ko-KR" sz="1200" b="1"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큰 박수 부탁드릴게요</a:t>
            </a:r>
            <a:r>
              <a:rPr lang="en-US" altLang="ko-KR" sz="1200" b="1" dirty="0">
                <a:solidFill>
                  <a:schemeClr val="tx1"/>
                </a:solidFill>
                <a:latin typeface="+mj-lt"/>
              </a:rPr>
              <a:t>.</a:t>
            </a:r>
            <a:endParaRPr lang="ko-KR" altLang="en-US" sz="1200" b="1" dirty="0">
              <a:solidFill>
                <a:schemeClr val="tx1"/>
              </a:solidFill>
              <a:latin typeface="+mj-lt"/>
            </a:endParaRP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a:t>
            </a:fld>
            <a:endParaRPr lang="ko-KR" altLang="en-US"/>
          </a:p>
        </p:txBody>
      </p:sp>
    </p:spTree>
    <p:extLst>
      <p:ext uri="{BB962C8B-B14F-4D97-AF65-F5344CB8AC3E}">
        <p14:creationId xmlns:p14="http://schemas.microsoft.com/office/powerpoint/2010/main" val="3419149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sz="1000" dirty="0"/>
              <a:t>오전 오리엔테이션은 여기와 같은 순서로 진행을 하겠습니다</a:t>
            </a:r>
            <a:r>
              <a:rPr lang="en-US" altLang="ko-KR" sz="1000"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a:t>
            </a:fld>
            <a:endParaRPr lang="ko-KR" altLang="en-US"/>
          </a:p>
        </p:txBody>
      </p:sp>
    </p:spTree>
    <p:extLst>
      <p:ext uri="{BB962C8B-B14F-4D97-AF65-F5344CB8AC3E}">
        <p14:creationId xmlns:p14="http://schemas.microsoft.com/office/powerpoint/2010/main" val="3428605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4</a:t>
            </a:fld>
            <a:endParaRPr lang="ko-KR" altLang="en-US"/>
          </a:p>
        </p:txBody>
      </p:sp>
    </p:spTree>
    <p:extLst>
      <p:ext uri="{BB962C8B-B14F-4D97-AF65-F5344CB8AC3E}">
        <p14:creationId xmlns:p14="http://schemas.microsoft.com/office/powerpoint/2010/main" val="1245018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dirty="0"/>
              <a:t>첫번째로 광운대학교 캠퍼스를 소개해드리겠습니다</a:t>
            </a:r>
            <a:r>
              <a:rPr lang="en-US" altLang="ko-KR" sz="1000" dirty="0"/>
              <a:t>.</a:t>
            </a:r>
          </a:p>
          <a:p>
            <a:r>
              <a:rPr lang="ko-KR" altLang="en-US" sz="1000" baseline="0" dirty="0"/>
              <a:t>그리고 노란색으로 표시된 건물이 </a:t>
            </a:r>
            <a:r>
              <a:rPr lang="ko-KR" altLang="en-US" sz="1000" baseline="0" dirty="0" err="1"/>
              <a:t>동해문화예술관이고</a:t>
            </a:r>
            <a:r>
              <a:rPr lang="ko-KR" altLang="en-US" sz="1000" baseline="0" dirty="0"/>
              <a:t> 이곳 </a:t>
            </a:r>
            <a:r>
              <a:rPr lang="en-US" altLang="ko-KR" sz="1000" baseline="0" dirty="0"/>
              <a:t>111</a:t>
            </a:r>
            <a:r>
              <a:rPr lang="ko-KR" altLang="en-US" sz="1000" baseline="0" dirty="0"/>
              <a:t>호로 오시면 저희에게 도움을 받을 수 있습니다</a:t>
            </a:r>
            <a:r>
              <a:rPr lang="en-US" altLang="ko-KR" sz="1000" baseline="0" dirty="0"/>
              <a:t>.</a:t>
            </a:r>
          </a:p>
          <a:p>
            <a:r>
              <a:rPr lang="ko-KR" altLang="en-US" baseline="0" dirty="0"/>
              <a:t>첨부된 링크를 클릭하시면 자세한 캠퍼스 위치와 건물을 </a:t>
            </a:r>
            <a:r>
              <a:rPr lang="ko-KR" altLang="en-US" baseline="0" dirty="0" err="1"/>
              <a:t>알수</a:t>
            </a:r>
            <a:r>
              <a:rPr lang="ko-KR" altLang="en-US" baseline="0" dirty="0"/>
              <a:t> 있습니다</a:t>
            </a:r>
            <a:r>
              <a:rPr lang="en-US" altLang="ko-KR" baseline="0"/>
              <a:t>.</a:t>
            </a:r>
            <a:endParaRPr lang="en-US" altLang="ko-KR" baseline="0"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a:t>
            </a:fld>
            <a:endParaRPr lang="ko-KR" altLang="en-US"/>
          </a:p>
        </p:txBody>
      </p:sp>
    </p:spTree>
    <p:extLst>
      <p:ext uri="{BB962C8B-B14F-4D97-AF65-F5344CB8AC3E}">
        <p14:creationId xmlns:p14="http://schemas.microsoft.com/office/powerpoint/2010/main" val="4314065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dirty="0"/>
              <a:t>다음으로 광운대학교에 대해 간단히 소개를 하겠습니다</a:t>
            </a:r>
            <a:r>
              <a:rPr lang="en-US" altLang="ko-KR" sz="1000" dirty="0"/>
              <a:t>.</a:t>
            </a:r>
          </a:p>
          <a:p>
            <a:r>
              <a:rPr lang="ko-KR" altLang="en-US" sz="1000" dirty="0"/>
              <a:t>우리 광운대학교는 </a:t>
            </a:r>
            <a:r>
              <a:rPr lang="en-US" altLang="ko-KR" sz="1000" dirty="0"/>
              <a:t>1934</a:t>
            </a:r>
            <a:r>
              <a:rPr lang="ko-KR" altLang="en-US" sz="1000" dirty="0"/>
              <a:t>년에 조선무선강습소로 시작하였고</a:t>
            </a:r>
            <a:endParaRPr lang="en-US" altLang="ko-KR" sz="1000" dirty="0"/>
          </a:p>
          <a:p>
            <a:r>
              <a:rPr lang="ko-KR" altLang="en-US" sz="1000" dirty="0"/>
              <a:t>개교 </a:t>
            </a:r>
            <a:r>
              <a:rPr lang="en-US" altLang="ko-KR" sz="1000" dirty="0"/>
              <a:t>80</a:t>
            </a:r>
            <a:r>
              <a:rPr lang="ko-KR" altLang="en-US" sz="1000" dirty="0"/>
              <a:t>주년을 기념하면서 지은 건물이 바로 여러분이 계신 </a:t>
            </a:r>
            <a:r>
              <a:rPr lang="en-US" altLang="ko-KR" sz="1000" dirty="0"/>
              <a:t>80</a:t>
            </a:r>
            <a:r>
              <a:rPr lang="ko-KR" altLang="en-US" sz="1000" dirty="0"/>
              <a:t>주년 기념관입니다</a:t>
            </a:r>
            <a:r>
              <a:rPr lang="en-US" altLang="ko-KR" sz="1000" dirty="0"/>
              <a:t>.</a:t>
            </a:r>
          </a:p>
          <a:p>
            <a:endParaRPr lang="en-US" altLang="ko-KR" sz="1000" dirty="0"/>
          </a:p>
          <a:p>
            <a:r>
              <a:rPr lang="ko-KR" altLang="en-US" sz="1000" dirty="0"/>
              <a:t>교육이념은 참</a:t>
            </a:r>
            <a:r>
              <a:rPr lang="en-US" altLang="ko-KR" sz="1000" dirty="0"/>
              <a:t>,</a:t>
            </a:r>
            <a:r>
              <a:rPr lang="ko-KR" altLang="en-US" sz="1000" dirty="0"/>
              <a:t> 빛 이고 </a:t>
            </a:r>
            <a:r>
              <a:rPr lang="ko-KR" altLang="en-US" sz="1000" dirty="0" err="1"/>
              <a:t>설립자훈은</a:t>
            </a:r>
            <a:r>
              <a:rPr lang="ko-KR" altLang="en-US" sz="1000" dirty="0"/>
              <a:t> 근면성실</a:t>
            </a:r>
            <a:r>
              <a:rPr lang="en-US" altLang="ko-KR" sz="1000" dirty="0"/>
              <a:t>, </a:t>
            </a:r>
            <a:r>
              <a:rPr lang="ko-KR" altLang="en-US" sz="1000" dirty="0" err="1"/>
              <a:t>검소절약</a:t>
            </a:r>
            <a:r>
              <a:rPr lang="en-US" altLang="ko-KR" sz="1000" dirty="0"/>
              <a:t>, </a:t>
            </a:r>
            <a:r>
              <a:rPr lang="ko-KR" altLang="en-US" sz="1000" dirty="0" err="1"/>
              <a:t>탐구실천입니다</a:t>
            </a:r>
            <a:r>
              <a:rPr lang="en-US" altLang="ko-KR" sz="1000" dirty="0"/>
              <a:t>.</a:t>
            </a:r>
            <a:r>
              <a:rPr lang="en-US" altLang="ko-KR" sz="1000" baseline="0" dirty="0"/>
              <a:t> </a:t>
            </a:r>
            <a:r>
              <a:rPr lang="ko-KR" altLang="en-US" sz="1000" baseline="0" dirty="0"/>
              <a:t> </a:t>
            </a:r>
            <a:endParaRPr lang="en-US" altLang="ko-KR" sz="1000" baseline="0" dirty="0"/>
          </a:p>
          <a:p>
            <a:r>
              <a:rPr lang="ko-KR" altLang="en-US" sz="1000" baseline="0" dirty="0"/>
              <a:t>이제 여러분들도 </a:t>
            </a:r>
            <a:r>
              <a:rPr lang="ko-KR" altLang="en-US" sz="1000" baseline="0" dirty="0" err="1"/>
              <a:t>광운가족이</a:t>
            </a:r>
            <a:r>
              <a:rPr lang="ko-KR" altLang="en-US" sz="1000" baseline="0" dirty="0"/>
              <a:t> 되었으니 </a:t>
            </a:r>
            <a:r>
              <a:rPr lang="ko-KR" altLang="en-US" sz="1000" baseline="0" dirty="0" err="1"/>
              <a:t>기억해두시면</a:t>
            </a:r>
            <a:r>
              <a:rPr lang="ko-KR" altLang="en-US" sz="1000" baseline="0" dirty="0"/>
              <a:t> 좋을 것 같습니다</a:t>
            </a:r>
            <a:r>
              <a:rPr lang="en-US" altLang="ko-KR" sz="1000" baseline="0" dirty="0"/>
              <a:t>.</a:t>
            </a:r>
            <a:endParaRPr lang="ko-KR" altLang="en-US" sz="1000"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a:t>
            </a:fld>
            <a:endParaRPr lang="ko-KR" altLang="en-US"/>
          </a:p>
        </p:txBody>
      </p:sp>
    </p:spTree>
    <p:extLst>
      <p:ext uri="{BB962C8B-B14F-4D97-AF65-F5344CB8AC3E}">
        <p14:creationId xmlns:p14="http://schemas.microsoft.com/office/powerpoint/2010/main" val="3300161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dirty="0"/>
              <a:t>다음으로 국제교류팀을 소개해 드리겠습니다</a:t>
            </a:r>
            <a:r>
              <a:rPr lang="en-US" altLang="ko-KR" sz="1000" dirty="0"/>
              <a:t>.</a:t>
            </a:r>
          </a:p>
          <a:p>
            <a:r>
              <a:rPr lang="ko-KR" altLang="en-US" sz="1000" dirty="0"/>
              <a:t>저희 팀은 외국인 입시</a:t>
            </a:r>
            <a:r>
              <a:rPr lang="en-US" altLang="ko-KR" sz="1000" dirty="0"/>
              <a:t>, </a:t>
            </a:r>
            <a:r>
              <a:rPr lang="ko-KR" altLang="en-US" sz="1000" dirty="0" err="1"/>
              <a:t>학부생</a:t>
            </a:r>
            <a:r>
              <a:rPr lang="ko-KR" altLang="en-US" sz="1000" dirty="0"/>
              <a:t> 및 교환학생 지원 </a:t>
            </a:r>
            <a:r>
              <a:rPr lang="ko-KR" altLang="en-US" sz="1000" dirty="0" err="1"/>
              <a:t>전담부서입니다</a:t>
            </a:r>
            <a:r>
              <a:rPr lang="en-US" altLang="ko-KR" sz="1000" dirty="0"/>
              <a:t>.</a:t>
            </a:r>
          </a:p>
          <a:p>
            <a:r>
              <a:rPr lang="ko-KR" altLang="en-US" sz="1000" dirty="0"/>
              <a:t>외국인 </a:t>
            </a:r>
            <a:r>
              <a:rPr lang="ko-KR" altLang="en-US" sz="1000" dirty="0" err="1"/>
              <a:t>학부생</a:t>
            </a:r>
            <a:r>
              <a:rPr lang="ko-KR" altLang="en-US" sz="1000" dirty="0"/>
              <a:t> 및 교환학생 상담</a:t>
            </a:r>
            <a:r>
              <a:rPr lang="en-US" altLang="ko-KR" sz="1000" dirty="0"/>
              <a:t>, </a:t>
            </a:r>
            <a:r>
              <a:rPr lang="ko-KR" altLang="en-US" sz="1000" dirty="0"/>
              <a:t>문화교류 및 교육프로그램 등 </a:t>
            </a:r>
            <a:endParaRPr lang="en-US" altLang="ko-KR" sz="1000" dirty="0"/>
          </a:p>
          <a:p>
            <a:r>
              <a:rPr lang="ko-KR" altLang="en-US" sz="1000" dirty="0"/>
              <a:t>다양한 외국인학생 지원제도를 운영하고있습니다</a:t>
            </a:r>
            <a:r>
              <a:rPr lang="en-US" altLang="ko-KR" sz="1000" dirty="0"/>
              <a:t>.</a:t>
            </a:r>
          </a:p>
          <a:p>
            <a:endParaRPr lang="en-US" altLang="ko-KR" sz="1000" dirty="0"/>
          </a:p>
          <a:p>
            <a:r>
              <a:rPr lang="ko-KR" altLang="en-US" sz="1000" dirty="0"/>
              <a:t>저희 부서에는 영어</a:t>
            </a:r>
            <a:r>
              <a:rPr lang="en-US" altLang="ko-KR" sz="1000" dirty="0"/>
              <a:t>, </a:t>
            </a:r>
            <a:r>
              <a:rPr lang="ko-KR" altLang="en-US" sz="1000" dirty="0"/>
              <a:t>중국어</a:t>
            </a:r>
            <a:r>
              <a:rPr lang="en-US" altLang="ko-KR" sz="1000" dirty="0"/>
              <a:t>,</a:t>
            </a:r>
            <a:r>
              <a:rPr lang="en-US" altLang="ko-KR" sz="1000" baseline="0" dirty="0"/>
              <a:t> </a:t>
            </a:r>
            <a:r>
              <a:rPr lang="ko-KR" altLang="en-US" sz="1000" baseline="0" dirty="0"/>
              <a:t>베트남어</a:t>
            </a:r>
            <a:r>
              <a:rPr lang="en-US" altLang="ko-KR" sz="1000" baseline="0" dirty="0"/>
              <a:t>, </a:t>
            </a:r>
            <a:r>
              <a:rPr lang="ko-KR" altLang="en-US" sz="1000" baseline="0" dirty="0"/>
              <a:t>카자흐스탄어를 하는 직원과 학생도우미가 있어서 </a:t>
            </a:r>
            <a:endParaRPr lang="en-US" altLang="ko-KR" sz="1000" baseline="0" dirty="0"/>
          </a:p>
          <a:p>
            <a:r>
              <a:rPr lang="ko-KR" altLang="en-US" sz="1000" baseline="0" dirty="0"/>
              <a:t>학생들이 </a:t>
            </a:r>
            <a:r>
              <a:rPr lang="ko-KR" altLang="en-US" sz="1000" baseline="0" dirty="0" err="1"/>
              <a:t>부담갖지</a:t>
            </a:r>
            <a:r>
              <a:rPr lang="ko-KR" altLang="en-US" sz="1000" baseline="0" dirty="0"/>
              <a:t> 않고 도움을 요청할 수 있습니다</a:t>
            </a:r>
            <a:r>
              <a:rPr lang="en-US" altLang="ko-KR" sz="1000" baseline="0" dirty="0"/>
              <a:t>. </a:t>
            </a:r>
          </a:p>
          <a:p>
            <a:endParaRPr lang="en-US" altLang="ko-KR" sz="1000" baseline="0" dirty="0"/>
          </a:p>
          <a:p>
            <a:r>
              <a:rPr lang="ko-KR" altLang="en-US" sz="1000" baseline="0" dirty="0"/>
              <a:t>위치는 아까 지도에 </a:t>
            </a:r>
            <a:r>
              <a:rPr lang="ko-KR" altLang="en-US" sz="1000" baseline="0" dirty="0" err="1"/>
              <a:t>보신대로</a:t>
            </a:r>
            <a:r>
              <a:rPr lang="ko-KR" altLang="en-US" sz="1000" baseline="0" dirty="0"/>
              <a:t> </a:t>
            </a:r>
            <a:r>
              <a:rPr lang="ko-KR" altLang="en-US" sz="1000" baseline="0" dirty="0" err="1"/>
              <a:t>문화관</a:t>
            </a:r>
            <a:r>
              <a:rPr lang="ko-KR" altLang="en-US" sz="1000" baseline="0" dirty="0"/>
              <a:t> </a:t>
            </a:r>
            <a:r>
              <a:rPr lang="en-US" altLang="ko-KR" sz="1000" baseline="0" dirty="0"/>
              <a:t>111</a:t>
            </a:r>
            <a:r>
              <a:rPr lang="ko-KR" altLang="en-US" sz="1000" baseline="0" dirty="0"/>
              <a:t>호이고</a:t>
            </a:r>
            <a:r>
              <a:rPr lang="en-US" altLang="ko-KR" sz="1000" baseline="0" dirty="0"/>
              <a:t>,</a:t>
            </a:r>
          </a:p>
          <a:p>
            <a:r>
              <a:rPr lang="ko-KR" altLang="en-US" sz="1000" baseline="0" dirty="0"/>
              <a:t>방문가능시간은 월</a:t>
            </a:r>
            <a:r>
              <a:rPr lang="en-US" altLang="ko-KR" sz="1000" baseline="0" dirty="0"/>
              <a:t>~</a:t>
            </a:r>
            <a:r>
              <a:rPr lang="ko-KR" altLang="en-US" sz="1000" baseline="0" dirty="0"/>
              <a:t>금요일 오전 </a:t>
            </a:r>
            <a:r>
              <a:rPr lang="en-US" altLang="ko-KR" sz="1000" baseline="0" dirty="0"/>
              <a:t>9</a:t>
            </a:r>
            <a:r>
              <a:rPr lang="ko-KR" altLang="en-US" sz="1000" baseline="0" dirty="0"/>
              <a:t>시부터 </a:t>
            </a:r>
            <a:r>
              <a:rPr lang="en-US" altLang="ko-KR" sz="1000" baseline="0" dirty="0"/>
              <a:t>5</a:t>
            </a:r>
            <a:r>
              <a:rPr lang="ko-KR" altLang="en-US" sz="1000" baseline="0" dirty="0"/>
              <a:t>시 </a:t>
            </a:r>
            <a:r>
              <a:rPr lang="en-US" altLang="ko-KR" sz="1000" baseline="0" dirty="0"/>
              <a:t>30</a:t>
            </a:r>
            <a:r>
              <a:rPr lang="ko-KR" altLang="en-US" sz="1000" baseline="0" dirty="0" err="1"/>
              <a:t>분까지입니다</a:t>
            </a:r>
            <a:r>
              <a:rPr lang="en-US" altLang="ko-KR" sz="1000" baseline="0" dirty="0"/>
              <a:t>. </a:t>
            </a:r>
          </a:p>
          <a:p>
            <a:r>
              <a:rPr lang="ko-KR" altLang="en-US" sz="1000" baseline="0" dirty="0"/>
              <a:t>직접 방문을 해도 좋고 전화나 이메일로 상담도 가능합니다</a:t>
            </a:r>
            <a:r>
              <a:rPr lang="en-US" altLang="ko-KR" sz="1000" baseline="0" dirty="0"/>
              <a:t>.</a:t>
            </a:r>
            <a:r>
              <a:rPr lang="ko-KR" altLang="en-US" sz="1000" baseline="0" dirty="0"/>
              <a:t> </a:t>
            </a:r>
            <a:endParaRPr lang="ko-KR" altLang="en-US" sz="1000" dirty="0"/>
          </a:p>
          <a:p>
            <a:endParaRPr lang="ko-KR" altLang="en-US" sz="1000"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a:t>
            </a:fld>
            <a:endParaRPr lang="ko-KR" altLang="en-US"/>
          </a:p>
        </p:txBody>
      </p:sp>
    </p:spTree>
    <p:extLst>
      <p:ext uri="{BB962C8B-B14F-4D97-AF65-F5344CB8AC3E}">
        <p14:creationId xmlns:p14="http://schemas.microsoft.com/office/powerpoint/2010/main" val="2093442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클릭해서 링크로 영상 보여주기</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a:t>
            </a:fld>
            <a:endParaRPr lang="ko-KR" altLang="en-US"/>
          </a:p>
        </p:txBody>
      </p:sp>
    </p:spTree>
    <p:extLst>
      <p:ext uri="{BB962C8B-B14F-4D97-AF65-F5344CB8AC3E}">
        <p14:creationId xmlns:p14="http://schemas.microsoft.com/office/powerpoint/2010/main" val="24347787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이번 </a:t>
            </a:r>
            <a:r>
              <a:rPr lang="en-US" altLang="ko-KR" dirty="0"/>
              <a:t>2</a:t>
            </a:r>
            <a:r>
              <a:rPr lang="ko-KR" altLang="en-US" dirty="0"/>
              <a:t>학기 학사 일정은 이 표와 같습니다</a:t>
            </a:r>
            <a:r>
              <a:rPr lang="en-US" altLang="ko-KR" dirty="0"/>
              <a:t>.</a:t>
            </a:r>
          </a:p>
          <a:p>
            <a:endParaRPr lang="en-US" altLang="ko-KR" dirty="0"/>
          </a:p>
          <a:p>
            <a:r>
              <a:rPr lang="ko-KR" altLang="en-US" dirty="0"/>
              <a:t>개강은</a:t>
            </a:r>
            <a:r>
              <a:rPr lang="ko-KR" altLang="en-US" baseline="0" dirty="0"/>
              <a:t> </a:t>
            </a:r>
            <a:r>
              <a:rPr lang="ko-KR" altLang="en-US" baseline="0" dirty="0" err="1"/>
              <a:t>다다음주</a:t>
            </a:r>
            <a:r>
              <a:rPr lang="ko-KR" altLang="en-US" baseline="0" dirty="0"/>
              <a:t> 월요일입니다</a:t>
            </a:r>
            <a:r>
              <a:rPr lang="en-US" altLang="ko-KR" baseline="0" dirty="0"/>
              <a:t>.</a:t>
            </a:r>
          </a:p>
          <a:p>
            <a:endParaRPr lang="en-US" altLang="ko-KR" dirty="0"/>
          </a:p>
          <a:p>
            <a:r>
              <a:rPr lang="ko-KR" altLang="en-US" dirty="0"/>
              <a:t>그리고 두번의 </a:t>
            </a:r>
            <a:r>
              <a:rPr lang="ko-KR" altLang="en-US" dirty="0" err="1"/>
              <a:t>강의평가가</a:t>
            </a:r>
            <a:r>
              <a:rPr lang="ko-KR" altLang="en-US" dirty="0"/>
              <a:t> 있는데 이 강의평가를 해야 성적이 </a:t>
            </a:r>
            <a:r>
              <a:rPr lang="ko-KR" altLang="en-US" dirty="0" err="1"/>
              <a:t>나올때</a:t>
            </a:r>
            <a:r>
              <a:rPr lang="ko-KR" altLang="en-US" dirty="0"/>
              <a:t> 바로 확인 할 수가 있습니다</a:t>
            </a:r>
            <a:r>
              <a:rPr lang="en-US" altLang="ko-KR" dirty="0"/>
              <a:t>.</a:t>
            </a:r>
          </a:p>
          <a:p>
            <a:endParaRPr lang="en-US" altLang="ko-KR" dirty="0"/>
          </a:p>
          <a:p>
            <a:r>
              <a:rPr lang="ko-KR" altLang="en-US" dirty="0"/>
              <a:t>강의평가를 안하면 교수님이 </a:t>
            </a:r>
            <a:r>
              <a:rPr lang="ko-KR" altLang="en-US" dirty="0" err="1"/>
              <a:t>성적입력을</a:t>
            </a:r>
            <a:r>
              <a:rPr lang="ko-KR" altLang="en-US" dirty="0"/>
              <a:t> 전부 완료한 다음에나 성적 확인이 가능합니다</a:t>
            </a:r>
            <a:r>
              <a:rPr lang="en-US" altLang="ko-KR" dirty="0"/>
              <a:t>. </a:t>
            </a:r>
          </a:p>
          <a:p>
            <a:endParaRPr lang="en-US" altLang="ko-KR" dirty="0"/>
          </a:p>
          <a:p>
            <a:r>
              <a:rPr lang="ko-KR" altLang="en-US" dirty="0"/>
              <a:t>성적 이의 제기를 못한다는 뜻입니다</a:t>
            </a:r>
            <a:r>
              <a:rPr lang="en-US" altLang="ko-KR" dirty="0"/>
              <a:t>.</a:t>
            </a:r>
          </a:p>
          <a:p>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a:t>
            </a:fld>
            <a:endParaRPr lang="ko-KR" altLang="en-US"/>
          </a:p>
        </p:txBody>
      </p:sp>
    </p:spTree>
    <p:extLst>
      <p:ext uri="{BB962C8B-B14F-4D97-AF65-F5344CB8AC3E}">
        <p14:creationId xmlns:p14="http://schemas.microsoft.com/office/powerpoint/2010/main" val="2282879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 교과목에 대해 안내를 드리겠습니다</a:t>
            </a:r>
            <a:r>
              <a:rPr lang="en-US" altLang="ko-KR" dirty="0"/>
              <a:t>.</a:t>
            </a:r>
          </a:p>
          <a:p>
            <a:r>
              <a:rPr lang="ko-KR" altLang="en-US" dirty="0"/>
              <a:t>학생들이 수강하는 과목은 크게 교양과목</a:t>
            </a:r>
            <a:r>
              <a:rPr lang="en-US" altLang="ko-KR" dirty="0"/>
              <a:t>, </a:t>
            </a:r>
            <a:r>
              <a:rPr lang="ko-KR" altLang="en-US" dirty="0"/>
              <a:t>전공과목</a:t>
            </a:r>
            <a:r>
              <a:rPr lang="en-US" altLang="ko-KR" dirty="0"/>
              <a:t>, </a:t>
            </a:r>
            <a:r>
              <a:rPr lang="ko-KR" altLang="en-US" dirty="0"/>
              <a:t>일반선택과목으로 나눌 수 있습니다</a:t>
            </a:r>
            <a:r>
              <a:rPr lang="en-US" altLang="ko-KR" dirty="0"/>
              <a:t>.</a:t>
            </a:r>
          </a:p>
          <a:p>
            <a:r>
              <a:rPr lang="ko-KR" altLang="en-US" dirty="0"/>
              <a:t>또한</a:t>
            </a:r>
            <a:r>
              <a:rPr lang="en-US" altLang="ko-KR" dirty="0"/>
              <a:t>,</a:t>
            </a:r>
            <a:r>
              <a:rPr lang="ko-KR" altLang="en-US" dirty="0"/>
              <a:t> 필수로</a:t>
            </a:r>
            <a:r>
              <a:rPr lang="ko-KR" altLang="en-US" baseline="0" dirty="0"/>
              <a:t> 들어야하는 과목은 필수과목</a:t>
            </a:r>
            <a:r>
              <a:rPr lang="en-US" altLang="ko-KR" baseline="0" dirty="0"/>
              <a:t>, </a:t>
            </a:r>
            <a:r>
              <a:rPr lang="ko-KR" altLang="en-US" baseline="0" dirty="0"/>
              <a:t>선택해서 듣는 과목은 선택과목이라고 합니다</a:t>
            </a:r>
            <a:r>
              <a:rPr lang="en-US" altLang="ko-KR" baseline="0" dirty="0"/>
              <a:t>.</a:t>
            </a:r>
          </a:p>
          <a:p>
            <a:endParaRPr lang="en-US" altLang="ko-KR" baseline="0" dirty="0"/>
          </a:p>
          <a:p>
            <a:r>
              <a:rPr lang="ko-KR" altLang="en-US" baseline="0" dirty="0"/>
              <a:t>외국인 학생은 한국 학생과 달리 교양필수과목이 없으니 </a:t>
            </a:r>
            <a:r>
              <a:rPr lang="ko-KR" altLang="en-US" baseline="0" dirty="0" err="1"/>
              <a:t>교필과목은</a:t>
            </a:r>
            <a:r>
              <a:rPr lang="ko-KR" altLang="en-US" baseline="0" dirty="0"/>
              <a:t> </a:t>
            </a:r>
            <a:r>
              <a:rPr lang="ko-KR" altLang="en-US" baseline="0" dirty="0" err="1"/>
              <a:t>신경쓰지</a:t>
            </a:r>
            <a:r>
              <a:rPr lang="ko-KR" altLang="en-US" baseline="0" dirty="0"/>
              <a:t> 않아도 됩니다</a:t>
            </a:r>
            <a:r>
              <a:rPr lang="en-US" altLang="ko-KR" baseline="0" dirty="0"/>
              <a:t>.</a:t>
            </a:r>
          </a:p>
          <a:p>
            <a:r>
              <a:rPr lang="ko-KR" altLang="en-US" baseline="0" dirty="0"/>
              <a:t>전공과목중에는 의무적으로 들어야하는 전공필수과목과</a:t>
            </a:r>
            <a:r>
              <a:rPr lang="en-US" altLang="ko-KR" baseline="0" dirty="0"/>
              <a:t>, </a:t>
            </a:r>
          </a:p>
          <a:p>
            <a:r>
              <a:rPr lang="ko-KR" altLang="en-US" baseline="0" dirty="0"/>
              <a:t>선택해서 듣는 전공선택과목이 있으니 </a:t>
            </a:r>
            <a:r>
              <a:rPr lang="ko-KR" altLang="en-US" baseline="0" dirty="0" err="1"/>
              <a:t>수강신청할때</a:t>
            </a:r>
            <a:r>
              <a:rPr lang="ko-KR" altLang="en-US" baseline="0" dirty="0"/>
              <a:t> 확인해서 </a:t>
            </a:r>
            <a:r>
              <a:rPr lang="ko-KR" altLang="en-US" baseline="0" dirty="0" err="1"/>
              <a:t>신청해야합니다</a:t>
            </a:r>
            <a:r>
              <a:rPr lang="en-US" altLang="ko-KR" baseline="0" dirty="0"/>
              <a:t>.</a:t>
            </a:r>
          </a:p>
          <a:p>
            <a:endParaRPr lang="en-US" altLang="ko-KR" baseline="0" dirty="0"/>
          </a:p>
          <a:p>
            <a:r>
              <a:rPr lang="ko-KR" altLang="en-US" baseline="0" dirty="0"/>
              <a:t>두번째로 학정번호구성을 보시겠는데요</a:t>
            </a:r>
            <a:r>
              <a:rPr lang="en-US" altLang="ko-KR" baseline="0" dirty="0"/>
              <a:t>. </a:t>
            </a:r>
          </a:p>
          <a:p>
            <a:r>
              <a:rPr lang="ko-KR" altLang="en-US" baseline="0" dirty="0"/>
              <a:t>여기서 중요한 부분은 </a:t>
            </a:r>
            <a:r>
              <a:rPr lang="ko-KR" altLang="en-US" baseline="0" dirty="0" err="1"/>
              <a:t>다섯번째</a:t>
            </a:r>
            <a:r>
              <a:rPr lang="ko-KR" altLang="en-US" baseline="0" dirty="0"/>
              <a:t> 숫자인 난이도 단위입니다</a:t>
            </a:r>
            <a:r>
              <a:rPr lang="en-US" altLang="ko-KR" baseline="0" dirty="0"/>
              <a:t>.</a:t>
            </a:r>
          </a:p>
          <a:p>
            <a:r>
              <a:rPr lang="ko-KR" altLang="en-US" baseline="0" dirty="0"/>
              <a:t>난이도는 </a:t>
            </a:r>
            <a:r>
              <a:rPr lang="en-US" altLang="ko-KR" baseline="0" dirty="0"/>
              <a:t>1</a:t>
            </a:r>
            <a:r>
              <a:rPr lang="ko-KR" altLang="en-US" baseline="0" dirty="0"/>
              <a:t>에서 </a:t>
            </a:r>
            <a:r>
              <a:rPr lang="en-US" altLang="ko-KR" baseline="0" dirty="0"/>
              <a:t>4</a:t>
            </a:r>
            <a:r>
              <a:rPr lang="ko-KR" altLang="en-US" baseline="0" dirty="0"/>
              <a:t>까지 있는데</a:t>
            </a:r>
            <a:r>
              <a:rPr lang="en-US" altLang="ko-KR" baseline="0" dirty="0"/>
              <a:t>,</a:t>
            </a:r>
            <a:r>
              <a:rPr lang="ko-KR" altLang="en-US" baseline="0" dirty="0"/>
              <a:t> </a:t>
            </a:r>
            <a:r>
              <a:rPr lang="en-US" altLang="ko-KR" baseline="0" dirty="0"/>
              <a:t>1</a:t>
            </a:r>
            <a:r>
              <a:rPr lang="ko-KR" altLang="en-US" baseline="0" dirty="0"/>
              <a:t>은 가장 난이도가 낮고 </a:t>
            </a:r>
            <a:r>
              <a:rPr lang="en-US" altLang="ko-KR" baseline="0" dirty="0"/>
              <a:t>4</a:t>
            </a:r>
            <a:r>
              <a:rPr lang="ko-KR" altLang="en-US" baseline="0" dirty="0"/>
              <a:t>는 가장 난이도가 높은 과목입니다</a:t>
            </a:r>
            <a:r>
              <a:rPr lang="en-US" altLang="ko-KR" baseline="0" dirty="0"/>
              <a:t>.</a:t>
            </a:r>
            <a:r>
              <a:rPr lang="ko-KR" altLang="en-US" baseline="0" dirty="0"/>
              <a:t> </a:t>
            </a:r>
            <a:endParaRPr lang="en-US" altLang="ko-KR" baseline="0" dirty="0"/>
          </a:p>
          <a:p>
            <a:r>
              <a:rPr lang="en-US" altLang="ko-KR" baseline="0" dirty="0"/>
              <a:t>1</a:t>
            </a:r>
            <a:r>
              <a:rPr lang="ko-KR" altLang="en-US" baseline="0" dirty="0"/>
              <a:t>학년들은 되도록 난이도가 </a:t>
            </a:r>
            <a:r>
              <a:rPr lang="en-US" altLang="ko-KR" baseline="0" dirty="0"/>
              <a:t>1</a:t>
            </a:r>
            <a:r>
              <a:rPr lang="ko-KR" altLang="en-US" baseline="0" dirty="0"/>
              <a:t>인 과목을 </a:t>
            </a:r>
            <a:r>
              <a:rPr lang="ko-KR" altLang="en-US" baseline="0" dirty="0" err="1"/>
              <a:t>듣는것이</a:t>
            </a:r>
            <a:r>
              <a:rPr lang="ko-KR" altLang="en-US" baseline="0" dirty="0"/>
              <a:t> </a:t>
            </a:r>
            <a:r>
              <a:rPr lang="ko-KR" altLang="en-US" baseline="0" dirty="0" err="1"/>
              <a:t>성적받기에</a:t>
            </a:r>
            <a:r>
              <a:rPr lang="ko-KR" altLang="en-US" baseline="0" dirty="0"/>
              <a:t> 좋습니다</a:t>
            </a:r>
            <a:r>
              <a:rPr lang="en-US" altLang="ko-KR" baseline="0"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10</a:t>
            </a:fld>
            <a:endParaRPr lang="ko-KR" altLang="en-US"/>
          </a:p>
        </p:txBody>
      </p:sp>
    </p:spTree>
    <p:extLst>
      <p:ext uri="{BB962C8B-B14F-4D97-AF65-F5344CB8AC3E}">
        <p14:creationId xmlns:p14="http://schemas.microsoft.com/office/powerpoint/2010/main" val="299073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ko-KR" altLang="en-US" dirty="0" err="1"/>
              <a:t>졸업학점입니다</a:t>
            </a:r>
            <a:r>
              <a:rPr lang="en-US" altLang="ko-KR" dirty="0"/>
              <a:t>.</a:t>
            </a:r>
          </a:p>
          <a:p>
            <a:r>
              <a:rPr lang="en-US" altLang="ko-KR" dirty="0"/>
              <a:t>8</a:t>
            </a:r>
            <a:r>
              <a:rPr lang="ko-KR" altLang="en-US" dirty="0" err="1"/>
              <a:t>학기간</a:t>
            </a:r>
            <a:r>
              <a:rPr lang="ko-KR" altLang="en-US" dirty="0"/>
              <a:t> </a:t>
            </a:r>
            <a:r>
              <a:rPr lang="en-US" altLang="ko-KR" dirty="0"/>
              <a:t>130</a:t>
            </a:r>
            <a:r>
              <a:rPr lang="ko-KR" altLang="en-US" dirty="0" err="1"/>
              <a:t>학점정도를</a:t>
            </a:r>
            <a:r>
              <a:rPr lang="ko-KR" altLang="en-US" dirty="0"/>
              <a:t> </a:t>
            </a:r>
            <a:r>
              <a:rPr lang="ko-KR" altLang="en-US" dirty="0" err="1"/>
              <a:t>이수하면되니</a:t>
            </a:r>
            <a:r>
              <a:rPr lang="ko-KR" altLang="en-US" dirty="0"/>
              <a:t> </a:t>
            </a:r>
            <a:endParaRPr lang="en-US" altLang="ko-KR" dirty="0"/>
          </a:p>
          <a:p>
            <a:r>
              <a:rPr lang="ko-KR" altLang="en-US" dirty="0" err="1"/>
              <a:t>매학기마다</a:t>
            </a:r>
            <a:r>
              <a:rPr lang="ko-KR" altLang="en-US" dirty="0"/>
              <a:t> </a:t>
            </a:r>
            <a:r>
              <a:rPr lang="en-US" altLang="ko-KR" dirty="0"/>
              <a:t>16</a:t>
            </a:r>
            <a:r>
              <a:rPr lang="ko-KR" altLang="en-US" dirty="0" err="1"/>
              <a:t>학점정도만</a:t>
            </a:r>
            <a:r>
              <a:rPr lang="ko-KR" altLang="en-US" dirty="0"/>
              <a:t> 이수를 한다면 제때 졸업이 가능합니다</a:t>
            </a:r>
            <a:r>
              <a:rPr lang="en-US" altLang="ko-KR" dirty="0"/>
              <a:t>.</a:t>
            </a:r>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11</a:t>
            </a:fld>
            <a:endParaRPr lang="ko-KR" altLang="en-US"/>
          </a:p>
        </p:txBody>
      </p:sp>
    </p:spTree>
    <p:extLst>
      <p:ext uri="{BB962C8B-B14F-4D97-AF65-F5344CB8AC3E}">
        <p14:creationId xmlns:p14="http://schemas.microsoft.com/office/powerpoint/2010/main" val="2686250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12</a:t>
            </a:fld>
            <a:endParaRPr lang="ko-KR" altLang="en-US"/>
          </a:p>
        </p:txBody>
      </p:sp>
    </p:spTree>
    <p:extLst>
      <p:ext uri="{BB962C8B-B14F-4D97-AF65-F5344CB8AC3E}">
        <p14:creationId xmlns:p14="http://schemas.microsoft.com/office/powerpoint/2010/main" val="2874903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광운대학교에는 </a:t>
            </a:r>
            <a:r>
              <a:rPr lang="ko-KR" altLang="en-US" dirty="0" err="1"/>
              <a:t>심화전공</a:t>
            </a:r>
            <a:r>
              <a:rPr lang="en-US" altLang="ko-KR" dirty="0"/>
              <a:t>, </a:t>
            </a:r>
            <a:r>
              <a:rPr lang="ko-KR" altLang="en-US" dirty="0"/>
              <a:t>복수전공 그리고 부전공같은 다전공제도가 있습니다</a:t>
            </a:r>
            <a:r>
              <a:rPr lang="en-US" altLang="ko-KR" dirty="0"/>
              <a:t>. </a:t>
            </a:r>
          </a:p>
          <a:p>
            <a:r>
              <a:rPr lang="ko-KR" altLang="en-US" dirty="0"/>
              <a:t>이것은 학생이 </a:t>
            </a:r>
            <a:r>
              <a:rPr lang="ko-KR" altLang="en-US" dirty="0" err="1"/>
              <a:t>입학할때</a:t>
            </a:r>
            <a:r>
              <a:rPr lang="ko-KR" altLang="en-US" dirty="0"/>
              <a:t> 신청한 </a:t>
            </a:r>
            <a:r>
              <a:rPr lang="ko-KR" altLang="en-US" dirty="0" err="1"/>
              <a:t>전공말고</a:t>
            </a:r>
            <a:r>
              <a:rPr lang="ko-KR" altLang="en-US" dirty="0"/>
              <a:t> </a:t>
            </a:r>
            <a:r>
              <a:rPr lang="ko-KR" altLang="en-US" dirty="0" err="1"/>
              <a:t>다른전공을</a:t>
            </a:r>
            <a:r>
              <a:rPr lang="ko-KR" altLang="en-US" dirty="0"/>
              <a:t> 더 공부 </a:t>
            </a:r>
            <a:r>
              <a:rPr lang="ko-KR" altLang="en-US" dirty="0" err="1"/>
              <a:t>할수</a:t>
            </a:r>
            <a:r>
              <a:rPr lang="ko-KR" altLang="en-US" dirty="0"/>
              <a:t> 있는 제도입니다</a:t>
            </a:r>
            <a:r>
              <a:rPr lang="en-US" altLang="ko-KR" dirty="0"/>
              <a:t>.</a:t>
            </a:r>
          </a:p>
          <a:p>
            <a:endParaRPr lang="en-US" altLang="ko-KR" dirty="0"/>
          </a:p>
          <a:p>
            <a:r>
              <a:rPr lang="ko-KR" altLang="en-US" dirty="0" err="1"/>
              <a:t>심화전공은</a:t>
            </a:r>
            <a:r>
              <a:rPr lang="ko-KR" altLang="en-US" dirty="0"/>
              <a:t> 자기의 전공과목을 </a:t>
            </a:r>
            <a:r>
              <a:rPr lang="en-US" altLang="ko-KR" dirty="0"/>
              <a:t>45</a:t>
            </a:r>
            <a:r>
              <a:rPr lang="ko-KR" altLang="en-US" dirty="0" err="1"/>
              <a:t>학점이상</a:t>
            </a:r>
            <a:r>
              <a:rPr lang="ko-KR" altLang="en-US" dirty="0"/>
              <a:t> </a:t>
            </a:r>
            <a:r>
              <a:rPr lang="ko-KR" altLang="en-US" dirty="0" err="1"/>
              <a:t>들은후</a:t>
            </a:r>
            <a:endParaRPr lang="en-US" altLang="ko-KR" dirty="0"/>
          </a:p>
          <a:p>
            <a:r>
              <a:rPr lang="ko-KR" altLang="en-US" dirty="0"/>
              <a:t>똑같은 전공과목을 </a:t>
            </a:r>
            <a:r>
              <a:rPr lang="en-US" altLang="ko-KR" dirty="0"/>
              <a:t>25</a:t>
            </a:r>
            <a:r>
              <a:rPr lang="ko-KR" altLang="en-US" dirty="0" err="1"/>
              <a:t>학점이상</a:t>
            </a:r>
            <a:r>
              <a:rPr lang="ko-KR" altLang="en-US" dirty="0"/>
              <a:t> 더 </a:t>
            </a:r>
            <a:r>
              <a:rPr lang="ko-KR" altLang="en-US" dirty="0" err="1"/>
              <a:t>이수하는것을</a:t>
            </a:r>
            <a:r>
              <a:rPr lang="ko-KR" altLang="en-US" dirty="0"/>
              <a:t> 말합니다</a:t>
            </a:r>
            <a:r>
              <a:rPr lang="en-US" altLang="ko-KR" dirty="0"/>
              <a:t>.</a:t>
            </a:r>
          </a:p>
          <a:p>
            <a:endParaRPr lang="en-US" altLang="ko-KR" dirty="0"/>
          </a:p>
          <a:p>
            <a:r>
              <a:rPr lang="ko-KR" altLang="en-US" dirty="0"/>
              <a:t>복수전공은 자기의 전공을 들으면서 다른 전공을 </a:t>
            </a:r>
            <a:r>
              <a:rPr lang="en-US" altLang="ko-KR" dirty="0"/>
              <a:t>45~60</a:t>
            </a:r>
            <a:r>
              <a:rPr lang="ko-KR" altLang="en-US" dirty="0" err="1"/>
              <a:t>학점이상</a:t>
            </a:r>
            <a:r>
              <a:rPr lang="ko-KR" altLang="en-US" dirty="0"/>
              <a:t> 들어 </a:t>
            </a:r>
            <a:endParaRPr lang="en-US" altLang="ko-KR" dirty="0"/>
          </a:p>
          <a:p>
            <a:r>
              <a:rPr lang="ko-KR" altLang="en-US" dirty="0"/>
              <a:t>졸업할 때 두개의 전공을 가지고 </a:t>
            </a:r>
            <a:r>
              <a:rPr lang="ko-KR" altLang="en-US" dirty="0" err="1"/>
              <a:t>졸업하는것을</a:t>
            </a:r>
            <a:r>
              <a:rPr lang="ko-KR" altLang="en-US" dirty="0"/>
              <a:t> 말합니다</a:t>
            </a:r>
            <a:r>
              <a:rPr lang="en-US" altLang="ko-KR" dirty="0"/>
              <a:t>.</a:t>
            </a:r>
          </a:p>
          <a:p>
            <a:endParaRPr lang="en-US" altLang="ko-KR" dirty="0"/>
          </a:p>
          <a:p>
            <a:r>
              <a:rPr lang="ko-KR" altLang="en-US" dirty="0"/>
              <a:t>그리고 부전공은 자기의 전공을 들으면서  </a:t>
            </a:r>
            <a:endParaRPr lang="en-US" altLang="ko-KR" dirty="0"/>
          </a:p>
          <a:p>
            <a:r>
              <a:rPr lang="ko-KR" altLang="en-US" dirty="0"/>
              <a:t>다른 전공을 </a:t>
            </a:r>
            <a:r>
              <a:rPr lang="en-US" altLang="ko-KR" dirty="0"/>
              <a:t>21</a:t>
            </a:r>
            <a:r>
              <a:rPr lang="ko-KR" altLang="en-US" dirty="0" err="1"/>
              <a:t>학점이상</a:t>
            </a:r>
            <a:r>
              <a:rPr lang="ko-KR" altLang="en-US" dirty="0"/>
              <a:t> 들어 부전공으로 인정받는 것을 말합니다</a:t>
            </a:r>
            <a:r>
              <a:rPr lang="en-US" altLang="ko-KR" dirty="0"/>
              <a:t>.</a:t>
            </a:r>
          </a:p>
          <a:p>
            <a:endParaRPr lang="en-US" altLang="ko-KR" b="1" dirty="0"/>
          </a:p>
          <a:p>
            <a:r>
              <a:rPr lang="ko-KR" altLang="en-US" dirty="0"/>
              <a:t>만약 이런 심화</a:t>
            </a:r>
            <a:r>
              <a:rPr lang="en-US" altLang="ko-KR" dirty="0"/>
              <a:t>, </a:t>
            </a:r>
            <a:r>
              <a:rPr lang="ko-KR" altLang="en-US" dirty="0"/>
              <a:t>복수</a:t>
            </a:r>
            <a:r>
              <a:rPr lang="en-US" altLang="ko-KR" dirty="0"/>
              <a:t>, </a:t>
            </a:r>
            <a:r>
              <a:rPr lang="ko-KR" altLang="en-US" dirty="0"/>
              <a:t>부전공을 신청하고 정해진 학점을 다 </a:t>
            </a:r>
            <a:r>
              <a:rPr lang="ko-KR" altLang="en-US" dirty="0" err="1"/>
              <a:t>못채우면</a:t>
            </a:r>
            <a:r>
              <a:rPr lang="ko-KR" altLang="en-US" dirty="0"/>
              <a:t> </a:t>
            </a:r>
            <a:endParaRPr lang="en-US" altLang="ko-KR" dirty="0"/>
          </a:p>
          <a:p>
            <a:r>
              <a:rPr lang="ko-KR" altLang="en-US" dirty="0"/>
              <a:t>들은 과목은 없어지는 </a:t>
            </a:r>
            <a:r>
              <a:rPr lang="ko-KR" altLang="en-US" dirty="0" err="1"/>
              <a:t>것이아니라</a:t>
            </a:r>
            <a:r>
              <a:rPr lang="ko-KR" altLang="en-US" dirty="0"/>
              <a:t> 모두 일반선택학점으로 </a:t>
            </a:r>
            <a:r>
              <a:rPr lang="ko-KR" altLang="en-US" dirty="0" err="1"/>
              <a:t>인정받을수</a:t>
            </a:r>
            <a:r>
              <a:rPr lang="ko-KR" altLang="en-US" baseline="0" dirty="0"/>
              <a:t> 있습니다</a:t>
            </a:r>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13</a:t>
            </a:fld>
            <a:endParaRPr lang="ko-KR" altLang="en-US"/>
          </a:p>
        </p:txBody>
      </p:sp>
    </p:spTree>
    <p:extLst>
      <p:ext uri="{BB962C8B-B14F-4D97-AF65-F5344CB8AC3E}">
        <p14:creationId xmlns:p14="http://schemas.microsoft.com/office/powerpoint/2010/main" val="29888351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 </a:t>
            </a:r>
            <a:r>
              <a:rPr lang="ko-KR" altLang="en-US" dirty="0" err="1"/>
              <a:t>수업제도에</a:t>
            </a:r>
            <a:r>
              <a:rPr lang="ko-KR" altLang="en-US" dirty="0"/>
              <a:t> 대해 말씀드리겠습니다</a:t>
            </a:r>
            <a:r>
              <a:rPr lang="en-US" altLang="ko-KR" dirty="0"/>
              <a:t>.</a:t>
            </a:r>
          </a:p>
          <a:p>
            <a:endParaRPr lang="en-US" altLang="ko-KR" dirty="0"/>
          </a:p>
          <a:p>
            <a:r>
              <a:rPr lang="ko-KR" altLang="en-US" dirty="0"/>
              <a:t>학점은 주당 </a:t>
            </a:r>
            <a:r>
              <a:rPr lang="en-US" altLang="ko-KR" dirty="0"/>
              <a:t>1</a:t>
            </a:r>
            <a:r>
              <a:rPr lang="ko-KR" altLang="en-US" dirty="0"/>
              <a:t>시간을 기준으로 하고</a:t>
            </a:r>
            <a:r>
              <a:rPr lang="en-US" altLang="ko-KR" dirty="0"/>
              <a:t>, </a:t>
            </a:r>
          </a:p>
          <a:p>
            <a:r>
              <a:rPr lang="ko-KR" altLang="en-US" dirty="0"/>
              <a:t>대부분의 과목은 </a:t>
            </a:r>
            <a:r>
              <a:rPr lang="en-US" altLang="ko-KR" dirty="0"/>
              <a:t>3</a:t>
            </a:r>
            <a:r>
              <a:rPr lang="ko-KR" altLang="en-US" dirty="0"/>
              <a:t>학점이고 주당 </a:t>
            </a:r>
            <a:r>
              <a:rPr lang="en-US" altLang="ko-KR" dirty="0"/>
              <a:t>3</a:t>
            </a:r>
            <a:r>
              <a:rPr lang="ko-KR" altLang="en-US" dirty="0"/>
              <a:t>시간씩 수업을 합니다</a:t>
            </a:r>
            <a:r>
              <a:rPr lang="en-US" altLang="ko-KR" dirty="0"/>
              <a:t>.</a:t>
            </a:r>
          </a:p>
          <a:p>
            <a:r>
              <a:rPr lang="ko-KR" altLang="en-US" dirty="0"/>
              <a:t>그리고 개강부터 기말고사전까지 </a:t>
            </a:r>
            <a:r>
              <a:rPr lang="en-US" altLang="ko-KR" dirty="0"/>
              <a:t>16</a:t>
            </a:r>
            <a:r>
              <a:rPr lang="ko-KR" altLang="en-US" dirty="0"/>
              <a:t>주간 수업을 합니다</a:t>
            </a:r>
            <a:r>
              <a:rPr lang="en-US" altLang="ko-KR" dirty="0"/>
              <a:t>.</a:t>
            </a:r>
          </a:p>
          <a:p>
            <a:endParaRPr lang="en-US" altLang="ko-KR" dirty="0"/>
          </a:p>
          <a:p>
            <a:r>
              <a:rPr lang="ko-KR" altLang="en-US" dirty="0" err="1"/>
              <a:t>한교시는</a:t>
            </a:r>
            <a:r>
              <a:rPr lang="ko-KR" altLang="en-US" dirty="0"/>
              <a:t> </a:t>
            </a:r>
            <a:r>
              <a:rPr lang="en-US" altLang="ko-KR" dirty="0"/>
              <a:t>75</a:t>
            </a:r>
            <a:r>
              <a:rPr lang="ko-KR" altLang="en-US" dirty="0"/>
              <a:t>분이고 </a:t>
            </a:r>
            <a:r>
              <a:rPr lang="en-US" altLang="ko-KR" dirty="0"/>
              <a:t>1</a:t>
            </a:r>
            <a:r>
              <a:rPr lang="ko-KR" altLang="en-US" dirty="0"/>
              <a:t>교시부터 </a:t>
            </a:r>
            <a:r>
              <a:rPr lang="en-US" altLang="ko-KR" dirty="0"/>
              <a:t>6</a:t>
            </a:r>
            <a:r>
              <a:rPr lang="ko-KR" altLang="en-US" dirty="0"/>
              <a:t>교시까지 시간은 이렇게 됩니다</a:t>
            </a:r>
            <a:r>
              <a:rPr lang="en-US" altLang="ko-KR" dirty="0"/>
              <a:t>. </a:t>
            </a:r>
          </a:p>
          <a:p>
            <a:r>
              <a:rPr lang="en-US" altLang="ko-KR" dirty="0"/>
              <a:t>1</a:t>
            </a:r>
            <a:r>
              <a:rPr lang="ko-KR" altLang="en-US" dirty="0"/>
              <a:t>교시와 </a:t>
            </a:r>
            <a:r>
              <a:rPr lang="en-US" altLang="ko-KR" dirty="0"/>
              <a:t>2</a:t>
            </a:r>
            <a:r>
              <a:rPr lang="ko-KR" altLang="en-US" dirty="0"/>
              <a:t>교시는 </a:t>
            </a:r>
            <a:r>
              <a:rPr lang="ko-KR" altLang="en-US" dirty="0" err="1"/>
              <a:t>오전수업이고</a:t>
            </a:r>
            <a:r>
              <a:rPr lang="ko-KR" altLang="en-US" dirty="0"/>
              <a:t> </a:t>
            </a:r>
            <a:r>
              <a:rPr lang="en-US" altLang="ko-KR" dirty="0"/>
              <a:t>3</a:t>
            </a:r>
            <a:r>
              <a:rPr lang="ko-KR" altLang="en-US" dirty="0"/>
              <a:t>교시부터는 오후 수업입니다</a:t>
            </a:r>
            <a:r>
              <a:rPr lang="en-US" altLang="ko-KR" dirty="0"/>
              <a:t>.</a:t>
            </a:r>
          </a:p>
          <a:p>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14</a:t>
            </a:fld>
            <a:endParaRPr lang="ko-KR" altLang="en-US"/>
          </a:p>
        </p:txBody>
      </p:sp>
    </p:spTree>
    <p:extLst>
      <p:ext uri="{BB962C8B-B14F-4D97-AF65-F5344CB8AC3E}">
        <p14:creationId xmlns:p14="http://schemas.microsoft.com/office/powerpoint/2010/main" val="3269877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성적은 </a:t>
            </a:r>
            <a:r>
              <a:rPr lang="en-US" altLang="ko-KR" dirty="0"/>
              <a:t>A</a:t>
            </a:r>
            <a:r>
              <a:rPr lang="ko-KR" altLang="en-US" dirty="0"/>
              <a:t>플러스부터  </a:t>
            </a:r>
            <a:r>
              <a:rPr lang="en-US" altLang="ko-KR" dirty="0"/>
              <a:t>F</a:t>
            </a:r>
            <a:r>
              <a:rPr lang="ko-KR" altLang="en-US" dirty="0"/>
              <a:t>까지 있고</a:t>
            </a:r>
            <a:endParaRPr lang="en-US" altLang="ko-KR" dirty="0"/>
          </a:p>
          <a:p>
            <a:r>
              <a:rPr lang="ko-KR" altLang="en-US" dirty="0"/>
              <a:t>제가 여기 노란색으로 </a:t>
            </a:r>
            <a:r>
              <a:rPr lang="ko-KR" altLang="en-US" dirty="0" err="1"/>
              <a:t>에이플러스부터</a:t>
            </a:r>
            <a:r>
              <a:rPr lang="ko-KR" altLang="en-US" dirty="0"/>
              <a:t> 씨플러스까지 표시를 해두었는데 </a:t>
            </a:r>
            <a:endParaRPr lang="en-US" altLang="ko-KR" dirty="0"/>
          </a:p>
          <a:p>
            <a:r>
              <a:rPr lang="ko-KR" altLang="en-US" dirty="0" err="1"/>
              <a:t>씨플러스에</a:t>
            </a:r>
            <a:r>
              <a:rPr lang="ko-KR" altLang="en-US" dirty="0"/>
              <a:t> 해당하는 평점인 </a:t>
            </a:r>
            <a:r>
              <a:rPr lang="en-US" altLang="ko-KR" dirty="0"/>
              <a:t>2.5</a:t>
            </a:r>
            <a:r>
              <a:rPr lang="ko-KR" altLang="en-US" dirty="0"/>
              <a:t>까지가 장학금을 </a:t>
            </a:r>
            <a:r>
              <a:rPr lang="ko-KR" altLang="en-US" dirty="0" err="1"/>
              <a:t>받을수</a:t>
            </a:r>
            <a:r>
              <a:rPr lang="ko-KR" altLang="en-US" dirty="0"/>
              <a:t> 있는 학점입니다</a:t>
            </a:r>
            <a:r>
              <a:rPr lang="en-US" altLang="ko-KR" dirty="0"/>
              <a:t>.</a:t>
            </a:r>
          </a:p>
          <a:p>
            <a:r>
              <a:rPr lang="ko-KR" altLang="en-US" dirty="0"/>
              <a:t>평점이 </a:t>
            </a:r>
            <a:r>
              <a:rPr lang="en-US" altLang="ko-KR" dirty="0"/>
              <a:t>2.5</a:t>
            </a:r>
            <a:r>
              <a:rPr lang="ko-KR" altLang="en-US" dirty="0"/>
              <a:t>가 안되면 장학금을 </a:t>
            </a:r>
            <a:r>
              <a:rPr lang="ko-KR" altLang="en-US" dirty="0" err="1"/>
              <a:t>못받고</a:t>
            </a:r>
            <a:r>
              <a:rPr lang="en-US" altLang="ko-KR" dirty="0"/>
              <a:t>, </a:t>
            </a:r>
          </a:p>
          <a:p>
            <a:r>
              <a:rPr lang="ko-KR" altLang="en-US" dirty="0"/>
              <a:t>이건 </a:t>
            </a:r>
            <a:r>
              <a:rPr lang="en-US" altLang="ko-KR" dirty="0"/>
              <a:t>F</a:t>
            </a:r>
            <a:r>
              <a:rPr lang="ko-KR" altLang="en-US" dirty="0"/>
              <a:t>학점까지 포함한 성적을 기준으로 하고 있습니다</a:t>
            </a:r>
            <a:r>
              <a:rPr lang="en-US" altLang="ko-KR" dirty="0"/>
              <a:t>. </a:t>
            </a:r>
          </a:p>
          <a:p>
            <a:endParaRPr lang="en-US" altLang="ko-KR" dirty="0"/>
          </a:p>
          <a:p>
            <a:r>
              <a:rPr lang="ko-KR" altLang="en-US" dirty="0"/>
              <a:t>전필과목에서 만일 </a:t>
            </a:r>
            <a:r>
              <a:rPr lang="en-US" altLang="ko-KR" dirty="0"/>
              <a:t>F</a:t>
            </a:r>
            <a:r>
              <a:rPr lang="ko-KR" altLang="en-US" dirty="0"/>
              <a:t>학점을 받았다면 이 과목은 반드시 재수강을 해야합니다</a:t>
            </a:r>
            <a:r>
              <a:rPr lang="en-US" altLang="ko-KR" dirty="0"/>
              <a:t>.</a:t>
            </a:r>
          </a:p>
          <a:p>
            <a:r>
              <a:rPr lang="ko-KR" altLang="en-US" dirty="0"/>
              <a:t>또 출석을 </a:t>
            </a:r>
            <a:r>
              <a:rPr lang="en-US" altLang="ko-KR" dirty="0"/>
              <a:t>¾</a:t>
            </a:r>
            <a:r>
              <a:rPr lang="ko-KR" altLang="en-US" dirty="0"/>
              <a:t>이상한경우만 성적을 </a:t>
            </a:r>
            <a:r>
              <a:rPr lang="ko-KR" altLang="en-US" dirty="0" err="1"/>
              <a:t>받을수</a:t>
            </a:r>
            <a:r>
              <a:rPr lang="ko-KR" altLang="en-US" dirty="0"/>
              <a:t> 있고</a:t>
            </a:r>
            <a:endParaRPr lang="en-US" altLang="ko-KR" dirty="0"/>
          </a:p>
          <a:p>
            <a:r>
              <a:rPr lang="en-US" altLang="ko-KR" dirty="0"/>
              <a:t>’¼</a:t>
            </a:r>
            <a:r>
              <a:rPr lang="ko-KR" altLang="en-US" dirty="0"/>
              <a:t>이상 결석을 한다면 아무리 시험을 </a:t>
            </a:r>
            <a:r>
              <a:rPr lang="ko-KR" altLang="en-US" dirty="0" err="1"/>
              <a:t>잘봐도</a:t>
            </a:r>
            <a:r>
              <a:rPr lang="ko-KR" altLang="en-US" dirty="0"/>
              <a:t> 무조건 </a:t>
            </a:r>
            <a:r>
              <a:rPr lang="en-US" altLang="ko-KR" dirty="0"/>
              <a:t>F</a:t>
            </a:r>
            <a:r>
              <a:rPr lang="ko-KR" altLang="en-US" dirty="0"/>
              <a:t>학점이니 </a:t>
            </a:r>
            <a:endParaRPr lang="en-US" altLang="ko-KR" dirty="0"/>
          </a:p>
          <a:p>
            <a:r>
              <a:rPr lang="ko-KR" altLang="en-US" dirty="0"/>
              <a:t>수업에 빠짐없이 나오는 것이 중요합니다</a:t>
            </a:r>
            <a:r>
              <a:rPr lang="en-US" altLang="ko-KR" dirty="0"/>
              <a:t>.</a:t>
            </a:r>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15</a:t>
            </a:fld>
            <a:endParaRPr lang="ko-KR" altLang="en-US"/>
          </a:p>
        </p:txBody>
      </p:sp>
    </p:spTree>
    <p:extLst>
      <p:ext uri="{BB962C8B-B14F-4D97-AF65-F5344CB8AC3E}">
        <p14:creationId xmlns:p14="http://schemas.microsoft.com/office/powerpoint/2010/main" val="12455949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토픽 </a:t>
            </a:r>
            <a:r>
              <a:rPr lang="en-US" altLang="ko-KR" dirty="0"/>
              <a:t>4</a:t>
            </a:r>
            <a:r>
              <a:rPr lang="ko-KR" altLang="en-US" dirty="0" err="1"/>
              <a:t>급이상이</a:t>
            </a:r>
            <a:r>
              <a:rPr lang="ko-KR" altLang="en-US" dirty="0"/>
              <a:t> 없는 학생은 모두 한국어 </a:t>
            </a:r>
            <a:r>
              <a:rPr lang="ko-KR" altLang="en-US" dirty="0" err="1"/>
              <a:t>배치시험을</a:t>
            </a:r>
            <a:r>
              <a:rPr lang="ko-KR" altLang="en-US" dirty="0"/>
              <a:t> </a:t>
            </a:r>
            <a:r>
              <a:rPr lang="ko-KR" altLang="en-US" dirty="0" err="1"/>
              <a:t>본후</a:t>
            </a:r>
            <a:r>
              <a:rPr lang="ko-KR" altLang="en-US" dirty="0"/>
              <a:t> </a:t>
            </a:r>
            <a:endParaRPr lang="en-US" altLang="ko-KR" dirty="0"/>
          </a:p>
          <a:p>
            <a:r>
              <a:rPr lang="ko-KR" altLang="en-US" dirty="0"/>
              <a:t>과정 </a:t>
            </a:r>
            <a:r>
              <a:rPr lang="en-US" altLang="ko-KR" dirty="0"/>
              <a:t>A,B,C</a:t>
            </a:r>
            <a:r>
              <a:rPr lang="ko-KR" altLang="en-US" dirty="0" err="1"/>
              <a:t>중하나를</a:t>
            </a:r>
            <a:r>
              <a:rPr lang="ko-KR" altLang="en-US" dirty="0"/>
              <a:t> 듣게 됩니다</a:t>
            </a:r>
            <a:r>
              <a:rPr lang="en-US" altLang="ko-KR" dirty="0"/>
              <a:t>.</a:t>
            </a:r>
          </a:p>
          <a:p>
            <a:r>
              <a:rPr lang="ko-KR" altLang="en-US" dirty="0"/>
              <a:t>여기 </a:t>
            </a:r>
            <a:r>
              <a:rPr lang="ko-KR" altLang="en-US" dirty="0" err="1"/>
              <a:t>학생중</a:t>
            </a:r>
            <a:r>
              <a:rPr lang="ko-KR" altLang="en-US" dirty="0"/>
              <a:t> 대부분은 이미 한국어시험을 </a:t>
            </a:r>
            <a:r>
              <a:rPr lang="ko-KR" altLang="en-US" dirty="0" err="1"/>
              <a:t>봤을텐데요</a:t>
            </a:r>
            <a:r>
              <a:rPr lang="en-US" altLang="ko-KR" dirty="0"/>
              <a:t>.</a:t>
            </a:r>
          </a:p>
          <a:p>
            <a:endParaRPr lang="en-US" altLang="ko-KR" dirty="0"/>
          </a:p>
          <a:p>
            <a:r>
              <a:rPr lang="ko-KR" altLang="en-US" dirty="0"/>
              <a:t>한국어 시험 본 결과는 학교 공지사항에 </a:t>
            </a:r>
            <a:r>
              <a:rPr lang="ko-KR" altLang="en-US" dirty="0" err="1"/>
              <a:t>올라와있으니</a:t>
            </a:r>
            <a:r>
              <a:rPr lang="ko-KR" altLang="en-US" dirty="0"/>
              <a:t> </a:t>
            </a:r>
            <a:endParaRPr lang="en-US" altLang="ko-KR" dirty="0"/>
          </a:p>
          <a:p>
            <a:r>
              <a:rPr lang="ko-KR" altLang="en-US" dirty="0"/>
              <a:t>자기의 수업시간을 확인하고 그 시간을 피해서 나머지 과목을 수강신청하면 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16</a:t>
            </a:fld>
            <a:endParaRPr lang="ko-KR" altLang="en-US"/>
          </a:p>
        </p:txBody>
      </p:sp>
    </p:spTree>
    <p:extLst>
      <p:ext uri="{BB962C8B-B14F-4D97-AF65-F5344CB8AC3E}">
        <p14:creationId xmlns:p14="http://schemas.microsoft.com/office/powerpoint/2010/main" val="1321299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첫번째로 설명해 드릴 내용은 외국인 </a:t>
            </a:r>
            <a:r>
              <a:rPr lang="ko-KR" altLang="en-US" dirty="0" err="1"/>
              <a:t>신편입생</a:t>
            </a:r>
            <a:r>
              <a:rPr lang="ko-KR" altLang="en-US" dirty="0"/>
              <a:t> 교육과정입니다</a:t>
            </a:r>
            <a:r>
              <a:rPr lang="en-US" altLang="ko-KR" dirty="0"/>
              <a:t>.</a:t>
            </a:r>
          </a:p>
          <a:p>
            <a:endParaRPr lang="en-US" altLang="ko-KR" dirty="0"/>
          </a:p>
          <a:p>
            <a:r>
              <a:rPr lang="ko-KR" altLang="en-US" dirty="0"/>
              <a:t>우리 </a:t>
            </a:r>
            <a:r>
              <a:rPr lang="ko-KR" altLang="en-US" dirty="0" err="1"/>
              <a:t>학생중에</a:t>
            </a:r>
            <a:r>
              <a:rPr lang="ko-KR" altLang="en-US" dirty="0"/>
              <a:t> 토픽 </a:t>
            </a:r>
            <a:r>
              <a:rPr lang="en-US" altLang="ko-KR" dirty="0"/>
              <a:t>4</a:t>
            </a:r>
            <a:r>
              <a:rPr lang="ko-KR" altLang="en-US" dirty="0" err="1"/>
              <a:t>급이상이</a:t>
            </a:r>
            <a:r>
              <a:rPr lang="ko-KR" altLang="en-US" dirty="0"/>
              <a:t> 있으면 </a:t>
            </a:r>
            <a:endParaRPr lang="en-US" altLang="ko-KR" dirty="0"/>
          </a:p>
          <a:p>
            <a:r>
              <a:rPr lang="ko-KR" altLang="en-US" dirty="0"/>
              <a:t>한국어 수업을 </a:t>
            </a:r>
            <a:r>
              <a:rPr lang="ko-KR" altLang="en-US" dirty="0" err="1"/>
              <a:t>안듣고</a:t>
            </a:r>
            <a:r>
              <a:rPr lang="ko-KR" altLang="en-US" dirty="0"/>
              <a:t> 전공이나 </a:t>
            </a:r>
            <a:r>
              <a:rPr lang="ko-KR" altLang="en-US" dirty="0" err="1"/>
              <a:t>교양수업만</a:t>
            </a:r>
            <a:r>
              <a:rPr lang="ko-KR" altLang="en-US" dirty="0"/>
              <a:t> 들어도 됩니다</a:t>
            </a:r>
            <a:r>
              <a:rPr lang="en-US" altLang="ko-KR" dirty="0"/>
              <a:t>.</a:t>
            </a:r>
          </a:p>
          <a:p>
            <a:r>
              <a:rPr lang="ko-KR" altLang="en-US" dirty="0"/>
              <a:t>우리 </a:t>
            </a:r>
            <a:r>
              <a:rPr lang="ko-KR" altLang="en-US" dirty="0" err="1"/>
              <a:t>학생중에</a:t>
            </a:r>
            <a:r>
              <a:rPr lang="ko-KR" altLang="en-US" dirty="0"/>
              <a:t> 새로 </a:t>
            </a:r>
            <a:r>
              <a:rPr lang="en-US" altLang="ko-KR" dirty="0"/>
              <a:t>4</a:t>
            </a:r>
            <a:r>
              <a:rPr lang="ko-KR" altLang="en-US" dirty="0"/>
              <a:t>급을 딴 학생이 있으면 </a:t>
            </a:r>
            <a:endParaRPr lang="en-US" altLang="ko-KR" dirty="0"/>
          </a:p>
          <a:p>
            <a:r>
              <a:rPr lang="ko-KR" altLang="en-US" dirty="0" err="1"/>
              <a:t>국제교류팀</a:t>
            </a:r>
            <a:r>
              <a:rPr lang="ko-KR" altLang="en-US" baseline="0" dirty="0"/>
              <a:t> 사무실로 와서 성적표를 제출해 주시기 바랍니다</a:t>
            </a:r>
            <a:r>
              <a:rPr lang="en-US" altLang="ko-KR" baseline="0" dirty="0"/>
              <a:t>. </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17</a:t>
            </a:fld>
            <a:endParaRPr lang="ko-KR" altLang="en-US"/>
          </a:p>
        </p:txBody>
      </p:sp>
    </p:spTree>
    <p:extLst>
      <p:ext uri="{BB962C8B-B14F-4D97-AF65-F5344CB8AC3E}">
        <p14:creationId xmlns:p14="http://schemas.microsoft.com/office/powerpoint/2010/main" val="1053380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18</a:t>
            </a:fld>
            <a:endParaRPr lang="ko-KR" altLang="en-US"/>
          </a:p>
        </p:txBody>
      </p:sp>
    </p:spTree>
    <p:extLst>
      <p:ext uri="{BB962C8B-B14F-4D97-AF65-F5344CB8AC3E}">
        <p14:creationId xmlns:p14="http://schemas.microsoft.com/office/powerpoint/2010/main" val="160765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19</a:t>
            </a:fld>
            <a:endParaRPr lang="ko-KR" altLang="en-US"/>
          </a:p>
        </p:txBody>
      </p:sp>
    </p:spTree>
    <p:extLst>
      <p:ext uri="{BB962C8B-B14F-4D97-AF65-F5344CB8AC3E}">
        <p14:creationId xmlns:p14="http://schemas.microsoft.com/office/powerpoint/2010/main" val="1780827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20</a:t>
            </a:fld>
            <a:endParaRPr lang="ko-KR" altLang="en-US"/>
          </a:p>
        </p:txBody>
      </p:sp>
    </p:spTree>
    <p:extLst>
      <p:ext uri="{BB962C8B-B14F-4D97-AF65-F5344CB8AC3E}">
        <p14:creationId xmlns:p14="http://schemas.microsoft.com/office/powerpoint/2010/main" val="38330942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21</a:t>
            </a:fld>
            <a:endParaRPr lang="ko-KR" altLang="en-US"/>
          </a:p>
        </p:txBody>
      </p:sp>
    </p:spTree>
    <p:extLst>
      <p:ext uri="{BB962C8B-B14F-4D97-AF65-F5344CB8AC3E}">
        <p14:creationId xmlns:p14="http://schemas.microsoft.com/office/powerpoint/2010/main" val="133537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22</a:t>
            </a:fld>
            <a:endParaRPr lang="ko-KR" altLang="en-US"/>
          </a:p>
        </p:txBody>
      </p:sp>
    </p:spTree>
    <p:extLst>
      <p:ext uri="{BB962C8B-B14F-4D97-AF65-F5344CB8AC3E}">
        <p14:creationId xmlns:p14="http://schemas.microsoft.com/office/powerpoint/2010/main" val="3003941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23</a:t>
            </a:fld>
            <a:endParaRPr lang="ko-KR" altLang="en-US"/>
          </a:p>
        </p:txBody>
      </p:sp>
    </p:spTree>
    <p:extLst>
      <p:ext uri="{BB962C8B-B14F-4D97-AF65-F5344CB8AC3E}">
        <p14:creationId xmlns:p14="http://schemas.microsoft.com/office/powerpoint/2010/main" val="8925539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24</a:t>
            </a:fld>
            <a:endParaRPr lang="ko-KR" altLang="en-US"/>
          </a:p>
        </p:txBody>
      </p:sp>
    </p:spTree>
    <p:extLst>
      <p:ext uri="{BB962C8B-B14F-4D97-AF65-F5344CB8AC3E}">
        <p14:creationId xmlns:p14="http://schemas.microsoft.com/office/powerpoint/2010/main" val="512393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25</a:t>
            </a:fld>
            <a:endParaRPr lang="ko-KR" altLang="en-US"/>
          </a:p>
        </p:txBody>
      </p:sp>
    </p:spTree>
    <p:extLst>
      <p:ext uri="{BB962C8B-B14F-4D97-AF65-F5344CB8AC3E}">
        <p14:creationId xmlns:p14="http://schemas.microsoft.com/office/powerpoint/2010/main" val="16782788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26</a:t>
            </a:fld>
            <a:endParaRPr lang="ko-KR" altLang="en-US"/>
          </a:p>
        </p:txBody>
      </p:sp>
    </p:spTree>
    <p:extLst>
      <p:ext uri="{BB962C8B-B14F-4D97-AF65-F5344CB8AC3E}">
        <p14:creationId xmlns:p14="http://schemas.microsoft.com/office/powerpoint/2010/main" val="41835568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51</a:t>
            </a:fld>
            <a:endParaRPr lang="ko-KR" altLang="en-US"/>
          </a:p>
        </p:txBody>
      </p:sp>
    </p:spTree>
    <p:extLst>
      <p:ext uri="{BB962C8B-B14F-4D97-AF65-F5344CB8AC3E}">
        <p14:creationId xmlns:p14="http://schemas.microsoft.com/office/powerpoint/2010/main" val="3430745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52</a:t>
            </a:fld>
            <a:endParaRPr lang="ko-KR" altLang="en-US"/>
          </a:p>
        </p:txBody>
      </p:sp>
    </p:spTree>
    <p:extLst>
      <p:ext uri="{BB962C8B-B14F-4D97-AF65-F5344CB8AC3E}">
        <p14:creationId xmlns:p14="http://schemas.microsoft.com/office/powerpoint/2010/main" val="8999029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먼저 </a:t>
            </a:r>
            <a:r>
              <a:rPr lang="ko-KR" altLang="en-US" dirty="0" err="1"/>
              <a:t>유캠퍼스에</a:t>
            </a:r>
            <a:r>
              <a:rPr lang="ko-KR" altLang="en-US" dirty="0"/>
              <a:t> </a:t>
            </a:r>
            <a:r>
              <a:rPr lang="ko-KR" altLang="en-US" dirty="0" err="1"/>
              <a:t>로그인을</a:t>
            </a:r>
            <a:r>
              <a:rPr lang="ko-KR" altLang="en-US" dirty="0"/>
              <a:t> 해야하는데 </a:t>
            </a:r>
            <a:endParaRPr lang="en-US" altLang="ko-KR" dirty="0"/>
          </a:p>
          <a:p>
            <a:r>
              <a:rPr lang="ko-KR" altLang="en-US" dirty="0" err="1"/>
              <a:t>학생중에</a:t>
            </a:r>
            <a:r>
              <a:rPr lang="ko-KR" altLang="en-US" dirty="0"/>
              <a:t> 비밀번호가 </a:t>
            </a:r>
            <a:r>
              <a:rPr lang="ko-KR" altLang="en-US" dirty="0" err="1"/>
              <a:t>기억안나는</a:t>
            </a:r>
            <a:r>
              <a:rPr lang="ko-KR" altLang="en-US" dirty="0"/>
              <a:t> 사람은 </a:t>
            </a:r>
            <a:endParaRPr lang="en-US" altLang="ko-KR" dirty="0"/>
          </a:p>
          <a:p>
            <a:r>
              <a:rPr lang="ko-KR" altLang="en-US" dirty="0"/>
              <a:t>비밀번호 찾기를 누르고 휴대폰 </a:t>
            </a:r>
            <a:r>
              <a:rPr lang="ko-KR" altLang="en-US" dirty="0" err="1"/>
              <a:t>문자인증을</a:t>
            </a:r>
            <a:r>
              <a:rPr lang="ko-KR" altLang="en-US" dirty="0"/>
              <a:t> 받아서 </a:t>
            </a:r>
            <a:r>
              <a:rPr lang="ko-KR" altLang="en-US" dirty="0" err="1"/>
              <a:t>로그인을</a:t>
            </a:r>
            <a:r>
              <a:rPr lang="ko-KR" altLang="en-US" dirty="0"/>
              <a:t> 합니다</a:t>
            </a:r>
            <a:r>
              <a:rPr lang="en-US" altLang="ko-KR" dirty="0"/>
              <a:t>.</a:t>
            </a:r>
          </a:p>
          <a:p>
            <a:r>
              <a:rPr lang="ko-KR" altLang="en-US" dirty="0"/>
              <a:t>만일 휴대폰번호가 바뀌어서 휴대폰 문자 인증이 안되는 학생은 </a:t>
            </a:r>
            <a:endParaRPr lang="en-US" altLang="ko-KR" dirty="0"/>
          </a:p>
          <a:p>
            <a:r>
              <a:rPr lang="ko-KR" altLang="en-US" dirty="0"/>
              <a:t>국제교류팀으로 연락을 줘서 휴대폰번호를 등록한 후에</a:t>
            </a:r>
            <a:r>
              <a:rPr lang="ko-KR" altLang="en-US" baseline="0" dirty="0"/>
              <a:t> 비밀번호 찾기를 해야합니다</a:t>
            </a:r>
            <a:r>
              <a:rPr lang="en-US" altLang="ko-KR" baseline="0" dirty="0"/>
              <a:t>.</a:t>
            </a:r>
          </a:p>
          <a:p>
            <a:endParaRPr lang="en-US" altLang="ko-KR" baseline="0" dirty="0"/>
          </a:p>
          <a:p>
            <a:r>
              <a:rPr lang="ko-KR" altLang="en-US" dirty="0" err="1"/>
              <a:t>유캠퍼스는</a:t>
            </a:r>
            <a:r>
              <a:rPr lang="ko-KR" altLang="en-US" dirty="0"/>
              <a:t> 학교 생활을 하면서 굉장히 자주 사용하니까 </a:t>
            </a:r>
            <a:endParaRPr lang="en-US" altLang="ko-KR" dirty="0"/>
          </a:p>
          <a:p>
            <a:r>
              <a:rPr lang="ko-KR" altLang="en-US" dirty="0"/>
              <a:t>로그인 </a:t>
            </a:r>
            <a:r>
              <a:rPr lang="ko-KR" altLang="en-US" dirty="0" err="1"/>
              <a:t>방법하고</a:t>
            </a:r>
            <a:r>
              <a:rPr lang="ko-KR" altLang="en-US" dirty="0"/>
              <a:t> 비밀번호를 꼭 기억해 두는 게 좋습니다</a:t>
            </a:r>
            <a:r>
              <a:rPr lang="en-US" altLang="ko-KR" dirty="0"/>
              <a:t>.</a:t>
            </a:r>
          </a:p>
          <a:p>
            <a:r>
              <a:rPr lang="ko-KR" altLang="en-US" dirty="0"/>
              <a:t>유캠퍼스에서 등록금 고지서도 뽑고</a:t>
            </a:r>
            <a:r>
              <a:rPr lang="en-US" altLang="ko-KR" dirty="0"/>
              <a:t>, </a:t>
            </a:r>
            <a:r>
              <a:rPr lang="ko-KR" altLang="en-US" dirty="0"/>
              <a:t>성적도 확인하고</a:t>
            </a:r>
            <a:r>
              <a:rPr lang="ko-KR" altLang="en-US" baseline="0" dirty="0"/>
              <a:t> 여러가지를 할 수 있습니다</a:t>
            </a:r>
            <a:r>
              <a:rPr lang="en-US" altLang="ko-KR" baseline="0"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53</a:t>
            </a:fld>
            <a:endParaRPr lang="ko-KR" altLang="en-US"/>
          </a:p>
        </p:txBody>
      </p:sp>
    </p:spTree>
    <p:extLst>
      <p:ext uri="{BB962C8B-B14F-4D97-AF65-F5344CB8AC3E}">
        <p14:creationId xmlns:p14="http://schemas.microsoft.com/office/powerpoint/2010/main" val="7097762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먼저 </a:t>
            </a:r>
            <a:r>
              <a:rPr lang="ko-KR" altLang="en-US" dirty="0" err="1"/>
              <a:t>유캠퍼스에</a:t>
            </a:r>
            <a:r>
              <a:rPr lang="ko-KR" altLang="en-US" dirty="0"/>
              <a:t> </a:t>
            </a:r>
            <a:r>
              <a:rPr lang="ko-KR" altLang="en-US" dirty="0" err="1"/>
              <a:t>로그인을</a:t>
            </a:r>
            <a:r>
              <a:rPr lang="ko-KR" altLang="en-US" dirty="0"/>
              <a:t> 해야하는데 </a:t>
            </a:r>
            <a:endParaRPr lang="en-US" altLang="ko-KR" dirty="0"/>
          </a:p>
          <a:p>
            <a:r>
              <a:rPr lang="ko-KR" altLang="en-US" dirty="0" err="1"/>
              <a:t>학생중에</a:t>
            </a:r>
            <a:r>
              <a:rPr lang="ko-KR" altLang="en-US" dirty="0"/>
              <a:t> 비밀번호가 </a:t>
            </a:r>
            <a:r>
              <a:rPr lang="ko-KR" altLang="en-US" dirty="0" err="1"/>
              <a:t>기억안나는</a:t>
            </a:r>
            <a:r>
              <a:rPr lang="ko-KR" altLang="en-US" dirty="0"/>
              <a:t> 사람은 </a:t>
            </a:r>
            <a:endParaRPr lang="en-US" altLang="ko-KR" dirty="0"/>
          </a:p>
          <a:p>
            <a:r>
              <a:rPr lang="ko-KR" altLang="en-US" dirty="0"/>
              <a:t>비밀번호 찾기를 누르고 휴대폰 </a:t>
            </a:r>
            <a:r>
              <a:rPr lang="ko-KR" altLang="en-US" dirty="0" err="1"/>
              <a:t>문자인증을</a:t>
            </a:r>
            <a:r>
              <a:rPr lang="ko-KR" altLang="en-US" dirty="0"/>
              <a:t> 받아서 </a:t>
            </a:r>
            <a:r>
              <a:rPr lang="ko-KR" altLang="en-US" dirty="0" err="1"/>
              <a:t>로그인을</a:t>
            </a:r>
            <a:r>
              <a:rPr lang="ko-KR" altLang="en-US" dirty="0"/>
              <a:t> 합니다</a:t>
            </a:r>
            <a:r>
              <a:rPr lang="en-US" altLang="ko-KR" dirty="0"/>
              <a:t>.</a:t>
            </a:r>
          </a:p>
          <a:p>
            <a:r>
              <a:rPr lang="ko-KR" altLang="en-US" dirty="0"/>
              <a:t>만일 휴대폰번호가 바뀌어서 휴대폰 문자 인증이 안되는 학생은 </a:t>
            </a:r>
            <a:endParaRPr lang="en-US" altLang="ko-KR" dirty="0"/>
          </a:p>
          <a:p>
            <a:r>
              <a:rPr lang="ko-KR" altLang="en-US" dirty="0"/>
              <a:t>국제교류팀으로 연락을 줘서 휴대폰번호를 등록한 후에</a:t>
            </a:r>
            <a:r>
              <a:rPr lang="ko-KR" altLang="en-US" baseline="0" dirty="0"/>
              <a:t> 비밀번호 찾기를 해야합니다</a:t>
            </a:r>
            <a:r>
              <a:rPr lang="en-US" altLang="ko-KR" baseline="0" dirty="0"/>
              <a:t>.</a:t>
            </a:r>
          </a:p>
          <a:p>
            <a:endParaRPr lang="en-US" altLang="ko-KR" baseline="0" dirty="0"/>
          </a:p>
          <a:p>
            <a:r>
              <a:rPr lang="ko-KR" altLang="en-US" dirty="0" err="1"/>
              <a:t>유캠퍼스는</a:t>
            </a:r>
            <a:r>
              <a:rPr lang="ko-KR" altLang="en-US" dirty="0"/>
              <a:t> 학교 생활을 하면서 굉장히 자주 사용하니까 </a:t>
            </a:r>
            <a:endParaRPr lang="en-US" altLang="ko-KR" dirty="0"/>
          </a:p>
          <a:p>
            <a:r>
              <a:rPr lang="ko-KR" altLang="en-US" dirty="0"/>
              <a:t>로그인 </a:t>
            </a:r>
            <a:r>
              <a:rPr lang="ko-KR" altLang="en-US" dirty="0" err="1"/>
              <a:t>방법하고</a:t>
            </a:r>
            <a:r>
              <a:rPr lang="ko-KR" altLang="en-US" dirty="0"/>
              <a:t> 비밀번호를 꼭 기억해 두는 게 좋습니다</a:t>
            </a:r>
            <a:r>
              <a:rPr lang="en-US" altLang="ko-KR" dirty="0"/>
              <a:t>.</a:t>
            </a:r>
          </a:p>
          <a:p>
            <a:r>
              <a:rPr lang="ko-KR" altLang="en-US" dirty="0"/>
              <a:t>유캠퍼스에서 등록금 고지서도 뽑고</a:t>
            </a:r>
            <a:r>
              <a:rPr lang="en-US" altLang="ko-KR" dirty="0"/>
              <a:t>, </a:t>
            </a:r>
            <a:r>
              <a:rPr lang="ko-KR" altLang="en-US" dirty="0"/>
              <a:t>성적도 확인하고</a:t>
            </a:r>
            <a:r>
              <a:rPr lang="ko-KR" altLang="en-US" baseline="0" dirty="0"/>
              <a:t> 여러가지를 할 수 있습니다</a:t>
            </a:r>
            <a:r>
              <a:rPr lang="en-US" altLang="ko-KR" baseline="0"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54</a:t>
            </a:fld>
            <a:endParaRPr lang="ko-KR" altLang="en-US"/>
          </a:p>
        </p:txBody>
      </p:sp>
    </p:spTree>
    <p:extLst>
      <p:ext uri="{BB962C8B-B14F-4D97-AF65-F5344CB8AC3E}">
        <p14:creationId xmlns:p14="http://schemas.microsoft.com/office/powerpoint/2010/main" val="17427553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defTabSz="914857">
              <a:defRPr/>
            </a:pPr>
            <a:r>
              <a:rPr lang="en-US" altLang="ko-KR" b="0" i="0" dirty="0">
                <a:effectLst/>
              </a:rPr>
              <a:t>2017305035 laon6125!</a:t>
            </a:r>
            <a:endParaRPr lang="en-US" altLang="ko-KR" dirty="0"/>
          </a:p>
          <a:p>
            <a:r>
              <a:rPr lang="ko-KR" altLang="en-US" dirty="0" err="1"/>
              <a:t>유캠퍼스에</a:t>
            </a:r>
            <a:r>
              <a:rPr lang="ko-KR" altLang="en-US" dirty="0"/>
              <a:t> </a:t>
            </a:r>
            <a:r>
              <a:rPr lang="ko-KR" altLang="en-US" dirty="0" err="1"/>
              <a:t>로그인을</a:t>
            </a:r>
            <a:r>
              <a:rPr lang="ko-KR" altLang="en-US" dirty="0"/>
              <a:t> 하면 왼쪽에 메뉴가 보입니다</a:t>
            </a:r>
            <a:r>
              <a:rPr lang="en-US" altLang="ko-KR" dirty="0"/>
              <a:t>.</a:t>
            </a:r>
          </a:p>
          <a:p>
            <a:endParaRPr lang="en-US" altLang="ko-KR" dirty="0"/>
          </a:p>
          <a:p>
            <a:r>
              <a:rPr lang="ko-KR" altLang="en-US" dirty="0"/>
              <a:t>여기 </a:t>
            </a:r>
            <a:r>
              <a:rPr lang="ko-KR" altLang="en-US" dirty="0" err="1"/>
              <a:t>메뉴중에</a:t>
            </a:r>
            <a:r>
              <a:rPr lang="ko-KR" altLang="en-US" dirty="0"/>
              <a:t> 수강신청 프로그램을 클릭을 하면 </a:t>
            </a:r>
            <a:endParaRPr lang="en-US" altLang="ko-KR" dirty="0"/>
          </a:p>
          <a:p>
            <a:r>
              <a:rPr lang="ko-KR" altLang="en-US" dirty="0"/>
              <a:t>수강신청 프로그램을 </a:t>
            </a:r>
            <a:r>
              <a:rPr lang="ko-KR" altLang="en-US" dirty="0" err="1"/>
              <a:t>다운로드할수</a:t>
            </a:r>
            <a:r>
              <a:rPr lang="ko-KR" altLang="en-US" dirty="0"/>
              <a:t> 있습니다</a:t>
            </a:r>
            <a:r>
              <a:rPr lang="en-US" altLang="ko-KR" dirty="0"/>
              <a:t>.</a:t>
            </a:r>
          </a:p>
          <a:p>
            <a:endParaRPr lang="en-US" altLang="ko-KR" dirty="0"/>
          </a:p>
          <a:p>
            <a:r>
              <a:rPr lang="ko-KR" altLang="en-US" dirty="0"/>
              <a:t>수강신청프로그램은 다른 나라에서도 다운로드가 되지만 </a:t>
            </a:r>
            <a:endParaRPr lang="en-US" altLang="ko-KR" dirty="0"/>
          </a:p>
          <a:p>
            <a:r>
              <a:rPr lang="ko-KR" altLang="en-US" dirty="0"/>
              <a:t>간혹 외국에서 여러 가지 이유로 안되는 경우가 있으니</a:t>
            </a:r>
            <a:endParaRPr lang="en-US" altLang="ko-KR" dirty="0"/>
          </a:p>
          <a:p>
            <a:r>
              <a:rPr lang="ko-KR" altLang="en-US" dirty="0"/>
              <a:t>수강신청기간에는 한국에 돌아와 있거나</a:t>
            </a:r>
            <a:endParaRPr lang="en-US" altLang="ko-KR" dirty="0"/>
          </a:p>
          <a:p>
            <a:r>
              <a:rPr lang="ko-KR" altLang="en-US" dirty="0"/>
              <a:t>노트북 같은 것에 미리 수강신청 프로그램을 다운로드 받아두면 좋습니다</a:t>
            </a:r>
            <a:r>
              <a:rPr lang="en-US" altLang="ko-KR" dirty="0"/>
              <a:t>.</a:t>
            </a:r>
          </a:p>
          <a:p>
            <a:endParaRPr lang="en-US" altLang="ko-KR" dirty="0"/>
          </a:p>
          <a:p>
            <a:endParaRPr lang="en-US" altLang="ko-KR" dirty="0"/>
          </a:p>
          <a:p>
            <a:r>
              <a:rPr lang="ko-KR" altLang="en-US" dirty="0"/>
              <a:t>수강신청 프로그램 설치가 끝나면 이렇게 생긴 파란 아이콘이 보입니다</a:t>
            </a:r>
            <a:r>
              <a:rPr lang="en-US" altLang="ko-KR" dirty="0"/>
              <a:t>.</a:t>
            </a:r>
          </a:p>
          <a:p>
            <a:r>
              <a:rPr lang="ko-KR" altLang="en-US" dirty="0"/>
              <a:t>이걸 클릭해서 수강신청을 시작합니다</a:t>
            </a:r>
            <a:r>
              <a:rPr lang="en-US" altLang="ko-KR" dirty="0"/>
              <a:t>.</a:t>
            </a:r>
          </a:p>
          <a:p>
            <a:endParaRPr lang="ko-KR" altLang="en-US" b="0" i="0"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55</a:t>
            </a:fld>
            <a:endParaRPr lang="ko-KR" altLang="en-US"/>
          </a:p>
        </p:txBody>
      </p:sp>
    </p:spTree>
    <p:extLst>
      <p:ext uri="{BB962C8B-B14F-4D97-AF65-F5344CB8AC3E}">
        <p14:creationId xmlns:p14="http://schemas.microsoft.com/office/powerpoint/2010/main" val="7014603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그 다음에는 이런 회색 화면이 뜨는데 </a:t>
            </a:r>
            <a:endParaRPr lang="en-US" altLang="ko-KR" dirty="0"/>
          </a:p>
          <a:p>
            <a:r>
              <a:rPr lang="ko-KR" altLang="en-US" dirty="0"/>
              <a:t>인증번호입력하는 곳에 위에 표시된 번호를 한번 더 입력을 하고 </a:t>
            </a:r>
            <a:endParaRPr lang="en-US" altLang="ko-KR" dirty="0"/>
          </a:p>
          <a:p>
            <a:r>
              <a:rPr lang="ko-KR" altLang="en-US" dirty="0"/>
              <a:t>학번과 비밀번호를 입력해서 </a:t>
            </a:r>
            <a:r>
              <a:rPr lang="ko-KR" altLang="en-US" dirty="0" err="1"/>
              <a:t>로그인을</a:t>
            </a:r>
            <a:r>
              <a:rPr lang="ko-KR" altLang="en-US" dirty="0"/>
              <a:t> 합니다</a:t>
            </a:r>
            <a:r>
              <a:rPr lang="en-US" altLang="ko-KR" dirty="0"/>
              <a:t>.</a:t>
            </a:r>
          </a:p>
          <a:p>
            <a:r>
              <a:rPr lang="ko-KR" altLang="en-US" dirty="0"/>
              <a:t>비밀번호는 </a:t>
            </a:r>
            <a:r>
              <a:rPr lang="ko-KR" altLang="en-US" dirty="0" err="1"/>
              <a:t>유캠퍼스와</a:t>
            </a:r>
            <a:r>
              <a:rPr lang="ko-KR" altLang="en-US" dirty="0"/>
              <a:t> 똑같습니다</a:t>
            </a:r>
            <a:r>
              <a:rPr lang="en-US" altLang="ko-KR" dirty="0"/>
              <a:t>.</a:t>
            </a:r>
          </a:p>
          <a:p>
            <a:endParaRPr lang="en-US" altLang="ko-KR" dirty="0"/>
          </a:p>
          <a:p>
            <a:r>
              <a:rPr lang="ko-KR" altLang="en-US" dirty="0"/>
              <a:t>그리고 수강하고 싶은 과목을 미리 검색해 두는데</a:t>
            </a:r>
            <a:r>
              <a:rPr lang="en-US" altLang="ko-KR" dirty="0"/>
              <a:t>, </a:t>
            </a:r>
          </a:p>
          <a:p>
            <a:r>
              <a:rPr lang="ko-KR" altLang="en-US" dirty="0"/>
              <a:t>수강신청은 아침 </a:t>
            </a:r>
            <a:r>
              <a:rPr lang="en-US" altLang="ko-KR" dirty="0"/>
              <a:t>10</a:t>
            </a:r>
            <a:r>
              <a:rPr lang="ko-KR" altLang="en-US" dirty="0"/>
              <a:t>시부터 시작되지만 </a:t>
            </a:r>
            <a:endParaRPr lang="en-US" altLang="ko-KR" dirty="0"/>
          </a:p>
          <a:p>
            <a:r>
              <a:rPr lang="ko-KR" altLang="en-US" dirty="0"/>
              <a:t>그날 </a:t>
            </a:r>
            <a:r>
              <a:rPr lang="en-US" altLang="ko-KR" dirty="0"/>
              <a:t>0</a:t>
            </a:r>
            <a:r>
              <a:rPr lang="ko-KR" altLang="en-US" dirty="0"/>
              <a:t>시 그러니까 자정부터는 과목 검색을 할 수 있으니 </a:t>
            </a:r>
            <a:endParaRPr lang="en-US" altLang="ko-KR" dirty="0"/>
          </a:p>
          <a:p>
            <a:r>
              <a:rPr lang="ko-KR" altLang="en-US" dirty="0"/>
              <a:t>미리 무슨 과목을 들을지 정해두면 아침에 빨리 수강신청을 할 수 있습니다</a:t>
            </a:r>
            <a:r>
              <a:rPr lang="en-US" altLang="ko-KR" dirty="0"/>
              <a:t>.</a:t>
            </a:r>
          </a:p>
          <a:p>
            <a:endParaRPr lang="en-US" altLang="ko-KR" dirty="0"/>
          </a:p>
          <a:p>
            <a:r>
              <a:rPr lang="ko-KR" altLang="en-US" dirty="0"/>
              <a:t>인기가 많은 과목들은 한국학생이 빨리 신청해서 </a:t>
            </a:r>
            <a:endParaRPr lang="en-US" altLang="ko-KR" dirty="0"/>
          </a:p>
          <a:p>
            <a:r>
              <a:rPr lang="ko-KR" altLang="en-US" dirty="0"/>
              <a:t>없어지는 경우가 많으니 꼭 미리 검색을 해둬야 합니다</a:t>
            </a:r>
            <a:r>
              <a:rPr lang="en-US" altLang="ko-KR" dirty="0"/>
              <a:t>.</a:t>
            </a:r>
          </a:p>
          <a:p>
            <a:endParaRPr lang="en-US" altLang="ko-KR" dirty="0"/>
          </a:p>
          <a:p>
            <a:pPr defTabSz="914857">
              <a:defRPr/>
            </a:pPr>
            <a:r>
              <a:rPr lang="ko-KR" altLang="en-US" dirty="0"/>
              <a:t>또 </a:t>
            </a:r>
            <a:r>
              <a:rPr lang="ko-KR" altLang="en-US" dirty="0" err="1"/>
              <a:t>유캠퍼스의</a:t>
            </a:r>
            <a:r>
              <a:rPr lang="ko-KR" altLang="en-US" dirty="0"/>
              <a:t> 강의계획서 조회를 클릭해서 과목명을 검색하면 </a:t>
            </a:r>
            <a:endParaRPr lang="en-US" altLang="ko-KR" dirty="0"/>
          </a:p>
          <a:p>
            <a:pPr defTabSz="914857">
              <a:defRPr/>
            </a:pPr>
            <a:r>
              <a:rPr lang="ko-KR" altLang="en-US" dirty="0" err="1"/>
              <a:t>듣고싶은</a:t>
            </a:r>
            <a:r>
              <a:rPr lang="ko-KR" altLang="en-US" dirty="0"/>
              <a:t> 과목에 대한 정보를 확인할 수 있습니다</a:t>
            </a:r>
            <a:r>
              <a:rPr lang="en-US" altLang="ko-KR" dirty="0"/>
              <a:t>.</a:t>
            </a:r>
          </a:p>
          <a:p>
            <a:pPr defTabSz="914857">
              <a:defRPr/>
            </a:pPr>
            <a:r>
              <a:rPr lang="ko-KR" altLang="en-US" dirty="0"/>
              <a:t>예</a:t>
            </a:r>
            <a:r>
              <a:rPr lang="en-US" altLang="ko-KR" dirty="0"/>
              <a:t>) </a:t>
            </a:r>
            <a:r>
              <a:rPr lang="ko-KR" altLang="en-US" dirty="0"/>
              <a:t>한국의문화유산을 검색해보면 중간고사</a:t>
            </a:r>
            <a:r>
              <a:rPr lang="en-US" altLang="ko-KR" dirty="0"/>
              <a:t>, </a:t>
            </a:r>
            <a:r>
              <a:rPr lang="ko-KR" altLang="en-US" dirty="0"/>
              <a:t>기말고사가 비중이 얼마인지 </a:t>
            </a:r>
            <a:endParaRPr lang="en-US" altLang="ko-KR" dirty="0"/>
          </a:p>
          <a:p>
            <a:pPr defTabSz="914857">
              <a:defRPr/>
            </a:pPr>
            <a:r>
              <a:rPr lang="ko-KR" altLang="en-US" dirty="0" err="1"/>
              <a:t>발표수업이</a:t>
            </a:r>
            <a:r>
              <a:rPr lang="ko-KR" altLang="en-US" dirty="0"/>
              <a:t> 있는지 같은 정보를 확인할 수 있습니다</a:t>
            </a:r>
            <a:r>
              <a:rPr lang="en-US" altLang="ko-KR" dirty="0"/>
              <a:t>.</a:t>
            </a:r>
            <a:r>
              <a:rPr lang="ko-KR" altLang="en-US"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56</a:t>
            </a:fld>
            <a:endParaRPr lang="ko-KR" altLang="en-US"/>
          </a:p>
        </p:txBody>
      </p:sp>
    </p:spTree>
    <p:extLst>
      <p:ext uri="{BB962C8B-B14F-4D97-AF65-F5344CB8AC3E}">
        <p14:creationId xmlns:p14="http://schemas.microsoft.com/office/powerpoint/2010/main" val="26730500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그 다음에는 이런 회색 화면이 뜨는데 </a:t>
            </a:r>
            <a:endParaRPr lang="en-US" altLang="ko-KR" dirty="0"/>
          </a:p>
          <a:p>
            <a:r>
              <a:rPr lang="ko-KR" altLang="en-US" dirty="0"/>
              <a:t>인증번호입력하는 곳에 위에 표시된 번호를 한번 더 입력을 하고 </a:t>
            </a:r>
            <a:endParaRPr lang="en-US" altLang="ko-KR" dirty="0"/>
          </a:p>
          <a:p>
            <a:r>
              <a:rPr lang="ko-KR" altLang="en-US" dirty="0"/>
              <a:t>학번과 비밀번호를 입력해서 </a:t>
            </a:r>
            <a:r>
              <a:rPr lang="ko-KR" altLang="en-US" dirty="0" err="1"/>
              <a:t>로그인을</a:t>
            </a:r>
            <a:r>
              <a:rPr lang="ko-KR" altLang="en-US" dirty="0"/>
              <a:t> 합니다</a:t>
            </a:r>
            <a:r>
              <a:rPr lang="en-US" altLang="ko-KR" dirty="0"/>
              <a:t>.</a:t>
            </a:r>
          </a:p>
          <a:p>
            <a:r>
              <a:rPr lang="ko-KR" altLang="en-US" dirty="0"/>
              <a:t>비밀번호는 </a:t>
            </a:r>
            <a:r>
              <a:rPr lang="ko-KR" altLang="en-US" dirty="0" err="1"/>
              <a:t>유캠퍼스와</a:t>
            </a:r>
            <a:r>
              <a:rPr lang="ko-KR" altLang="en-US" dirty="0"/>
              <a:t> 똑같습니다</a:t>
            </a:r>
            <a:r>
              <a:rPr lang="en-US" altLang="ko-KR" dirty="0"/>
              <a:t>.</a:t>
            </a:r>
          </a:p>
          <a:p>
            <a:endParaRPr lang="en-US" altLang="ko-KR" dirty="0"/>
          </a:p>
          <a:p>
            <a:r>
              <a:rPr lang="ko-KR" altLang="en-US" dirty="0"/>
              <a:t>그리고 수강하고 싶은 과목을 미리 검색해 두는데</a:t>
            </a:r>
            <a:r>
              <a:rPr lang="en-US" altLang="ko-KR" dirty="0"/>
              <a:t>, </a:t>
            </a:r>
          </a:p>
          <a:p>
            <a:r>
              <a:rPr lang="ko-KR" altLang="en-US" dirty="0"/>
              <a:t>수강신청은 아침 </a:t>
            </a:r>
            <a:r>
              <a:rPr lang="en-US" altLang="ko-KR" dirty="0"/>
              <a:t>10</a:t>
            </a:r>
            <a:r>
              <a:rPr lang="ko-KR" altLang="en-US" dirty="0"/>
              <a:t>시부터 시작되지만 </a:t>
            </a:r>
            <a:endParaRPr lang="en-US" altLang="ko-KR" dirty="0"/>
          </a:p>
          <a:p>
            <a:r>
              <a:rPr lang="ko-KR" altLang="en-US" dirty="0"/>
              <a:t>그날 </a:t>
            </a:r>
            <a:r>
              <a:rPr lang="en-US" altLang="ko-KR" dirty="0"/>
              <a:t>0</a:t>
            </a:r>
            <a:r>
              <a:rPr lang="ko-KR" altLang="en-US" dirty="0"/>
              <a:t>시 그러니까 자정부터는 과목 검색을 할 수 있으니 </a:t>
            </a:r>
            <a:endParaRPr lang="en-US" altLang="ko-KR" dirty="0"/>
          </a:p>
          <a:p>
            <a:r>
              <a:rPr lang="ko-KR" altLang="en-US" dirty="0"/>
              <a:t>미리 무슨 과목을 들을지 정해두면 아침에 빨리 수강신청을 할 수 있습니다</a:t>
            </a:r>
            <a:r>
              <a:rPr lang="en-US" altLang="ko-KR" dirty="0"/>
              <a:t>.</a:t>
            </a:r>
          </a:p>
          <a:p>
            <a:endParaRPr lang="en-US" altLang="ko-KR" dirty="0"/>
          </a:p>
          <a:p>
            <a:r>
              <a:rPr lang="ko-KR" altLang="en-US" dirty="0"/>
              <a:t>인기가 많은 과목들은 한국학생이 빨리 신청해서 </a:t>
            </a:r>
            <a:endParaRPr lang="en-US" altLang="ko-KR" dirty="0"/>
          </a:p>
          <a:p>
            <a:r>
              <a:rPr lang="ko-KR" altLang="en-US" dirty="0"/>
              <a:t>없어지는 경우가 많으니 꼭 미리 검색을 해둬야 합니다</a:t>
            </a:r>
            <a:r>
              <a:rPr lang="en-US" altLang="ko-KR" dirty="0"/>
              <a:t>.</a:t>
            </a:r>
          </a:p>
          <a:p>
            <a:endParaRPr lang="en-US" altLang="ko-KR" dirty="0"/>
          </a:p>
          <a:p>
            <a:pPr defTabSz="914857">
              <a:defRPr/>
            </a:pPr>
            <a:r>
              <a:rPr lang="ko-KR" altLang="en-US" dirty="0"/>
              <a:t>또 </a:t>
            </a:r>
            <a:r>
              <a:rPr lang="ko-KR" altLang="en-US" dirty="0" err="1"/>
              <a:t>유캠퍼스의</a:t>
            </a:r>
            <a:r>
              <a:rPr lang="ko-KR" altLang="en-US" dirty="0"/>
              <a:t> 강의계획서 조회를 클릭해서 과목명을 검색하면 </a:t>
            </a:r>
            <a:endParaRPr lang="en-US" altLang="ko-KR" dirty="0"/>
          </a:p>
          <a:p>
            <a:pPr defTabSz="914857">
              <a:defRPr/>
            </a:pPr>
            <a:r>
              <a:rPr lang="ko-KR" altLang="en-US" dirty="0" err="1"/>
              <a:t>듣고싶은</a:t>
            </a:r>
            <a:r>
              <a:rPr lang="ko-KR" altLang="en-US" dirty="0"/>
              <a:t> 과목에 대한 정보를 확인할 수 있습니다</a:t>
            </a:r>
            <a:r>
              <a:rPr lang="en-US" altLang="ko-KR" dirty="0"/>
              <a:t>.</a:t>
            </a:r>
          </a:p>
          <a:p>
            <a:pPr defTabSz="914857">
              <a:defRPr/>
            </a:pPr>
            <a:r>
              <a:rPr lang="ko-KR" altLang="en-US" dirty="0"/>
              <a:t>예</a:t>
            </a:r>
            <a:r>
              <a:rPr lang="en-US" altLang="ko-KR" dirty="0"/>
              <a:t>) </a:t>
            </a:r>
            <a:r>
              <a:rPr lang="ko-KR" altLang="en-US" dirty="0"/>
              <a:t>한국의문화유산을 검색해보면 중간고사</a:t>
            </a:r>
            <a:r>
              <a:rPr lang="en-US" altLang="ko-KR" dirty="0"/>
              <a:t>, </a:t>
            </a:r>
            <a:r>
              <a:rPr lang="ko-KR" altLang="en-US" dirty="0"/>
              <a:t>기말고사가 비중이 얼마인지 </a:t>
            </a:r>
            <a:endParaRPr lang="en-US" altLang="ko-KR" dirty="0"/>
          </a:p>
          <a:p>
            <a:pPr defTabSz="914857">
              <a:defRPr/>
            </a:pPr>
            <a:r>
              <a:rPr lang="ko-KR" altLang="en-US" dirty="0" err="1"/>
              <a:t>발표수업이</a:t>
            </a:r>
            <a:r>
              <a:rPr lang="ko-KR" altLang="en-US" dirty="0"/>
              <a:t> 있는지 같은 정보를 확인할 수 있습니다</a:t>
            </a:r>
            <a:r>
              <a:rPr lang="en-US" altLang="ko-KR" dirty="0"/>
              <a:t>.</a:t>
            </a:r>
            <a:r>
              <a:rPr lang="ko-KR" altLang="en-US"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57</a:t>
            </a:fld>
            <a:endParaRPr lang="ko-KR" altLang="en-US"/>
          </a:p>
        </p:txBody>
      </p:sp>
    </p:spTree>
    <p:extLst>
      <p:ext uri="{BB962C8B-B14F-4D97-AF65-F5344CB8AC3E}">
        <p14:creationId xmlns:p14="http://schemas.microsoft.com/office/powerpoint/2010/main" val="37788632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그 다음에는 이런 회색 화면이 뜨는데 </a:t>
            </a:r>
            <a:endParaRPr lang="en-US" altLang="ko-KR" dirty="0"/>
          </a:p>
          <a:p>
            <a:r>
              <a:rPr lang="ko-KR" altLang="en-US" dirty="0"/>
              <a:t>인증번호입력하는 곳에 위에 표시된 번호를 한번 더 입력을 하고 </a:t>
            </a:r>
            <a:endParaRPr lang="en-US" altLang="ko-KR" dirty="0"/>
          </a:p>
          <a:p>
            <a:r>
              <a:rPr lang="ko-KR" altLang="en-US" dirty="0"/>
              <a:t>학번과 비밀번호를 입력해서 </a:t>
            </a:r>
            <a:r>
              <a:rPr lang="ko-KR" altLang="en-US" dirty="0" err="1"/>
              <a:t>로그인을</a:t>
            </a:r>
            <a:r>
              <a:rPr lang="ko-KR" altLang="en-US" dirty="0"/>
              <a:t> 합니다</a:t>
            </a:r>
            <a:r>
              <a:rPr lang="en-US" altLang="ko-KR" dirty="0"/>
              <a:t>.</a:t>
            </a:r>
          </a:p>
          <a:p>
            <a:r>
              <a:rPr lang="ko-KR" altLang="en-US" dirty="0"/>
              <a:t>비밀번호는 </a:t>
            </a:r>
            <a:r>
              <a:rPr lang="ko-KR" altLang="en-US" dirty="0" err="1"/>
              <a:t>유캠퍼스와</a:t>
            </a:r>
            <a:r>
              <a:rPr lang="ko-KR" altLang="en-US" dirty="0"/>
              <a:t> 똑같습니다</a:t>
            </a:r>
            <a:r>
              <a:rPr lang="en-US" altLang="ko-KR" dirty="0"/>
              <a:t>.</a:t>
            </a:r>
          </a:p>
          <a:p>
            <a:endParaRPr lang="en-US" altLang="ko-KR" dirty="0"/>
          </a:p>
          <a:p>
            <a:r>
              <a:rPr lang="ko-KR" altLang="en-US" dirty="0"/>
              <a:t>그리고 수강하고 싶은 과목을 미리 검색해 두는데</a:t>
            </a:r>
            <a:r>
              <a:rPr lang="en-US" altLang="ko-KR" dirty="0"/>
              <a:t>, </a:t>
            </a:r>
          </a:p>
          <a:p>
            <a:r>
              <a:rPr lang="ko-KR" altLang="en-US" dirty="0"/>
              <a:t>수강신청은 아침 </a:t>
            </a:r>
            <a:r>
              <a:rPr lang="en-US" altLang="ko-KR" dirty="0"/>
              <a:t>10</a:t>
            </a:r>
            <a:r>
              <a:rPr lang="ko-KR" altLang="en-US" dirty="0"/>
              <a:t>시부터 시작되지만 </a:t>
            </a:r>
            <a:endParaRPr lang="en-US" altLang="ko-KR" dirty="0"/>
          </a:p>
          <a:p>
            <a:r>
              <a:rPr lang="ko-KR" altLang="en-US" dirty="0"/>
              <a:t>그날 </a:t>
            </a:r>
            <a:r>
              <a:rPr lang="en-US" altLang="ko-KR" dirty="0"/>
              <a:t>0</a:t>
            </a:r>
            <a:r>
              <a:rPr lang="ko-KR" altLang="en-US" dirty="0"/>
              <a:t>시 그러니까 자정부터는 과목 검색을 할 수 있으니 </a:t>
            </a:r>
            <a:endParaRPr lang="en-US" altLang="ko-KR" dirty="0"/>
          </a:p>
          <a:p>
            <a:r>
              <a:rPr lang="ko-KR" altLang="en-US" dirty="0"/>
              <a:t>미리 무슨 과목을 들을지 정해두면 아침에 빨리 수강신청을 할 수 있습니다</a:t>
            </a:r>
            <a:r>
              <a:rPr lang="en-US" altLang="ko-KR" dirty="0"/>
              <a:t>.</a:t>
            </a:r>
          </a:p>
          <a:p>
            <a:endParaRPr lang="en-US" altLang="ko-KR" dirty="0"/>
          </a:p>
          <a:p>
            <a:r>
              <a:rPr lang="ko-KR" altLang="en-US" dirty="0"/>
              <a:t>인기가 많은 과목들은 한국학생이 빨리 신청해서 </a:t>
            </a:r>
            <a:endParaRPr lang="en-US" altLang="ko-KR" dirty="0"/>
          </a:p>
          <a:p>
            <a:r>
              <a:rPr lang="ko-KR" altLang="en-US" dirty="0"/>
              <a:t>없어지는 경우가 많으니 꼭 미리 검색을 해둬야 합니다</a:t>
            </a:r>
            <a:r>
              <a:rPr lang="en-US" altLang="ko-KR" dirty="0"/>
              <a:t>.</a:t>
            </a:r>
          </a:p>
          <a:p>
            <a:endParaRPr lang="en-US" altLang="ko-KR" dirty="0"/>
          </a:p>
          <a:p>
            <a:pPr defTabSz="914857">
              <a:defRPr/>
            </a:pPr>
            <a:r>
              <a:rPr lang="ko-KR" altLang="en-US" dirty="0"/>
              <a:t>또 </a:t>
            </a:r>
            <a:r>
              <a:rPr lang="ko-KR" altLang="en-US" dirty="0" err="1"/>
              <a:t>유캠퍼스의</a:t>
            </a:r>
            <a:r>
              <a:rPr lang="ko-KR" altLang="en-US" dirty="0"/>
              <a:t> 강의계획서 조회를 클릭해서 과목명을 검색하면 </a:t>
            </a:r>
            <a:endParaRPr lang="en-US" altLang="ko-KR" dirty="0"/>
          </a:p>
          <a:p>
            <a:pPr defTabSz="914857">
              <a:defRPr/>
            </a:pPr>
            <a:r>
              <a:rPr lang="ko-KR" altLang="en-US" dirty="0" err="1"/>
              <a:t>듣고싶은</a:t>
            </a:r>
            <a:r>
              <a:rPr lang="ko-KR" altLang="en-US" dirty="0"/>
              <a:t> 과목에 대한 정보를 확인할 수 있습니다</a:t>
            </a:r>
            <a:r>
              <a:rPr lang="en-US" altLang="ko-KR" dirty="0"/>
              <a:t>.</a:t>
            </a:r>
          </a:p>
          <a:p>
            <a:pPr defTabSz="914857">
              <a:defRPr/>
            </a:pPr>
            <a:r>
              <a:rPr lang="ko-KR" altLang="en-US" dirty="0"/>
              <a:t>예</a:t>
            </a:r>
            <a:r>
              <a:rPr lang="en-US" altLang="ko-KR" dirty="0"/>
              <a:t>) </a:t>
            </a:r>
            <a:r>
              <a:rPr lang="ko-KR" altLang="en-US" dirty="0"/>
              <a:t>한국의문화유산을 검색해보면 중간고사</a:t>
            </a:r>
            <a:r>
              <a:rPr lang="en-US" altLang="ko-KR" dirty="0"/>
              <a:t>, </a:t>
            </a:r>
            <a:r>
              <a:rPr lang="ko-KR" altLang="en-US" dirty="0"/>
              <a:t>기말고사가 비중이 얼마인지 </a:t>
            </a:r>
            <a:endParaRPr lang="en-US" altLang="ko-KR" dirty="0"/>
          </a:p>
          <a:p>
            <a:pPr defTabSz="914857">
              <a:defRPr/>
            </a:pPr>
            <a:r>
              <a:rPr lang="ko-KR" altLang="en-US" dirty="0" err="1"/>
              <a:t>발표수업이</a:t>
            </a:r>
            <a:r>
              <a:rPr lang="ko-KR" altLang="en-US" dirty="0"/>
              <a:t> 있는지 같은 정보를 확인할 수 있습니다</a:t>
            </a:r>
            <a:r>
              <a:rPr lang="en-US" altLang="ko-KR" dirty="0"/>
              <a:t>.</a:t>
            </a:r>
            <a:r>
              <a:rPr lang="ko-KR" altLang="en-US"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58</a:t>
            </a:fld>
            <a:endParaRPr lang="ko-KR" altLang="en-US"/>
          </a:p>
        </p:txBody>
      </p:sp>
    </p:spTree>
    <p:extLst>
      <p:ext uri="{BB962C8B-B14F-4D97-AF65-F5344CB8AC3E}">
        <p14:creationId xmlns:p14="http://schemas.microsoft.com/office/powerpoint/2010/main" val="28362162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수강과목을 찾아본 </a:t>
            </a:r>
            <a:r>
              <a:rPr lang="ko-KR" altLang="en-US" baseline="0" dirty="0"/>
              <a:t>다음에 마음에 드는 과목이 있으면 </a:t>
            </a:r>
            <a:endParaRPr lang="en-US" altLang="ko-KR" baseline="0" dirty="0"/>
          </a:p>
          <a:p>
            <a:r>
              <a:rPr lang="ko-KR" altLang="en-US" baseline="0" dirty="0" err="1"/>
              <a:t>즐겨찾기를</a:t>
            </a:r>
            <a:r>
              <a:rPr lang="ko-KR" altLang="en-US" baseline="0" dirty="0"/>
              <a:t> 해두면 매번 검색하지 않아도 되어 편리합니다</a:t>
            </a:r>
            <a:r>
              <a:rPr lang="en-US" altLang="ko-KR" baseline="0" dirty="0"/>
              <a:t>.</a:t>
            </a:r>
          </a:p>
          <a:p>
            <a:endParaRPr lang="en-US" altLang="ko-KR" baseline="0" dirty="0"/>
          </a:p>
          <a:p>
            <a:r>
              <a:rPr lang="ko-KR" altLang="en-US" baseline="0" dirty="0"/>
              <a:t>예를 들어 </a:t>
            </a:r>
            <a:r>
              <a:rPr lang="ko-KR" altLang="en-US" baseline="0" dirty="0" err="1"/>
              <a:t>전공과목중</a:t>
            </a:r>
            <a:r>
              <a:rPr lang="ko-KR" altLang="en-US" baseline="0" dirty="0"/>
              <a:t> 공학과 디자인 과목을 수강신청하고 싶으면</a:t>
            </a:r>
            <a:endParaRPr lang="en-US" altLang="ko-KR" baseline="0" dirty="0"/>
          </a:p>
          <a:p>
            <a:r>
              <a:rPr lang="ko-KR" altLang="en-US" baseline="0" dirty="0"/>
              <a:t>수강신청이 시작되기 한두시간전에 미리 </a:t>
            </a:r>
            <a:r>
              <a:rPr lang="ko-KR" altLang="en-US" baseline="0" dirty="0" err="1"/>
              <a:t>즐겨찾기에</a:t>
            </a:r>
            <a:r>
              <a:rPr lang="ko-KR" altLang="en-US" baseline="0" dirty="0"/>
              <a:t> </a:t>
            </a:r>
            <a:r>
              <a:rPr lang="ko-KR" altLang="en-US" baseline="0" dirty="0" err="1"/>
              <a:t>추가해놓고</a:t>
            </a:r>
            <a:r>
              <a:rPr lang="ko-KR" altLang="en-US" baseline="0" dirty="0"/>
              <a:t> </a:t>
            </a:r>
            <a:endParaRPr lang="en-US" altLang="ko-KR" baseline="0" dirty="0"/>
          </a:p>
          <a:p>
            <a:r>
              <a:rPr lang="en-US" altLang="ko-KR" baseline="0" dirty="0"/>
              <a:t>10</a:t>
            </a:r>
            <a:r>
              <a:rPr lang="ko-KR" altLang="en-US" baseline="0" dirty="0"/>
              <a:t>시 </a:t>
            </a:r>
            <a:r>
              <a:rPr lang="ko-KR" altLang="en-US" baseline="0" dirty="0" err="1"/>
              <a:t>땡하고</a:t>
            </a:r>
            <a:r>
              <a:rPr lang="ko-KR" altLang="en-US" baseline="0" dirty="0"/>
              <a:t> 시작하면 바로 수강신청을 하면 됩니다</a:t>
            </a:r>
            <a:r>
              <a:rPr lang="en-US" altLang="ko-KR" baseline="0" dirty="0"/>
              <a:t>.</a:t>
            </a:r>
          </a:p>
          <a:p>
            <a:r>
              <a:rPr lang="ko-KR" altLang="en-US" baseline="0" dirty="0" err="1"/>
              <a:t>즐겨찾기는</a:t>
            </a:r>
            <a:r>
              <a:rPr lang="ko-KR" altLang="en-US" baseline="0" dirty="0"/>
              <a:t> </a:t>
            </a:r>
            <a:r>
              <a:rPr lang="en-US" altLang="ko-KR" baseline="0" dirty="0"/>
              <a:t>8</a:t>
            </a:r>
            <a:r>
              <a:rPr lang="ko-KR" altLang="en-US" baseline="0" dirty="0"/>
              <a:t>과목까지 추가해 </a:t>
            </a:r>
            <a:r>
              <a:rPr lang="ko-KR" altLang="en-US" baseline="0" dirty="0" err="1"/>
              <a:t>둘수</a:t>
            </a:r>
            <a:r>
              <a:rPr lang="ko-KR" altLang="en-US" baseline="0" dirty="0"/>
              <a:t> 있습니다</a:t>
            </a:r>
            <a:r>
              <a:rPr lang="en-US" altLang="ko-KR" baseline="0" dirty="0"/>
              <a:t>. </a:t>
            </a:r>
          </a:p>
          <a:p>
            <a:endParaRPr lang="en-US" altLang="ko-KR" baseline="0" dirty="0"/>
          </a:p>
          <a:p>
            <a:r>
              <a:rPr lang="ko-KR" altLang="en-US" baseline="0" dirty="0"/>
              <a:t>그 다음에 </a:t>
            </a:r>
            <a:r>
              <a:rPr lang="ko-KR" altLang="en-US" baseline="0" dirty="0" err="1"/>
              <a:t>즐겨찾기해둔</a:t>
            </a:r>
            <a:r>
              <a:rPr lang="ko-KR" altLang="en-US" baseline="0" dirty="0"/>
              <a:t> 과목을 수강신청 </a:t>
            </a:r>
            <a:r>
              <a:rPr lang="ko-KR" altLang="en-US" baseline="0" dirty="0" err="1"/>
              <a:t>할때에는</a:t>
            </a:r>
            <a:endParaRPr lang="en-US" altLang="ko-KR" baseline="0" dirty="0"/>
          </a:p>
          <a:p>
            <a:r>
              <a:rPr lang="ko-KR" altLang="en-US" baseline="0" dirty="0" err="1"/>
              <a:t>즐겨찾기</a:t>
            </a:r>
            <a:r>
              <a:rPr lang="ko-KR" altLang="en-US" baseline="0" dirty="0"/>
              <a:t> 메뉴에서 </a:t>
            </a:r>
            <a:r>
              <a:rPr lang="en-US" altLang="ko-KR" baseline="0" dirty="0"/>
              <a:t>“</a:t>
            </a:r>
            <a:r>
              <a:rPr lang="ko-KR" altLang="en-US" baseline="0" dirty="0" err="1"/>
              <a:t>과목조회</a:t>
            </a:r>
            <a:r>
              <a:rPr lang="en-US" altLang="ko-KR" baseline="0" dirty="0"/>
              <a:t>＂</a:t>
            </a:r>
            <a:r>
              <a:rPr lang="ko-KR" altLang="en-US" baseline="0" dirty="0"/>
              <a:t>를 클릭하면 </a:t>
            </a:r>
            <a:r>
              <a:rPr lang="ko-KR" altLang="en-US" baseline="0" dirty="0" err="1"/>
              <a:t>여석이</a:t>
            </a:r>
            <a:r>
              <a:rPr lang="ko-KR" altLang="en-US" baseline="0" dirty="0"/>
              <a:t> 있는지가 볼 수 있습니다</a:t>
            </a:r>
            <a:r>
              <a:rPr lang="en-US" altLang="ko-KR" baseline="0" dirty="0"/>
              <a:t>.</a:t>
            </a:r>
          </a:p>
          <a:p>
            <a:r>
              <a:rPr lang="ko-KR" altLang="en-US" baseline="0" dirty="0" err="1"/>
              <a:t>여석이</a:t>
            </a:r>
            <a:r>
              <a:rPr lang="ko-KR" altLang="en-US" baseline="0" dirty="0"/>
              <a:t> 있으면 </a:t>
            </a:r>
            <a:r>
              <a:rPr lang="en-US" altLang="ko-KR" baseline="0" dirty="0"/>
              <a:t>“</a:t>
            </a:r>
            <a:r>
              <a:rPr lang="ko-KR" altLang="en-US" baseline="0" dirty="0"/>
              <a:t>수강신청</a:t>
            </a:r>
            <a:r>
              <a:rPr lang="en-US" altLang="ko-KR" baseline="0" dirty="0"/>
              <a:t>＂</a:t>
            </a:r>
            <a:r>
              <a:rPr lang="ko-KR" altLang="en-US" baseline="0" dirty="0"/>
              <a:t>버튼을 누르면 되고</a:t>
            </a:r>
            <a:endParaRPr lang="en-US" altLang="ko-KR" baseline="0" dirty="0"/>
          </a:p>
          <a:p>
            <a:r>
              <a:rPr lang="ko-KR" altLang="en-US" baseline="0" dirty="0"/>
              <a:t>만일 자리가 없으면 수강신청이 안될 수 있습니다</a:t>
            </a:r>
            <a:r>
              <a:rPr lang="en-US" altLang="ko-KR" baseline="0" dirty="0"/>
              <a:t>.</a:t>
            </a:r>
          </a:p>
          <a:p>
            <a:endParaRPr lang="en-US" altLang="ko-KR" baseline="0" dirty="0"/>
          </a:p>
          <a:p>
            <a:r>
              <a:rPr lang="ko-KR" altLang="en-US" baseline="0" dirty="0"/>
              <a:t>하지만 수강신청 기간에 자리가 없어도 </a:t>
            </a:r>
            <a:endParaRPr lang="en-US" altLang="ko-KR" baseline="0" dirty="0"/>
          </a:p>
          <a:p>
            <a:r>
              <a:rPr lang="ko-KR" altLang="en-US" baseline="0" dirty="0"/>
              <a:t>수강신청 </a:t>
            </a:r>
            <a:r>
              <a:rPr lang="ko-KR" altLang="en-US" baseline="0" dirty="0" err="1"/>
              <a:t>정정기간에</a:t>
            </a:r>
            <a:r>
              <a:rPr lang="ko-KR" altLang="en-US" baseline="0" dirty="0"/>
              <a:t> 자리가 나는 경우가 있으니 </a:t>
            </a:r>
            <a:endParaRPr lang="en-US" altLang="ko-KR" baseline="0" dirty="0"/>
          </a:p>
          <a:p>
            <a:r>
              <a:rPr lang="ko-KR" altLang="en-US" baseline="0" dirty="0"/>
              <a:t>꼭 듣고 싶은 과목은 여러 번 시도해보는 게 좋습니다</a:t>
            </a:r>
            <a:r>
              <a:rPr lang="en-US" altLang="ko-KR" baseline="0"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59</a:t>
            </a:fld>
            <a:endParaRPr lang="ko-KR" altLang="en-US"/>
          </a:p>
        </p:txBody>
      </p:sp>
    </p:spTree>
    <p:extLst>
      <p:ext uri="{BB962C8B-B14F-4D97-AF65-F5344CB8AC3E}">
        <p14:creationId xmlns:p14="http://schemas.microsoft.com/office/powerpoint/2010/main" val="27634454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60</a:t>
            </a:fld>
            <a:endParaRPr lang="ko-KR" altLang="en-US"/>
          </a:p>
        </p:txBody>
      </p:sp>
    </p:spTree>
    <p:extLst>
      <p:ext uri="{BB962C8B-B14F-4D97-AF65-F5344CB8AC3E}">
        <p14:creationId xmlns:p14="http://schemas.microsoft.com/office/powerpoint/2010/main" val="25883239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61</a:t>
            </a:fld>
            <a:endParaRPr lang="ko-KR" altLang="en-US"/>
          </a:p>
        </p:txBody>
      </p:sp>
    </p:spTree>
    <p:extLst>
      <p:ext uri="{BB962C8B-B14F-4D97-AF65-F5344CB8AC3E}">
        <p14:creationId xmlns:p14="http://schemas.microsoft.com/office/powerpoint/2010/main" val="22970727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62</a:t>
            </a:fld>
            <a:endParaRPr lang="ko-KR" altLang="en-US"/>
          </a:p>
        </p:txBody>
      </p:sp>
    </p:spTree>
    <p:extLst>
      <p:ext uri="{BB962C8B-B14F-4D97-AF65-F5344CB8AC3E}">
        <p14:creationId xmlns:p14="http://schemas.microsoft.com/office/powerpoint/2010/main" val="16524675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63</a:t>
            </a:fld>
            <a:endParaRPr lang="ko-KR" altLang="en-US"/>
          </a:p>
        </p:txBody>
      </p:sp>
    </p:spTree>
    <p:extLst>
      <p:ext uri="{BB962C8B-B14F-4D97-AF65-F5344CB8AC3E}">
        <p14:creationId xmlns:p14="http://schemas.microsoft.com/office/powerpoint/2010/main" val="22446026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64</a:t>
            </a:fld>
            <a:endParaRPr lang="ko-KR" altLang="en-US"/>
          </a:p>
        </p:txBody>
      </p:sp>
    </p:spTree>
    <p:extLst>
      <p:ext uri="{BB962C8B-B14F-4D97-AF65-F5344CB8AC3E}">
        <p14:creationId xmlns:p14="http://schemas.microsoft.com/office/powerpoint/2010/main" val="22202498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65</a:t>
            </a:fld>
            <a:endParaRPr lang="ko-KR" altLang="en-US"/>
          </a:p>
        </p:txBody>
      </p:sp>
    </p:spTree>
    <p:extLst>
      <p:ext uri="{BB962C8B-B14F-4D97-AF65-F5344CB8AC3E}">
        <p14:creationId xmlns:p14="http://schemas.microsoft.com/office/powerpoint/2010/main" val="35622239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                         </a:t>
            </a:r>
            <a:endParaRPr lang="ko-KR" altLang="en-US" dirty="0"/>
          </a:p>
        </p:txBody>
      </p:sp>
      <p:sp>
        <p:nvSpPr>
          <p:cNvPr id="4" name="슬라이드 번호 개체 틀 3"/>
          <p:cNvSpPr>
            <a:spLocks noGrp="1"/>
          </p:cNvSpPr>
          <p:nvPr>
            <p:ph type="sldNum" sz="quarter" idx="10"/>
          </p:nvPr>
        </p:nvSpPr>
        <p:spPr/>
        <p:txBody>
          <a:bodyPr/>
          <a:lstStyle/>
          <a:p>
            <a:fld id="{E2C62E2E-CF35-4F66-9E46-522B11625001}" type="slidenum">
              <a:rPr lang="ko-KR" altLang="en-US" smtClean="0"/>
              <a:t>67</a:t>
            </a:fld>
            <a:endParaRPr lang="ko-KR" altLang="en-US"/>
          </a:p>
        </p:txBody>
      </p:sp>
    </p:spTree>
    <p:extLst>
      <p:ext uri="{BB962C8B-B14F-4D97-AF65-F5344CB8AC3E}">
        <p14:creationId xmlns:p14="http://schemas.microsoft.com/office/powerpoint/2010/main" val="36960705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                         </a:t>
            </a:r>
            <a:endParaRPr lang="ko-KR" altLang="en-US" dirty="0"/>
          </a:p>
        </p:txBody>
      </p:sp>
      <p:sp>
        <p:nvSpPr>
          <p:cNvPr id="4" name="슬라이드 번호 개체 틀 3"/>
          <p:cNvSpPr>
            <a:spLocks noGrp="1"/>
          </p:cNvSpPr>
          <p:nvPr>
            <p:ph type="sldNum" sz="quarter" idx="10"/>
          </p:nvPr>
        </p:nvSpPr>
        <p:spPr/>
        <p:txBody>
          <a:bodyPr/>
          <a:lstStyle/>
          <a:p>
            <a:fld id="{E2C62E2E-CF35-4F66-9E46-522B11625001}" type="slidenum">
              <a:rPr lang="ko-KR" altLang="en-US" smtClean="0"/>
              <a:t>68</a:t>
            </a:fld>
            <a:endParaRPr lang="ko-KR" altLang="en-US"/>
          </a:p>
        </p:txBody>
      </p:sp>
    </p:spTree>
    <p:extLst>
      <p:ext uri="{BB962C8B-B14F-4D97-AF65-F5344CB8AC3E}">
        <p14:creationId xmlns:p14="http://schemas.microsoft.com/office/powerpoint/2010/main" val="17124040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이제 교육관련 설명은 거의 다 드렸고</a:t>
            </a:r>
            <a:r>
              <a:rPr lang="en-US" altLang="ko-KR" dirty="0"/>
              <a:t>, </a:t>
            </a:r>
            <a:r>
              <a:rPr lang="ko-KR" altLang="en-US" dirty="0"/>
              <a:t>마지막으로 </a:t>
            </a:r>
            <a:r>
              <a:rPr lang="ko-KR" altLang="en-US" dirty="0" err="1"/>
              <a:t>학적관리에</a:t>
            </a:r>
            <a:r>
              <a:rPr lang="ko-KR" altLang="en-US" dirty="0"/>
              <a:t> 대해 설명을 드리겠습니다</a:t>
            </a:r>
            <a:r>
              <a:rPr lang="en-US" altLang="ko-KR" dirty="0"/>
              <a:t>.</a:t>
            </a:r>
          </a:p>
          <a:p>
            <a:endParaRPr lang="en-US" altLang="ko-KR" dirty="0"/>
          </a:p>
          <a:p>
            <a:r>
              <a:rPr lang="ko-KR" altLang="en-US" dirty="0"/>
              <a:t>휴학은 개인사정등으로 쉬는 것을 말하고</a:t>
            </a:r>
            <a:r>
              <a:rPr lang="en-US" altLang="ko-KR" dirty="0"/>
              <a:t>, </a:t>
            </a:r>
            <a:r>
              <a:rPr lang="ko-KR" altLang="en-US" dirty="0"/>
              <a:t>신청은 </a:t>
            </a:r>
            <a:r>
              <a:rPr lang="en-US" altLang="ko-KR" dirty="0"/>
              <a:t>1</a:t>
            </a:r>
            <a:r>
              <a:rPr lang="ko-KR" altLang="en-US" dirty="0"/>
              <a:t>년 단위로 가능합니다</a:t>
            </a:r>
            <a:r>
              <a:rPr lang="en-US" altLang="ko-KR" dirty="0"/>
              <a:t>.</a:t>
            </a:r>
          </a:p>
          <a:p>
            <a:r>
              <a:rPr lang="ko-KR" altLang="en-US" dirty="0"/>
              <a:t>하지만 </a:t>
            </a:r>
            <a:r>
              <a:rPr lang="ko-KR" altLang="en-US" dirty="0" err="1"/>
              <a:t>원할경우</a:t>
            </a:r>
            <a:r>
              <a:rPr lang="ko-KR" altLang="en-US" dirty="0"/>
              <a:t> </a:t>
            </a:r>
            <a:r>
              <a:rPr lang="en-US" altLang="ko-KR" dirty="0"/>
              <a:t>1</a:t>
            </a:r>
            <a:r>
              <a:rPr lang="ko-KR" altLang="en-US" dirty="0"/>
              <a:t>학기만 지나서 복학을 하는 것도 가능합니다</a:t>
            </a:r>
            <a:r>
              <a:rPr lang="en-US" altLang="ko-KR" dirty="0"/>
              <a:t>.</a:t>
            </a:r>
          </a:p>
          <a:p>
            <a:endParaRPr lang="en-US" altLang="ko-KR" dirty="0"/>
          </a:p>
          <a:p>
            <a:r>
              <a:rPr lang="ko-KR" altLang="en-US" dirty="0" err="1"/>
              <a:t>휴학신청은</a:t>
            </a:r>
            <a:r>
              <a:rPr lang="ko-KR" altLang="en-US" dirty="0"/>
              <a:t> </a:t>
            </a:r>
            <a:r>
              <a:rPr lang="ko-KR" altLang="en-US" dirty="0" err="1"/>
              <a:t>화도관</a:t>
            </a:r>
            <a:r>
              <a:rPr lang="ko-KR" altLang="en-US" dirty="0"/>
              <a:t> </a:t>
            </a:r>
            <a:r>
              <a:rPr lang="en-US" altLang="ko-KR" dirty="0"/>
              <a:t>1</a:t>
            </a:r>
            <a:r>
              <a:rPr lang="ko-KR" altLang="en-US" dirty="0"/>
              <a:t>층 학생서비스센터에 </a:t>
            </a:r>
            <a:r>
              <a:rPr lang="ko-KR" altLang="en-US" dirty="0" err="1"/>
              <a:t>하면되는데</a:t>
            </a:r>
            <a:endParaRPr lang="en-US" altLang="ko-KR" dirty="0"/>
          </a:p>
          <a:p>
            <a:r>
              <a:rPr lang="ko-KR" altLang="en-US" dirty="0"/>
              <a:t>그전에 국제교류팀에서 확인을 받아야 합니다</a:t>
            </a:r>
            <a:r>
              <a:rPr lang="en-US" altLang="ko-KR" dirty="0"/>
              <a:t>.</a:t>
            </a:r>
          </a:p>
          <a:p>
            <a:r>
              <a:rPr lang="ko-KR" altLang="en-US" dirty="0"/>
              <a:t>휴학을 하면 휴학을 신청한 날부터 </a:t>
            </a:r>
            <a:r>
              <a:rPr lang="ko-KR" altLang="en-US" dirty="0" err="1"/>
              <a:t>한달내에</a:t>
            </a:r>
            <a:r>
              <a:rPr lang="ko-KR" altLang="en-US" dirty="0"/>
              <a:t> 출국을 해야 합니다</a:t>
            </a:r>
            <a:r>
              <a:rPr lang="en-US" altLang="ko-KR" dirty="0"/>
              <a:t>.</a:t>
            </a:r>
          </a:p>
          <a:p>
            <a:endParaRPr lang="en-US" altLang="ko-KR" dirty="0"/>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err="1"/>
              <a:t>휴학기간이</a:t>
            </a:r>
            <a:r>
              <a:rPr lang="ko-KR" altLang="en-US" dirty="0"/>
              <a:t> 끝나 복학을 하려면 복학신청전에 저희 국제교류팀에 연락해서 </a:t>
            </a:r>
            <a:endParaRPr lang="en-US" altLang="ko-KR" dirty="0"/>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a:t>먼저 가능여부를 확인하고 </a:t>
            </a:r>
            <a:r>
              <a:rPr lang="ko-KR" altLang="en-US" dirty="0" err="1"/>
              <a:t>유캠퍼스에</a:t>
            </a:r>
            <a:r>
              <a:rPr lang="ko-KR" altLang="en-US" dirty="0"/>
              <a:t> </a:t>
            </a:r>
            <a:r>
              <a:rPr lang="ko-KR" altLang="en-US" dirty="0" err="1"/>
              <a:t>복학신청을</a:t>
            </a:r>
            <a:r>
              <a:rPr lang="ko-KR" altLang="en-US" dirty="0"/>
              <a:t> </a:t>
            </a:r>
            <a:r>
              <a:rPr lang="ko-KR" altLang="en-US" dirty="0" err="1"/>
              <a:t>하면됩니다</a:t>
            </a:r>
            <a:r>
              <a:rPr lang="en-US" altLang="ko-KR" dirty="0"/>
              <a:t>.</a:t>
            </a:r>
          </a:p>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dirty="0"/>
              <a:t> </a:t>
            </a:r>
          </a:p>
          <a:p>
            <a:r>
              <a:rPr lang="ko-KR" altLang="en-US" dirty="0"/>
              <a:t>그리고</a:t>
            </a:r>
            <a:r>
              <a:rPr lang="en-US" altLang="ko-KR" baseline="0" dirty="0"/>
              <a:t> </a:t>
            </a:r>
            <a:r>
              <a:rPr lang="ko-KR" altLang="en-US" baseline="0" dirty="0" err="1"/>
              <a:t>유계결석은</a:t>
            </a:r>
            <a:r>
              <a:rPr lang="ko-KR" altLang="en-US" baseline="0" dirty="0"/>
              <a:t> 본인의 경조사나 건강상의 이유로 </a:t>
            </a:r>
            <a:endParaRPr lang="en-US" altLang="ko-KR" baseline="0" dirty="0"/>
          </a:p>
          <a:p>
            <a:r>
              <a:rPr lang="ko-KR" altLang="en-US" baseline="0" dirty="0"/>
              <a:t>수업을 </a:t>
            </a:r>
            <a:r>
              <a:rPr lang="ko-KR" altLang="en-US" baseline="0" dirty="0" err="1"/>
              <a:t>못나왔을때</a:t>
            </a:r>
            <a:r>
              <a:rPr lang="ko-KR" altLang="en-US" baseline="0" dirty="0"/>
              <a:t> 이것을 출석으로 인정받는 제도입니다</a:t>
            </a:r>
            <a:r>
              <a:rPr lang="en-US" altLang="ko-KR" baseline="0" dirty="0"/>
              <a:t>.</a:t>
            </a:r>
          </a:p>
          <a:p>
            <a:r>
              <a:rPr lang="ko-KR" altLang="en-US" baseline="0" dirty="0"/>
              <a:t>먼저 저희 국제교류팀에 확인후 기말고사 시작 일주일전 소속 학과 사무실에 신청하면 </a:t>
            </a:r>
            <a:endParaRPr lang="en-US" altLang="ko-KR" baseline="0" dirty="0"/>
          </a:p>
          <a:p>
            <a:r>
              <a:rPr lang="ko-KR" altLang="en-US" baseline="0" dirty="0"/>
              <a:t>학과에서 심의를 거쳐 </a:t>
            </a:r>
            <a:r>
              <a:rPr lang="ko-KR" altLang="en-US" baseline="0" dirty="0" err="1"/>
              <a:t>결석기간을</a:t>
            </a:r>
            <a:r>
              <a:rPr lang="ko-KR" altLang="en-US" baseline="0" dirty="0"/>
              <a:t> 출석한 것으로 인정 </a:t>
            </a:r>
            <a:r>
              <a:rPr lang="ko-KR" altLang="en-US" baseline="0" dirty="0" err="1"/>
              <a:t>받을수</a:t>
            </a:r>
            <a:r>
              <a:rPr lang="ko-KR" altLang="en-US" baseline="0" dirty="0"/>
              <a:t> 있습니다</a:t>
            </a:r>
            <a:r>
              <a:rPr lang="en-US" altLang="ko-KR" baseline="0" dirty="0"/>
              <a:t>. </a:t>
            </a:r>
          </a:p>
          <a:p>
            <a:r>
              <a:rPr lang="ko-KR" altLang="en-US" baseline="0" dirty="0" err="1"/>
              <a:t>유계결석은</a:t>
            </a:r>
            <a:r>
              <a:rPr lang="ko-KR" altLang="en-US" baseline="0" dirty="0"/>
              <a:t> 가족이 결혼하거나</a:t>
            </a:r>
            <a:r>
              <a:rPr lang="en-US" altLang="ko-KR" baseline="0" dirty="0"/>
              <a:t>, </a:t>
            </a:r>
            <a:r>
              <a:rPr lang="ko-KR" altLang="en-US" baseline="0" dirty="0" err="1"/>
              <a:t>돌아가신분이있거나</a:t>
            </a:r>
            <a:r>
              <a:rPr lang="ko-KR" altLang="en-US" baseline="0" dirty="0"/>
              <a:t> 입원하거나 </a:t>
            </a:r>
            <a:r>
              <a:rPr lang="ko-KR" altLang="en-US" baseline="0" dirty="0" err="1"/>
              <a:t>그런경우만</a:t>
            </a:r>
            <a:r>
              <a:rPr lang="ko-KR" altLang="en-US" baseline="0" dirty="0"/>
              <a:t> 해당하기때문에 </a:t>
            </a:r>
            <a:endParaRPr lang="en-US" altLang="ko-KR" baseline="0" dirty="0"/>
          </a:p>
          <a:p>
            <a:r>
              <a:rPr lang="ko-KR" altLang="en-US" baseline="0" dirty="0" err="1"/>
              <a:t>증명서를내기</a:t>
            </a:r>
            <a:r>
              <a:rPr lang="ko-KR" altLang="en-US" baseline="0" dirty="0"/>
              <a:t> 어려우면 승인이 </a:t>
            </a:r>
            <a:r>
              <a:rPr lang="ko-KR" altLang="en-US" baseline="0" dirty="0" err="1"/>
              <a:t>안될수도</a:t>
            </a:r>
            <a:r>
              <a:rPr lang="ko-KR" altLang="en-US" baseline="0" dirty="0"/>
              <a:t> 있습니다</a:t>
            </a:r>
            <a:r>
              <a:rPr lang="en-US" altLang="ko-KR" baseline="0" dirty="0"/>
              <a:t>. </a:t>
            </a:r>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70</a:t>
            </a:fld>
            <a:endParaRPr lang="ko-KR" altLang="en-US"/>
          </a:p>
        </p:txBody>
      </p:sp>
    </p:spTree>
    <p:extLst>
      <p:ext uri="{BB962C8B-B14F-4D97-AF65-F5344CB8AC3E}">
        <p14:creationId xmlns:p14="http://schemas.microsoft.com/office/powerpoint/2010/main" val="15131143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제적은 어떤 이유로 인해 학교를 </a:t>
            </a:r>
            <a:r>
              <a:rPr lang="ko-KR" altLang="en-US" dirty="0" err="1"/>
              <a:t>다닐수</a:t>
            </a:r>
            <a:r>
              <a:rPr lang="ko-KR" altLang="en-US" dirty="0"/>
              <a:t> 없는 것을 말하고</a:t>
            </a:r>
            <a:r>
              <a:rPr lang="en-US" altLang="ko-KR" dirty="0"/>
              <a:t>, </a:t>
            </a:r>
          </a:p>
          <a:p>
            <a:r>
              <a:rPr lang="ko-KR" altLang="en-US" dirty="0"/>
              <a:t>자퇴는 본인이 스스로 퇴학을 신청하는 것을 말합니다</a:t>
            </a:r>
            <a:r>
              <a:rPr lang="en-US" altLang="ko-KR" dirty="0"/>
              <a:t>. </a:t>
            </a:r>
          </a:p>
          <a:p>
            <a:endParaRPr lang="en-US" altLang="ko-KR" dirty="0"/>
          </a:p>
          <a:p>
            <a:r>
              <a:rPr lang="ko-KR" altLang="en-US" dirty="0"/>
              <a:t>또한 평점 </a:t>
            </a:r>
            <a:r>
              <a:rPr lang="en-US" altLang="ko-KR" dirty="0"/>
              <a:t>1.5</a:t>
            </a:r>
            <a:r>
              <a:rPr lang="ko-KR" altLang="en-US" dirty="0"/>
              <a:t>가 안되는 학생은 학사경고를 받는데</a:t>
            </a:r>
            <a:endParaRPr lang="en-US" altLang="ko-KR" dirty="0"/>
          </a:p>
          <a:p>
            <a:r>
              <a:rPr lang="ko-KR" altLang="en-US" dirty="0"/>
              <a:t>이경우 비자 연장이 안 될 수도 있습니다</a:t>
            </a:r>
            <a:r>
              <a:rPr lang="en-US" altLang="ko-KR" dirty="0"/>
              <a:t>.</a:t>
            </a:r>
          </a:p>
          <a:p>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71</a:t>
            </a:fld>
            <a:endParaRPr lang="ko-KR" altLang="en-US"/>
          </a:p>
        </p:txBody>
      </p:sp>
    </p:spTree>
    <p:extLst>
      <p:ext uri="{BB962C8B-B14F-4D97-AF65-F5344CB8AC3E}">
        <p14:creationId xmlns:p14="http://schemas.microsoft.com/office/powerpoint/2010/main" val="9696680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77</a:t>
            </a:fld>
            <a:endParaRPr lang="ko-KR" altLang="en-US"/>
          </a:p>
        </p:txBody>
      </p:sp>
    </p:spTree>
    <p:extLst>
      <p:ext uri="{BB962C8B-B14F-4D97-AF65-F5344CB8AC3E}">
        <p14:creationId xmlns:p14="http://schemas.microsoft.com/office/powerpoint/2010/main" val="144073999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78</a:t>
            </a:fld>
            <a:endParaRPr lang="ko-KR" altLang="en-US"/>
          </a:p>
        </p:txBody>
      </p:sp>
    </p:spTree>
    <p:extLst>
      <p:ext uri="{BB962C8B-B14F-4D97-AF65-F5344CB8AC3E}">
        <p14:creationId xmlns:p14="http://schemas.microsoft.com/office/powerpoint/2010/main" val="394703797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79</a:t>
            </a:fld>
            <a:endParaRPr lang="ko-KR" altLang="en-US"/>
          </a:p>
        </p:txBody>
      </p:sp>
    </p:spTree>
    <p:extLst>
      <p:ext uri="{BB962C8B-B14F-4D97-AF65-F5344CB8AC3E}">
        <p14:creationId xmlns:p14="http://schemas.microsoft.com/office/powerpoint/2010/main" val="21263308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지금부터는 외국인 등록</a:t>
            </a:r>
            <a:r>
              <a:rPr lang="en-US" altLang="ko-KR" dirty="0"/>
              <a:t>, </a:t>
            </a:r>
            <a:r>
              <a:rPr lang="ko-KR" altLang="en-US" dirty="0" err="1"/>
              <a:t>비자변경</a:t>
            </a:r>
            <a:r>
              <a:rPr lang="en-US" altLang="ko-KR" dirty="0"/>
              <a:t>, </a:t>
            </a:r>
            <a:r>
              <a:rPr lang="ko-KR" altLang="en-US" dirty="0" err="1"/>
              <a:t>체류자격외</a:t>
            </a:r>
            <a:r>
              <a:rPr lang="ko-KR" altLang="en-US" dirty="0"/>
              <a:t> 활동에 대해 설명을 드리겠습니다</a:t>
            </a:r>
            <a:r>
              <a:rPr lang="en-US" altLang="ko-KR" dirty="0"/>
              <a:t>.</a:t>
            </a:r>
          </a:p>
          <a:p>
            <a:endParaRPr lang="en-US" altLang="ko-KR" dirty="0"/>
          </a:p>
          <a:p>
            <a:r>
              <a:rPr lang="ko-KR" altLang="en-US" dirty="0"/>
              <a:t>한국에 입국해서 </a:t>
            </a:r>
            <a:r>
              <a:rPr lang="en-US" altLang="ko-KR" dirty="0"/>
              <a:t>90</a:t>
            </a:r>
            <a:r>
              <a:rPr lang="ko-KR" altLang="en-US" dirty="0" err="1"/>
              <a:t>일이상</a:t>
            </a:r>
            <a:r>
              <a:rPr lang="ko-KR" altLang="en-US" dirty="0"/>
              <a:t> 체류하는 학생은 모두 외국인 등록을 해야합니다</a:t>
            </a:r>
            <a:r>
              <a:rPr lang="en-US" altLang="ko-KR" dirty="0"/>
              <a:t>.</a:t>
            </a:r>
          </a:p>
          <a:p>
            <a:endParaRPr lang="en-US" altLang="ko-KR" dirty="0"/>
          </a:p>
          <a:p>
            <a:r>
              <a:rPr lang="ko-KR" altLang="en-US" dirty="0"/>
              <a:t>세종로 출입국사무소는</a:t>
            </a:r>
            <a:r>
              <a:rPr lang="en-US" altLang="ko-KR" dirty="0"/>
              <a:t> </a:t>
            </a:r>
            <a:r>
              <a:rPr lang="ko-KR" altLang="en-US" dirty="0"/>
              <a:t>지하철 </a:t>
            </a:r>
            <a:r>
              <a:rPr lang="en-US" altLang="ko-KR" dirty="0"/>
              <a:t>1</a:t>
            </a:r>
            <a:r>
              <a:rPr lang="ko-KR" altLang="en-US" dirty="0"/>
              <a:t>호선 </a:t>
            </a:r>
            <a:r>
              <a:rPr lang="ko-KR" altLang="en-US" dirty="0" err="1"/>
              <a:t>종각역</a:t>
            </a:r>
            <a:r>
              <a:rPr lang="ko-KR" altLang="en-US" dirty="0"/>
              <a:t> </a:t>
            </a:r>
            <a:r>
              <a:rPr lang="en-US" altLang="ko-KR" dirty="0"/>
              <a:t>6</a:t>
            </a:r>
            <a:r>
              <a:rPr lang="ko-KR" altLang="en-US" dirty="0" err="1"/>
              <a:t>번출구</a:t>
            </a:r>
            <a:r>
              <a:rPr lang="ko-KR" altLang="en-US" dirty="0"/>
              <a:t> 서울 글로벌센터 </a:t>
            </a:r>
            <a:r>
              <a:rPr lang="en-US" altLang="ko-KR" dirty="0"/>
              <a:t>2</a:t>
            </a:r>
            <a:r>
              <a:rPr lang="ko-KR" altLang="en-US" dirty="0"/>
              <a:t>층에 있습니다</a:t>
            </a:r>
            <a:r>
              <a:rPr lang="en-US" altLang="ko-KR" dirty="0"/>
              <a:t>.</a:t>
            </a:r>
          </a:p>
          <a:p>
            <a:r>
              <a:rPr lang="ko-KR" altLang="en-US" dirty="0" err="1"/>
              <a:t>가기전엔</a:t>
            </a:r>
            <a:r>
              <a:rPr lang="ko-KR" altLang="en-US" dirty="0"/>
              <a:t> 꼭 </a:t>
            </a:r>
            <a:r>
              <a:rPr lang="ko-KR" altLang="en-US" dirty="0" err="1"/>
              <a:t>방문예약을</a:t>
            </a:r>
            <a:r>
              <a:rPr lang="ko-KR" altLang="en-US" dirty="0"/>
              <a:t> </a:t>
            </a:r>
            <a:r>
              <a:rPr lang="ko-KR" altLang="en-US" dirty="0" err="1"/>
              <a:t>미리해서</a:t>
            </a:r>
            <a:r>
              <a:rPr lang="ko-KR" altLang="en-US" dirty="0"/>
              <a:t> 가야하고 </a:t>
            </a:r>
            <a:endParaRPr lang="en-US" altLang="ko-KR" dirty="0"/>
          </a:p>
          <a:p>
            <a:r>
              <a:rPr lang="ko-KR" altLang="en-US" dirty="0" err="1"/>
              <a:t>준비서류중</a:t>
            </a:r>
            <a:r>
              <a:rPr lang="ko-KR" altLang="en-US" dirty="0"/>
              <a:t> 재학증명서는 </a:t>
            </a:r>
            <a:r>
              <a:rPr lang="ko-KR" altLang="en-US" dirty="0" err="1"/>
              <a:t>개강후부터</a:t>
            </a:r>
            <a:r>
              <a:rPr lang="ko-KR" altLang="en-US" dirty="0"/>
              <a:t> </a:t>
            </a:r>
            <a:endParaRPr lang="en-US" altLang="ko-KR" dirty="0"/>
          </a:p>
          <a:p>
            <a:r>
              <a:rPr lang="ko-KR" altLang="en-US" dirty="0" err="1"/>
              <a:t>화도관</a:t>
            </a:r>
            <a:r>
              <a:rPr lang="ko-KR" altLang="en-US" dirty="0"/>
              <a:t> </a:t>
            </a:r>
            <a:r>
              <a:rPr lang="en-US" altLang="ko-KR" dirty="0"/>
              <a:t>1</a:t>
            </a:r>
            <a:r>
              <a:rPr lang="ko-KR" altLang="en-US" dirty="0"/>
              <a:t>층 학생서비스센터에서 발급받을 수 있습니다</a:t>
            </a:r>
            <a:r>
              <a:rPr lang="en-US" altLang="ko-KR" dirty="0"/>
              <a:t>.</a:t>
            </a:r>
          </a:p>
          <a:p>
            <a:endParaRPr lang="en-US" altLang="ko-KR" dirty="0"/>
          </a:p>
          <a:p>
            <a:r>
              <a:rPr lang="ko-KR" altLang="en-US" dirty="0"/>
              <a:t>또</a:t>
            </a:r>
            <a:r>
              <a:rPr lang="en-US" altLang="ko-KR" dirty="0"/>
              <a:t>, </a:t>
            </a:r>
            <a:r>
              <a:rPr lang="ko-KR" altLang="en-US" dirty="0"/>
              <a:t>비자와 관련해서 궁금한 것이 있으면 </a:t>
            </a:r>
            <a:endParaRPr lang="en-US" altLang="ko-KR" dirty="0"/>
          </a:p>
          <a:p>
            <a:r>
              <a:rPr lang="en-US" altLang="ko-KR" dirty="0"/>
              <a:t>1345 </a:t>
            </a:r>
            <a:r>
              <a:rPr lang="ko-KR" altLang="en-US" dirty="0" err="1"/>
              <a:t>외국인안내</a:t>
            </a:r>
            <a:r>
              <a:rPr lang="ko-KR" altLang="en-US" dirty="0"/>
              <a:t> 콜센터를 이용하면 여러가지 언어로 상담이 가능합니다</a:t>
            </a:r>
            <a:r>
              <a:rPr lang="en-US" altLang="ko-KR" dirty="0"/>
              <a:t>. </a:t>
            </a:r>
            <a:r>
              <a:rPr lang="ko-KR" altLang="en-US"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80</a:t>
            </a:fld>
            <a:endParaRPr lang="ko-KR" altLang="en-US"/>
          </a:p>
        </p:txBody>
      </p:sp>
    </p:spTree>
    <p:extLst>
      <p:ext uri="{BB962C8B-B14F-4D97-AF65-F5344CB8AC3E}">
        <p14:creationId xmlns:p14="http://schemas.microsoft.com/office/powerpoint/2010/main" val="353085875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81</a:t>
            </a:fld>
            <a:endParaRPr lang="ko-KR" altLang="en-US"/>
          </a:p>
        </p:txBody>
      </p:sp>
    </p:spTree>
    <p:extLst>
      <p:ext uri="{BB962C8B-B14F-4D97-AF65-F5344CB8AC3E}">
        <p14:creationId xmlns:p14="http://schemas.microsoft.com/office/powerpoint/2010/main" val="8765685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82</a:t>
            </a:fld>
            <a:endParaRPr lang="ko-KR" altLang="en-US"/>
          </a:p>
        </p:txBody>
      </p:sp>
    </p:spTree>
    <p:extLst>
      <p:ext uri="{BB962C8B-B14F-4D97-AF65-F5344CB8AC3E}">
        <p14:creationId xmlns:p14="http://schemas.microsoft.com/office/powerpoint/2010/main" val="39778407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83</a:t>
            </a:fld>
            <a:endParaRPr lang="ko-KR" altLang="en-US"/>
          </a:p>
        </p:txBody>
      </p:sp>
    </p:spTree>
    <p:extLst>
      <p:ext uri="{BB962C8B-B14F-4D97-AF65-F5344CB8AC3E}">
        <p14:creationId xmlns:p14="http://schemas.microsoft.com/office/powerpoint/2010/main" val="32340915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84</a:t>
            </a:fld>
            <a:endParaRPr lang="ko-KR" altLang="en-US"/>
          </a:p>
        </p:txBody>
      </p:sp>
    </p:spTree>
    <p:extLst>
      <p:ext uri="{BB962C8B-B14F-4D97-AF65-F5344CB8AC3E}">
        <p14:creationId xmlns:p14="http://schemas.microsoft.com/office/powerpoint/2010/main" val="6423796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85</a:t>
            </a:fld>
            <a:endParaRPr lang="ko-KR" altLang="en-US"/>
          </a:p>
        </p:txBody>
      </p:sp>
    </p:spTree>
    <p:extLst>
      <p:ext uri="{BB962C8B-B14F-4D97-AF65-F5344CB8AC3E}">
        <p14:creationId xmlns:p14="http://schemas.microsoft.com/office/powerpoint/2010/main" val="332991781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86</a:t>
            </a:fld>
            <a:endParaRPr lang="ko-KR" altLang="en-US"/>
          </a:p>
        </p:txBody>
      </p:sp>
    </p:spTree>
    <p:extLst>
      <p:ext uri="{BB962C8B-B14F-4D97-AF65-F5344CB8AC3E}">
        <p14:creationId xmlns:p14="http://schemas.microsoft.com/office/powerpoint/2010/main" val="348444099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멘토링 단체활동으로 작년에는 </a:t>
            </a:r>
            <a:r>
              <a:rPr lang="ko-KR" altLang="en-US" dirty="0" err="1"/>
              <a:t>한복체험과</a:t>
            </a:r>
            <a:r>
              <a:rPr lang="ko-KR" altLang="en-US" dirty="0"/>
              <a:t> 전통공연관람을 했고</a:t>
            </a:r>
            <a:r>
              <a:rPr lang="en-US" altLang="ko-KR" dirty="0"/>
              <a:t>, </a:t>
            </a:r>
          </a:p>
          <a:p>
            <a:r>
              <a:rPr lang="ko-KR" altLang="en-US" dirty="0" err="1"/>
              <a:t>삼성이노베이션뮤지엄이라고</a:t>
            </a:r>
            <a:r>
              <a:rPr lang="ko-KR" altLang="en-US" dirty="0"/>
              <a:t> 전자산업발전을 전시해놓은 곳에도 다녀왔습니다</a:t>
            </a:r>
            <a:r>
              <a:rPr lang="en-US" altLang="ko-KR" dirty="0"/>
              <a:t>.</a:t>
            </a:r>
          </a:p>
          <a:p>
            <a:endParaRPr lang="en-US" altLang="ko-KR" dirty="0"/>
          </a:p>
          <a:p>
            <a:r>
              <a:rPr lang="ko-KR" altLang="en-US" dirty="0"/>
              <a:t>그리고 작년에는 천안에 있는 독립기념관에 가서 </a:t>
            </a:r>
            <a:endParaRPr lang="en-US" altLang="ko-KR" dirty="0"/>
          </a:p>
          <a:p>
            <a:r>
              <a:rPr lang="ko-KR" altLang="en-US" dirty="0"/>
              <a:t>한국역사에 대해공부하고 도자기 만들기 체험도 하고 왔습니다</a:t>
            </a:r>
            <a:r>
              <a:rPr lang="en-US" altLang="ko-KR" dirty="0"/>
              <a:t>. </a:t>
            </a:r>
          </a:p>
          <a:p>
            <a:r>
              <a:rPr lang="ko-KR" altLang="en-US" dirty="0"/>
              <a:t>참고로 </a:t>
            </a:r>
            <a:r>
              <a:rPr lang="ko-KR" altLang="en-US" dirty="0" err="1"/>
              <a:t>단체활동은</a:t>
            </a:r>
            <a:r>
              <a:rPr lang="ko-KR" altLang="en-US" dirty="0"/>
              <a:t> 모두 무료입니다</a:t>
            </a:r>
            <a:r>
              <a:rPr lang="en-US" altLang="ko-KR" dirty="0"/>
              <a:t>!</a:t>
            </a:r>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87</a:t>
            </a:fld>
            <a:endParaRPr lang="ko-KR" altLang="en-US"/>
          </a:p>
        </p:txBody>
      </p:sp>
    </p:spTree>
    <p:extLst>
      <p:ext uri="{BB962C8B-B14F-4D97-AF65-F5344CB8AC3E}">
        <p14:creationId xmlns:p14="http://schemas.microsoft.com/office/powerpoint/2010/main" val="27001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또 광운대학교만의 특별한 프로그램으로 </a:t>
            </a:r>
            <a:r>
              <a:rPr lang="ko-KR" altLang="en-US" dirty="0" err="1"/>
              <a:t>런치톡톡</a:t>
            </a:r>
            <a:r>
              <a:rPr lang="ko-KR" altLang="en-US" dirty="0"/>
              <a:t> 프로그램이 있습니다</a:t>
            </a:r>
            <a:r>
              <a:rPr lang="en-US" altLang="ko-KR" dirty="0"/>
              <a:t>.</a:t>
            </a:r>
          </a:p>
          <a:p>
            <a:endParaRPr lang="en-US" altLang="ko-KR" dirty="0"/>
          </a:p>
          <a:p>
            <a:r>
              <a:rPr lang="ko-KR" altLang="en-US" dirty="0"/>
              <a:t>여기 사진은 우리 학생들과 총장님이 점심을 같이 먹은 사진인데요</a:t>
            </a:r>
            <a:endParaRPr lang="en-US" altLang="ko-KR" dirty="0"/>
          </a:p>
          <a:p>
            <a:r>
              <a:rPr lang="ko-KR" altLang="en-US" dirty="0"/>
              <a:t>매번 이렇게 총장님과 식사를 하는 건 아니고</a:t>
            </a:r>
            <a:r>
              <a:rPr lang="en-US" altLang="ko-KR" dirty="0"/>
              <a:t>, </a:t>
            </a:r>
          </a:p>
          <a:p>
            <a:r>
              <a:rPr lang="ko-KR" altLang="en-US" dirty="0"/>
              <a:t>유학생 담당자들이 돌아가며 외국학생들과 점심을 먹으며 </a:t>
            </a:r>
            <a:endParaRPr lang="en-US" altLang="ko-KR" dirty="0"/>
          </a:p>
          <a:p>
            <a:r>
              <a:rPr lang="ko-KR" altLang="en-US" dirty="0"/>
              <a:t>유학생활에 어떤 어려움이 있는지 도와줄게 있는지 듣고 친해지는 시간을 갖습니다</a:t>
            </a:r>
            <a:r>
              <a:rPr lang="en-US" altLang="ko-KR" dirty="0"/>
              <a:t>.</a:t>
            </a:r>
          </a:p>
          <a:p>
            <a:r>
              <a:rPr lang="ko-KR" altLang="en-US" dirty="0"/>
              <a:t>이것도 한학기에 </a:t>
            </a:r>
            <a:r>
              <a:rPr lang="en-US" altLang="ko-KR" dirty="0"/>
              <a:t>1</a:t>
            </a:r>
            <a:r>
              <a:rPr lang="ko-KR" altLang="en-US" dirty="0"/>
              <a:t>번씩은 꼭 참석해야하는 프로그램입니다</a:t>
            </a:r>
            <a:r>
              <a:rPr lang="en-US" altLang="ko-KR" dirty="0"/>
              <a:t>. </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88</a:t>
            </a:fld>
            <a:endParaRPr lang="ko-KR" altLang="en-US"/>
          </a:p>
        </p:txBody>
      </p:sp>
    </p:spTree>
    <p:extLst>
      <p:ext uri="{BB962C8B-B14F-4D97-AF65-F5344CB8AC3E}">
        <p14:creationId xmlns:p14="http://schemas.microsoft.com/office/powerpoint/2010/main" val="84924827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 유학생 상담프로그램을 진행하고 있습니다</a:t>
            </a:r>
            <a:r>
              <a:rPr lang="en-US" altLang="ko-KR" dirty="0"/>
              <a:t>.</a:t>
            </a:r>
          </a:p>
          <a:p>
            <a:endParaRPr lang="en-US" altLang="ko-KR" dirty="0"/>
          </a:p>
          <a:p>
            <a:r>
              <a:rPr lang="ko-KR" altLang="en-US" dirty="0"/>
              <a:t>베트남 출신유학생은 우리 학교 베트남 교수님이 계신데 그분과 상담을 하고</a:t>
            </a:r>
            <a:endParaRPr lang="en-US" altLang="ko-KR" dirty="0"/>
          </a:p>
          <a:p>
            <a:r>
              <a:rPr lang="ko-KR" altLang="en-US" dirty="0"/>
              <a:t>중국출신 유학생은 우리 학교를 졸업한 중국대학원생이</a:t>
            </a:r>
            <a:endParaRPr lang="en-US" altLang="ko-KR" dirty="0"/>
          </a:p>
          <a:p>
            <a:r>
              <a:rPr lang="ko-KR" altLang="en-US" dirty="0"/>
              <a:t>생활이나 학업에 대한 상담을 해줄 예정입니다</a:t>
            </a:r>
            <a:r>
              <a:rPr lang="en-US" altLang="ko-KR" dirty="0"/>
              <a:t>.</a:t>
            </a:r>
          </a:p>
          <a:p>
            <a:r>
              <a:rPr lang="ko-KR" altLang="en-US" dirty="0" err="1"/>
              <a:t>그외</a:t>
            </a:r>
            <a:r>
              <a:rPr lang="ko-KR" altLang="en-US" dirty="0"/>
              <a:t> 국적은 </a:t>
            </a:r>
            <a:r>
              <a:rPr lang="ko-KR" altLang="en-US" dirty="0" err="1"/>
              <a:t>국제교류팀</a:t>
            </a:r>
            <a:r>
              <a:rPr lang="ko-KR" altLang="en-US" dirty="0"/>
              <a:t> 직원과 상담이 가능합니다</a:t>
            </a:r>
            <a:r>
              <a:rPr lang="en-US" altLang="ko-KR" dirty="0"/>
              <a:t>.</a:t>
            </a:r>
          </a:p>
          <a:p>
            <a:endParaRPr lang="en-US" altLang="ko-KR" dirty="0"/>
          </a:p>
          <a:p>
            <a:r>
              <a:rPr lang="ko-KR" altLang="en-US" dirty="0"/>
              <a:t>광운대학교 학생은 </a:t>
            </a:r>
            <a:r>
              <a:rPr lang="ko-KR" altLang="en-US" dirty="0" err="1"/>
              <a:t>매학기</a:t>
            </a:r>
            <a:r>
              <a:rPr lang="ko-KR" altLang="en-US" dirty="0"/>
              <a:t> </a:t>
            </a:r>
            <a:r>
              <a:rPr lang="en-US" altLang="ko-KR" dirty="0"/>
              <a:t>1</a:t>
            </a:r>
            <a:r>
              <a:rPr lang="ko-KR" altLang="en-US" dirty="0" err="1"/>
              <a:t>회이상</a:t>
            </a:r>
            <a:r>
              <a:rPr lang="ko-KR" altLang="en-US" dirty="0"/>
              <a:t> 의무적으로 상담에 참가해야 합니다</a:t>
            </a:r>
            <a:r>
              <a:rPr lang="en-US" altLang="ko-KR" dirty="0"/>
              <a:t>. </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89</a:t>
            </a:fld>
            <a:endParaRPr lang="ko-KR" altLang="en-US"/>
          </a:p>
        </p:txBody>
      </p:sp>
    </p:spTree>
    <p:extLst>
      <p:ext uri="{BB962C8B-B14F-4D97-AF65-F5344CB8AC3E}">
        <p14:creationId xmlns:p14="http://schemas.microsoft.com/office/powerpoint/2010/main" val="83360099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90</a:t>
            </a:fld>
            <a:endParaRPr lang="ko-KR" altLang="en-US"/>
          </a:p>
        </p:txBody>
      </p:sp>
    </p:spTree>
    <p:extLst>
      <p:ext uri="{BB962C8B-B14F-4D97-AF65-F5344CB8AC3E}">
        <p14:creationId xmlns:p14="http://schemas.microsoft.com/office/powerpoint/2010/main" val="188600915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91</a:t>
            </a:fld>
            <a:endParaRPr lang="ko-KR" altLang="en-US"/>
          </a:p>
        </p:txBody>
      </p:sp>
    </p:spTree>
    <p:extLst>
      <p:ext uri="{BB962C8B-B14F-4D97-AF65-F5344CB8AC3E}">
        <p14:creationId xmlns:p14="http://schemas.microsoft.com/office/powerpoint/2010/main" val="142355850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92</a:t>
            </a:fld>
            <a:endParaRPr lang="ko-KR" altLang="en-US"/>
          </a:p>
        </p:txBody>
      </p:sp>
    </p:spTree>
    <p:extLst>
      <p:ext uri="{BB962C8B-B14F-4D97-AF65-F5344CB8AC3E}">
        <p14:creationId xmlns:p14="http://schemas.microsoft.com/office/powerpoint/2010/main" val="363729424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93</a:t>
            </a:fld>
            <a:endParaRPr lang="ko-KR" altLang="en-US"/>
          </a:p>
        </p:txBody>
      </p:sp>
    </p:spTree>
    <p:extLst>
      <p:ext uri="{BB962C8B-B14F-4D97-AF65-F5344CB8AC3E}">
        <p14:creationId xmlns:p14="http://schemas.microsoft.com/office/powerpoint/2010/main" val="239550765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94</a:t>
            </a:fld>
            <a:endParaRPr lang="ko-KR" altLang="en-US"/>
          </a:p>
        </p:txBody>
      </p:sp>
    </p:spTree>
    <p:extLst>
      <p:ext uri="{BB962C8B-B14F-4D97-AF65-F5344CB8AC3E}">
        <p14:creationId xmlns:p14="http://schemas.microsoft.com/office/powerpoint/2010/main" val="109953485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95</a:t>
            </a:fld>
            <a:endParaRPr lang="ko-KR" altLang="en-US"/>
          </a:p>
        </p:txBody>
      </p:sp>
    </p:spTree>
    <p:extLst>
      <p:ext uri="{BB962C8B-B14F-4D97-AF65-F5344CB8AC3E}">
        <p14:creationId xmlns:p14="http://schemas.microsoft.com/office/powerpoint/2010/main" val="2334006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p:cNvSpPr>
            <a:spLocks noGrp="1"/>
          </p:cNvSpPr>
          <p:nvPr>
            <p:ph type="dt" sz="half" idx="10"/>
          </p:nvPr>
        </p:nvSpPr>
        <p:spPr/>
        <p:txBody>
          <a:bodyPr/>
          <a:lstStyle/>
          <a:p>
            <a:fld id="{D0696620-902F-40C9-BBBA-FAE998EBF18D}"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18974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8710746F-B6DF-43F1-BC06-A19ECF7D27C9}"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294514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p:cNvSpPr>
            <a:spLocks noGrp="1"/>
          </p:cNvSpPr>
          <p:nvPr>
            <p:ph type="dt" sz="half" idx="10"/>
          </p:nvPr>
        </p:nvSpPr>
        <p:spPr/>
        <p:txBody>
          <a:bodyPr/>
          <a:lstStyle/>
          <a:p>
            <a:fld id="{A3A27AAE-903C-4701-9A6A-D27DF2B2840E}"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123262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79A5CD12-05DD-4B73-A42F-A6B3ACC0F8DD}"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880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E8C2BEF4-9BA7-4738-BAC0-D2630244A842}" type="datetime1">
              <a:rPr lang="ko-KR" altLang="en-US" smtClean="0"/>
              <a:t>2021-02-22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977074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2B47A09F-F3B3-4A64-BD86-E44434AC3F35}" type="datetime1">
              <a:rPr lang="ko-KR" altLang="en-US" smtClean="0"/>
              <a:t>2021-02-22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775424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DFF9FAC0-0CF6-4AC8-B601-E891E5830AE5}" type="datetime1">
              <a:rPr lang="ko-KR" altLang="en-US" smtClean="0"/>
              <a:t>2021-02-22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982172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p:cNvSpPr>
            <a:spLocks noGrp="1"/>
          </p:cNvSpPr>
          <p:nvPr>
            <p:ph type="dt" sz="half" idx="10"/>
          </p:nvPr>
        </p:nvSpPr>
        <p:spPr/>
        <p:txBody>
          <a:bodyPr/>
          <a:lstStyle/>
          <a:p>
            <a:fld id="{484BD941-5676-47EF-9003-1AABD0359C58}"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201053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p:cNvSpPr>
            <a:spLocks noGrp="1"/>
          </p:cNvSpPr>
          <p:nvPr>
            <p:ph type="dt" sz="half" idx="10"/>
          </p:nvPr>
        </p:nvSpPr>
        <p:spPr/>
        <p:txBody>
          <a:bodyPr/>
          <a:lstStyle/>
          <a:p>
            <a:fld id="{6458F771-3080-4265-B19B-A901ABAF0F14}"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547480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466332F0-EAE6-4590-BCC9-9751BCFF2B85}"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644323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267AB75A-0B6E-444D-8173-E591CE6B93EA}"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92486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제목 및 캡션">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ko-KR" altLang="en-US"/>
              <a:t>마스터 제목 스타일 편집</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AB9E531E-FD56-45CF-8150-E7E917ED960E}" type="datetimeFigureOut">
              <a:rPr lang="ko-KR" altLang="en-US" smtClean="0"/>
              <a:t>2021-02-22</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1052142-E16F-4B9C-9679-8361A10DFFCC}" type="slidenum">
              <a:rPr lang="ko-KR" altLang="en-US" smtClean="0"/>
              <a:t>‹#›</a:t>
            </a:fld>
            <a:endParaRPr lang="ko-KR"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680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1037AD-3DA4-4CC5-84B2-2FB14F694F19}" type="datetime1">
              <a:rPr lang="ko-KR" altLang="en-US" smtClean="0"/>
              <a:t>2021-02-22</a:t>
            </a:fld>
            <a:endParaRPr lang="ko-KR" altLang="en-US"/>
          </a:p>
        </p:txBody>
      </p:sp>
      <p:sp>
        <p:nvSpPr>
          <p:cNvPr id="5" name="바닥글 개체 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740141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www.youtube.com/watch?v=2VUtE-u-7k4&amp;t="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s://www.kw.ac.kr/ko/tour/tour01.jsp"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jpeg"/><Relationship Id="rId3" Type="http://schemas.openxmlformats.org/officeDocument/2006/relationships/image" Target="../media/image5.png"/><Relationship Id="rId7" Type="http://schemas.openxmlformats.org/officeDocument/2006/relationships/image" Target="../media/image9.jpg"/><Relationship Id="rId12"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pn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g"/><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hyperlink" Target="https://www.kw.ac.kr/ko/life/bachelor_calendar.jsp"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hyperlink" Target="https://www.kw.ac.kr/ko/tour/tour01.jsp" TargetMode="External"/><Relationship Id="rId5" Type="http://schemas.openxmlformats.org/officeDocument/2006/relationships/hyperlink" Target="https://www.kw.ac.kr/ko/univ/glance.jsp" TargetMode="Externa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hyperlink" Target="http://www.kw.ac.kr/ko/life/notice.jsp?BoardMode=view&amp;DUID=35118" TargetMode="Externa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hyperlink" Target="https://www.kw.ac.kr/ko/life/notice.jsp?BoardMode=view&amp;DUID=35205"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205" TargetMode="Externa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hyperlink" Target="https://www.kw.ac.kr/"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klas.kw.ac.kr/usr/cmn/login/LoginForm.do"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svg"/><Relationship Id="rId5" Type="http://schemas.openxmlformats.org/officeDocument/2006/relationships/image" Target="../media/image30.png"/><Relationship Id="rId4" Type="http://schemas.openxmlformats.org/officeDocument/2006/relationships/image" Target="../media/image30.svg"/></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klas.kw.ac.kr/usr/cmn/login/LoginForm.do"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2.svg"/><Relationship Id="rId5" Type="http://schemas.openxmlformats.org/officeDocument/2006/relationships/image" Target="../media/image30.png"/><Relationship Id="rId4" Type="http://schemas.openxmlformats.org/officeDocument/2006/relationships/image" Target="../media/image30.svg"/></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2.png"/><Relationship Id="rId7" Type="http://schemas.openxmlformats.org/officeDocument/2006/relationships/hyperlink" Target="http://www.kw.ac.kr/ko/life/notice.jsp?BoardMode=view&amp;DUID=35178"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hyperlink" Target="https://klas.kw.ac.kr/" TargetMode="External"/><Relationship Id="rId5" Type="http://schemas.openxmlformats.org/officeDocument/2006/relationships/hyperlink" Target="http://www.kw.ac.kr/" TargetMode="External"/><Relationship Id="rId4" Type="http://schemas.openxmlformats.org/officeDocument/2006/relationships/image" Target="../media/image3.png"/><Relationship Id="rId9" Type="http://schemas.openxmlformats.org/officeDocument/2006/relationships/hyperlink" Target="http://www.kw.ac.kr/ko/life/notice.jsp?BoardMode=view&amp;DUID=35176"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2.JPG"/><Relationship Id="rId5" Type="http://schemas.openxmlformats.org/officeDocument/2006/relationships/image" Target="../media/image51.JP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gif"/><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hyperlink" Target="http://www.kw.ac.kr/ko/life/notice.jsp?BoardMode=view&amp;DUID=35176" TargetMode="Externa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hyperlink" Target="http://www.kw.ac.kr/ko/life/notice.jsp?BoardMode=view&amp;DUID=35205" TargetMode="External"/><Relationship Id="rId5" Type="http://schemas.openxmlformats.org/officeDocument/2006/relationships/hyperlink" Target="http://www.kw.ac.kr/ko/life/notice.jsp?BoardMode=view&amp;DUID=35178" TargetMode="Externa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hyperlink" Target="https://everytime.kr/" TargetMode="Externa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hyperlink" Target="http://www.kw.ac.kr/ko/life/notice.jsp?BoardMode=view&amp;DUID=35192" TargetMode="Externa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png"/><Relationship Id="rId9" Type="http://schemas.microsoft.com/office/2007/relationships/diagramDrawing" Target="../diagrams/drawing1.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3" Type="http://schemas.openxmlformats.org/officeDocument/2006/relationships/image" Target="../media/image72.sv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hyperlink" Target="https://www.kw.ac.kr/ko/life/notice.jsp?BoardMode=view&amp;DUID=35236&amp;tpage=1&amp;searchKey=1&amp;searchVal=%EB%93%B1%EB%A1%9D&amp;srCategoryId"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74.svg"/><Relationship Id="rId5" Type="http://schemas.openxmlformats.org/officeDocument/2006/relationships/image" Target="../media/image66.png"/><Relationship Id="rId4" Type="http://schemas.openxmlformats.org/officeDocument/2006/relationships/image" Target="../media/image72.svg"/></Relationships>
</file>

<file path=ppt/slides/_rels/slide6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65.png"/><Relationship Id="rId7" Type="http://schemas.openxmlformats.org/officeDocument/2006/relationships/hyperlink" Target="https://www.kw.ac.kr/ko/life/notice.jsp?BoardMode=view&amp;DUID=35236&amp;tpage=1&amp;searchKey=1&amp;searchVal=%EB%93%B1%EB%A1%9D&amp;srCategoryId"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74.svg"/><Relationship Id="rId5" Type="http://schemas.openxmlformats.org/officeDocument/2006/relationships/image" Target="../media/image67.png"/><Relationship Id="rId4" Type="http://schemas.openxmlformats.org/officeDocument/2006/relationships/image" Target="../media/image72.svg"/></Relationships>
</file>

<file path=ppt/slides/_rels/slide69.xml.rels><?xml version="1.0" encoding="UTF-8" standalone="yes"?>
<Relationships xmlns="http://schemas.openxmlformats.org/package/2006/relationships"><Relationship Id="rId3" Type="http://schemas.openxmlformats.org/officeDocument/2006/relationships/image" Target="../media/image74.sv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3.png"/></Relationships>
</file>

<file path=ppt/slides/_rels/slide72.xml.rels><?xml version="1.0" encoding="UTF-8" standalone="yes"?>
<Relationships xmlns="http://schemas.openxmlformats.org/package/2006/relationships"><Relationship Id="rId3" Type="http://schemas.openxmlformats.org/officeDocument/2006/relationships/image" Target="../media/image72.sv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hyperlink" Target="http://www.studyinkorea.go.kr/ko/sub/gks/selectBoardArticle.do"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3.png"/></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hyperlink" Target="http://www.hikorea.go.kr/" TargetMode="External"/><Relationship Id="rId4" Type="http://schemas.openxmlformats.org/officeDocument/2006/relationships/image" Target="../media/image3.png"/></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hyperlink" Target="https://www.kw.ac.kr/ko/life/notice.jsp?BoardMode=view&amp;DUID=33104" TargetMode="External"/><Relationship Id="rId5" Type="http://schemas.openxmlformats.org/officeDocument/2006/relationships/hyperlink" Target="http://www.hikorea.go.kr/" TargetMode="External"/><Relationship Id="rId4" Type="http://schemas.openxmlformats.org/officeDocument/2006/relationships/image" Target="../media/image3.png"/></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7.xml"/><Relationship Id="rId5" Type="http://schemas.openxmlformats.org/officeDocument/2006/relationships/image" Target="../media/image75.png"/><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8.jpe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77.jpeg"/><Relationship Id="rId5" Type="http://schemas.openxmlformats.org/officeDocument/2006/relationships/image" Target="../media/image76.png"/><Relationship Id="rId4" Type="http://schemas.openxmlformats.org/officeDocument/2006/relationships/image" Target="../media/image3.png"/></Relationships>
</file>

<file path=ppt/slides/_rels/slide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jpeg"/><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hyperlink" Target="https://youtu.be/trWM_N0NlT4" TargetMode="External"/><Relationship Id="rId4" Type="http://schemas.openxmlformats.org/officeDocument/2006/relationships/image" Target="../media/image3.png"/></Relationships>
</file>

<file path=ppt/slides/_rels/slide96.xml.rels><?xml version="1.0" encoding="UTF-8" standalone="yes"?>
<Relationships xmlns="http://schemas.openxmlformats.org/package/2006/relationships"><Relationship Id="rId8" Type="http://schemas.openxmlformats.org/officeDocument/2006/relationships/hyperlink" Target="https://www.kw.ac.kr/ko/life/notice.jsp?BoardMode=view&amp;DUID=35205" TargetMode="External"/><Relationship Id="rId13" Type="http://schemas.openxmlformats.org/officeDocument/2006/relationships/hyperlink" Target="https://www.kw.ac.kr/ko/life/notice.jsp?BoardMode=view&amp;DUID=35236&amp;tpage=1&amp;searchKey=1&amp;searchVal=%EB%93%B1%EB%A1%9D&amp;srCategoryId" TargetMode="External"/><Relationship Id="rId3" Type="http://schemas.openxmlformats.org/officeDocument/2006/relationships/hyperlink" Target="https://www.kw.ac.kr/ko/tour/tour01.jsp" TargetMode="External"/><Relationship Id="rId7" Type="http://schemas.openxmlformats.org/officeDocument/2006/relationships/hyperlink" Target="http://www.kw.ac.kr/ko/life/notice.jsp?BoardMode=view&amp;DUID=35118" TargetMode="External"/><Relationship Id="rId12" Type="http://schemas.openxmlformats.org/officeDocument/2006/relationships/hyperlink" Target="http://www.kw.ac.kr/ko/life/notice.jsp?BoardMode=view&amp;DUID=35178" TargetMode="External"/><Relationship Id="rId17" Type="http://schemas.openxmlformats.org/officeDocument/2006/relationships/hyperlink" Target="https://youtu.be/trWM_N0NlT4" TargetMode="External"/><Relationship Id="rId2" Type="http://schemas.openxmlformats.org/officeDocument/2006/relationships/hyperlink" Target="https://www.youtube.com/watch?v=2VUtE-u-7k4&amp;t=27s" TargetMode="External"/><Relationship Id="rId16" Type="http://schemas.openxmlformats.org/officeDocument/2006/relationships/hyperlink" Target="https://youtu.be/Ls8Uy4P1mUs" TargetMode="External"/><Relationship Id="rId1" Type="http://schemas.openxmlformats.org/officeDocument/2006/relationships/slideLayout" Target="../slideLayouts/slideLayout1.xml"/><Relationship Id="rId6" Type="http://schemas.openxmlformats.org/officeDocument/2006/relationships/hyperlink" Target="https://www.kw.ac.kr/ko/life/bachelor_calendar.jsp" TargetMode="External"/><Relationship Id="rId11" Type="http://schemas.openxmlformats.org/officeDocument/2006/relationships/hyperlink" Target="http://www.kw.ac.kr/ko/life/notice.jsp?BoardMode=view&amp;DUID=35176" TargetMode="External"/><Relationship Id="rId5" Type="http://schemas.openxmlformats.org/officeDocument/2006/relationships/hyperlink" Target="https://www.kw.ac.kr/ko/department/admin12.jsp" TargetMode="External"/><Relationship Id="rId15" Type="http://schemas.openxmlformats.org/officeDocument/2006/relationships/hyperlink" Target="https://www.kw.ac.kr/ko/life/notice.jsp?BoardMode=view&amp;DUID=33104" TargetMode="External"/><Relationship Id="rId10" Type="http://schemas.openxmlformats.org/officeDocument/2006/relationships/hyperlink" Target="https://www.kw.ac.kr/ko/life/notice.jsp?BoardMode=view&amp;DUID=33603&amp;tpage=1&amp;searchKey=1&amp;searchVal=klas&amp;srCategoryId" TargetMode="External"/><Relationship Id="rId4" Type="http://schemas.openxmlformats.org/officeDocument/2006/relationships/hyperlink" Target="https://www.kw.ac.kr/ko/life/ideology02.jsp" TargetMode="External"/><Relationship Id="rId9" Type="http://schemas.openxmlformats.org/officeDocument/2006/relationships/hyperlink" Target="https://www.kw.ac.kr/ko/life/notice.jsp?BoardMode=view&amp;DUID=35178" TargetMode="External"/><Relationship Id="rId14" Type="http://schemas.openxmlformats.org/officeDocument/2006/relationships/hyperlink" Target="http://www.hikorea.go.k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13701" y="-15931"/>
            <a:ext cx="12178300" cy="7116527"/>
          </a:xfrm>
          <a:prstGeom prst="rect">
            <a:avLst/>
          </a:prstGeom>
          <a:solidFill>
            <a:schemeClr val="bg1">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3"/>
          <a:stretch>
            <a:fillRect/>
          </a:stretch>
        </p:blipFill>
        <p:spPr>
          <a:xfrm>
            <a:off x="2658875" y="641263"/>
            <a:ext cx="6962775" cy="5219700"/>
          </a:xfrm>
          <a:prstGeom prst="rect">
            <a:avLst/>
          </a:prstGeom>
        </p:spPr>
      </p:pic>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5"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TextBox 4"/>
          <p:cNvSpPr txBox="1"/>
          <p:nvPr/>
        </p:nvSpPr>
        <p:spPr>
          <a:xfrm>
            <a:off x="9237307" y="5214632"/>
            <a:ext cx="2954694" cy="1200329"/>
          </a:xfrm>
          <a:prstGeom prst="rect">
            <a:avLst/>
          </a:prstGeom>
          <a:noFill/>
        </p:spPr>
        <p:txBody>
          <a:bodyPr wrap="square" rtlCol="0">
            <a:spAutoFit/>
          </a:bodyPr>
          <a:lstStyle/>
          <a:p>
            <a:r>
              <a:rPr lang="en-US" altLang="ko-KR" dirty="0">
                <a:solidFill>
                  <a:srgbClr val="800000"/>
                </a:solidFill>
                <a:latin typeface="Arial" panose="020B0604020202020204" pitchFamily="34" charset="0"/>
                <a:cs typeface="Arial" panose="020B0604020202020204" pitchFamily="34" charset="0"/>
              </a:rPr>
              <a:t>2021.02.22.</a:t>
            </a:r>
          </a:p>
          <a:p>
            <a:r>
              <a:rPr lang="en-US" altLang="ko-KR" dirty="0" err="1">
                <a:solidFill>
                  <a:srgbClr val="800000"/>
                </a:solidFill>
                <a:latin typeface="Arial" panose="020B0604020202020204" pitchFamily="34" charset="0"/>
                <a:cs typeface="Arial" panose="020B0604020202020204" pitchFamily="34" charset="0"/>
              </a:rPr>
              <a:t>Phòng</a:t>
            </a:r>
            <a:r>
              <a:rPr lang="en-US" altLang="ko-KR" dirty="0">
                <a:solidFill>
                  <a:srgbClr val="800000"/>
                </a:solidFill>
                <a:latin typeface="Arial" panose="020B0604020202020204" pitchFamily="34" charset="0"/>
                <a:cs typeface="Arial" panose="020B0604020202020204" pitchFamily="34" charset="0"/>
              </a:rPr>
              <a:t> </a:t>
            </a:r>
            <a:r>
              <a:rPr lang="en-US" altLang="ko-KR" dirty="0" err="1">
                <a:solidFill>
                  <a:srgbClr val="800000"/>
                </a:solidFill>
                <a:latin typeface="Arial" panose="020B0604020202020204" pitchFamily="34" charset="0"/>
                <a:cs typeface="Arial" panose="020B0604020202020204" pitchFamily="34" charset="0"/>
              </a:rPr>
              <a:t>giao</a:t>
            </a:r>
            <a:r>
              <a:rPr lang="en-US" altLang="ko-KR" dirty="0">
                <a:solidFill>
                  <a:srgbClr val="800000"/>
                </a:solidFill>
                <a:latin typeface="Arial" panose="020B0604020202020204" pitchFamily="34" charset="0"/>
                <a:cs typeface="Arial" panose="020B0604020202020204" pitchFamily="34" charset="0"/>
              </a:rPr>
              <a:t> </a:t>
            </a:r>
            <a:r>
              <a:rPr lang="en-US" altLang="ko-KR" dirty="0" err="1">
                <a:solidFill>
                  <a:srgbClr val="800000"/>
                </a:solidFill>
                <a:latin typeface="Arial" panose="020B0604020202020204" pitchFamily="34" charset="0"/>
                <a:cs typeface="Arial" panose="020B0604020202020204" pitchFamily="34" charset="0"/>
              </a:rPr>
              <a:t>lưu</a:t>
            </a:r>
            <a:r>
              <a:rPr lang="en-US" altLang="ko-KR" dirty="0">
                <a:solidFill>
                  <a:srgbClr val="800000"/>
                </a:solidFill>
                <a:latin typeface="Arial" panose="020B0604020202020204" pitchFamily="34" charset="0"/>
                <a:cs typeface="Arial" panose="020B0604020202020204" pitchFamily="34" charset="0"/>
              </a:rPr>
              <a:t> </a:t>
            </a:r>
            <a:r>
              <a:rPr lang="en-US" altLang="ko-KR" dirty="0" err="1">
                <a:solidFill>
                  <a:srgbClr val="800000"/>
                </a:solidFill>
                <a:latin typeface="Arial" panose="020B0604020202020204" pitchFamily="34" charset="0"/>
                <a:cs typeface="Arial" panose="020B0604020202020204" pitchFamily="34" charset="0"/>
              </a:rPr>
              <a:t>quốc</a:t>
            </a:r>
            <a:r>
              <a:rPr lang="en-US" altLang="ko-KR" dirty="0">
                <a:solidFill>
                  <a:srgbClr val="800000"/>
                </a:solidFill>
                <a:latin typeface="Arial" panose="020B0604020202020204" pitchFamily="34" charset="0"/>
                <a:cs typeface="Arial" panose="020B0604020202020204" pitchFamily="34" charset="0"/>
              </a:rPr>
              <a:t> </a:t>
            </a:r>
            <a:r>
              <a:rPr lang="en-US" altLang="ko-KR" dirty="0" err="1">
                <a:solidFill>
                  <a:srgbClr val="800000"/>
                </a:solidFill>
                <a:latin typeface="Arial" panose="020B0604020202020204" pitchFamily="34" charset="0"/>
                <a:cs typeface="Arial" panose="020B0604020202020204" pitchFamily="34" charset="0"/>
              </a:rPr>
              <a:t>tế</a:t>
            </a:r>
            <a:endParaRPr lang="ko-KR" altLang="en-US" dirty="0">
              <a:solidFill>
                <a:srgbClr val="800000"/>
              </a:solidFill>
              <a:latin typeface="Arial" panose="020B0604020202020204" pitchFamily="34" charset="0"/>
              <a:cs typeface="Arial" panose="020B0604020202020204" pitchFamily="34" charset="0"/>
            </a:endParaRPr>
          </a:p>
          <a:p>
            <a:r>
              <a:rPr lang="ko-KR" altLang="en-US" dirty="0">
                <a:solidFill>
                  <a:srgbClr val="800000"/>
                </a:solidFill>
                <a:latin typeface="Arial" panose="020B0604020202020204" pitchFamily="34" charset="0"/>
                <a:cs typeface="Arial" panose="020B0604020202020204" pitchFamily="34" charset="0"/>
              </a:rPr>
              <a:t>국제교류팀</a:t>
            </a:r>
            <a:endParaRPr lang="en-US" altLang="ko-KR" dirty="0">
              <a:solidFill>
                <a:srgbClr val="800000"/>
              </a:solidFill>
              <a:latin typeface="Arial" panose="020B0604020202020204" pitchFamily="34" charset="0"/>
              <a:cs typeface="Arial" panose="020B0604020202020204" pitchFamily="34" charset="0"/>
            </a:endParaRPr>
          </a:p>
          <a:p>
            <a:endParaRPr lang="ko-KR" altLang="en-US" dirty="0">
              <a:solidFill>
                <a:srgbClr val="800000"/>
              </a:solidFill>
              <a:latin typeface="Arial" panose="020B0604020202020204" pitchFamily="34" charset="0"/>
              <a:cs typeface="Arial" panose="020B0604020202020204" pitchFamily="34" charset="0"/>
            </a:endParaRPr>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1</a:t>
            </a:fld>
            <a:endParaRPr lang="ko-KR" altLang="en-US" dirty="0"/>
          </a:p>
        </p:txBody>
      </p:sp>
      <p:sp>
        <p:nvSpPr>
          <p:cNvPr id="9" name="TextBox 8"/>
          <p:cNvSpPr txBox="1"/>
          <p:nvPr/>
        </p:nvSpPr>
        <p:spPr>
          <a:xfrm>
            <a:off x="319717" y="343487"/>
            <a:ext cx="7976324" cy="1077218"/>
          </a:xfrm>
          <a:prstGeom prst="rect">
            <a:avLst/>
          </a:prstGeom>
          <a:noFill/>
        </p:spPr>
        <p:txBody>
          <a:bodyPr wrap="square" rtlCol="0">
            <a:spAutoFit/>
          </a:bodyPr>
          <a:lstStyle/>
          <a:p>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Định</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a:t>
            </a:r>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hướng</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a:t>
            </a:r>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hướng</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a:t>
            </a:r>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dẫn</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a:t>
            </a:r>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cho</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du </a:t>
            </a:r>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học</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a:t>
            </a:r>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sinh</a:t>
            </a:r>
            <a:endPar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endParaRPr>
          </a:p>
          <a:p>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Học</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a:t>
            </a:r>
            <a:r>
              <a:rPr lang="en-US" altLang="ko-KR" sz="3200" dirty="0" err="1">
                <a:solidFill>
                  <a:srgbClr val="800000"/>
                </a:solidFill>
                <a:latin typeface="Arial" panose="020B0604020202020204" pitchFamily="34" charset="0"/>
                <a:ea typeface="HY견명조" panose="02030600000101010101" pitchFamily="18" charset="-127"/>
                <a:cs typeface="Arial" panose="020B0604020202020204" pitchFamily="34" charset="0"/>
              </a:rPr>
              <a:t>kỳ</a:t>
            </a:r>
            <a:r>
              <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rPr>
              <a:t> 1-2021</a:t>
            </a:r>
            <a:endParaRPr lang="ko-KR" altLang="en-US" sz="3200" dirty="0">
              <a:solidFill>
                <a:srgbClr val="800000"/>
              </a:solidFill>
              <a:latin typeface="Arial" panose="020B0604020202020204" pitchFamily="34" charset="0"/>
              <a:ea typeface="HY견명조" panose="02030600000101010101" pitchFamily="18" charset="-127"/>
              <a:cs typeface="Arial" panose="020B0604020202020204" pitchFamily="34" charset="0"/>
            </a:endParaRPr>
          </a:p>
        </p:txBody>
      </p:sp>
    </p:spTree>
    <p:extLst>
      <p:ext uri="{BB962C8B-B14F-4D97-AF65-F5344CB8AC3E}">
        <p14:creationId xmlns:p14="http://schemas.microsoft.com/office/powerpoint/2010/main" val="163478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0"/>
            <a:ext cx="12178300" cy="7116527"/>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274325" y="5124867"/>
            <a:ext cx="3665972" cy="103333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a:t>
            </a:fld>
            <a:endParaRPr lang="ko-KR" altLang="en-US"/>
          </a:p>
        </p:txBody>
      </p:sp>
      <p:sp>
        <p:nvSpPr>
          <p:cNvPr id="14" name="TextBox 13"/>
          <p:cNvSpPr txBox="1"/>
          <p:nvPr/>
        </p:nvSpPr>
        <p:spPr>
          <a:xfrm>
            <a:off x="204439" y="1227976"/>
            <a:ext cx="5544772" cy="2459006"/>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200000"/>
              </a:lnSpc>
            </a:pPr>
            <a:r>
              <a:rPr lang="en-US" altLang="ko-KR" sz="2000" dirty="0">
                <a:solidFill>
                  <a:srgbClr val="002060"/>
                </a:solidFill>
                <a:latin typeface="Arial" panose="020B0604020202020204" pitchFamily="34" charset="0"/>
                <a:cs typeface="Arial" panose="020B0604020202020204" pitchFamily="34" charset="0"/>
              </a:rPr>
              <a:t>I. </a:t>
            </a:r>
            <a:r>
              <a:rPr lang="en-US" altLang="ko-KR" sz="2000" dirty="0" err="1">
                <a:solidFill>
                  <a:srgbClr val="002060"/>
                </a:solidFill>
                <a:latin typeface="Arial" panose="020B0604020202020204" pitchFamily="34" charset="0"/>
                <a:cs typeface="Arial" panose="020B0604020202020204" pitchFamily="34" charset="0"/>
              </a:rPr>
              <a:t>Giới</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thiệu</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trường</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đại</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học</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Kwangwoon</a:t>
            </a:r>
            <a:endParaRPr lang="en-US" altLang="ko-KR" sz="2000" dirty="0">
              <a:solidFill>
                <a:srgbClr val="002060"/>
              </a:solidFill>
              <a:latin typeface="Arial" panose="020B0604020202020204" pitchFamily="34" charset="0"/>
              <a:cs typeface="Arial" panose="020B0604020202020204" pitchFamily="34" charset="0"/>
            </a:endParaRPr>
          </a:p>
          <a:p>
            <a:pPr>
              <a:lnSpc>
                <a:spcPct val="200000"/>
              </a:lnSpc>
            </a:pPr>
            <a:r>
              <a:rPr lang="en-US" altLang="ko-KR" sz="2000" dirty="0">
                <a:solidFill>
                  <a:srgbClr val="002060"/>
                </a:solidFill>
                <a:latin typeface="Arial" panose="020B0604020202020204" pitchFamily="34" charset="0"/>
                <a:cs typeface="Arial" panose="020B0604020202020204" pitchFamily="34" charset="0"/>
              </a:rPr>
              <a:t>II. </a:t>
            </a:r>
            <a:r>
              <a:rPr lang="en-US" altLang="ko-KR" sz="2000" dirty="0" err="1">
                <a:solidFill>
                  <a:srgbClr val="002060"/>
                </a:solidFill>
                <a:latin typeface="Arial" panose="020B0604020202020204" pitchFamily="34" charset="0"/>
                <a:cs typeface="Arial" panose="020B0604020202020204" pitchFamily="34" charset="0"/>
              </a:rPr>
              <a:t>Lịch</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trình</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năm</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học</a:t>
            </a:r>
            <a:endParaRPr lang="en-US" altLang="ko-KR" sz="2000" dirty="0">
              <a:solidFill>
                <a:srgbClr val="002060"/>
              </a:solidFill>
              <a:latin typeface="Arial" panose="020B0604020202020204" pitchFamily="34" charset="0"/>
              <a:cs typeface="Arial" panose="020B0604020202020204" pitchFamily="34" charset="0"/>
            </a:endParaRPr>
          </a:p>
          <a:p>
            <a:pPr>
              <a:lnSpc>
                <a:spcPct val="200000"/>
              </a:lnSpc>
            </a:pPr>
            <a:r>
              <a:rPr lang="en-US" altLang="ko-KR" sz="2000" dirty="0">
                <a:solidFill>
                  <a:srgbClr val="002060"/>
                </a:solidFill>
                <a:latin typeface="Arial" panose="020B0604020202020204" pitchFamily="34" charset="0"/>
                <a:cs typeface="Arial" panose="020B0604020202020204" pitchFamily="34" charset="0"/>
              </a:rPr>
              <a:t>III. Trang </a:t>
            </a:r>
            <a:r>
              <a:rPr lang="en-US" altLang="ko-KR" sz="2000" dirty="0" err="1">
                <a:solidFill>
                  <a:srgbClr val="002060"/>
                </a:solidFill>
                <a:latin typeface="Arial" panose="020B0604020202020204" pitchFamily="34" charset="0"/>
                <a:cs typeface="Arial" panose="020B0604020202020204" pitchFamily="34" charset="0"/>
              </a:rPr>
              <a:t>chủ</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trường</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và</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sử</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dụng</a:t>
            </a:r>
            <a:r>
              <a:rPr lang="en-US" altLang="ko-KR" sz="2000" dirty="0">
                <a:solidFill>
                  <a:srgbClr val="002060"/>
                </a:solidFill>
                <a:latin typeface="Arial" panose="020B0604020202020204" pitchFamily="34" charset="0"/>
                <a:cs typeface="Arial" panose="020B0604020202020204" pitchFamily="34" charset="0"/>
              </a:rPr>
              <a:t> KLAS</a:t>
            </a:r>
          </a:p>
          <a:p>
            <a:pPr>
              <a:lnSpc>
                <a:spcPct val="200000"/>
              </a:lnSpc>
            </a:pPr>
            <a:r>
              <a:rPr lang="en-US" altLang="ko-KR" sz="2000" dirty="0">
                <a:solidFill>
                  <a:srgbClr val="002060"/>
                </a:solidFill>
                <a:latin typeface="Arial" panose="020B0604020202020204" pitchFamily="34" charset="0"/>
                <a:cs typeface="Arial" panose="020B0604020202020204" pitchFamily="34" charset="0"/>
              </a:rPr>
              <a:t>IV. </a:t>
            </a:r>
            <a:r>
              <a:rPr lang="en-US" altLang="ko-KR" sz="2000" dirty="0" err="1">
                <a:solidFill>
                  <a:srgbClr val="002060"/>
                </a:solidFill>
                <a:latin typeface="Arial" panose="020B0604020202020204" pitchFamily="34" charset="0"/>
                <a:cs typeface="Arial" panose="020B0604020202020204" pitchFamily="34" charset="0"/>
              </a:rPr>
              <a:t>Đăng</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ký</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môn</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học</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và</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hướng</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dẫn</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học</a:t>
            </a:r>
            <a:r>
              <a:rPr lang="en-US" altLang="ko-KR" sz="2000" dirty="0">
                <a:solidFill>
                  <a:srgbClr val="002060"/>
                </a:solidFill>
                <a:latin typeface="Arial" panose="020B0604020202020204" pitchFamily="34" charset="0"/>
                <a:cs typeface="Arial" panose="020B0604020202020204" pitchFamily="34" charset="0"/>
              </a:rPr>
              <a:t> online</a:t>
            </a:r>
          </a:p>
        </p:txBody>
      </p:sp>
      <p:sp>
        <p:nvSpPr>
          <p:cNvPr id="15" name="TextBox 14"/>
          <p:cNvSpPr txBox="1"/>
          <p:nvPr/>
        </p:nvSpPr>
        <p:spPr>
          <a:xfrm>
            <a:off x="5939949" y="1190426"/>
            <a:ext cx="6159123" cy="307456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200000"/>
              </a:lnSpc>
            </a:pPr>
            <a:r>
              <a:rPr lang="en-US" altLang="ko-KR" sz="2000" dirty="0">
                <a:solidFill>
                  <a:srgbClr val="002060"/>
                </a:solidFill>
                <a:latin typeface="Arial" panose="020B0604020202020204" pitchFamily="34" charset="0"/>
                <a:cs typeface="Arial" panose="020B0604020202020204" pitchFamily="34" charset="0"/>
              </a:rPr>
              <a:t>V. </a:t>
            </a:r>
            <a:r>
              <a:rPr lang="en-US" altLang="ko-KR" sz="2000" dirty="0" err="1">
                <a:solidFill>
                  <a:srgbClr val="002060"/>
                </a:solidFill>
                <a:latin typeface="Arial" panose="020B0604020202020204" pitchFamily="34" charset="0"/>
                <a:cs typeface="Arial" panose="020B0604020202020204" pitchFamily="34" charset="0"/>
              </a:rPr>
              <a:t>Học</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phí</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và</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chế</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độ</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học</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bổng</a:t>
            </a:r>
            <a:endParaRPr lang="en-US" altLang="ko-KR" sz="2000" dirty="0">
              <a:solidFill>
                <a:srgbClr val="002060"/>
              </a:solidFill>
              <a:latin typeface="Arial" panose="020B0604020202020204" pitchFamily="34" charset="0"/>
              <a:cs typeface="Arial" panose="020B0604020202020204" pitchFamily="34" charset="0"/>
            </a:endParaRPr>
          </a:p>
          <a:p>
            <a:pPr>
              <a:lnSpc>
                <a:spcPct val="200000"/>
              </a:lnSpc>
            </a:pPr>
            <a:r>
              <a:rPr lang="en-US" altLang="ko-KR" sz="2000" dirty="0">
                <a:solidFill>
                  <a:srgbClr val="002060"/>
                </a:solidFill>
                <a:latin typeface="Arial" panose="020B0604020202020204" pitchFamily="34" charset="0"/>
                <a:cs typeface="Arial" panose="020B0604020202020204" pitchFamily="34" charset="0"/>
              </a:rPr>
              <a:t>VI. </a:t>
            </a:r>
            <a:r>
              <a:rPr lang="en-US" altLang="ko-KR" sz="2000" dirty="0" err="1">
                <a:solidFill>
                  <a:srgbClr val="002060"/>
                </a:solidFill>
                <a:latin typeface="Arial" panose="020B0604020202020204" pitchFamily="34" charset="0"/>
                <a:cs typeface="Arial" panose="020B0604020202020204" pitchFamily="34" charset="0"/>
              </a:rPr>
              <a:t>Hướng</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dẫn</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chế</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độ</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bảo</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hiểm</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cho</a:t>
            </a:r>
            <a:r>
              <a:rPr lang="en-US" altLang="ko-KR" sz="2000" dirty="0">
                <a:solidFill>
                  <a:srgbClr val="002060"/>
                </a:solidFill>
                <a:latin typeface="Arial" panose="020B0604020202020204" pitchFamily="34" charset="0"/>
                <a:cs typeface="Arial" panose="020B0604020202020204" pitchFamily="34" charset="0"/>
              </a:rPr>
              <a:t> du </a:t>
            </a:r>
            <a:r>
              <a:rPr lang="en-US" altLang="ko-KR" sz="2000" dirty="0" err="1">
                <a:solidFill>
                  <a:srgbClr val="002060"/>
                </a:solidFill>
                <a:latin typeface="Arial" panose="020B0604020202020204" pitchFamily="34" charset="0"/>
                <a:cs typeface="Arial" panose="020B0604020202020204" pitchFamily="34" charset="0"/>
              </a:rPr>
              <a:t>học</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sinh</a:t>
            </a:r>
            <a:endParaRPr lang="en-US" altLang="ko-KR" sz="2000" dirty="0">
              <a:solidFill>
                <a:srgbClr val="002060"/>
              </a:solidFill>
              <a:latin typeface="Arial" panose="020B0604020202020204" pitchFamily="34" charset="0"/>
              <a:cs typeface="Arial" panose="020B0604020202020204" pitchFamily="34" charset="0"/>
            </a:endParaRPr>
          </a:p>
          <a:p>
            <a:pPr>
              <a:lnSpc>
                <a:spcPct val="200000"/>
              </a:lnSpc>
            </a:pPr>
            <a:r>
              <a:rPr lang="en-US" altLang="ko-KR" sz="2000" dirty="0">
                <a:solidFill>
                  <a:srgbClr val="002060"/>
                </a:solidFill>
                <a:latin typeface="Arial" panose="020B0604020202020204" pitchFamily="34" charset="0"/>
                <a:cs typeface="Arial" panose="020B0604020202020204" pitchFamily="34" charset="0"/>
              </a:rPr>
              <a:t>VII. </a:t>
            </a:r>
            <a:r>
              <a:rPr lang="en-US" altLang="ko-KR" sz="2000" dirty="0" err="1">
                <a:solidFill>
                  <a:srgbClr val="002060"/>
                </a:solidFill>
                <a:latin typeface="Arial" panose="020B0604020202020204" pitchFamily="34" charset="0"/>
                <a:cs typeface="Arial" panose="020B0604020202020204" pitchFamily="34" charset="0"/>
              </a:rPr>
              <a:t>Tư</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cách</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lưu</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trú</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và</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xuất</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nhập</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cảnh</a:t>
            </a:r>
            <a:endParaRPr lang="en-US" altLang="ko-KR" sz="2000" dirty="0">
              <a:solidFill>
                <a:srgbClr val="002060"/>
              </a:solidFill>
              <a:latin typeface="Arial" panose="020B0604020202020204" pitchFamily="34" charset="0"/>
              <a:cs typeface="Arial" panose="020B0604020202020204" pitchFamily="34" charset="0"/>
            </a:endParaRPr>
          </a:p>
          <a:p>
            <a:pPr>
              <a:lnSpc>
                <a:spcPct val="200000"/>
              </a:lnSpc>
            </a:pPr>
            <a:r>
              <a:rPr lang="en-US" altLang="ko-KR" sz="2000" dirty="0">
                <a:solidFill>
                  <a:srgbClr val="002060"/>
                </a:solidFill>
                <a:latin typeface="Arial" panose="020B0604020202020204" pitchFamily="34" charset="0"/>
                <a:cs typeface="Arial" panose="020B0604020202020204" pitchFamily="34" charset="0"/>
              </a:rPr>
              <a:t>VIII. </a:t>
            </a:r>
            <a:r>
              <a:rPr lang="en-US" altLang="ko-KR" sz="2000" dirty="0" err="1">
                <a:solidFill>
                  <a:srgbClr val="002060"/>
                </a:solidFill>
                <a:latin typeface="Arial" panose="020B0604020202020204" pitchFamily="34" charset="0"/>
                <a:cs typeface="Arial" panose="020B0604020202020204" pitchFamily="34" charset="0"/>
              </a:rPr>
              <a:t>Hướng</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dẫn</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chương</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trình</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đặc</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biệt</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cho</a:t>
            </a:r>
            <a:r>
              <a:rPr lang="en-US" altLang="ko-KR" sz="2000" dirty="0">
                <a:solidFill>
                  <a:srgbClr val="002060"/>
                </a:solidFill>
                <a:latin typeface="Arial" panose="020B0604020202020204" pitchFamily="34" charset="0"/>
                <a:cs typeface="Arial" panose="020B0604020202020204" pitchFamily="34" charset="0"/>
              </a:rPr>
              <a:t> du </a:t>
            </a:r>
            <a:r>
              <a:rPr lang="en-US" altLang="ko-KR" sz="2000" dirty="0" err="1">
                <a:solidFill>
                  <a:srgbClr val="002060"/>
                </a:solidFill>
                <a:latin typeface="Arial" panose="020B0604020202020204" pitchFamily="34" charset="0"/>
                <a:cs typeface="Arial" panose="020B0604020202020204" pitchFamily="34" charset="0"/>
              </a:rPr>
              <a:t>học</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err="1">
                <a:solidFill>
                  <a:srgbClr val="002060"/>
                </a:solidFill>
                <a:latin typeface="Arial" panose="020B0604020202020204" pitchFamily="34" charset="0"/>
                <a:cs typeface="Arial" panose="020B0604020202020204" pitchFamily="34" charset="0"/>
              </a:rPr>
              <a:t>sinh</a:t>
            </a:r>
            <a:endParaRPr lang="ko-KR" altLang="en-US" sz="2000" dirty="0">
              <a:solidFill>
                <a:srgbClr val="002060"/>
              </a:solidFill>
              <a:latin typeface="Arial" panose="020B0604020202020204" pitchFamily="34" charset="0"/>
              <a:cs typeface="Arial" panose="020B0604020202020204" pitchFamily="34" charset="0"/>
            </a:endParaRPr>
          </a:p>
        </p:txBody>
      </p:sp>
      <p:sp>
        <p:nvSpPr>
          <p:cNvPr id="18" name="TextBox 17"/>
          <p:cNvSpPr txBox="1"/>
          <p:nvPr/>
        </p:nvSpPr>
        <p:spPr>
          <a:xfrm>
            <a:off x="381196" y="240834"/>
            <a:ext cx="7580871" cy="523220"/>
          </a:xfrm>
          <a:prstGeom prst="rect">
            <a:avLst/>
          </a:prstGeom>
          <a:noFill/>
        </p:spPr>
        <p:txBody>
          <a:bodyPr wrap="square" rtlCol="0">
            <a:spAutoFit/>
          </a:bodyPr>
          <a:lstStyle/>
          <a:p>
            <a:r>
              <a:rPr lang="en-US" altLang="ko-KR" sz="2800" dirty="0">
                <a:solidFill>
                  <a:schemeClr val="accent5">
                    <a:lumMod val="50000"/>
                  </a:schemeClr>
                </a:solidFill>
              </a:rPr>
              <a:t>Contents</a:t>
            </a:r>
            <a:endParaRPr lang="ko-KR" altLang="en-US" sz="2800" dirty="0">
              <a:solidFill>
                <a:schemeClr val="accent5">
                  <a:lumMod val="50000"/>
                </a:schemeClr>
              </a:solidFill>
            </a:endParaRPr>
          </a:p>
        </p:txBody>
      </p:sp>
    </p:spTree>
    <p:extLst>
      <p:ext uri="{BB962C8B-B14F-4D97-AF65-F5344CB8AC3E}">
        <p14:creationId xmlns:p14="http://schemas.microsoft.com/office/powerpoint/2010/main" val="687476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번호 개체 틀 1"/>
          <p:cNvSpPr>
            <a:spLocks noGrp="1"/>
          </p:cNvSpPr>
          <p:nvPr>
            <p:ph type="sldNum" sz="quarter" idx="12"/>
          </p:nvPr>
        </p:nvSpPr>
        <p:spPr/>
        <p:txBody>
          <a:bodyPr/>
          <a:lstStyle/>
          <a:p>
            <a:fld id="{99B297C0-D5F6-4D8A-AF7E-30A8AF963A65}" type="slidenum">
              <a:rPr lang="ko-KR" altLang="en-US" smtClean="0"/>
              <a:t>3</a:t>
            </a:fld>
            <a:endParaRPr lang="ko-KR" altLang="en-US"/>
          </a:p>
        </p:txBody>
      </p:sp>
      <p:graphicFrame>
        <p:nvGraphicFramePr>
          <p:cNvPr id="5" name="표 4"/>
          <p:cNvGraphicFramePr>
            <a:graphicFrameLocks noGrp="1"/>
          </p:cNvGraphicFramePr>
          <p:nvPr>
            <p:extLst>
              <p:ext uri="{D42A27DB-BD31-4B8C-83A1-F6EECF244321}">
                <p14:modId xmlns:p14="http://schemas.microsoft.com/office/powerpoint/2010/main" val="3561665215"/>
              </p:ext>
            </p:extLst>
          </p:nvPr>
        </p:nvGraphicFramePr>
        <p:xfrm>
          <a:off x="177746" y="194860"/>
          <a:ext cx="11821996" cy="6500790"/>
        </p:xfrm>
        <a:graphic>
          <a:graphicData uri="http://schemas.openxmlformats.org/drawingml/2006/table">
            <a:tbl>
              <a:tblPr firstRow="1" bandRow="1">
                <a:tableStyleId>{5940675A-B579-460E-94D1-54222C63F5DA}</a:tableStyleId>
              </a:tblPr>
              <a:tblGrid>
                <a:gridCol w="1224741">
                  <a:extLst>
                    <a:ext uri="{9D8B030D-6E8A-4147-A177-3AD203B41FA5}">
                      <a16:colId xmlns:a16="http://schemas.microsoft.com/office/drawing/2014/main" val="1053543817"/>
                    </a:ext>
                  </a:extLst>
                </a:gridCol>
                <a:gridCol w="6264053">
                  <a:extLst>
                    <a:ext uri="{9D8B030D-6E8A-4147-A177-3AD203B41FA5}">
                      <a16:colId xmlns:a16="http://schemas.microsoft.com/office/drawing/2014/main" val="2889744989"/>
                    </a:ext>
                  </a:extLst>
                </a:gridCol>
                <a:gridCol w="1069588">
                  <a:extLst>
                    <a:ext uri="{9D8B030D-6E8A-4147-A177-3AD203B41FA5}">
                      <a16:colId xmlns:a16="http://schemas.microsoft.com/office/drawing/2014/main" val="2550092711"/>
                    </a:ext>
                  </a:extLst>
                </a:gridCol>
                <a:gridCol w="876223">
                  <a:extLst>
                    <a:ext uri="{9D8B030D-6E8A-4147-A177-3AD203B41FA5}">
                      <a16:colId xmlns:a16="http://schemas.microsoft.com/office/drawing/2014/main" val="662239614"/>
                    </a:ext>
                  </a:extLst>
                </a:gridCol>
                <a:gridCol w="1345227">
                  <a:extLst>
                    <a:ext uri="{9D8B030D-6E8A-4147-A177-3AD203B41FA5}">
                      <a16:colId xmlns:a16="http://schemas.microsoft.com/office/drawing/2014/main" val="1397582328"/>
                    </a:ext>
                  </a:extLst>
                </a:gridCol>
                <a:gridCol w="1042164">
                  <a:extLst>
                    <a:ext uri="{9D8B030D-6E8A-4147-A177-3AD203B41FA5}">
                      <a16:colId xmlns:a16="http://schemas.microsoft.com/office/drawing/2014/main" val="3492253487"/>
                    </a:ext>
                  </a:extLst>
                </a:gridCol>
              </a:tblGrid>
              <a:tr h="279982">
                <a:tc>
                  <a:txBody>
                    <a:bodyPr/>
                    <a:lstStyle/>
                    <a:p>
                      <a:pPr algn="ctr" latinLnBrk="1"/>
                      <a:r>
                        <a:rPr lang="vi-VN" altLang="ko-KR" sz="1600" b="1" dirty="0">
                          <a:latin typeface="Arial" panose="020B0604020202020204" pitchFamily="34" charset="0"/>
                          <a:ea typeface="+mj-ea"/>
                          <a:cs typeface="Arial" panose="020B0604020202020204" pitchFamily="34" charset="0"/>
                        </a:rPr>
                        <a:t>Trang</a:t>
                      </a:r>
                      <a:endParaRPr lang="ko-KR" altLang="en-US" sz="1600" b="1" dirty="0">
                        <a:latin typeface="Arial" panose="020B0604020202020204" pitchFamily="34" charset="0"/>
                        <a:ea typeface="+mj-ea"/>
                        <a:cs typeface="Arial" panose="020B0604020202020204" pitchFamily="34" charset="0"/>
                      </a:endParaRPr>
                    </a:p>
                  </a:txBody>
                  <a:tcPr>
                    <a:solidFill>
                      <a:schemeClr val="bg2">
                        <a:lumMod val="90000"/>
                      </a:schemeClr>
                    </a:solidFill>
                  </a:tcPr>
                </a:tc>
                <a:tc>
                  <a:txBody>
                    <a:bodyPr/>
                    <a:lstStyle/>
                    <a:p>
                      <a:pPr algn="ctr" latinLnBrk="1"/>
                      <a:r>
                        <a:rPr lang="vi-VN" altLang="ko-KR" sz="1600" b="1" dirty="0">
                          <a:latin typeface="Arial" panose="020B0604020202020204" pitchFamily="34" charset="0"/>
                          <a:ea typeface="+mj-ea"/>
                          <a:cs typeface="Arial" panose="020B0604020202020204" pitchFamily="34" charset="0"/>
                        </a:rPr>
                        <a:t>Nội dung</a:t>
                      </a:r>
                      <a:endParaRPr lang="ko-KR" altLang="en-US" sz="1600" b="1" dirty="0">
                        <a:latin typeface="Arial" panose="020B0604020202020204" pitchFamily="34" charset="0"/>
                        <a:ea typeface="+mj-ea"/>
                        <a:cs typeface="Arial" panose="020B0604020202020204" pitchFamily="34" charset="0"/>
                      </a:endParaRPr>
                    </a:p>
                  </a:txBody>
                  <a:tcPr>
                    <a:solidFill>
                      <a:schemeClr val="bg2">
                        <a:lumMod val="90000"/>
                      </a:schemeClr>
                    </a:solidFill>
                  </a:tcPr>
                </a:tc>
                <a:tc>
                  <a:txBody>
                    <a:bodyPr/>
                    <a:lstStyle/>
                    <a:p>
                      <a:pPr algn="ctr" latinLnBrk="1"/>
                      <a:r>
                        <a:rPr lang="vi-VN" altLang="ko-KR" sz="1600" b="1" dirty="0">
                          <a:latin typeface="Arial" panose="020B0604020202020204" pitchFamily="34" charset="0"/>
                          <a:ea typeface="+mj-ea"/>
                          <a:cs typeface="Arial" panose="020B0604020202020204" pitchFamily="34" charset="0"/>
                        </a:rPr>
                        <a:t>Video</a:t>
                      </a:r>
                      <a:endParaRPr lang="ko-KR" altLang="en-US" sz="1600" b="1" dirty="0">
                        <a:latin typeface="Arial" panose="020B0604020202020204" pitchFamily="34" charset="0"/>
                        <a:ea typeface="+mj-ea"/>
                        <a:cs typeface="Arial" panose="020B0604020202020204" pitchFamily="34" charset="0"/>
                      </a:endParaRPr>
                    </a:p>
                  </a:txBody>
                  <a:tcPr>
                    <a:solidFill>
                      <a:schemeClr val="bg2">
                        <a:lumMod val="90000"/>
                      </a:schemeClr>
                    </a:solidFill>
                  </a:tcPr>
                </a:tc>
                <a:tc>
                  <a:txBody>
                    <a:bodyPr/>
                    <a:lstStyle/>
                    <a:p>
                      <a:pPr algn="ctr" latinLnBrk="1"/>
                      <a:r>
                        <a:rPr lang="vi-VN" altLang="ko-KR" sz="1600" b="1" dirty="0">
                          <a:latin typeface="Arial" panose="020B0604020202020204" pitchFamily="34" charset="0"/>
                          <a:ea typeface="+mj-ea"/>
                          <a:cs typeface="Arial" panose="020B0604020202020204" pitchFamily="34" charset="0"/>
                        </a:rPr>
                        <a:t>Link*</a:t>
                      </a:r>
                      <a:endParaRPr lang="ko-KR" altLang="en-US" sz="1600" b="1" dirty="0">
                        <a:latin typeface="Arial" panose="020B0604020202020204" pitchFamily="34" charset="0"/>
                        <a:ea typeface="+mj-ea"/>
                        <a:cs typeface="Arial" panose="020B0604020202020204" pitchFamily="34" charset="0"/>
                      </a:endParaRPr>
                    </a:p>
                  </a:txBody>
                  <a:tcPr>
                    <a:solidFill>
                      <a:schemeClr val="bg2">
                        <a:lumMod val="90000"/>
                      </a:schemeClr>
                    </a:solidFill>
                  </a:tcPr>
                </a:tc>
                <a:tc>
                  <a:txBody>
                    <a:bodyPr/>
                    <a:lstStyle/>
                    <a:p>
                      <a:pPr algn="ctr" latinLnBrk="1"/>
                      <a:r>
                        <a:rPr lang="vi-VN" altLang="ko-KR" sz="1600" b="1" dirty="0">
                          <a:latin typeface="Arial" panose="020B0604020202020204" pitchFamily="34" charset="0"/>
                          <a:ea typeface="+mj-ea"/>
                          <a:cs typeface="Arial" panose="020B0604020202020204" pitchFamily="34" charset="0"/>
                        </a:rPr>
                        <a:t>Hướng dẫn </a:t>
                      </a:r>
                      <a:endParaRPr lang="ko-KR" altLang="en-US" sz="1600" b="1" dirty="0">
                        <a:latin typeface="Arial" panose="020B0604020202020204" pitchFamily="34" charset="0"/>
                        <a:ea typeface="+mj-ea"/>
                        <a:cs typeface="Arial" panose="020B0604020202020204" pitchFamily="34" charset="0"/>
                      </a:endParaRPr>
                    </a:p>
                  </a:txBody>
                  <a:tcPr>
                    <a:solidFill>
                      <a:schemeClr val="bg2">
                        <a:lumMod val="90000"/>
                      </a:schemeClr>
                    </a:solidFill>
                  </a:tcPr>
                </a:tc>
                <a:tc>
                  <a:txBody>
                    <a:bodyPr/>
                    <a:lstStyle/>
                    <a:p>
                      <a:pPr algn="ctr" latinLnBrk="1"/>
                      <a:r>
                        <a:rPr lang="vi-VN" altLang="ko-KR" sz="1600" b="1" dirty="0">
                          <a:latin typeface="Arial" panose="020B0604020202020204" pitchFamily="34" charset="0"/>
                          <a:ea typeface="+mj-ea"/>
                          <a:cs typeface="Arial" panose="020B0604020202020204" pitchFamily="34" charset="0"/>
                        </a:rPr>
                        <a:t>Ảnh</a:t>
                      </a:r>
                      <a:endParaRPr lang="ko-KR" altLang="en-US" sz="1600" b="1" dirty="0">
                        <a:latin typeface="Arial" panose="020B0604020202020204" pitchFamily="34" charset="0"/>
                        <a:ea typeface="+mj-ea"/>
                        <a:cs typeface="Arial" panose="020B0604020202020204" pitchFamily="34" charset="0"/>
                      </a:endParaRPr>
                    </a:p>
                  </a:txBody>
                  <a:tcPr>
                    <a:solidFill>
                      <a:schemeClr val="bg2">
                        <a:lumMod val="90000"/>
                      </a:schemeClr>
                    </a:solidFill>
                  </a:tcPr>
                </a:tc>
                <a:extLst>
                  <a:ext uri="{0D108BD9-81ED-4DB2-BD59-A6C34878D82A}">
                    <a16:rowId xmlns:a16="http://schemas.microsoft.com/office/drawing/2014/main" val="257895835"/>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4</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Giới thiệu trường đại học Kwangwoon</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2924520734"/>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5</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Giới thiệu khuôn viên trường</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2234940476"/>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6</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Triết lý giáo dục và phương châm của người sáng lập</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667343086"/>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7</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Giới thiệu về văn phòng quốc tế sinh viên</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719093000"/>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9</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en-US" altLang="ko-KR" sz="1400" dirty="0" err="1">
                          <a:latin typeface="Arial" panose="020B0604020202020204" pitchFamily="34" charset="0"/>
                          <a:ea typeface="+mj-ea"/>
                          <a:cs typeface="Arial" panose="020B0604020202020204" pitchFamily="34" charset="0"/>
                        </a:rPr>
                        <a:t>Hướng</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dẫn</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lịch</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trình</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năm</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học</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kì</a:t>
                      </a:r>
                      <a:r>
                        <a:rPr lang="en-US" altLang="ko-KR" sz="1400" dirty="0">
                          <a:latin typeface="Arial" panose="020B0604020202020204" pitchFamily="34" charset="0"/>
                          <a:ea typeface="+mj-ea"/>
                          <a:cs typeface="Arial" panose="020B0604020202020204" pitchFamily="34" charset="0"/>
                        </a:rPr>
                        <a:t> 1 -2021</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942872329"/>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10~15</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Giới thiệu về bài giảng và chế độ học</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1716072231"/>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16~22</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Giới thiệu về quá trình học dành riêng cho sinh viên ngoại quốc</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1656627217"/>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24~31</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Hướng dẫn sử dụng trang chủ </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821475269"/>
                  </a:ext>
                </a:extLst>
              </a:tr>
              <a:tr h="279982">
                <a:tc>
                  <a:txBody>
                    <a:bodyPr/>
                    <a:lstStyle/>
                    <a:p>
                      <a:pPr algn="l" latinLnBrk="1"/>
                      <a:r>
                        <a:rPr lang="en-US" altLang="ko-KR" sz="1400" dirty="0">
                          <a:latin typeface="Arial" panose="020B0604020202020204" pitchFamily="34" charset="0"/>
                          <a:ea typeface="+mj-ea"/>
                          <a:cs typeface="Arial" panose="020B0604020202020204" pitchFamily="34" charset="0"/>
                        </a:rPr>
                        <a:t>32~50</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Hướng dẫn sử dụng KLAS </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44485786"/>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52~60</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Hướng dẫn đăng ký môn học</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391813582"/>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61~64</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Hướng dẫn đăng ký và học các môn học online</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4184725460"/>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66~69</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Hướng dẫn cách nộp học phí</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2096306613"/>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70~71</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Hướng dẫn về chế độ học</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76862243"/>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73~76</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kern="1200" dirty="0">
                          <a:solidFill>
                            <a:schemeClr val="tx1"/>
                          </a:solidFill>
                          <a:latin typeface="Arial" panose="020B0604020202020204" pitchFamily="34" charset="0"/>
                          <a:ea typeface="+mn-ea"/>
                          <a:cs typeface="Arial" panose="020B0604020202020204" pitchFamily="34" charset="0"/>
                        </a:rPr>
                        <a:t>Hướng dẫn về chế độ học bổng</a:t>
                      </a:r>
                      <a:endParaRPr lang="ko-KR" altLang="en-US" sz="1400"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726276090"/>
                  </a:ext>
                </a:extLst>
              </a:tr>
              <a:tr h="374310">
                <a:tc>
                  <a:txBody>
                    <a:bodyPr/>
                    <a:lstStyle/>
                    <a:p>
                      <a:pPr latinLnBrk="1"/>
                      <a:r>
                        <a:rPr lang="en-US" altLang="ko-KR" sz="1400" dirty="0">
                          <a:latin typeface="Arial" panose="020B0604020202020204" pitchFamily="34" charset="0"/>
                          <a:ea typeface="+mj-ea"/>
                          <a:cs typeface="Arial" panose="020B0604020202020204" pitchFamily="34" charset="0"/>
                        </a:rPr>
                        <a:t>77~78</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kern="1200" dirty="0">
                          <a:solidFill>
                            <a:schemeClr val="tx1"/>
                          </a:solidFill>
                          <a:latin typeface="Arial" panose="020B0604020202020204" pitchFamily="34" charset="0"/>
                          <a:ea typeface="+mn-ea"/>
                          <a:cs typeface="Arial" panose="020B0604020202020204" pitchFamily="34" charset="0"/>
                        </a:rPr>
                        <a:t>Hướng dẫn về chế độ bảo hiểm</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655055278"/>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80</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dirty="0">
                          <a:latin typeface="Arial" panose="020B0604020202020204" pitchFamily="34" charset="0"/>
                          <a:ea typeface="+mj-ea"/>
                          <a:cs typeface="Arial" panose="020B0604020202020204" pitchFamily="34" charset="0"/>
                        </a:rPr>
                        <a:t>Đăng ký người nước ngoài</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1779092153"/>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81</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en-US" altLang="ko-KR" sz="1400" dirty="0" err="1">
                          <a:latin typeface="Arial" panose="020B0604020202020204" pitchFamily="34" charset="0"/>
                          <a:ea typeface="+mj-ea"/>
                          <a:cs typeface="Arial" panose="020B0604020202020204" pitchFamily="34" charset="0"/>
                        </a:rPr>
                        <a:t>Đổi</a:t>
                      </a:r>
                      <a:r>
                        <a:rPr lang="en-US" altLang="ko-KR" sz="1400" dirty="0">
                          <a:latin typeface="Arial" panose="020B0604020202020204" pitchFamily="34" charset="0"/>
                          <a:ea typeface="+mj-ea"/>
                          <a:cs typeface="Arial" panose="020B0604020202020204" pitchFamily="34" charset="0"/>
                        </a:rPr>
                        <a:t> visa </a:t>
                      </a:r>
                      <a:r>
                        <a:rPr lang="en-US" altLang="ko-KR" sz="1400" dirty="0" err="1">
                          <a:latin typeface="Arial" panose="020B0604020202020204" pitchFamily="34" charset="0"/>
                          <a:ea typeface="+mj-ea"/>
                          <a:cs typeface="Arial" panose="020B0604020202020204" pitchFamily="34" charset="0"/>
                        </a:rPr>
                        <a:t>và</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gia</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hạn</a:t>
                      </a:r>
                      <a:r>
                        <a:rPr lang="en-US" altLang="ko-KR" sz="1400" dirty="0">
                          <a:latin typeface="Arial" panose="020B0604020202020204" pitchFamily="34" charset="0"/>
                          <a:ea typeface="+mj-ea"/>
                          <a:cs typeface="Arial" panose="020B0604020202020204" pitchFamily="34" charset="0"/>
                        </a:rPr>
                        <a:t> visa </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1019473363"/>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82</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kern="1200" dirty="0">
                          <a:solidFill>
                            <a:schemeClr val="tx1"/>
                          </a:solidFill>
                          <a:latin typeface="Arial" panose="020B0604020202020204" pitchFamily="34" charset="0"/>
                          <a:ea typeface="+mn-ea"/>
                          <a:cs typeface="Arial" panose="020B0604020202020204" pitchFamily="34" charset="0"/>
                        </a:rPr>
                        <a:t>Hướng dẫn về việc đăng ký đi làm thêm</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2089213643"/>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83~85</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vi-VN" altLang="ko-KR" sz="1400" kern="1200" dirty="0">
                          <a:solidFill>
                            <a:schemeClr val="tx1"/>
                          </a:solidFill>
                          <a:latin typeface="Arial" panose="020B0604020202020204" pitchFamily="34" charset="0"/>
                          <a:ea typeface="+mn-ea"/>
                          <a:cs typeface="Arial" panose="020B0604020202020204" pitchFamily="34" charset="0"/>
                        </a:rPr>
                        <a:t>Hướng dẫn về tư cách cư trú</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3437659863"/>
                  </a:ext>
                </a:extLst>
              </a:tr>
              <a:tr h="279982">
                <a:tc>
                  <a:txBody>
                    <a:bodyPr/>
                    <a:lstStyle/>
                    <a:p>
                      <a:pPr latinLnBrk="1"/>
                      <a:r>
                        <a:rPr lang="en-US" altLang="ko-KR" sz="1400" dirty="0">
                          <a:latin typeface="Arial" panose="020B0604020202020204" pitchFamily="34" charset="0"/>
                          <a:ea typeface="+mj-ea"/>
                          <a:cs typeface="Arial" panose="020B0604020202020204" pitchFamily="34" charset="0"/>
                        </a:rPr>
                        <a:t>87~95</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latinLnBrk="1"/>
                      <a:r>
                        <a:rPr lang="en-US" altLang="ko-KR" sz="1400" dirty="0" err="1">
                          <a:latin typeface="Arial" panose="020B0604020202020204" pitchFamily="34" charset="0"/>
                          <a:ea typeface="+mj-ea"/>
                          <a:cs typeface="Arial" panose="020B0604020202020204" pitchFamily="34" charset="0"/>
                        </a:rPr>
                        <a:t>Chương</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trình</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đặc</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biết</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đối</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với</a:t>
                      </a:r>
                      <a:r>
                        <a:rPr lang="en-US" altLang="ko-KR" sz="1400" dirty="0">
                          <a:latin typeface="Arial" panose="020B0604020202020204" pitchFamily="34" charset="0"/>
                          <a:ea typeface="+mj-ea"/>
                          <a:cs typeface="Arial" panose="020B0604020202020204" pitchFamily="34" charset="0"/>
                        </a:rPr>
                        <a:t> du </a:t>
                      </a:r>
                      <a:r>
                        <a:rPr lang="en-US" altLang="ko-KR" sz="1400" dirty="0" err="1">
                          <a:latin typeface="Arial" panose="020B0604020202020204" pitchFamily="34" charset="0"/>
                          <a:ea typeface="+mj-ea"/>
                          <a:cs typeface="Arial" panose="020B0604020202020204" pitchFamily="34" charset="0"/>
                        </a:rPr>
                        <a:t>học</a:t>
                      </a:r>
                      <a:r>
                        <a:rPr lang="en-US" altLang="ko-KR" sz="1400" dirty="0">
                          <a:latin typeface="Arial" panose="020B0604020202020204" pitchFamily="34" charset="0"/>
                          <a:ea typeface="+mj-ea"/>
                          <a:cs typeface="Arial" panose="020B0604020202020204" pitchFamily="34" charset="0"/>
                        </a:rPr>
                        <a:t> </a:t>
                      </a:r>
                      <a:r>
                        <a:rPr lang="en-US" altLang="ko-KR" sz="1400" dirty="0" err="1">
                          <a:latin typeface="Arial" panose="020B0604020202020204" pitchFamily="34" charset="0"/>
                          <a:ea typeface="+mj-ea"/>
                          <a:cs typeface="Arial" panose="020B0604020202020204" pitchFamily="34" charset="0"/>
                        </a:rPr>
                        <a:t>sinh</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tc>
                  <a:txBody>
                    <a:bodyPr/>
                    <a:lstStyle/>
                    <a:p>
                      <a:pPr algn="dist" latinLnBrk="1"/>
                      <a:r>
                        <a:rPr lang="ko-KR" altLang="en-US" sz="1400" dirty="0" err="1">
                          <a:latin typeface="Arial" panose="020B0604020202020204" pitchFamily="34" charset="0"/>
                          <a:ea typeface="+mj-ea"/>
                          <a:cs typeface="Arial" panose="020B0604020202020204" pitchFamily="34" charset="0"/>
                        </a:rPr>
                        <a:t>ㅇ</a:t>
                      </a:r>
                      <a:endParaRPr lang="ko-KR" altLang="en-US" sz="1400" dirty="0">
                        <a:latin typeface="Arial" panose="020B0604020202020204" pitchFamily="34" charset="0"/>
                        <a:ea typeface="+mj-ea"/>
                        <a:cs typeface="Arial" panose="020B0604020202020204" pitchFamily="34" charset="0"/>
                      </a:endParaRPr>
                    </a:p>
                  </a:txBody>
                  <a:tcPr/>
                </a:tc>
                <a:extLst>
                  <a:ext uri="{0D108BD9-81ED-4DB2-BD59-A6C34878D82A}">
                    <a16:rowId xmlns:a16="http://schemas.microsoft.com/office/drawing/2014/main" val="1462934997"/>
                  </a:ext>
                </a:extLst>
              </a:tr>
            </a:tbl>
          </a:graphicData>
        </a:graphic>
      </p:graphicFrame>
    </p:spTree>
    <p:extLst>
      <p:ext uri="{BB962C8B-B14F-4D97-AF65-F5344CB8AC3E}">
        <p14:creationId xmlns:p14="http://schemas.microsoft.com/office/powerpoint/2010/main" val="1016214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28025"/>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lang="en-US" sz="1500" dirty="0"/>
          </a:p>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595535" y="2432190"/>
            <a:ext cx="8920453" cy="1569660"/>
          </a:xfrm>
          <a:prstGeom prst="rect">
            <a:avLst/>
          </a:prstGeom>
          <a:noFill/>
        </p:spPr>
        <p:txBody>
          <a:bodyPr wrap="square" rtlCol="0">
            <a:spAutoFit/>
          </a:bodyPr>
          <a:lstStyle/>
          <a:p>
            <a:pPr algn="ctr"/>
            <a:r>
              <a:rPr lang="en-US" altLang="ko-KR" sz="4800" dirty="0">
                <a:solidFill>
                  <a:schemeClr val="accent5">
                    <a:lumMod val="50000"/>
                  </a:schemeClr>
                </a:solidFill>
                <a:latin typeface="Arial" panose="020B0604020202020204" pitchFamily="34" charset="0"/>
                <a:cs typeface="Arial" panose="020B0604020202020204" pitchFamily="34" charset="0"/>
              </a:rPr>
              <a:t>Ⅰ. </a:t>
            </a:r>
            <a:r>
              <a:rPr lang="en-US" altLang="ko-KR" sz="4800" dirty="0" err="1">
                <a:solidFill>
                  <a:schemeClr val="accent5">
                    <a:lumMod val="50000"/>
                  </a:schemeClr>
                </a:solidFill>
                <a:latin typeface="Arial" panose="020B0604020202020204" pitchFamily="34" charset="0"/>
                <a:cs typeface="Arial" panose="020B0604020202020204" pitchFamily="34" charset="0"/>
              </a:rPr>
              <a:t>Giới</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thiệu</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trường</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đại</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học</a:t>
            </a:r>
            <a:r>
              <a:rPr lang="en-US" altLang="ko-KR" sz="4800" dirty="0">
                <a:solidFill>
                  <a:schemeClr val="accent5">
                    <a:lumMod val="50000"/>
                  </a:schemeClr>
                </a:solidFill>
                <a:latin typeface="Arial" panose="020B0604020202020204" pitchFamily="34" charset="0"/>
                <a:cs typeface="Arial" panose="020B0604020202020204" pitchFamily="34" charset="0"/>
              </a:rPr>
              <a:t> </a:t>
            </a:r>
          </a:p>
          <a:p>
            <a:pPr algn="ctr"/>
            <a:r>
              <a:rPr lang="en-US" altLang="ko-KR" sz="4800" dirty="0" err="1">
                <a:solidFill>
                  <a:schemeClr val="accent5">
                    <a:lumMod val="50000"/>
                  </a:schemeClr>
                </a:solidFill>
                <a:latin typeface="Arial" panose="020B0604020202020204" pitchFamily="34" charset="0"/>
                <a:cs typeface="Arial" panose="020B0604020202020204" pitchFamily="34" charset="0"/>
              </a:rPr>
              <a:t>Kwangwoon</a:t>
            </a:r>
            <a:r>
              <a:rPr lang="ko-KR" altLang="en-US" sz="4800" dirty="0">
                <a:solidFill>
                  <a:schemeClr val="accent5">
                    <a:lumMod val="50000"/>
                  </a:schemeClr>
                </a:solidFill>
                <a:latin typeface="Arial" panose="020B0604020202020204" pitchFamily="34" charset="0"/>
                <a:cs typeface="Arial" panose="020B0604020202020204" pitchFamily="34" charset="0"/>
              </a:rPr>
              <a:t> </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실행 단추: 앞으로 또는 다음 6">
            <a:hlinkClick r:id="rId5" highlightClick="1"/>
          </p:cNvPr>
          <p:cNvSpPr/>
          <p:nvPr/>
        </p:nvSpPr>
        <p:spPr>
          <a:xfrm>
            <a:off x="5699250" y="4084349"/>
            <a:ext cx="634482" cy="588885"/>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391503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7804"/>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latin typeface="Arial" panose="020B0604020202020204" pitchFamily="34" charset="0"/>
                <a:cs typeface="Arial" panose="020B0604020202020204" pitchFamily="34" charset="0"/>
              </a:rPr>
              <a:t>5</a:t>
            </a:fld>
            <a:endParaRPr lang="ko-KR" altLang="en-US" dirty="0">
              <a:latin typeface="Arial" panose="020B0604020202020204" pitchFamily="34" charset="0"/>
              <a:cs typeface="Arial" panose="020B0604020202020204" pitchFamily="34" charset="0"/>
            </a:endParaRPr>
          </a:p>
        </p:txBody>
      </p:sp>
      <p:sp>
        <p:nvSpPr>
          <p:cNvPr id="12" name="TextBox 11"/>
          <p:cNvSpPr txBox="1"/>
          <p:nvPr/>
        </p:nvSpPr>
        <p:spPr>
          <a:xfrm>
            <a:off x="39332" y="57340"/>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1. </a:t>
            </a:r>
            <a:r>
              <a:rPr lang="en-US" altLang="ko-KR" sz="2800" dirty="0" err="1">
                <a:solidFill>
                  <a:srgbClr val="002060"/>
                </a:solidFill>
                <a:latin typeface="Arial" panose="020B0604020202020204" pitchFamily="34" charset="0"/>
                <a:cs typeface="Arial" panose="020B0604020202020204" pitchFamily="34" charset="0"/>
              </a:rPr>
              <a:t>Giới</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thiệu</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khuôn</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viên</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trường</a:t>
            </a:r>
            <a:r>
              <a:rPr lang="ko-KR" altLang="en-US" sz="2800" dirty="0">
                <a:solidFill>
                  <a:srgbClr val="002060"/>
                </a:solidFill>
                <a:latin typeface="Arial" panose="020B0604020202020204" pitchFamily="34" charset="0"/>
                <a:cs typeface="Arial" panose="020B0604020202020204" pitchFamily="34" charset="0"/>
              </a:rPr>
              <a:t> </a:t>
            </a:r>
          </a:p>
        </p:txBody>
      </p:sp>
      <p:sp>
        <p:nvSpPr>
          <p:cNvPr id="6" name="Rectangle 2"/>
          <p:cNvSpPr>
            <a:spLocks noChangeArrowheads="1"/>
          </p:cNvSpPr>
          <p:nvPr/>
        </p:nvSpPr>
        <p:spPr bwMode="auto">
          <a:xfrm>
            <a:off x="299595" y="-56506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0" name="Rectangle 4"/>
          <p:cNvSpPr>
            <a:spLocks noChangeArrowheads="1"/>
          </p:cNvSpPr>
          <p:nvPr/>
        </p:nvSpPr>
        <p:spPr bwMode="auto">
          <a:xfrm>
            <a:off x="1562854" y="494529"/>
            <a:ext cx="1956214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pic>
        <p:nvPicPr>
          <p:cNvPr id="2051" name="_x584311016" descr="EMB00006e4c0a6d"/>
          <p:cNvPicPr>
            <a:picLocks noChangeAspect="1" noChangeArrowheads="1"/>
          </p:cNvPicPr>
          <p:nvPr/>
        </p:nvPicPr>
        <p:blipFill>
          <a:blip r:embed="rId5">
            <a:extLst>
              <a:ext uri="{28A0092B-C50C-407E-A947-70E740481C1C}">
                <a14:useLocalDpi xmlns:a14="http://schemas.microsoft.com/office/drawing/2010/main" val="0"/>
              </a:ext>
            </a:extLst>
          </a:blip>
          <a:srcRect l="20883" t="21628" r="49522" b="11858"/>
          <a:stretch>
            <a:fillRect/>
          </a:stretch>
        </p:blipFill>
        <p:spPr bwMode="auto">
          <a:xfrm>
            <a:off x="1562854" y="1233255"/>
            <a:ext cx="8207679" cy="470901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3197307" y="2528544"/>
            <a:ext cx="1264919" cy="523220"/>
          </a:xfrm>
          <a:prstGeom prst="rect">
            <a:avLst/>
          </a:prstGeom>
          <a:solidFill>
            <a:schemeClr val="accent2">
              <a:lumMod val="40000"/>
              <a:lumOff val="60000"/>
            </a:schemeClr>
          </a:solidFill>
        </p:spPr>
        <p:txBody>
          <a:bodyPr wrap="square" rtlCol="0">
            <a:spAutoFit/>
          </a:bodyPr>
          <a:lstStyle/>
          <a:p>
            <a:r>
              <a:rPr lang="ko-KR" altLang="en-US" sz="1400" dirty="0" err="1">
                <a:solidFill>
                  <a:srgbClr val="002060"/>
                </a:solidFill>
                <a:latin typeface="Arial" panose="020B0604020202020204" pitchFamily="34" charset="0"/>
                <a:cs typeface="Arial" panose="020B0604020202020204" pitchFamily="34" charset="0"/>
              </a:rPr>
              <a:t>국제교류팀</a:t>
            </a:r>
            <a:r>
              <a:rPr lang="ko-KR" altLang="en-US" sz="1400" dirty="0">
                <a:solidFill>
                  <a:srgbClr val="002060"/>
                </a:solidFill>
                <a:latin typeface="Arial" panose="020B0604020202020204" pitchFamily="34" charset="0"/>
                <a:cs typeface="Arial" panose="020B0604020202020204" pitchFamily="34" charset="0"/>
              </a:rPr>
              <a:t> </a:t>
            </a:r>
            <a:endParaRPr lang="en-US" altLang="ko-KR" sz="1400" dirty="0">
              <a:solidFill>
                <a:srgbClr val="002060"/>
              </a:solidFill>
              <a:latin typeface="Arial" panose="020B0604020202020204" pitchFamily="34" charset="0"/>
              <a:cs typeface="Arial" panose="020B0604020202020204" pitchFamily="34" charset="0"/>
            </a:endParaRPr>
          </a:p>
          <a:p>
            <a:r>
              <a:rPr lang="ko-KR" altLang="en-US" sz="1400" dirty="0" err="1">
                <a:solidFill>
                  <a:srgbClr val="002060"/>
                </a:solidFill>
                <a:latin typeface="Arial" panose="020B0604020202020204" pitchFamily="34" charset="0"/>
                <a:cs typeface="Arial" panose="020B0604020202020204" pitchFamily="34" charset="0"/>
              </a:rPr>
              <a:t>문화관</a:t>
            </a:r>
            <a:r>
              <a:rPr lang="ko-KR" altLang="en-US" sz="1400" dirty="0">
                <a:solidFill>
                  <a:srgbClr val="002060"/>
                </a:solidFill>
                <a:latin typeface="Arial" panose="020B0604020202020204" pitchFamily="34" charset="0"/>
                <a:cs typeface="Arial" panose="020B0604020202020204" pitchFamily="34" charset="0"/>
              </a:rPr>
              <a:t> </a:t>
            </a:r>
            <a:r>
              <a:rPr lang="en-US" altLang="ko-KR" sz="1400" dirty="0">
                <a:solidFill>
                  <a:srgbClr val="002060"/>
                </a:solidFill>
                <a:latin typeface="Arial" panose="020B0604020202020204" pitchFamily="34" charset="0"/>
                <a:cs typeface="Arial" panose="020B0604020202020204" pitchFamily="34" charset="0"/>
              </a:rPr>
              <a:t>111</a:t>
            </a:r>
            <a:r>
              <a:rPr lang="ko-KR" altLang="en-US" sz="1400" dirty="0">
                <a:solidFill>
                  <a:srgbClr val="002060"/>
                </a:solidFill>
                <a:latin typeface="Arial" panose="020B0604020202020204" pitchFamily="34" charset="0"/>
                <a:cs typeface="Arial" panose="020B0604020202020204" pitchFamily="34" charset="0"/>
              </a:rPr>
              <a:t>호</a:t>
            </a:r>
          </a:p>
        </p:txBody>
      </p:sp>
      <p:sp>
        <p:nvSpPr>
          <p:cNvPr id="17" name="TextBox 16"/>
          <p:cNvSpPr txBox="1"/>
          <p:nvPr/>
        </p:nvSpPr>
        <p:spPr>
          <a:xfrm>
            <a:off x="454136" y="603072"/>
            <a:ext cx="3780202" cy="538609"/>
          </a:xfrm>
          <a:prstGeom prst="rect">
            <a:avLst/>
          </a:prstGeom>
          <a:noFill/>
        </p:spPr>
        <p:txBody>
          <a:bodyPr wrap="none" rtlCol="0">
            <a:spAutoFit/>
          </a:bodyPr>
          <a:lstStyle/>
          <a:p>
            <a:r>
              <a:rPr lang="en-US" altLang="ko-KR" sz="1100" dirty="0">
                <a:latin typeface="Arial" panose="020B0604020202020204" pitchFamily="34" charset="0"/>
                <a:cs typeface="Arial" panose="020B0604020202020204" pitchFamily="34" charset="0"/>
              </a:rPr>
              <a:t>&lt;</a:t>
            </a:r>
            <a:r>
              <a:rPr lang="en-US" altLang="ko-KR" sz="1100" dirty="0" err="1">
                <a:latin typeface="Arial" panose="020B0604020202020204" pitchFamily="34" charset="0"/>
                <a:cs typeface="Arial" panose="020B0604020202020204" pitchFamily="34" charset="0"/>
              </a:rPr>
              <a:t>Hướng</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dẫn</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vị</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trí</a:t>
            </a:r>
            <a:r>
              <a:rPr lang="en-US" altLang="ko-KR" sz="1100" dirty="0">
                <a:latin typeface="Arial" panose="020B0604020202020204" pitchFamily="34" charset="0"/>
                <a:cs typeface="Arial" panose="020B0604020202020204" pitchFamily="34" charset="0"/>
              </a:rPr>
              <a:t>&gt;</a:t>
            </a:r>
            <a:r>
              <a:rPr lang="en-US" altLang="ko-KR" sz="1100" dirty="0">
                <a:latin typeface="Arial" panose="020B0604020202020204" pitchFamily="34" charset="0"/>
                <a:cs typeface="Arial" panose="020B0604020202020204" pitchFamily="34" charset="0"/>
                <a:hlinkClick r:id="rId6"/>
              </a:rPr>
              <a:t>https://www.kw.ac.kr/ko/tour/tour01.jsp</a:t>
            </a:r>
            <a:endParaRPr lang="en-US" altLang="ko-KR" sz="1100" dirty="0">
              <a:latin typeface="Arial" panose="020B0604020202020204" pitchFamily="34" charset="0"/>
              <a:cs typeface="Arial" panose="020B0604020202020204" pitchFamily="34" charset="0"/>
            </a:endParaRPr>
          </a:p>
          <a:p>
            <a:endParaRPr lang="ko-KR" altLang="en-US" dirty="0">
              <a:latin typeface="Arial" panose="020B0604020202020204" pitchFamily="34" charset="0"/>
              <a:cs typeface="Arial" panose="020B0604020202020204" pitchFamily="34" charset="0"/>
            </a:endParaRPr>
          </a:p>
        </p:txBody>
      </p:sp>
      <p:sp>
        <p:nvSpPr>
          <p:cNvPr id="19" name="왼쪽 화살표 18"/>
          <p:cNvSpPr/>
          <p:nvPr/>
        </p:nvSpPr>
        <p:spPr>
          <a:xfrm>
            <a:off x="4445360" y="568668"/>
            <a:ext cx="394398" cy="3317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sp>
        <p:nvSpPr>
          <p:cNvPr id="20" name="TextBox 19"/>
          <p:cNvSpPr txBox="1"/>
          <p:nvPr/>
        </p:nvSpPr>
        <p:spPr>
          <a:xfrm>
            <a:off x="4874423" y="549880"/>
            <a:ext cx="631904" cy="369332"/>
          </a:xfrm>
          <a:prstGeom prst="rect">
            <a:avLst/>
          </a:prstGeom>
          <a:noFill/>
        </p:spPr>
        <p:txBody>
          <a:bodyPr wrap="none" rtlCol="0">
            <a:spAutoFit/>
          </a:bodyPr>
          <a:lstStyle/>
          <a:p>
            <a:r>
              <a:rPr lang="en-US" altLang="ko-KR" dirty="0">
                <a:solidFill>
                  <a:schemeClr val="accent1">
                    <a:lumMod val="50000"/>
                  </a:schemeClr>
                </a:solidFill>
                <a:latin typeface="Arial" panose="020B0604020202020204" pitchFamily="34" charset="0"/>
                <a:cs typeface="Arial" panose="020B0604020202020204" pitchFamily="34" charset="0"/>
              </a:rPr>
              <a:t>click</a:t>
            </a:r>
            <a:endParaRPr lang="ko-KR" altLang="en-US"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48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0"/>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611138" y="145162"/>
            <a:ext cx="7453612" cy="954107"/>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2. </a:t>
            </a:r>
            <a:r>
              <a:rPr lang="en-US" altLang="ko-KR" sz="2800" dirty="0" err="1">
                <a:solidFill>
                  <a:srgbClr val="002060"/>
                </a:solidFill>
                <a:latin typeface="Arial" panose="020B0604020202020204" pitchFamily="34" charset="0"/>
                <a:cs typeface="Arial" panose="020B0604020202020204" pitchFamily="34" charset="0"/>
              </a:rPr>
              <a:t>Triết</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lý</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giáo</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dục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phương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châm</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của</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người</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sáng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lập</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1413933" y="1850692"/>
            <a:ext cx="9135533" cy="128708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b="1" dirty="0" err="1">
                <a:solidFill>
                  <a:srgbClr val="002060"/>
                </a:solidFill>
                <a:latin typeface="Arial" panose="020B0604020202020204" pitchFamily="34" charset="0"/>
                <a:cs typeface="Arial" panose="020B0604020202020204" pitchFamily="34" charset="0"/>
              </a:rPr>
              <a:t>Triết</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lý</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giáo</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dục</a:t>
            </a:r>
            <a:r>
              <a:rPr lang="ko-KR" altLang="en-US" b="1" dirty="0">
                <a:solidFill>
                  <a:srgbClr val="002060"/>
                </a:solidFill>
                <a:latin typeface="Arial" panose="020B0604020202020204" pitchFamily="34" charset="0"/>
                <a:cs typeface="Arial" panose="020B0604020202020204" pitchFamily="34" charset="0"/>
              </a:rPr>
              <a:t> </a:t>
            </a:r>
            <a:r>
              <a:rPr lang="en-US" altLang="ko-KR" b="1" dirty="0">
                <a:solidFill>
                  <a:srgbClr val="002060"/>
                </a:solidFill>
                <a:latin typeface="Arial" panose="020B0604020202020204" pitchFamily="34" charset="0"/>
                <a:cs typeface="Arial" panose="020B0604020202020204" pitchFamily="34" charset="0"/>
              </a:rPr>
              <a:t>: </a:t>
            </a:r>
            <a:r>
              <a:rPr lang="ko-KR" altLang="en-US" b="1" dirty="0">
                <a:solidFill>
                  <a:srgbClr val="002060"/>
                </a:solidFill>
                <a:latin typeface="Arial" panose="020B0604020202020204" pitchFamily="34" charset="0"/>
                <a:cs typeface="Arial" panose="020B0604020202020204" pitchFamily="34" charset="0"/>
              </a:rPr>
              <a:t>참 </a:t>
            </a:r>
            <a:r>
              <a:rPr lang="en-US" altLang="ko-KR" b="1" dirty="0">
                <a:solidFill>
                  <a:srgbClr val="002060"/>
                </a:solidFill>
                <a:latin typeface="Arial" panose="020B0604020202020204" pitchFamily="34" charset="0"/>
                <a:cs typeface="Arial" panose="020B0604020202020204" pitchFamily="34" charset="0"/>
              </a:rPr>
              <a:t>․ </a:t>
            </a:r>
            <a:r>
              <a:rPr lang="ko-KR" altLang="en-US" b="1" dirty="0">
                <a:solidFill>
                  <a:srgbClr val="002060"/>
                </a:solidFill>
                <a:latin typeface="Arial" panose="020B0604020202020204" pitchFamily="34" charset="0"/>
                <a:cs typeface="Arial" panose="020B0604020202020204" pitchFamily="34" charset="0"/>
              </a:rPr>
              <a:t>빛</a:t>
            </a:r>
            <a:r>
              <a:rPr lang="en-US" altLang="ko-KR" b="1" dirty="0">
                <a:solidFill>
                  <a:srgbClr val="002060"/>
                </a:solidFill>
                <a:latin typeface="Arial" panose="020B0604020202020204" pitchFamily="34" charset="0"/>
                <a:cs typeface="Arial" panose="020B0604020202020204" pitchFamily="34" charset="0"/>
              </a:rPr>
              <a:t>(Veritas et Lux)</a:t>
            </a:r>
          </a:p>
          <a:p>
            <a:pPr fontAlgn="base">
              <a:lnSpc>
                <a:spcPct val="150000"/>
              </a:lnSpc>
            </a:pPr>
            <a:r>
              <a:rPr lang="ko-KR" altLang="en-US" dirty="0">
                <a:solidFill>
                  <a:srgbClr val="002060"/>
                </a:solidFill>
                <a:latin typeface="Arial" panose="020B0604020202020204" pitchFamily="34" charset="0"/>
                <a:cs typeface="Arial" panose="020B0604020202020204" pitchFamily="34" charset="0"/>
              </a:rPr>
              <a:t> ‘참’</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Tìm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kiếm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vấn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chân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lý</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giáo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dục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đào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tạo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nên</a:t>
            </a:r>
            <a:r>
              <a:rPr lang="en-US" altLang="ko-KR" dirty="0">
                <a:solidFill>
                  <a:srgbClr val="002060"/>
                </a:solidFill>
                <a:latin typeface="Arial" panose="020B0604020202020204" pitchFamily="34" charset="0"/>
                <a:cs typeface="Arial" panose="020B0604020202020204" pitchFamily="34" charset="0"/>
              </a:rPr>
              <a:t> con </a:t>
            </a:r>
            <a:r>
              <a:rPr lang="en-US" altLang="ko-KR" dirty="0" err="1">
                <a:solidFill>
                  <a:srgbClr val="002060"/>
                </a:solidFill>
                <a:latin typeface="Arial" panose="020B0604020202020204" pitchFamily="34" charset="0"/>
                <a:cs typeface="Arial" panose="020B0604020202020204" pitchFamily="34" charset="0"/>
              </a:rPr>
              <a:t>người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đích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thực</a:t>
            </a:r>
            <a:endParaRPr lang="ko-KR" altLang="en-US"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dirty="0">
                <a:solidFill>
                  <a:srgbClr val="002060"/>
                </a:solidFill>
                <a:latin typeface="Arial" panose="020B0604020202020204" pitchFamily="34" charset="0"/>
                <a:cs typeface="Arial" panose="020B0604020202020204" pitchFamily="34" charset="0"/>
              </a:rPr>
              <a:t> ‘빛’</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Truyền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bá</a:t>
            </a:r>
            <a:r>
              <a:rPr lang="en-US" altLang="ko-KR" dirty="0">
                <a:solidFill>
                  <a:srgbClr val="002060"/>
                </a:solidFill>
                <a:latin typeface="Arial" panose="020B0604020202020204" pitchFamily="34" charset="0"/>
                <a:cs typeface="Arial" panose="020B0604020202020204" pitchFamily="34" charset="0"/>
              </a:rPr>
              <a:t> ‘</a:t>
            </a:r>
            <a:r>
              <a:rPr lang="ko-KR" altLang="en-US" dirty="0">
                <a:solidFill>
                  <a:srgbClr val="002060"/>
                </a:solidFill>
                <a:latin typeface="Arial" panose="020B0604020202020204" pitchFamily="34" charset="0"/>
                <a:cs typeface="Arial" panose="020B0604020202020204" pitchFamily="34" charset="0"/>
              </a:rPr>
              <a:t>참’ </a:t>
            </a:r>
            <a:r>
              <a:rPr lang="en-US" altLang="ko-KR" dirty="0">
                <a:solidFill>
                  <a:srgbClr val="002060"/>
                </a:solidFill>
                <a:latin typeface="Arial" panose="020B0604020202020204" pitchFamily="34" charset="0"/>
                <a:cs typeface="Arial" panose="020B0604020202020204" pitchFamily="34" charset="0"/>
              </a:rPr>
              <a:t>ra </a:t>
            </a:r>
            <a:r>
              <a:rPr lang="en-US" altLang="ko-KR" dirty="0" err="1">
                <a:solidFill>
                  <a:srgbClr val="002060"/>
                </a:solidFill>
                <a:latin typeface="Arial" panose="020B0604020202020204" pitchFamily="34" charset="0"/>
                <a:cs typeface="Arial" panose="020B0604020202020204" pitchFamily="34" charset="0"/>
              </a:rPr>
              <a:t>thế</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giới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cống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hiến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quốc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xã</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hội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nhân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loại</a:t>
            </a:r>
            <a:endParaRPr lang="ko-KR" altLang="en-US" dirty="0">
              <a:solidFill>
                <a:srgbClr val="002060"/>
              </a:solidFill>
              <a:latin typeface="Arial" panose="020B0604020202020204" pitchFamily="34" charset="0"/>
              <a:cs typeface="Arial" panose="020B0604020202020204" pitchFamily="34" charset="0"/>
            </a:endParaRPr>
          </a:p>
        </p:txBody>
      </p:sp>
      <p:sp>
        <p:nvSpPr>
          <p:cNvPr id="16" name="TextBox 15"/>
          <p:cNvSpPr txBox="1"/>
          <p:nvPr/>
        </p:nvSpPr>
        <p:spPr>
          <a:xfrm>
            <a:off x="1413932" y="3351064"/>
            <a:ext cx="9135533" cy="211852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ko-KR" altLang="en-US"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Lời</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giáo</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huấn</a:t>
            </a:r>
            <a:endParaRPr lang="en-US" altLang="ko-KR" b="1" dirty="0">
              <a:solidFill>
                <a:srgbClr val="002060"/>
              </a:solidFill>
              <a:latin typeface="Arial" panose="020B0604020202020204" pitchFamily="34" charset="0"/>
              <a:cs typeface="Arial" panose="020B0604020202020204" pitchFamily="34" charset="0"/>
            </a:endParaRPr>
          </a:p>
          <a:p>
            <a:pPr>
              <a:lnSpc>
                <a:spcPct val="150000"/>
              </a:lnSpc>
            </a:pPr>
            <a:r>
              <a:rPr lang="ko-KR" altLang="en-US" b="1" dirty="0">
                <a:solidFill>
                  <a:srgbClr val="002060"/>
                </a:solidFill>
                <a:latin typeface="Arial" panose="020B0604020202020204" pitchFamily="34" charset="0"/>
                <a:cs typeface="Arial" panose="020B0604020202020204" pitchFamily="34" charset="0"/>
              </a:rPr>
              <a:t> </a:t>
            </a:r>
            <a:r>
              <a:rPr lang="en-US" altLang="ko-KR" b="1" dirty="0" err="1">
                <a:solidFill>
                  <a:schemeClr val="accent5">
                    <a:lumMod val="50000"/>
                  </a:schemeClr>
                </a:solidFill>
                <a:latin typeface="Arial" panose="020B0604020202020204" pitchFamily="34" charset="0"/>
                <a:cs typeface="Arial" panose="020B0604020202020204" pitchFamily="34" charset="0"/>
              </a:rPr>
              <a:t>Cần</a:t>
            </a:r>
            <a:r>
              <a:rPr lang="en-US" altLang="ko-KR" b="1" dirty="0">
                <a:solidFill>
                  <a:schemeClr val="accent5">
                    <a:lumMod val="50000"/>
                  </a:schemeClr>
                </a:solidFill>
                <a:latin typeface="Arial" panose="020B0604020202020204" pitchFamily="34" charset="0"/>
                <a:cs typeface="Arial" panose="020B0604020202020204" pitchFamily="34" charset="0"/>
              </a:rPr>
              <a:t> </a:t>
            </a:r>
            <a:r>
              <a:rPr lang="en-US" altLang="ko-KR" b="1" dirty="0" err="1">
                <a:solidFill>
                  <a:schemeClr val="accent5">
                    <a:lumMod val="50000"/>
                  </a:schemeClr>
                </a:solidFill>
                <a:latin typeface="Arial" panose="020B0604020202020204" pitchFamily="34" charset="0"/>
                <a:cs typeface="Arial" panose="020B0604020202020204" pitchFamily="34" charset="0"/>
              </a:rPr>
              <a:t>cù</a:t>
            </a:r>
            <a:r>
              <a:rPr lang="en-US" altLang="ko-KR" b="1" dirty="0">
                <a:solidFill>
                  <a:schemeClr val="accent5">
                    <a:lumMod val="50000"/>
                  </a:schemeClr>
                </a:solidFill>
                <a:latin typeface="Arial" panose="020B0604020202020204" pitchFamily="34" charset="0"/>
                <a:cs typeface="Arial" panose="020B0604020202020204" pitchFamily="34" charset="0"/>
              </a:rPr>
              <a:t> </a:t>
            </a:r>
            <a:r>
              <a:rPr lang="en-US" altLang="ko-KR" b="1" dirty="0" err="1">
                <a:solidFill>
                  <a:schemeClr val="accent5">
                    <a:lumMod val="50000"/>
                  </a:schemeClr>
                </a:solidFill>
                <a:latin typeface="Arial" panose="020B0604020202020204" pitchFamily="34" charset="0"/>
                <a:cs typeface="Arial" panose="020B0604020202020204" pitchFamily="34" charset="0"/>
              </a:rPr>
              <a:t>trung</a:t>
            </a:r>
            <a:r>
              <a:rPr lang="en-US" altLang="ko-KR" b="1" dirty="0">
                <a:solidFill>
                  <a:schemeClr val="accent5">
                    <a:lumMod val="50000"/>
                  </a:schemeClr>
                </a:solidFill>
                <a:latin typeface="Arial" panose="020B0604020202020204" pitchFamily="34" charset="0"/>
                <a:cs typeface="Arial" panose="020B0604020202020204" pitchFamily="34" charset="0"/>
              </a:rPr>
              <a:t> </a:t>
            </a:r>
            <a:r>
              <a:rPr lang="en-US" altLang="ko-KR" b="1" dirty="0" err="1">
                <a:solidFill>
                  <a:schemeClr val="accent5">
                    <a:lumMod val="50000"/>
                  </a:schemeClr>
                </a:solidFill>
                <a:latin typeface="Arial" panose="020B0604020202020204" pitchFamily="34" charset="0"/>
                <a:cs typeface="Arial" panose="020B0604020202020204" pitchFamily="34" charset="0"/>
              </a:rPr>
              <a:t>thực</a:t>
            </a:r>
            <a:r>
              <a:rPr lang="en-US" altLang="ko-KR" b="1"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Chăm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chỉ</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thì</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không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có</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việc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gì</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khó</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khăn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cả</a:t>
            </a:r>
            <a:r>
              <a:rPr lang="en-US" altLang="ko-KR" dirty="0">
                <a:solidFill>
                  <a:srgbClr val="002060"/>
                </a:solidFill>
                <a:latin typeface="Arial" panose="020B0604020202020204" pitchFamily="34" charset="0"/>
                <a:cs typeface="Arial" panose="020B0604020202020204" pitchFamily="34" charset="0"/>
              </a:rPr>
              <a:t>.</a:t>
            </a:r>
          </a:p>
          <a:p>
            <a:pPr fontAlgn="base">
              <a:lnSpc>
                <a:spcPct val="150000"/>
              </a:lnSpc>
            </a:pP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Tiết</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kiêm</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giản</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dị</a:t>
            </a:r>
            <a:r>
              <a:rPr lang="en-US" altLang="ko-KR" b="1"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Tiết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kiệm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chính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bảo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vệ</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tài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nguyên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báo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đáp</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xã</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hội</a:t>
            </a:r>
            <a:r>
              <a:rPr lang="en-US" altLang="ko-KR" dirty="0">
                <a:solidFill>
                  <a:srgbClr val="002060"/>
                </a:solidFill>
                <a:latin typeface="Arial" panose="020B0604020202020204" pitchFamily="34" charset="0"/>
                <a:cs typeface="Arial" panose="020B0604020202020204" pitchFamily="34" charset="0"/>
              </a:rPr>
              <a:t>.</a:t>
            </a:r>
          </a:p>
          <a:p>
            <a:pPr fontAlgn="base">
              <a:lnSpc>
                <a:spcPct val="150000"/>
              </a:lnSpc>
            </a:pPr>
            <a:r>
              <a:rPr lang="ko-KR" altLang="en-US"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Nghiên</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cứu</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đưa</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vào</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thực</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tiễn</a:t>
            </a:r>
            <a:r>
              <a:rPr lang="en-US" altLang="ko-KR" b="1"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Việc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mình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tìm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tòi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hỏi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thì</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dù</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là</a:t>
            </a:r>
            <a:r>
              <a:rPr lang="vi-VN"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việc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giống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nhau</a:t>
            </a:r>
            <a:r>
              <a:rPr lang="en-US"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cũng</a:t>
            </a:r>
            <a:r>
              <a:rPr lang="vi-VN"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sẽ</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cảm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thấy</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thú</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vị</a:t>
            </a:r>
            <a:endParaRPr lang="ko-KR" altLang="en-US" dirty="0">
              <a:solidFill>
                <a:srgbClr val="002060"/>
              </a:solidFill>
              <a:latin typeface="Arial" panose="020B0604020202020204" pitchFamily="34" charset="0"/>
              <a:cs typeface="Arial" panose="020B0604020202020204" pitchFamily="34" charset="0"/>
            </a:endParaRPr>
          </a:p>
        </p:txBody>
      </p:sp>
      <p:sp>
        <p:nvSpPr>
          <p:cNvPr id="19" name="TextBox 18"/>
          <p:cNvSpPr txBox="1"/>
          <p:nvPr/>
        </p:nvSpPr>
        <p:spPr>
          <a:xfrm>
            <a:off x="1413933" y="1097419"/>
            <a:ext cx="9135533" cy="46262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b="1" dirty="0">
                <a:solidFill>
                  <a:srgbClr val="002060"/>
                </a:solidFill>
                <a:latin typeface="Arial" panose="020B0604020202020204" pitchFamily="34" charset="0"/>
                <a:cs typeface="Arial" panose="020B0604020202020204" pitchFamily="34" charset="0"/>
              </a:rPr>
              <a:t>1934 </a:t>
            </a:r>
            <a:r>
              <a:rPr lang="en-US" altLang="ko-KR" b="1" dirty="0" err="1">
                <a:solidFill>
                  <a:srgbClr val="002060"/>
                </a:solidFill>
                <a:latin typeface="Arial" panose="020B0604020202020204" pitchFamily="34" charset="0"/>
                <a:cs typeface="Arial" panose="020B0604020202020204" pitchFamily="34" charset="0"/>
              </a:rPr>
              <a:t>Tiến</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sĩ</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Hwado</a:t>
            </a:r>
            <a:r>
              <a:rPr lang="en-US" altLang="ko-KR" b="1" dirty="0">
                <a:solidFill>
                  <a:srgbClr val="002060"/>
                </a:solidFill>
                <a:latin typeface="Arial" panose="020B0604020202020204" pitchFamily="34" charset="0"/>
                <a:cs typeface="Arial" panose="020B0604020202020204" pitchFamily="34" charset="0"/>
              </a:rPr>
              <a:t> Cho </a:t>
            </a:r>
            <a:r>
              <a:rPr lang="en-US" altLang="ko-KR" b="1" dirty="0" err="1">
                <a:solidFill>
                  <a:srgbClr val="002060"/>
                </a:solidFill>
                <a:latin typeface="Arial" panose="020B0604020202020204" pitchFamily="34" charset="0"/>
                <a:cs typeface="Arial" panose="020B0604020202020204" pitchFamily="34" charset="0"/>
              </a:rPr>
              <a:t>Kwangwoon</a:t>
            </a:r>
            <a:r>
              <a:rPr lang="en-US" altLang="ko-KR" b="1"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mở</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Trung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tâm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Đào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tạo</a:t>
            </a:r>
            <a:r>
              <a:rPr lang="en-US" altLang="ko-KR" dirty="0">
                <a:solidFill>
                  <a:srgbClr val="002060"/>
                </a:solidFill>
                <a:latin typeface="Arial" panose="020B0604020202020204" pitchFamily="34" charset="0"/>
                <a:cs typeface="Arial" panose="020B0604020202020204" pitchFamily="34" charset="0"/>
              </a:rPr>
              <a:t> Radio </a:t>
            </a:r>
            <a:r>
              <a:rPr lang="en-US" altLang="ko-KR" dirty="0" err="1">
                <a:solidFill>
                  <a:srgbClr val="002060"/>
                </a:solidFill>
                <a:latin typeface="Arial" panose="020B0604020202020204" pitchFamily="34" charset="0"/>
                <a:cs typeface="Arial" panose="020B0604020202020204" pitchFamily="34" charset="0"/>
              </a:rPr>
              <a:t>Chosun</a:t>
            </a:r>
            <a:endParaRPr lang="ko-KR" altLang="en-US" dirty="0">
              <a:solidFill>
                <a:srgbClr val="002060"/>
              </a:solidFill>
              <a:latin typeface="Arial" panose="020B0604020202020204" pitchFamily="34" charset="0"/>
              <a:cs typeface="Arial" panose="020B0604020202020204" pitchFamily="34" charset="0"/>
            </a:endParaRPr>
          </a:p>
        </p:txBody>
      </p:sp>
      <p:sp>
        <p:nvSpPr>
          <p:cNvPr id="10" name="TextBox 9"/>
          <p:cNvSpPr txBox="1"/>
          <p:nvPr/>
        </p:nvSpPr>
        <p:spPr>
          <a:xfrm>
            <a:off x="3116424" y="672413"/>
            <a:ext cx="7072605" cy="369332"/>
          </a:xfrm>
          <a:prstGeom prst="rect">
            <a:avLst/>
          </a:prstGeom>
          <a:solidFill>
            <a:srgbClr val="FFFF00"/>
          </a:solidFill>
        </p:spPr>
        <p:txBody>
          <a:bodyPr wrap="square" rtlCol="0">
            <a:spAutoFit/>
          </a:bodyPr>
          <a:lstStyle/>
          <a:p>
            <a:r>
              <a:rPr lang="en-US" altLang="ko-KR" dirty="0" err="1">
                <a:latin typeface="Arial" panose="020B0604020202020204" pitchFamily="34" charset="0"/>
                <a:cs typeface="Arial" panose="020B0604020202020204" pitchFamily="34" charset="0"/>
              </a:rPr>
              <a:t>Năm</a:t>
            </a:r>
            <a:r>
              <a:rPr lang="en-US" altLang="ko-KR" dirty="0">
                <a:latin typeface="Arial" panose="020B0604020202020204" pitchFamily="34" charset="0"/>
                <a:cs typeface="Arial" panose="020B0604020202020204" pitchFamily="34" charset="0"/>
              </a:rPr>
              <a:t> 1934 </a:t>
            </a:r>
            <a:r>
              <a:rPr lang="en-US" altLang="ko-KR" dirty="0" err="1">
                <a:latin typeface="Arial" panose="020B0604020202020204" pitchFamily="34" charset="0"/>
                <a:cs typeface="Arial" panose="020B0604020202020204" pitchFamily="34" charset="0"/>
              </a:rPr>
              <a:t>Tiến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sĩ</a:t>
            </a:r>
            <a:r>
              <a:rPr lang="en-US" altLang="ko-KR" dirty="0">
                <a:latin typeface="Arial" panose="020B0604020202020204" pitchFamily="34" charset="0"/>
                <a:cs typeface="Arial" panose="020B0604020202020204" pitchFamily="34" charset="0"/>
              </a:rPr>
              <a:t> Cho </a:t>
            </a:r>
            <a:r>
              <a:rPr lang="en-US" altLang="ko-KR" dirty="0" err="1">
                <a:latin typeface="Arial" panose="020B0604020202020204" pitchFamily="34" charset="0"/>
                <a:cs typeface="Arial" panose="020B0604020202020204" pitchFamily="34" charset="0"/>
              </a:rPr>
              <a:t>Kwangwoon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thành</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lập</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Đại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Kwangwoon</a:t>
            </a:r>
            <a:endParaRPr lang="ko-KR"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8508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hape 143"/>
          <p:cNvSpPr/>
          <p:nvPr/>
        </p:nvSpPr>
        <p:spPr>
          <a:xfrm>
            <a:off x="0" y="0"/>
            <a:ext cx="12192000" cy="6858000"/>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extBox 3"/>
          <p:cNvSpPr txBox="1"/>
          <p:nvPr/>
        </p:nvSpPr>
        <p:spPr>
          <a:xfrm>
            <a:off x="159018" y="-40413"/>
            <a:ext cx="7580871" cy="954107"/>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3. </a:t>
            </a:r>
            <a:r>
              <a:rPr lang="en-US" altLang="ko-KR" sz="2800" u="sng" dirty="0" err="1">
                <a:solidFill>
                  <a:srgbClr val="002060"/>
                </a:solidFill>
                <a:latin typeface="Arial" panose="020B0604020202020204" pitchFamily="34" charset="0"/>
                <a:cs typeface="Arial" panose="020B0604020202020204" pitchFamily="34" charset="0"/>
              </a:rPr>
              <a:t>Giới</a:t>
            </a:r>
            <a:r>
              <a:rPr lang="en-US" altLang="ko-KR" sz="2800" u="sng" dirty="0">
                <a:solidFill>
                  <a:srgbClr val="002060"/>
                </a:solidFill>
                <a:latin typeface="Arial" panose="020B0604020202020204" pitchFamily="34" charset="0"/>
                <a:cs typeface="Arial" panose="020B0604020202020204" pitchFamily="34" charset="0"/>
              </a:rPr>
              <a:t> </a:t>
            </a:r>
            <a:r>
              <a:rPr lang="en-US" altLang="ko-KR" sz="2800" u="sng" dirty="0" err="1">
                <a:solidFill>
                  <a:srgbClr val="002060"/>
                </a:solidFill>
                <a:latin typeface="Arial" panose="020B0604020202020204" pitchFamily="34" charset="0"/>
                <a:cs typeface="Arial" panose="020B0604020202020204" pitchFamily="34" charset="0"/>
              </a:rPr>
              <a:t>thiệu</a:t>
            </a:r>
            <a:r>
              <a:rPr lang="en-US" altLang="ko-KR" sz="2800" u="sng" dirty="0">
                <a:solidFill>
                  <a:srgbClr val="002060"/>
                </a:solidFill>
                <a:latin typeface="Arial" panose="020B0604020202020204" pitchFamily="34" charset="0"/>
                <a:cs typeface="Arial" panose="020B0604020202020204" pitchFamily="34" charset="0"/>
              </a:rPr>
              <a:t> </a:t>
            </a:r>
            <a:r>
              <a:rPr lang="en-US" altLang="ko-KR" sz="2800" u="sng" dirty="0" err="1">
                <a:solidFill>
                  <a:srgbClr val="002060"/>
                </a:solidFill>
                <a:latin typeface="Arial" panose="020B0604020202020204" pitchFamily="34" charset="0"/>
                <a:cs typeface="Arial" panose="020B0604020202020204" pitchFamily="34" charset="0"/>
              </a:rPr>
              <a:t>phòng</a:t>
            </a:r>
            <a:r>
              <a:rPr lang="en-US" altLang="ko-KR" sz="2800" u="sng" dirty="0">
                <a:solidFill>
                  <a:srgbClr val="002060"/>
                </a:solidFill>
                <a:latin typeface="Arial" panose="020B0604020202020204" pitchFamily="34" charset="0"/>
                <a:cs typeface="Arial" panose="020B0604020202020204" pitchFamily="34" charset="0"/>
              </a:rPr>
              <a:t> </a:t>
            </a:r>
            <a:r>
              <a:rPr lang="en-US" altLang="ko-KR" sz="2800" u="sng" dirty="0" err="1">
                <a:solidFill>
                  <a:srgbClr val="002060"/>
                </a:solidFill>
                <a:latin typeface="Arial" panose="020B0604020202020204" pitchFamily="34" charset="0"/>
                <a:cs typeface="Arial" panose="020B0604020202020204" pitchFamily="34" charset="0"/>
              </a:rPr>
              <a:t>giao</a:t>
            </a:r>
            <a:r>
              <a:rPr lang="en-US" altLang="ko-KR" sz="2800" u="sng" dirty="0">
                <a:solidFill>
                  <a:srgbClr val="002060"/>
                </a:solidFill>
                <a:latin typeface="Arial" panose="020B0604020202020204" pitchFamily="34" charset="0"/>
                <a:cs typeface="Arial" panose="020B0604020202020204" pitchFamily="34" charset="0"/>
              </a:rPr>
              <a:t> </a:t>
            </a:r>
            <a:r>
              <a:rPr lang="en-US" altLang="ko-KR" sz="2800" u="sng" dirty="0" err="1">
                <a:solidFill>
                  <a:srgbClr val="002060"/>
                </a:solidFill>
                <a:latin typeface="Arial" panose="020B0604020202020204" pitchFamily="34" charset="0"/>
                <a:cs typeface="Arial" panose="020B0604020202020204" pitchFamily="34" charset="0"/>
              </a:rPr>
              <a:t>lưu</a:t>
            </a:r>
            <a:r>
              <a:rPr lang="en-US" altLang="ko-KR" sz="2800" u="sng" dirty="0">
                <a:solidFill>
                  <a:srgbClr val="002060"/>
                </a:solidFill>
                <a:latin typeface="Arial" panose="020B0604020202020204" pitchFamily="34" charset="0"/>
                <a:cs typeface="Arial" panose="020B0604020202020204" pitchFamily="34" charset="0"/>
              </a:rPr>
              <a:t> </a:t>
            </a:r>
          </a:p>
          <a:p>
            <a:r>
              <a:rPr lang="en-US" altLang="ko-KR" sz="2800" u="sng" dirty="0">
                <a:solidFill>
                  <a:srgbClr val="002060"/>
                </a:solidFill>
                <a:latin typeface="Arial" panose="020B0604020202020204" pitchFamily="34" charset="0"/>
                <a:cs typeface="Arial" panose="020B0604020202020204" pitchFamily="34" charset="0"/>
              </a:rPr>
              <a:t>    </a:t>
            </a:r>
            <a:r>
              <a:rPr lang="en-US" altLang="ko-KR" sz="2800" u="sng" dirty="0" err="1">
                <a:solidFill>
                  <a:srgbClr val="002060"/>
                </a:solidFill>
                <a:latin typeface="Arial" panose="020B0604020202020204" pitchFamily="34" charset="0"/>
                <a:cs typeface="Arial" panose="020B0604020202020204" pitchFamily="34" charset="0"/>
              </a:rPr>
              <a:t>quốc</a:t>
            </a:r>
            <a:r>
              <a:rPr lang="en-US" altLang="ko-KR" sz="2800" u="sng" dirty="0">
                <a:solidFill>
                  <a:srgbClr val="002060"/>
                </a:solidFill>
                <a:latin typeface="Arial" panose="020B0604020202020204" pitchFamily="34" charset="0"/>
                <a:cs typeface="Arial" panose="020B0604020202020204" pitchFamily="34" charset="0"/>
              </a:rPr>
              <a:t> </a:t>
            </a:r>
            <a:r>
              <a:rPr lang="en-US" altLang="ko-KR" sz="2800" u="sng" dirty="0" err="1">
                <a:solidFill>
                  <a:srgbClr val="002060"/>
                </a:solidFill>
                <a:latin typeface="Arial" panose="020B0604020202020204" pitchFamily="34" charset="0"/>
                <a:cs typeface="Arial" panose="020B0604020202020204" pitchFamily="34" charset="0"/>
              </a:rPr>
              <a:t>tế</a:t>
            </a:r>
            <a:endParaRPr lang="ko-KR" altLang="en-US" sz="2800" u="sng" dirty="0">
              <a:solidFill>
                <a:srgbClr val="002060"/>
              </a:solidFill>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5256633" y="46041"/>
            <a:ext cx="6893570" cy="69871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ko-KR" altLang="en-US" sz="1400" dirty="0">
                <a:solidFill>
                  <a:srgbClr val="002060"/>
                </a:solidFill>
                <a:latin typeface="Arial" panose="020B0604020202020204" pitchFamily="34" charset="0"/>
                <a:cs typeface="Arial" panose="020B0604020202020204" pitchFamily="34" charset="0"/>
              </a:rPr>
              <a:t>문화관 </a:t>
            </a:r>
            <a:r>
              <a:rPr lang="en-US" altLang="ko-KR" sz="1400" dirty="0" err="1">
                <a:solidFill>
                  <a:srgbClr val="002060"/>
                </a:solidFill>
                <a:latin typeface="Arial" panose="020B0604020202020204" pitchFamily="34" charset="0"/>
                <a:cs typeface="Arial" panose="020B0604020202020204" pitchFamily="34" charset="0"/>
              </a:rPr>
              <a:t>phòng</a:t>
            </a:r>
            <a:r>
              <a:rPr lang="ko-KR" altLang="en-US" sz="1400" dirty="0">
                <a:solidFill>
                  <a:srgbClr val="002060"/>
                </a:solidFill>
                <a:latin typeface="Arial" panose="020B0604020202020204" pitchFamily="34" charset="0"/>
                <a:cs typeface="Arial" panose="020B0604020202020204" pitchFamily="34" charset="0"/>
              </a:rPr>
              <a:t> </a:t>
            </a:r>
            <a:r>
              <a:rPr lang="en-US" altLang="ko-KR" sz="1400" dirty="0">
                <a:solidFill>
                  <a:srgbClr val="002060"/>
                </a:solidFill>
                <a:latin typeface="Arial" panose="020B0604020202020204" pitchFamily="34" charset="0"/>
                <a:cs typeface="Arial" panose="020B0604020202020204" pitchFamily="34" charset="0"/>
              </a:rPr>
              <a:t>111</a:t>
            </a:r>
            <a:r>
              <a:rPr lang="ko-KR" altLang="en-US"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ngày</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thường</a:t>
            </a:r>
            <a:r>
              <a:rPr lang="ko-KR" altLang="en-US" sz="1400" dirty="0">
                <a:solidFill>
                  <a:srgbClr val="002060"/>
                </a:solidFill>
                <a:latin typeface="Arial" panose="020B0604020202020204" pitchFamily="34" charset="0"/>
                <a:cs typeface="Arial" panose="020B0604020202020204" pitchFamily="34" charset="0"/>
              </a:rPr>
              <a:t> </a:t>
            </a:r>
            <a:r>
              <a:rPr lang="en-US" altLang="ko-KR" sz="1400" dirty="0">
                <a:solidFill>
                  <a:srgbClr val="002060"/>
                </a:solidFill>
                <a:latin typeface="Arial" panose="020B0604020202020204" pitchFamily="34" charset="0"/>
                <a:cs typeface="Arial" panose="020B0604020202020204" pitchFamily="34" charset="0"/>
              </a:rPr>
              <a:t>9giờ ~ 5 giờ30 </a:t>
            </a:r>
            <a:r>
              <a:rPr lang="en-US" altLang="ko-KR" sz="1400" dirty="0" err="1">
                <a:solidFill>
                  <a:srgbClr val="002060"/>
                </a:solidFill>
                <a:latin typeface="Arial" panose="020B0604020202020204" pitchFamily="34" charset="0"/>
                <a:cs typeface="Arial" panose="020B0604020202020204" pitchFamily="34" charset="0"/>
              </a:rPr>
              <a:t>phút</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giờ</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nghỉ</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trưa</a:t>
            </a:r>
            <a:r>
              <a:rPr lang="en-US" altLang="ko-KR" sz="1400" dirty="0">
                <a:solidFill>
                  <a:srgbClr val="002060"/>
                </a:solidFill>
                <a:latin typeface="Arial" panose="020B0604020202020204" pitchFamily="34" charset="0"/>
                <a:cs typeface="Arial" panose="020B0604020202020204" pitchFamily="34" charset="0"/>
              </a:rPr>
              <a:t>: 12~1giờ) </a:t>
            </a:r>
            <a:r>
              <a:rPr lang="ko-KR" altLang="en-US" sz="1400" dirty="0">
                <a:solidFill>
                  <a:srgbClr val="002060"/>
                </a:solidFill>
                <a:latin typeface="Arial" panose="020B0604020202020204" pitchFamily="34" charset="0"/>
                <a:cs typeface="Arial" panose="020B0604020202020204" pitchFamily="34" charset="0"/>
              </a:rPr>
              <a:t>                                                                </a:t>
            </a:r>
            <a:r>
              <a:rPr lang="en-US" altLang="ko-KR" sz="1400" dirty="0">
                <a:solidFill>
                  <a:srgbClr val="002060"/>
                </a:solidFill>
                <a:latin typeface="Arial" panose="020B0604020202020204" pitchFamily="34" charset="0"/>
                <a:cs typeface="Arial" panose="020B0604020202020204" pitchFamily="34" charset="0"/>
              </a:rPr>
              <a:t>Tel: 02-940-5014~6 </a:t>
            </a:r>
            <a:r>
              <a:rPr lang="en-US" altLang="ko-KR" sz="1400" dirty="0" err="1">
                <a:solidFill>
                  <a:srgbClr val="002060"/>
                </a:solidFill>
                <a:latin typeface="Arial" panose="020B0604020202020204" pitchFamily="34" charset="0"/>
                <a:cs typeface="Arial" panose="020B0604020202020204" pitchFamily="34" charset="0"/>
              </a:rPr>
              <a:t>có</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khả</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năng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tư</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vấn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đa</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ngôn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ngữ</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tiếng</a:t>
            </a:r>
            <a:r>
              <a:rPr lang="en-US" altLang="ko-KR" sz="1400" dirty="0">
                <a:solidFill>
                  <a:srgbClr val="002060"/>
                </a:solidFill>
                <a:latin typeface="Arial" panose="020B0604020202020204" pitchFamily="34" charset="0"/>
                <a:cs typeface="Arial" panose="020B0604020202020204" pitchFamily="34" charset="0"/>
              </a:rPr>
              <a:t> Anh, </a:t>
            </a:r>
            <a:r>
              <a:rPr lang="en-US" altLang="ko-KR" sz="1400" dirty="0" err="1">
                <a:solidFill>
                  <a:srgbClr val="002060"/>
                </a:solidFill>
                <a:latin typeface="Arial" panose="020B0604020202020204" pitchFamily="34" charset="0"/>
                <a:cs typeface="Arial" panose="020B0604020202020204" pitchFamily="34" charset="0"/>
              </a:rPr>
              <a:t>Trung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Việt,Hàn.v.v</a:t>
            </a:r>
            <a:r>
              <a:rPr lang="en-US" altLang="ko-KR" sz="1400" dirty="0">
                <a:solidFill>
                  <a:srgbClr val="002060"/>
                </a:solidFill>
                <a:latin typeface="Arial" panose="020B0604020202020204" pitchFamily="34" charset="0"/>
                <a:cs typeface="Arial" panose="020B0604020202020204" pitchFamily="34" charset="0"/>
              </a:rPr>
              <a:t>.. </a:t>
            </a:r>
            <a:endParaRPr lang="ko-KR" altLang="en-US" sz="1400" dirty="0">
              <a:solidFill>
                <a:srgbClr val="002060"/>
              </a:solidFill>
              <a:latin typeface="Arial" panose="020B0604020202020204" pitchFamily="34" charset="0"/>
              <a:cs typeface="Arial" panose="020B0604020202020204" pitchFamily="34" charset="0"/>
            </a:endParaRPr>
          </a:p>
        </p:txBody>
      </p:sp>
      <p:pic>
        <p:nvPicPr>
          <p:cNvPr id="25" name="그림 24"/>
          <p:cNvPicPr>
            <a:picLocks noChangeAspect="1"/>
          </p:cNvPicPr>
          <p:nvPr/>
        </p:nvPicPr>
        <p:blipFill rotWithShape="1">
          <a:blip r:embed="rId3"/>
          <a:srcRect l="7657" t="757" r="4875" b="-757"/>
          <a:stretch/>
        </p:blipFill>
        <p:spPr>
          <a:xfrm>
            <a:off x="2792731" y="867403"/>
            <a:ext cx="1838130" cy="2463794"/>
          </a:xfrm>
          <a:prstGeom prst="rect">
            <a:avLst/>
          </a:prstGeom>
        </p:spPr>
      </p:pic>
      <p:pic>
        <p:nvPicPr>
          <p:cNvPr id="7" name="그림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52266" y="3864977"/>
            <a:ext cx="1818089" cy="2387938"/>
          </a:xfrm>
          <a:prstGeom prst="rect">
            <a:avLst/>
          </a:prstGeom>
        </p:spPr>
      </p:pic>
      <p:pic>
        <p:nvPicPr>
          <p:cNvPr id="12" name="그림 11"/>
          <p:cNvPicPr>
            <a:picLocks noChangeAspect="1"/>
          </p:cNvPicPr>
          <p:nvPr/>
        </p:nvPicPr>
        <p:blipFill rotWithShape="1">
          <a:blip r:embed="rId5" cstate="print">
            <a:extLst>
              <a:ext uri="{28A0092B-C50C-407E-A947-70E740481C1C}">
                <a14:useLocalDpi xmlns:a14="http://schemas.microsoft.com/office/drawing/2010/main" val="0"/>
              </a:ext>
            </a:extLst>
          </a:blip>
          <a:srcRect r="6643"/>
          <a:stretch/>
        </p:blipFill>
        <p:spPr>
          <a:xfrm>
            <a:off x="10311075" y="3868390"/>
            <a:ext cx="1771862" cy="2381113"/>
          </a:xfrm>
          <a:prstGeom prst="rect">
            <a:avLst/>
          </a:prstGeom>
        </p:spPr>
      </p:pic>
      <p:sp>
        <p:nvSpPr>
          <p:cNvPr id="17" name="TextBox 16"/>
          <p:cNvSpPr txBox="1"/>
          <p:nvPr/>
        </p:nvSpPr>
        <p:spPr>
          <a:xfrm>
            <a:off x="309799" y="3326267"/>
            <a:ext cx="2085572" cy="307777"/>
          </a:xfrm>
          <a:prstGeom prst="rect">
            <a:avLst/>
          </a:prstGeom>
          <a:noFill/>
        </p:spPr>
        <p:txBody>
          <a:bodyPr wrap="none" rtlCol="0">
            <a:spAutoFit/>
          </a:bodyPr>
          <a:lstStyle/>
          <a:p>
            <a:pPr algn="ctr"/>
            <a:r>
              <a:rPr lang="ko-KR" altLang="en-US" sz="1400" dirty="0" err="1"/>
              <a:t>김예란</a:t>
            </a:r>
            <a:r>
              <a:rPr lang="ko-KR" altLang="en-US" sz="1400" dirty="0">
                <a:latin typeface="Arial" panose="020B0604020202020204" pitchFamily="34" charset="0"/>
                <a:cs typeface="Arial" panose="020B0604020202020204" pitchFamily="34" charset="0"/>
              </a:rPr>
              <a:t>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Trưởng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phòng</a:t>
            </a:r>
            <a:r>
              <a:rPr lang="en-US" altLang="ko-KR" sz="1400" dirty="0">
                <a:latin typeface="Arial" panose="020B0604020202020204" pitchFamily="34" charset="0"/>
                <a:cs typeface="Arial" panose="020B0604020202020204" pitchFamily="34" charset="0"/>
              </a:rPr>
              <a:t> )</a:t>
            </a:r>
            <a:endParaRPr lang="ko-KR" altLang="en-US" sz="1400" dirty="0">
              <a:latin typeface="Arial" panose="020B0604020202020204" pitchFamily="34" charset="0"/>
              <a:cs typeface="Arial" panose="020B0604020202020204" pitchFamily="34" charset="0"/>
            </a:endParaRPr>
          </a:p>
        </p:txBody>
      </p:sp>
      <p:sp>
        <p:nvSpPr>
          <p:cNvPr id="24" name="TextBox 23"/>
          <p:cNvSpPr txBox="1"/>
          <p:nvPr/>
        </p:nvSpPr>
        <p:spPr>
          <a:xfrm>
            <a:off x="2819021" y="3339645"/>
            <a:ext cx="1998432" cy="307777"/>
          </a:xfrm>
          <a:prstGeom prst="rect">
            <a:avLst/>
          </a:prstGeom>
          <a:noFill/>
        </p:spPr>
        <p:txBody>
          <a:bodyPr wrap="none" rtlCol="0">
            <a:spAutoFit/>
          </a:bodyPr>
          <a:lstStyle/>
          <a:p>
            <a:pPr algn="ctr"/>
            <a:r>
              <a:rPr lang="ko-KR" altLang="en-US" sz="1400" dirty="0" err="1">
                <a:latin typeface="Arial" panose="020B0604020202020204" pitchFamily="34" charset="0"/>
                <a:cs typeface="Arial" panose="020B0604020202020204" pitchFamily="34" charset="0"/>
              </a:rPr>
              <a:t>고병엽</a:t>
            </a:r>
            <a:r>
              <a:rPr lang="ko-KR" altLang="en-US" sz="1400" dirty="0">
                <a:latin typeface="Arial" panose="020B0604020202020204" pitchFamily="34" charset="0"/>
                <a:cs typeface="Arial" panose="020B0604020202020204" pitchFamily="34" charset="0"/>
              </a:rPr>
              <a:t>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Trưởng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nhóm</a:t>
            </a:r>
            <a:r>
              <a:rPr lang="en-US" altLang="ko-KR" sz="1400" dirty="0">
                <a:latin typeface="Arial" panose="020B0604020202020204" pitchFamily="34" charset="0"/>
                <a:cs typeface="Arial" panose="020B0604020202020204" pitchFamily="34" charset="0"/>
              </a:rPr>
              <a:t>)</a:t>
            </a:r>
          </a:p>
        </p:txBody>
      </p:sp>
      <p:sp>
        <p:nvSpPr>
          <p:cNvPr id="26" name="TextBox 25"/>
          <p:cNvSpPr txBox="1"/>
          <p:nvPr/>
        </p:nvSpPr>
        <p:spPr>
          <a:xfrm>
            <a:off x="5440624" y="3370058"/>
            <a:ext cx="1745992" cy="523220"/>
          </a:xfrm>
          <a:prstGeom prst="rect">
            <a:avLst/>
          </a:prstGeom>
          <a:noFill/>
        </p:spPr>
        <p:txBody>
          <a:bodyPr wrap="none" rtlCol="0">
            <a:spAutoFit/>
          </a:bodyPr>
          <a:lstStyle/>
          <a:p>
            <a:pPr algn="ctr"/>
            <a:r>
              <a:rPr lang="ko-KR" altLang="en-US" sz="1400" dirty="0" err="1">
                <a:latin typeface="Arial" panose="020B0604020202020204" pitchFamily="34" charset="0"/>
                <a:cs typeface="Arial" panose="020B0604020202020204" pitchFamily="34" charset="0"/>
              </a:rPr>
              <a:t>권인철</a:t>
            </a:r>
            <a:r>
              <a:rPr lang="ko-KR" altLang="en-US" sz="1400" dirty="0">
                <a:latin typeface="Arial" panose="020B0604020202020204" pitchFamily="34" charset="0"/>
                <a:cs typeface="Arial" panose="020B0604020202020204" pitchFamily="34" charset="0"/>
              </a:rPr>
              <a:t>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Phó</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nhóm</a:t>
            </a:r>
            <a:r>
              <a:rPr lang="en-US" altLang="ko-KR" sz="1400" dirty="0">
                <a:latin typeface="Arial" panose="020B0604020202020204" pitchFamily="34" charset="0"/>
                <a:cs typeface="Arial" panose="020B0604020202020204" pitchFamily="34" charset="0"/>
              </a:rPr>
              <a:t>)</a:t>
            </a:r>
          </a:p>
          <a:p>
            <a:pPr algn="ctr"/>
            <a:r>
              <a:rPr lang="ko-KR" altLang="en-US" sz="1400" dirty="0">
                <a:latin typeface="Arial" panose="020B0604020202020204" pitchFamily="34" charset="0"/>
                <a:cs typeface="Arial" panose="020B0604020202020204" pitchFamily="34" charset="0"/>
              </a:rPr>
              <a:t> </a:t>
            </a:r>
          </a:p>
        </p:txBody>
      </p:sp>
      <p:sp>
        <p:nvSpPr>
          <p:cNvPr id="27" name="TextBox 26"/>
          <p:cNvSpPr txBox="1"/>
          <p:nvPr/>
        </p:nvSpPr>
        <p:spPr>
          <a:xfrm>
            <a:off x="4522095" y="6269176"/>
            <a:ext cx="1694245" cy="492443"/>
          </a:xfrm>
          <a:prstGeom prst="rect">
            <a:avLst/>
          </a:prstGeom>
          <a:noFill/>
        </p:spPr>
        <p:txBody>
          <a:bodyPr wrap="none" rtlCol="0">
            <a:spAutoFit/>
          </a:bodyPr>
          <a:lstStyle/>
          <a:p>
            <a:pPr algn="ctr"/>
            <a:r>
              <a:rPr lang="ko-KR" altLang="en-US" sz="1400" dirty="0">
                <a:latin typeface="Arial" panose="020B0604020202020204" pitchFamily="34" charset="0"/>
                <a:cs typeface="Arial" panose="020B0604020202020204" pitchFamily="34" charset="0"/>
              </a:rPr>
              <a:t>김영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Nhân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a:t>
            </a:r>
            <a:endParaRPr lang="ko-KR" altLang="en-US" sz="1400" dirty="0">
              <a:latin typeface="Arial" panose="020B0604020202020204" pitchFamily="34" charset="0"/>
              <a:cs typeface="Arial" panose="020B0604020202020204" pitchFamily="34" charset="0"/>
            </a:endParaRPr>
          </a:p>
          <a:p>
            <a:pPr algn="ctr"/>
            <a:r>
              <a:rPr lang="en-US" altLang="ko-KR" sz="1200" dirty="0" err="1">
                <a:latin typeface="Arial" panose="020B0604020202020204" pitchFamily="34" charset="0"/>
                <a:cs typeface="Arial" panose="020B0604020202020204" pitchFamily="34" charset="0"/>
              </a:rPr>
              <a:t>Có</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thể</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nói</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tiếng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Trung</a:t>
            </a:r>
            <a:endParaRPr lang="ko-KR" altLang="en-US" sz="1200" dirty="0">
              <a:latin typeface="Arial" panose="020B0604020202020204" pitchFamily="34" charset="0"/>
              <a:cs typeface="Arial" panose="020B0604020202020204" pitchFamily="34" charset="0"/>
            </a:endParaRPr>
          </a:p>
        </p:txBody>
      </p:sp>
      <p:sp>
        <p:nvSpPr>
          <p:cNvPr id="28" name="TextBox 27"/>
          <p:cNvSpPr txBox="1"/>
          <p:nvPr/>
        </p:nvSpPr>
        <p:spPr>
          <a:xfrm>
            <a:off x="8477092" y="6309390"/>
            <a:ext cx="1697901" cy="492443"/>
          </a:xfrm>
          <a:prstGeom prst="rect">
            <a:avLst/>
          </a:prstGeom>
          <a:noFill/>
        </p:spPr>
        <p:txBody>
          <a:bodyPr wrap="none" rtlCol="0">
            <a:spAutoFit/>
          </a:bodyPr>
          <a:lstStyle/>
          <a:p>
            <a:pPr algn="ctr"/>
            <a:r>
              <a:rPr lang="ko-KR" altLang="en-US" sz="1400" dirty="0">
                <a:latin typeface="Arial" panose="020B0604020202020204" pitchFamily="34" charset="0"/>
                <a:cs typeface="Arial" panose="020B0604020202020204" pitchFamily="34" charset="0"/>
              </a:rPr>
              <a:t>신정석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Nhân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a:t>
            </a:r>
            <a:endParaRPr lang="ko-KR" altLang="en-US" sz="1400" dirty="0">
              <a:latin typeface="Arial" panose="020B0604020202020204" pitchFamily="34" charset="0"/>
              <a:cs typeface="Arial" panose="020B0604020202020204" pitchFamily="34" charset="0"/>
            </a:endParaRPr>
          </a:p>
          <a:p>
            <a:pPr algn="ctr"/>
            <a:r>
              <a:rPr lang="en-US" altLang="ko-KR" sz="1200" dirty="0" err="1">
                <a:latin typeface="Arial" panose="020B0604020202020204" pitchFamily="34" charset="0"/>
                <a:cs typeface="Arial" panose="020B0604020202020204" pitchFamily="34" charset="0"/>
              </a:rPr>
              <a:t>Có</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thể</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nói</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tiếng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Việt</a:t>
            </a:r>
            <a:endParaRPr lang="ko-KR" altLang="en-US" sz="1200" dirty="0">
              <a:latin typeface="Arial" panose="020B0604020202020204" pitchFamily="34" charset="0"/>
              <a:cs typeface="Arial" panose="020B0604020202020204" pitchFamily="34" charset="0"/>
            </a:endParaRPr>
          </a:p>
        </p:txBody>
      </p:sp>
      <p:sp>
        <p:nvSpPr>
          <p:cNvPr id="29" name="TextBox 28"/>
          <p:cNvSpPr txBox="1"/>
          <p:nvPr/>
        </p:nvSpPr>
        <p:spPr>
          <a:xfrm>
            <a:off x="10404327" y="6325490"/>
            <a:ext cx="1697901" cy="492443"/>
          </a:xfrm>
          <a:prstGeom prst="rect">
            <a:avLst/>
          </a:prstGeom>
          <a:noFill/>
        </p:spPr>
        <p:txBody>
          <a:bodyPr wrap="none" rtlCol="0">
            <a:spAutoFit/>
          </a:bodyPr>
          <a:lstStyle/>
          <a:p>
            <a:pPr algn="ctr"/>
            <a:r>
              <a:rPr lang="ko-KR" altLang="en-US" sz="1400" dirty="0" err="1">
                <a:latin typeface="Arial" panose="020B0604020202020204" pitchFamily="34" charset="0"/>
                <a:cs typeface="Arial" panose="020B0604020202020204" pitchFamily="34" charset="0"/>
              </a:rPr>
              <a:t>김예림</a:t>
            </a:r>
            <a:r>
              <a:rPr lang="ko-KR" altLang="en-US" sz="1400" dirty="0">
                <a:latin typeface="Arial" panose="020B0604020202020204" pitchFamily="34" charset="0"/>
                <a:cs typeface="Arial" panose="020B0604020202020204" pitchFamily="34" charset="0"/>
              </a:rPr>
              <a:t>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Nhân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a:t>
            </a:r>
            <a:endParaRPr lang="ko-KR" altLang="en-US" sz="1400" dirty="0">
              <a:latin typeface="Arial" panose="020B0604020202020204" pitchFamily="34" charset="0"/>
              <a:cs typeface="Arial" panose="020B0604020202020204" pitchFamily="34" charset="0"/>
            </a:endParaRPr>
          </a:p>
          <a:p>
            <a:pPr algn="ctr"/>
            <a:r>
              <a:rPr lang="en-US" altLang="ko-KR" sz="1200" dirty="0" err="1">
                <a:latin typeface="Arial" panose="020B0604020202020204" pitchFamily="34" charset="0"/>
                <a:cs typeface="Arial" panose="020B0604020202020204" pitchFamily="34" charset="0"/>
              </a:rPr>
              <a:t>Có</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thể</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nói</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tiếng</a:t>
            </a:r>
            <a:r>
              <a:rPr lang="en-US" altLang="ko-KR" sz="1200" dirty="0">
                <a:latin typeface="Arial" panose="020B0604020202020204" pitchFamily="34" charset="0"/>
                <a:cs typeface="Arial" panose="020B0604020202020204" pitchFamily="34" charset="0"/>
              </a:rPr>
              <a:t> Anh</a:t>
            </a:r>
            <a:endParaRPr lang="ko-KR" altLang="en-US" sz="1200" dirty="0">
              <a:latin typeface="Arial" panose="020B0604020202020204" pitchFamily="34" charset="0"/>
              <a:cs typeface="Arial" panose="020B0604020202020204" pitchFamily="34" charset="0"/>
            </a:endParaRPr>
          </a:p>
        </p:txBody>
      </p:sp>
      <p:sp>
        <p:nvSpPr>
          <p:cNvPr id="35" name="TextBox 34"/>
          <p:cNvSpPr txBox="1"/>
          <p:nvPr/>
        </p:nvSpPr>
        <p:spPr>
          <a:xfrm>
            <a:off x="7884709" y="3422032"/>
            <a:ext cx="1837106" cy="307777"/>
          </a:xfrm>
          <a:prstGeom prst="rect">
            <a:avLst/>
          </a:prstGeom>
          <a:noFill/>
        </p:spPr>
        <p:txBody>
          <a:bodyPr wrap="none" rtlCol="0">
            <a:spAutoFit/>
          </a:bodyPr>
          <a:lstStyle/>
          <a:p>
            <a:pPr algn="ctr"/>
            <a:r>
              <a:rPr lang="ko-KR" altLang="en-US" sz="1400" dirty="0">
                <a:latin typeface="Arial" panose="020B0604020202020204" pitchFamily="34" charset="0"/>
                <a:cs typeface="Arial" panose="020B0604020202020204" pitchFamily="34" charset="0"/>
              </a:rPr>
              <a:t>신문철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Trưởng</a:t>
            </a:r>
            <a:r>
              <a:rPr lang="en-US" altLang="ko-KR" sz="1400" dirty="0">
                <a:latin typeface="Arial" panose="020B0604020202020204" pitchFamily="34" charset="0"/>
                <a:cs typeface="Arial" panose="020B0604020202020204" pitchFamily="34" charset="0"/>
              </a:rPr>
              <a:t> ban)</a:t>
            </a:r>
            <a:endParaRPr lang="ko-KR" altLang="en-US" sz="1400" dirty="0">
              <a:latin typeface="Arial" panose="020B0604020202020204" pitchFamily="34" charset="0"/>
              <a:cs typeface="Arial" panose="020B0604020202020204" pitchFamily="34" charset="0"/>
            </a:endParaRPr>
          </a:p>
        </p:txBody>
      </p:sp>
      <p:sp>
        <p:nvSpPr>
          <p:cNvPr id="36" name="TextBox 35"/>
          <p:cNvSpPr txBox="1"/>
          <p:nvPr/>
        </p:nvSpPr>
        <p:spPr>
          <a:xfrm>
            <a:off x="10230303" y="3410030"/>
            <a:ext cx="1825949" cy="307777"/>
          </a:xfrm>
          <a:prstGeom prst="rect">
            <a:avLst/>
          </a:prstGeom>
          <a:noFill/>
        </p:spPr>
        <p:txBody>
          <a:bodyPr wrap="none" rtlCol="0">
            <a:spAutoFit/>
          </a:bodyPr>
          <a:lstStyle/>
          <a:p>
            <a:pPr algn="ctr"/>
            <a:r>
              <a:rPr lang="ko-KR" altLang="en-US" sz="1400" dirty="0" err="1">
                <a:latin typeface="Arial" panose="020B0604020202020204" pitchFamily="34" charset="0"/>
                <a:cs typeface="Arial" panose="020B0604020202020204" pitchFamily="34" charset="0"/>
              </a:rPr>
              <a:t>한선애</a:t>
            </a:r>
            <a:r>
              <a:rPr lang="ko-KR" altLang="en-US" sz="1400" dirty="0">
                <a:latin typeface="Arial" panose="020B0604020202020204" pitchFamily="34" charset="0"/>
                <a:cs typeface="Arial" panose="020B0604020202020204" pitchFamily="34" charset="0"/>
              </a:rPr>
              <a:t>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Trưởng</a:t>
            </a:r>
            <a:r>
              <a:rPr lang="en-US" altLang="ko-KR" sz="1400" dirty="0">
                <a:latin typeface="Arial" panose="020B0604020202020204" pitchFamily="34" charset="0"/>
                <a:cs typeface="Arial" panose="020B0604020202020204" pitchFamily="34" charset="0"/>
              </a:rPr>
              <a:t> ban)</a:t>
            </a:r>
            <a:endParaRPr lang="ko-KR" altLang="en-US" sz="1400" dirty="0">
              <a:latin typeface="Arial" panose="020B0604020202020204" pitchFamily="34" charset="0"/>
              <a:cs typeface="Arial" panose="020B0604020202020204" pitchFamily="34" charset="0"/>
            </a:endParaRPr>
          </a:p>
        </p:txBody>
      </p:sp>
      <p:pic>
        <p:nvPicPr>
          <p:cNvPr id="20" name="그림 19"/>
          <p:cNvPicPr>
            <a:picLocks noChangeAspect="1"/>
          </p:cNvPicPr>
          <p:nvPr/>
        </p:nvPicPr>
        <p:blipFill rotWithShape="1">
          <a:blip r:embed="rId6" cstate="print">
            <a:extLst>
              <a:ext uri="{28A0092B-C50C-407E-A947-70E740481C1C}">
                <a14:useLocalDpi xmlns:a14="http://schemas.microsoft.com/office/drawing/2010/main" val="0"/>
              </a:ext>
            </a:extLst>
          </a:blip>
          <a:srcRect b="13430"/>
          <a:stretch/>
        </p:blipFill>
        <p:spPr>
          <a:xfrm>
            <a:off x="7772292" y="903768"/>
            <a:ext cx="1833241" cy="2466736"/>
          </a:xfrm>
          <a:prstGeom prst="rect">
            <a:avLst/>
          </a:prstGeom>
        </p:spPr>
      </p:pic>
      <p:pic>
        <p:nvPicPr>
          <p:cNvPr id="21" name="그림 20"/>
          <p:cNvPicPr>
            <a:picLocks noChangeAspect="1"/>
          </p:cNvPicPr>
          <p:nvPr/>
        </p:nvPicPr>
        <p:blipFill rotWithShape="1">
          <a:blip r:embed="rId7">
            <a:extLst>
              <a:ext uri="{28A0092B-C50C-407E-A947-70E740481C1C}">
                <a14:useLocalDpi xmlns:a14="http://schemas.microsoft.com/office/drawing/2010/main" val="0"/>
              </a:ext>
            </a:extLst>
          </a:blip>
          <a:srcRect b="9177"/>
          <a:stretch/>
        </p:blipFill>
        <p:spPr>
          <a:xfrm>
            <a:off x="5288712" y="898659"/>
            <a:ext cx="1823839" cy="2435660"/>
          </a:xfrm>
          <a:prstGeom prst="rect">
            <a:avLst/>
          </a:prstGeom>
        </p:spPr>
      </p:pic>
      <p:pic>
        <p:nvPicPr>
          <p:cNvPr id="38" name="그림 3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53575" y="870249"/>
            <a:ext cx="1779407" cy="2463794"/>
          </a:xfrm>
          <a:prstGeom prst="rect">
            <a:avLst/>
          </a:prstGeom>
        </p:spPr>
      </p:pic>
      <p:sp>
        <p:nvSpPr>
          <p:cNvPr id="40" name="TextBox 39"/>
          <p:cNvSpPr txBox="1"/>
          <p:nvPr/>
        </p:nvSpPr>
        <p:spPr>
          <a:xfrm>
            <a:off x="6482407" y="6335174"/>
            <a:ext cx="1697901" cy="492443"/>
          </a:xfrm>
          <a:prstGeom prst="rect">
            <a:avLst/>
          </a:prstGeom>
          <a:noFill/>
        </p:spPr>
        <p:txBody>
          <a:bodyPr wrap="none" rtlCol="0">
            <a:spAutoFit/>
          </a:bodyPr>
          <a:lstStyle/>
          <a:p>
            <a:pPr algn="ctr"/>
            <a:r>
              <a:rPr lang="ko-KR" altLang="en-US" sz="1400" dirty="0" err="1"/>
              <a:t>제희진</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Nhân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a:t>
            </a:r>
            <a:endParaRPr lang="ko-KR" altLang="en-US" sz="1400" dirty="0">
              <a:latin typeface="Arial" panose="020B0604020202020204" pitchFamily="34" charset="0"/>
              <a:cs typeface="Arial" panose="020B0604020202020204" pitchFamily="34" charset="0"/>
            </a:endParaRPr>
          </a:p>
          <a:p>
            <a:pPr algn="ctr"/>
            <a:r>
              <a:rPr lang="en-US" altLang="ko-KR" sz="1200" dirty="0" err="1">
                <a:latin typeface="Arial" panose="020B0604020202020204" pitchFamily="34" charset="0"/>
                <a:cs typeface="Arial" panose="020B0604020202020204" pitchFamily="34" charset="0"/>
              </a:rPr>
              <a:t>Có</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thể</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nói</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tiếng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Trung</a:t>
            </a:r>
            <a:endParaRPr lang="ko-KR" altLang="en-US" sz="1200" dirty="0">
              <a:latin typeface="Arial" panose="020B0604020202020204" pitchFamily="34" charset="0"/>
              <a:cs typeface="Arial" panose="020B0604020202020204" pitchFamily="34" charset="0"/>
            </a:endParaRPr>
          </a:p>
        </p:txBody>
      </p:sp>
      <p:sp>
        <p:nvSpPr>
          <p:cNvPr id="41" name="TextBox 40"/>
          <p:cNvSpPr txBox="1"/>
          <p:nvPr/>
        </p:nvSpPr>
        <p:spPr>
          <a:xfrm>
            <a:off x="2376518" y="6370863"/>
            <a:ext cx="1729962" cy="307777"/>
          </a:xfrm>
          <a:prstGeom prst="rect">
            <a:avLst/>
          </a:prstGeom>
          <a:noFill/>
        </p:spPr>
        <p:txBody>
          <a:bodyPr wrap="none" rtlCol="0">
            <a:spAutoFit/>
          </a:bodyPr>
          <a:lstStyle/>
          <a:p>
            <a:pPr algn="ctr"/>
            <a:r>
              <a:rPr lang="ko-KR" altLang="en-US" sz="1400" dirty="0" err="1">
                <a:latin typeface="Arial" panose="020B0604020202020204" pitchFamily="34" charset="0"/>
                <a:cs typeface="Arial" panose="020B0604020202020204" pitchFamily="34" charset="0"/>
              </a:rPr>
              <a:t>조영록</a:t>
            </a:r>
            <a:r>
              <a:rPr lang="ko-KR" altLang="en-US" sz="1400" dirty="0">
                <a:latin typeface="Arial" panose="020B0604020202020204" pitchFamily="34" charset="0"/>
                <a:cs typeface="Arial" panose="020B0604020202020204" pitchFamily="34" charset="0"/>
              </a:rPr>
              <a:t>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Nhân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a:t>
            </a:r>
            <a:endParaRPr lang="ko-KR" altLang="en-US" sz="1400" dirty="0">
              <a:latin typeface="Arial" panose="020B0604020202020204" pitchFamily="34" charset="0"/>
              <a:cs typeface="Arial" panose="020B0604020202020204" pitchFamily="34" charset="0"/>
            </a:endParaRPr>
          </a:p>
        </p:txBody>
      </p:sp>
      <p:pic>
        <p:nvPicPr>
          <p:cNvPr id="39" name="그림 38"/>
          <p:cNvPicPr>
            <a:picLocks noChangeAspect="1"/>
          </p:cNvPicPr>
          <p:nvPr/>
        </p:nvPicPr>
        <p:blipFill rotWithShape="1">
          <a:blip r:embed="rId9" cstate="print">
            <a:extLst>
              <a:ext uri="{28A0092B-C50C-407E-A947-70E740481C1C}">
                <a14:useLocalDpi xmlns:a14="http://schemas.microsoft.com/office/drawing/2010/main" val="0"/>
              </a:ext>
            </a:extLst>
          </a:blip>
          <a:srcRect l="9624" t="8161" r="8539" b="7172"/>
          <a:stretch/>
        </p:blipFill>
        <p:spPr>
          <a:xfrm>
            <a:off x="132625" y="3850527"/>
            <a:ext cx="1845365" cy="2398975"/>
          </a:xfrm>
          <a:prstGeom prst="rect">
            <a:avLst/>
          </a:prstGeom>
        </p:spPr>
      </p:pic>
      <p:pic>
        <p:nvPicPr>
          <p:cNvPr id="43" name="그림 42"/>
          <p:cNvPicPr>
            <a:picLocks noChangeAspect="1"/>
          </p:cNvPicPr>
          <p:nvPr/>
        </p:nvPicPr>
        <p:blipFill rotWithShape="1">
          <a:blip r:embed="rId10" cstate="print">
            <a:extLst>
              <a:ext uri="{28A0092B-C50C-407E-A947-70E740481C1C}">
                <a14:useLocalDpi xmlns:a14="http://schemas.microsoft.com/office/drawing/2010/main" val="0"/>
              </a:ext>
            </a:extLst>
          </a:blip>
          <a:srcRect t="6102" b="1075"/>
          <a:stretch/>
        </p:blipFill>
        <p:spPr>
          <a:xfrm>
            <a:off x="4319201" y="3832668"/>
            <a:ext cx="1838771" cy="2416835"/>
          </a:xfrm>
          <a:prstGeom prst="rect">
            <a:avLst/>
          </a:prstGeom>
        </p:spPr>
      </p:pic>
      <p:sp>
        <p:nvSpPr>
          <p:cNvPr id="45" name="TextBox 44"/>
          <p:cNvSpPr txBox="1"/>
          <p:nvPr/>
        </p:nvSpPr>
        <p:spPr>
          <a:xfrm>
            <a:off x="267217" y="6361508"/>
            <a:ext cx="1729961" cy="307777"/>
          </a:xfrm>
          <a:prstGeom prst="rect">
            <a:avLst/>
          </a:prstGeom>
          <a:noFill/>
        </p:spPr>
        <p:txBody>
          <a:bodyPr wrap="none" rtlCol="0">
            <a:spAutoFit/>
          </a:bodyPr>
          <a:lstStyle/>
          <a:p>
            <a:pPr algn="ctr"/>
            <a:r>
              <a:rPr lang="ko-KR" altLang="en-US" sz="1400" dirty="0">
                <a:latin typeface="Arial" panose="020B0604020202020204" pitchFamily="34" charset="0"/>
                <a:cs typeface="Arial" panose="020B0604020202020204" pitchFamily="34" charset="0"/>
              </a:rPr>
              <a:t>이윤상 </a:t>
            </a:r>
            <a:r>
              <a:rPr lang="en-US" altLang="ko-KR" sz="1400" dirty="0">
                <a:latin typeface="Arial" panose="020B0604020202020204" pitchFamily="34" charset="0"/>
                <a:cs typeface="Arial" panose="020B0604020202020204" pitchFamily="34" charset="0"/>
              </a:rPr>
              <a:t>(</a:t>
            </a:r>
            <a:r>
              <a:rPr lang="en-US" altLang="ko-KR" sz="1400" dirty="0" err="1">
                <a:latin typeface="Arial" panose="020B0604020202020204" pitchFamily="34" charset="0"/>
                <a:cs typeface="Arial" panose="020B0604020202020204" pitchFamily="34" charset="0"/>
              </a:rPr>
              <a:t>Nhân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a:t>
            </a:r>
            <a:endParaRPr lang="ko-KR" altLang="en-US" sz="1400" dirty="0">
              <a:latin typeface="Arial" panose="020B0604020202020204" pitchFamily="34" charset="0"/>
              <a:cs typeface="Arial" panose="020B0604020202020204" pitchFamily="34" charset="0"/>
            </a:endParaRPr>
          </a:p>
        </p:txBody>
      </p:sp>
      <p:pic>
        <p:nvPicPr>
          <p:cNvPr id="46" name="그림 4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37832" y="3818510"/>
            <a:ext cx="1870626" cy="2442983"/>
          </a:xfrm>
          <a:prstGeom prst="rect">
            <a:avLst/>
          </a:prstGeom>
        </p:spPr>
      </p:pic>
      <p:sp>
        <p:nvSpPr>
          <p:cNvPr id="32" name="왼쪽 화살표 13">
            <a:extLst>
              <a:ext uri="{FF2B5EF4-FFF2-40B4-BE49-F238E27FC236}">
                <a16:creationId xmlns:a16="http://schemas.microsoft.com/office/drawing/2014/main" id="{044FE77E-2363-E845-B248-06BE924A9429}"/>
              </a:ext>
            </a:extLst>
          </p:cNvPr>
          <p:cNvSpPr/>
          <p:nvPr/>
        </p:nvSpPr>
        <p:spPr>
          <a:xfrm>
            <a:off x="4269591" y="419191"/>
            <a:ext cx="394398" cy="3317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3" name="TextBox 32">
            <a:extLst>
              <a:ext uri="{FF2B5EF4-FFF2-40B4-BE49-F238E27FC236}">
                <a16:creationId xmlns:a16="http://schemas.microsoft.com/office/drawing/2014/main" id="{F5F6CA5E-9492-9148-86B9-DE8C18EDF1E6}"/>
              </a:ext>
            </a:extLst>
          </p:cNvPr>
          <p:cNvSpPr txBox="1"/>
          <p:nvPr/>
        </p:nvSpPr>
        <p:spPr>
          <a:xfrm>
            <a:off x="4663989" y="416787"/>
            <a:ext cx="631904" cy="369332"/>
          </a:xfrm>
          <a:prstGeom prst="rect">
            <a:avLst/>
          </a:prstGeom>
          <a:noFill/>
        </p:spPr>
        <p:txBody>
          <a:bodyPr wrap="none" rtlCol="0">
            <a:spAutoFit/>
          </a:bodyPr>
          <a:lstStyle/>
          <a:p>
            <a:r>
              <a:rPr lang="en-US" altLang="ko-KR" dirty="0"/>
              <a:t>click</a:t>
            </a:r>
            <a:endParaRPr lang="ko-KR" altLang="en-US" dirty="0"/>
          </a:p>
        </p:txBody>
      </p:sp>
      <p:pic>
        <p:nvPicPr>
          <p:cNvPr id="34" name="그림 33">
            <a:extLst>
              <a:ext uri="{FF2B5EF4-FFF2-40B4-BE49-F238E27FC236}">
                <a16:creationId xmlns:a16="http://schemas.microsoft.com/office/drawing/2014/main" id="{C503073A-FB01-0E4D-BCED-1ECAB15B1D3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51284" y="839983"/>
            <a:ext cx="1825290" cy="2491213"/>
          </a:xfrm>
          <a:prstGeom prst="rect">
            <a:avLst/>
          </a:prstGeom>
        </p:spPr>
      </p:pic>
      <p:pic>
        <p:nvPicPr>
          <p:cNvPr id="37" name="그림 36">
            <a:extLst>
              <a:ext uri="{FF2B5EF4-FFF2-40B4-BE49-F238E27FC236}">
                <a16:creationId xmlns:a16="http://schemas.microsoft.com/office/drawing/2014/main" id="{4FF9AD92-F91F-A24C-8C1E-340BDC340BF1}"/>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375148" y="3850526"/>
            <a:ext cx="1799232" cy="2398976"/>
          </a:xfrm>
          <a:prstGeom prst="rect">
            <a:avLst/>
          </a:prstGeom>
        </p:spPr>
      </p:pic>
    </p:spTree>
    <p:extLst>
      <p:ext uri="{BB962C8B-B14F-4D97-AF65-F5344CB8AC3E}">
        <p14:creationId xmlns:p14="http://schemas.microsoft.com/office/powerpoint/2010/main" val="3158226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1943"/>
            <a:ext cx="12192000" cy="592638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252357" y="2354821"/>
            <a:ext cx="7580871" cy="830997"/>
          </a:xfrm>
          <a:prstGeom prst="rect">
            <a:avLst/>
          </a:prstGeom>
          <a:noFill/>
        </p:spPr>
        <p:txBody>
          <a:bodyPr wrap="square" rtlCol="0">
            <a:spAutoFit/>
          </a:bodyPr>
          <a:lstStyle/>
          <a:p>
            <a:r>
              <a:rPr lang="en-US" altLang="ko-KR" sz="4800" dirty="0">
                <a:solidFill>
                  <a:schemeClr val="accent5">
                    <a:lumMod val="50000"/>
                  </a:schemeClr>
                </a:solidFill>
                <a:latin typeface="Arial" panose="020B0604020202020204" pitchFamily="34" charset="0"/>
                <a:cs typeface="Arial" panose="020B0604020202020204" pitchFamily="34" charset="0"/>
              </a:rPr>
              <a:t>Ⅱ. </a:t>
            </a:r>
            <a:r>
              <a:rPr lang="en-US" altLang="ko-KR" sz="4800" dirty="0" err="1">
                <a:solidFill>
                  <a:schemeClr val="accent5">
                    <a:lumMod val="50000"/>
                  </a:schemeClr>
                </a:solidFill>
                <a:latin typeface="Arial" panose="020B0604020202020204" pitchFamily="34" charset="0"/>
                <a:cs typeface="Arial" panose="020B0604020202020204" pitchFamily="34" charset="0"/>
              </a:rPr>
              <a:t>Lịch</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trình</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năm</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học</a:t>
            </a:r>
            <a:r>
              <a:rPr lang="en-US" altLang="ko-KR" sz="4800" dirty="0">
                <a:solidFill>
                  <a:schemeClr val="accent5">
                    <a:lumMod val="50000"/>
                  </a:schemeClr>
                </a:solidFill>
                <a:latin typeface="Arial" panose="020B0604020202020204" pitchFamily="34" charset="0"/>
                <a:cs typeface="Arial" panose="020B0604020202020204" pitchFamily="34" charset="0"/>
              </a:rPr>
              <a:t> </a:t>
            </a:r>
            <a:endParaRPr lang="ko-KR" altLang="en-US" sz="4800" dirty="0">
              <a:solidFill>
                <a:schemeClr val="accent5">
                  <a:lumMod val="50000"/>
                </a:schemeClr>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430768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a:hlinkClick r:id="rId3"/>
          </p:cNvPr>
          <p:cNvSpPr/>
          <p:nvPr/>
        </p:nvSpPr>
        <p:spPr>
          <a:xfrm>
            <a:off x="0" y="-13458"/>
            <a:ext cx="12192000" cy="6123962"/>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5"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9</a:t>
            </a:fld>
            <a:endParaRPr lang="ko-KR" altLang="en-US" dirty="0"/>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graphicFrame>
        <p:nvGraphicFramePr>
          <p:cNvPr id="7" name="표 6"/>
          <p:cNvGraphicFramePr>
            <a:graphicFrameLocks noGrp="1"/>
          </p:cNvGraphicFramePr>
          <p:nvPr>
            <p:extLst>
              <p:ext uri="{D42A27DB-BD31-4B8C-83A1-F6EECF244321}">
                <p14:modId xmlns:p14="http://schemas.microsoft.com/office/powerpoint/2010/main" val="2642601056"/>
              </p:ext>
            </p:extLst>
          </p:nvPr>
        </p:nvGraphicFramePr>
        <p:xfrm>
          <a:off x="381926" y="712035"/>
          <a:ext cx="8011576" cy="5334653"/>
        </p:xfrm>
        <a:graphic>
          <a:graphicData uri="http://schemas.openxmlformats.org/drawingml/2006/table">
            <a:tbl>
              <a:tblPr>
                <a:tableStyleId>{5DA37D80-6434-44D0-A028-1B22A696006F}</a:tableStyleId>
              </a:tblPr>
              <a:tblGrid>
                <a:gridCol w="900852">
                  <a:extLst>
                    <a:ext uri="{9D8B030D-6E8A-4147-A177-3AD203B41FA5}">
                      <a16:colId xmlns:a16="http://schemas.microsoft.com/office/drawing/2014/main" val="3269421531"/>
                    </a:ext>
                  </a:extLst>
                </a:gridCol>
                <a:gridCol w="1226023">
                  <a:extLst>
                    <a:ext uri="{9D8B030D-6E8A-4147-A177-3AD203B41FA5}">
                      <a16:colId xmlns:a16="http://schemas.microsoft.com/office/drawing/2014/main" val="2918503765"/>
                    </a:ext>
                  </a:extLst>
                </a:gridCol>
                <a:gridCol w="2563531">
                  <a:extLst>
                    <a:ext uri="{9D8B030D-6E8A-4147-A177-3AD203B41FA5}">
                      <a16:colId xmlns:a16="http://schemas.microsoft.com/office/drawing/2014/main" val="3852794862"/>
                    </a:ext>
                  </a:extLst>
                </a:gridCol>
                <a:gridCol w="3321170">
                  <a:extLst>
                    <a:ext uri="{9D8B030D-6E8A-4147-A177-3AD203B41FA5}">
                      <a16:colId xmlns:a16="http://schemas.microsoft.com/office/drawing/2014/main" val="1027180734"/>
                    </a:ext>
                  </a:extLst>
                </a:gridCol>
              </a:tblGrid>
              <a:tr h="275277">
                <a:tc>
                  <a:txBody>
                    <a:bodyPr/>
                    <a:lstStyle/>
                    <a:p>
                      <a:pPr algn="ctr"/>
                      <a:r>
                        <a:rPr lang="en-US" altLang="ko-KR" sz="1100" dirty="0" err="1">
                          <a:effectLst/>
                          <a:latin typeface="Arial" panose="020B0604020202020204" pitchFamily="34" charset="0"/>
                          <a:cs typeface="Arial" panose="020B0604020202020204" pitchFamily="34" charset="0"/>
                        </a:rPr>
                        <a:t>Năm</a:t>
                      </a:r>
                      <a:r>
                        <a:rPr lang="en-US" altLang="ko-KR" sz="1100" dirty="0">
                          <a:effectLst/>
                          <a:latin typeface="Arial" panose="020B0604020202020204" pitchFamily="34" charset="0"/>
                          <a:cs typeface="Arial" panose="020B0604020202020204" pitchFamily="34" charset="0"/>
                        </a:rPr>
                        <a:t> </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tc>
                  <a:txBody>
                    <a:bodyPr/>
                    <a:lstStyle/>
                    <a:p>
                      <a:pPr algn="ctr"/>
                      <a:r>
                        <a:rPr lang="en-US" altLang="ko-KR" sz="1100" dirty="0" err="1">
                          <a:effectLst/>
                          <a:latin typeface="Arial" panose="020B0604020202020204" pitchFamily="34" charset="0"/>
                          <a:cs typeface="Arial" panose="020B0604020202020204" pitchFamily="34" charset="0"/>
                        </a:rPr>
                        <a:t>Tháng</a:t>
                      </a:r>
                      <a:r>
                        <a:rPr lang="en-US" altLang="ko-KR" sz="1100" dirty="0">
                          <a:effectLst/>
                          <a:latin typeface="Arial" panose="020B0604020202020204" pitchFamily="34" charset="0"/>
                          <a:cs typeface="Arial" panose="020B0604020202020204" pitchFamily="34" charset="0"/>
                        </a:rPr>
                        <a:t> </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tc>
                  <a:txBody>
                    <a:bodyPr/>
                    <a:lstStyle/>
                    <a:p>
                      <a:pPr algn="ctr"/>
                      <a:r>
                        <a:rPr lang="en-US" altLang="ko-KR" sz="1100" spc="0" dirty="0" err="1">
                          <a:effectLst/>
                          <a:latin typeface="Arial" panose="020B0604020202020204" pitchFamily="34" charset="0"/>
                          <a:cs typeface="Arial" panose="020B0604020202020204" pitchFamily="34" charset="0"/>
                        </a:rPr>
                        <a:t>Ngày</a:t>
                      </a:r>
                      <a:r>
                        <a:rPr lang="en-US" altLang="ko-KR" sz="1100" spc="0" dirty="0">
                          <a:effectLst/>
                          <a:latin typeface="Arial" panose="020B0604020202020204" pitchFamily="34" charset="0"/>
                          <a:cs typeface="Arial" panose="020B0604020202020204" pitchFamily="34" charset="0"/>
                        </a:rPr>
                        <a:t> (</a:t>
                      </a:r>
                      <a:r>
                        <a:rPr lang="en-US" altLang="ko-KR" sz="1100" spc="0" dirty="0" err="1">
                          <a:effectLst/>
                          <a:latin typeface="Arial" panose="020B0604020202020204" pitchFamily="34" charset="0"/>
                          <a:cs typeface="Arial" panose="020B0604020202020204" pitchFamily="34" charset="0"/>
                        </a:rPr>
                        <a:t>Thứ</a:t>
                      </a:r>
                      <a:r>
                        <a:rPr lang="en-US" altLang="ko-KR" sz="1100" spc="0" dirty="0">
                          <a:effectLst/>
                          <a:latin typeface="Arial" panose="020B0604020202020204" pitchFamily="34" charset="0"/>
                          <a:cs typeface="Arial" panose="020B0604020202020204" pitchFamily="34" charset="0"/>
                        </a:rPr>
                        <a:t>)</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tc>
                  <a:txBody>
                    <a:bodyPr/>
                    <a:lstStyle/>
                    <a:p>
                      <a:pPr algn="ctr"/>
                      <a:r>
                        <a:rPr lang="en-US" altLang="ko-KR" sz="1100" dirty="0" err="1">
                          <a:effectLst/>
                          <a:latin typeface="Arial" panose="020B0604020202020204" pitchFamily="34" charset="0"/>
                          <a:cs typeface="Arial" panose="020B0604020202020204" pitchFamily="34" charset="0"/>
                        </a:rPr>
                        <a:t>Nội</a:t>
                      </a:r>
                      <a:r>
                        <a:rPr lang="en-US" altLang="ko-KR" sz="1100" dirty="0">
                          <a:effectLst/>
                          <a:latin typeface="Arial" panose="020B0604020202020204" pitchFamily="34" charset="0"/>
                          <a:cs typeface="Arial" panose="020B0604020202020204" pitchFamily="34" charset="0"/>
                        </a:rPr>
                        <a:t> dung </a:t>
                      </a:r>
                      <a:r>
                        <a:rPr lang="en-US" altLang="ko-KR" sz="1100" dirty="0" err="1">
                          <a:effectLst/>
                          <a:latin typeface="Arial" panose="020B0604020202020204" pitchFamily="34" charset="0"/>
                          <a:cs typeface="Arial" panose="020B0604020202020204" pitchFamily="34" charset="0"/>
                        </a:rPr>
                        <a:t>lịch</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trình</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2593377274"/>
                  </a:ext>
                </a:extLst>
              </a:tr>
              <a:tr h="361384">
                <a:tc rowSpan="14">
                  <a:txBody>
                    <a:bodyPr/>
                    <a:lstStyle/>
                    <a:p>
                      <a:pPr algn="ctr"/>
                      <a:r>
                        <a:rPr lang="en-US" altLang="ko-KR" sz="1100" b="0" spc="0" dirty="0" err="1">
                          <a:effectLst/>
                          <a:latin typeface="Arial" panose="020B0604020202020204" pitchFamily="34" charset="0"/>
                          <a:cs typeface="Arial" panose="020B0604020202020204" pitchFamily="34" charset="0"/>
                        </a:rPr>
                        <a:t>Năm</a:t>
                      </a:r>
                      <a:r>
                        <a:rPr lang="en-US" altLang="ko-KR" sz="1100" b="0" spc="0" dirty="0">
                          <a:effectLst/>
                          <a:latin typeface="Arial" panose="020B0604020202020204" pitchFamily="34" charset="0"/>
                          <a:cs typeface="Arial" panose="020B0604020202020204" pitchFamily="34" charset="0"/>
                        </a:rPr>
                        <a:t> 2021</a:t>
                      </a:r>
                      <a:endParaRPr lang="ko-KR" altLang="en-US" sz="1100" b="0" dirty="0">
                        <a:effectLst/>
                        <a:latin typeface="Arial" panose="020B0604020202020204" pitchFamily="34" charset="0"/>
                        <a:cs typeface="Arial" panose="020B0604020202020204" pitchFamily="34" charset="0"/>
                      </a:endParaRPr>
                    </a:p>
                  </a:txBody>
                  <a:tcPr marL="80580" marR="80580" marT="40290" marB="40290" anchor="ctr"/>
                </a:tc>
                <a:tc rowSpan="2">
                  <a:txBody>
                    <a:bodyPr/>
                    <a:lstStyle/>
                    <a:p>
                      <a:pPr algn="ctr"/>
                      <a:r>
                        <a:rPr lang="en-US" altLang="ko-KR" sz="1100" b="0" dirty="0" err="1">
                          <a:effectLst/>
                          <a:latin typeface="Arial" panose="020B0604020202020204" pitchFamily="34" charset="0"/>
                          <a:cs typeface="Arial" panose="020B0604020202020204" pitchFamily="34" charset="0"/>
                        </a:rPr>
                        <a:t>Tháng</a:t>
                      </a:r>
                      <a:r>
                        <a:rPr lang="en-US" altLang="ko-KR" sz="1100" b="0" dirty="0">
                          <a:effectLst/>
                          <a:latin typeface="Arial" panose="020B0604020202020204" pitchFamily="34" charset="0"/>
                          <a:cs typeface="Arial" panose="020B0604020202020204" pitchFamily="34" charset="0"/>
                        </a:rPr>
                        <a:t> 2</a:t>
                      </a:r>
                      <a:endParaRPr lang="ko-KR" altLang="en-US" sz="1100" b="0" dirty="0">
                        <a:effectLst/>
                        <a:latin typeface="Arial" panose="020B0604020202020204" pitchFamily="34" charset="0"/>
                        <a:cs typeface="Arial" panose="020B0604020202020204" pitchFamily="34" charset="0"/>
                      </a:endParaRPr>
                    </a:p>
                  </a:txBody>
                  <a:tcPr marL="80580" marR="80580" marT="40290" marB="40290" anchor="ctr"/>
                </a:tc>
                <a:tc>
                  <a:txBody>
                    <a:bodyPr/>
                    <a:lstStyle/>
                    <a:p>
                      <a:r>
                        <a:rPr lang="en-US" altLang="ko-KR" sz="1100" b="1" dirty="0">
                          <a:latin typeface="Arial" panose="020B0604020202020204" pitchFamily="34" charset="0"/>
                          <a:cs typeface="Arial" panose="020B0604020202020204" pitchFamily="34" charset="0"/>
                        </a:rPr>
                        <a:t>22.02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2</a:t>
                      </a:r>
                      <a:r>
                        <a:rPr lang="en-US" altLang="ko-KR" sz="1100" b="1" dirty="0">
                          <a:latin typeface="Arial" panose="020B0604020202020204" pitchFamily="34" charset="0"/>
                          <a:cs typeface="Arial" panose="020B0604020202020204" pitchFamily="34" charset="0"/>
                        </a:rPr>
                        <a:t>)</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tc>
                  <a:txBody>
                    <a:bodyPr/>
                    <a:lstStyle/>
                    <a:p>
                      <a:r>
                        <a:rPr lang="en-US" altLang="ko-KR" sz="1100" dirty="0" err="1">
                          <a:effectLst/>
                          <a:latin typeface="Arial" panose="020B0604020202020204" pitchFamily="34" charset="0"/>
                          <a:cs typeface="Arial" panose="020B0604020202020204" pitchFamily="34" charset="0"/>
                        </a:rPr>
                        <a:t>Định</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hướng</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sinh</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viên</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mới</a:t>
                      </a:r>
                      <a:r>
                        <a:rPr lang="en-US" altLang="ko-KR" sz="1100" dirty="0">
                          <a:effectLst/>
                          <a:latin typeface="Arial" panose="020B0604020202020204" pitchFamily="34" charset="0"/>
                          <a:cs typeface="Arial" panose="020B0604020202020204" pitchFamily="34" charset="0"/>
                        </a:rPr>
                        <a:t> * </a:t>
                      </a:r>
                      <a:r>
                        <a:rPr lang="en-US" altLang="ko-KR" sz="1100" dirty="0" err="1">
                          <a:effectLst/>
                          <a:latin typeface="Arial" panose="020B0604020202020204" pitchFamily="34" charset="0"/>
                          <a:cs typeface="Arial" panose="020B0604020202020204" pitchFamily="34" charset="0"/>
                        </a:rPr>
                        <a:t>sinh</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viên</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chuyển</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tiếp</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353185991"/>
                  </a:ext>
                </a:extLst>
              </a:tr>
              <a:tr h="361384">
                <a:tc vMerge="1">
                  <a:txBody>
                    <a:bodyPr/>
                    <a:lstStyle/>
                    <a:p>
                      <a:pPr latinLnBrk="1"/>
                      <a:endParaRPr lang="ko-KR" altLang="en-US"/>
                    </a:p>
                  </a:txBody>
                  <a:tcPr/>
                </a:tc>
                <a:tc vMerge="1">
                  <a:txBody>
                    <a:bodyPr/>
                    <a:lstStyle/>
                    <a:p>
                      <a:endParaRPr lang="ko-KR" altLang="en-US" sz="1100" dirty="0">
                        <a:effectLst/>
                      </a:endParaRPr>
                    </a:p>
                  </a:txBody>
                  <a:tcPr marL="80580" marR="80580" marT="40290" marB="40290" anchor="ctr"/>
                </a:tc>
                <a:tc>
                  <a:txBody>
                    <a:bodyPr/>
                    <a:lstStyle/>
                    <a:p>
                      <a:r>
                        <a:rPr lang="en-US" altLang="ko-KR" sz="1100" b="1" dirty="0">
                          <a:latin typeface="Arial" panose="020B0604020202020204" pitchFamily="34" charset="0"/>
                          <a:cs typeface="Arial" panose="020B0604020202020204" pitchFamily="34" charset="0"/>
                        </a:rPr>
                        <a:t>23.02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 </a:t>
                      </a:r>
                      <a:endParaRPr lang="ko-KR" altLang="en-US" sz="1100" dirty="0">
                        <a:latin typeface="Arial" panose="020B0604020202020204" pitchFamily="34" charset="0"/>
                        <a:cs typeface="Arial" panose="020B0604020202020204" pitchFamily="34" charset="0"/>
                      </a:endParaRPr>
                    </a:p>
                  </a:txBody>
                  <a:tcPr marL="80580" marR="80580" marT="40290" marB="40290" anchor="ctr"/>
                </a:tc>
                <a:tc>
                  <a:txBody>
                    <a:bodyPr/>
                    <a:lstStyle/>
                    <a:p>
                      <a:r>
                        <a:rPr lang="vi-VN" altLang="ko-KR" sz="1100" dirty="0">
                          <a:effectLst/>
                          <a:latin typeface="Arial" panose="020B0604020202020204" pitchFamily="34" charset="0"/>
                          <a:cs typeface="Arial" panose="020B0604020202020204" pitchFamily="34" charset="0"/>
                        </a:rPr>
                        <a:t>Đăng ký môn học cho sinh viên mới</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579285837"/>
                  </a:ext>
                </a:extLst>
              </a:tr>
              <a:tr h="361384">
                <a:tc vMerge="1">
                  <a:txBody>
                    <a:bodyPr/>
                    <a:lstStyle/>
                    <a:p>
                      <a:pPr latinLnBrk="1"/>
                      <a:endParaRPr lang="ko-KR" altLang="en-US"/>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100" b="0" dirty="0" err="1">
                          <a:effectLst/>
                          <a:latin typeface="Arial" panose="020B0604020202020204" pitchFamily="34" charset="0"/>
                          <a:cs typeface="Arial" panose="020B0604020202020204" pitchFamily="34" charset="0"/>
                        </a:rPr>
                        <a:t>Tháng</a:t>
                      </a:r>
                      <a:r>
                        <a:rPr lang="en-US" altLang="ko-KR" sz="1100" b="0" dirty="0">
                          <a:effectLst/>
                          <a:latin typeface="Arial" panose="020B0604020202020204" pitchFamily="34" charset="0"/>
                          <a:cs typeface="Arial" panose="020B0604020202020204" pitchFamily="34" charset="0"/>
                        </a:rPr>
                        <a:t> 3</a:t>
                      </a:r>
                      <a:endParaRPr lang="ko-KR" altLang="en-US" sz="1100" b="0" dirty="0">
                        <a:effectLst/>
                        <a:latin typeface="Arial" panose="020B0604020202020204" pitchFamily="34" charset="0"/>
                        <a:cs typeface="Arial" panose="020B0604020202020204" pitchFamily="34" charset="0"/>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latin typeface="Arial" panose="020B0604020202020204" pitchFamily="34" charset="0"/>
                          <a:cs typeface="Arial" panose="020B0604020202020204" pitchFamily="34" charset="0"/>
                        </a:rPr>
                        <a:t>02.03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a:t>
                      </a:r>
                      <a:endParaRPr lang="ko-KR" altLang="en-US" sz="1100" dirty="0">
                        <a:latin typeface="Arial" panose="020B0604020202020204" pitchFamily="34" charset="0"/>
                        <a:cs typeface="Arial" panose="020B0604020202020204" pitchFamily="34" charset="0"/>
                      </a:endParaRPr>
                    </a:p>
                  </a:txBody>
                  <a:tcPr marL="80580" marR="80580" marT="40290" marB="40290" anchor="ctr"/>
                </a:tc>
                <a:tc>
                  <a:txBody>
                    <a:bodyPr/>
                    <a:lstStyle/>
                    <a:p>
                      <a:r>
                        <a:rPr lang="en-US" altLang="ko-KR" sz="1100" dirty="0" err="1">
                          <a:latin typeface="Arial" panose="020B0604020202020204" pitchFamily="34" charset="0"/>
                          <a:cs typeface="Arial" panose="020B0604020202020204" pitchFamily="34" charset="0"/>
                        </a:rPr>
                        <a:t>Khai</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giảng</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học</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kì</a:t>
                      </a:r>
                      <a:r>
                        <a:rPr lang="en-US" altLang="ko-KR" sz="1100" dirty="0">
                          <a:latin typeface="Arial" panose="020B0604020202020204" pitchFamily="34" charset="0"/>
                          <a:cs typeface="Arial" panose="020B0604020202020204" pitchFamily="34" charset="0"/>
                        </a:rPr>
                        <a:t> 1 </a:t>
                      </a:r>
                      <a:r>
                        <a:rPr lang="en-US" altLang="ko-KR" sz="1100" dirty="0" err="1">
                          <a:latin typeface="Arial" panose="020B0604020202020204" pitchFamily="34" charset="0"/>
                          <a:cs typeface="Arial" panose="020B0604020202020204" pitchFamily="34" charset="0"/>
                        </a:rPr>
                        <a:t>năm</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học</a:t>
                      </a:r>
                      <a:r>
                        <a:rPr lang="en-US" altLang="ko-KR" sz="1100" dirty="0">
                          <a:latin typeface="Arial" panose="020B0604020202020204" pitchFamily="34" charset="0"/>
                          <a:cs typeface="Arial" panose="020B0604020202020204" pitchFamily="34" charset="0"/>
                        </a:rPr>
                        <a:t> 2021</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3578654162"/>
                  </a:ext>
                </a:extLst>
              </a:tr>
              <a:tr h="361384">
                <a:tc vMerge="1">
                  <a:txBody>
                    <a:bodyPr/>
                    <a:lstStyle/>
                    <a:p>
                      <a:pPr latinLnBrk="1"/>
                      <a:endParaRPr lang="ko-KR" altLang="en-US"/>
                    </a:p>
                  </a:txBody>
                  <a:tcPr/>
                </a:tc>
                <a:tc rowSpan="2">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100" b="0" i="0" u="none" strike="noStrike" kern="1200" cap="none" spc="0" normalizeH="0" baseline="0" noProof="0" dirty="0" err="1">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Tháng</a:t>
                      </a:r>
                      <a:r>
                        <a:rPr kumimoji="0" lang="en-US" altLang="ko-KR"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 4</a:t>
                      </a:r>
                      <a:endParaRPr kumimoji="0" lang="ko-KR" altLang="en-US"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80580" marR="80580" marT="40290" marB="40290" anchor="ctr"/>
                </a:tc>
                <a:tc>
                  <a:txBody>
                    <a:bodyPr/>
                    <a:lstStyle/>
                    <a:p>
                      <a:r>
                        <a:rPr lang="en-US" altLang="ko-KR" sz="1100" b="1" dirty="0">
                          <a:latin typeface="Arial" panose="020B0604020202020204" pitchFamily="34" charset="0"/>
                          <a:cs typeface="Arial" panose="020B0604020202020204" pitchFamily="34" charset="0"/>
                        </a:rPr>
                        <a:t>20.04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 ~ 26.04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2</a:t>
                      </a:r>
                      <a:r>
                        <a:rPr lang="en-US" altLang="ko-KR" sz="1100" b="1" dirty="0">
                          <a:latin typeface="Arial" panose="020B0604020202020204" pitchFamily="34" charset="0"/>
                          <a:cs typeface="Arial" panose="020B0604020202020204" pitchFamily="34" charset="0"/>
                        </a:rPr>
                        <a:t>)</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sz="1100" dirty="0" err="1">
                          <a:effectLst/>
                          <a:latin typeface="Arial" panose="020B0604020202020204" pitchFamily="34" charset="0"/>
                          <a:cs typeface="Arial" panose="020B0604020202020204" pitchFamily="34" charset="0"/>
                        </a:rPr>
                        <a:t>Thi</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giữa</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kỳ</a:t>
                      </a:r>
                      <a:r>
                        <a:rPr lang="en-US" altLang="ko-KR" sz="1100" dirty="0">
                          <a:effectLst/>
                          <a:latin typeface="Arial" panose="020B0604020202020204" pitchFamily="34" charset="0"/>
                          <a:cs typeface="Arial" panose="020B0604020202020204" pitchFamily="34" charset="0"/>
                        </a:rPr>
                        <a:t> 1</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3903801133"/>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latin typeface="Arial" panose="020B0604020202020204" pitchFamily="34" charset="0"/>
                          <a:cs typeface="Arial" panose="020B0604020202020204" pitchFamily="34" charset="0"/>
                        </a:rPr>
                        <a:t>20.04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 ~ 03.05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2</a:t>
                      </a:r>
                      <a:r>
                        <a:rPr lang="en-US" altLang="ko-KR" sz="1100" b="1" dirty="0">
                          <a:latin typeface="Arial" panose="020B0604020202020204" pitchFamily="34" charset="0"/>
                          <a:cs typeface="Arial" panose="020B0604020202020204" pitchFamily="34" charset="0"/>
                        </a:rPr>
                        <a:t>)</a:t>
                      </a:r>
                      <a:r>
                        <a:rPr lang="ko-KR" altLang="en-US" sz="1100" dirty="0">
                          <a:latin typeface="Arial" panose="020B0604020202020204" pitchFamily="34" charset="0"/>
                          <a:cs typeface="Arial" panose="020B0604020202020204" pitchFamily="34" charset="0"/>
                        </a:rPr>
                        <a:t> </a:t>
                      </a:r>
                    </a:p>
                  </a:txBody>
                  <a:tcPr marL="80580" marR="80580" marT="40290" marB="40290" anchor="ctr"/>
                </a:tc>
                <a:tc>
                  <a:txBody>
                    <a:bodyPr/>
                    <a:lstStyle/>
                    <a:p>
                      <a:r>
                        <a:rPr lang="en-US" altLang="ko-KR" sz="1100" dirty="0" err="1">
                          <a:effectLst/>
                          <a:latin typeface="Arial" panose="020B0604020202020204" pitchFamily="34" charset="0"/>
                          <a:cs typeface="Arial" panose="020B0604020202020204" pitchFamily="34" charset="0"/>
                        </a:rPr>
                        <a:t>Đánh</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giá</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môn</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học</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giữa</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kì</a:t>
                      </a:r>
                      <a:r>
                        <a:rPr lang="en-US" altLang="ko-KR" sz="1100" dirty="0">
                          <a:effectLst/>
                          <a:latin typeface="Arial" panose="020B0604020202020204" pitchFamily="34" charset="0"/>
                          <a:cs typeface="Arial" panose="020B0604020202020204" pitchFamily="34" charset="0"/>
                        </a:rPr>
                        <a:t> 1</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1144023973"/>
                  </a:ext>
                </a:extLst>
              </a:tr>
              <a:tr h="361384">
                <a:tc vMerge="1">
                  <a:txBody>
                    <a:bodyPr/>
                    <a:lstStyle/>
                    <a:p>
                      <a:pPr latinLnBrk="1"/>
                      <a:endParaRPr lang="ko-KR" altLang="en-US"/>
                    </a:p>
                  </a:txBody>
                  <a:tcPr/>
                </a:tc>
                <a:tc rowSpan="2">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100" b="0" i="0" u="none" strike="noStrike" kern="1200" cap="none" spc="0" normalizeH="0" baseline="0" noProof="0" dirty="0" err="1">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Tháng</a:t>
                      </a:r>
                      <a:r>
                        <a:rPr kumimoji="0" lang="en-US" altLang="ko-KR"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 5</a:t>
                      </a:r>
                      <a:endParaRPr kumimoji="0" lang="ko-KR" altLang="en-US"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latin typeface="Arial" panose="020B0604020202020204" pitchFamily="34" charset="0"/>
                          <a:cs typeface="Arial" panose="020B0604020202020204" pitchFamily="34" charset="0"/>
                        </a:rPr>
                        <a:t>20.05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5</a:t>
                      </a:r>
                      <a:r>
                        <a:rPr lang="en-US" altLang="ko-KR" sz="1100" b="1" dirty="0">
                          <a:latin typeface="Arial" panose="020B0604020202020204" pitchFamily="34" charset="0"/>
                          <a:cs typeface="Arial" panose="020B0604020202020204" pitchFamily="34" charset="0"/>
                        </a:rPr>
                        <a:t>)</a:t>
                      </a:r>
                      <a:endParaRPr lang="ko-KR" altLang="en-US" sz="1100" dirty="0">
                        <a:latin typeface="Arial" panose="020B0604020202020204" pitchFamily="34" charset="0"/>
                        <a:cs typeface="Arial" panose="020B0604020202020204" pitchFamily="34" charset="0"/>
                      </a:endParaRPr>
                    </a:p>
                  </a:txBody>
                  <a:tcPr marL="80580" marR="80580" marT="40290" marB="40290" anchor="ctr"/>
                </a:tc>
                <a:tc>
                  <a:txBody>
                    <a:bodyPr/>
                    <a:lstStyle/>
                    <a:p>
                      <a:r>
                        <a:rPr lang="en-US" altLang="ko-KR" sz="1100" dirty="0" err="1">
                          <a:latin typeface="Arial" panose="020B0604020202020204" pitchFamily="34" charset="0"/>
                          <a:cs typeface="Arial" panose="020B0604020202020204" pitchFamily="34" charset="0"/>
                        </a:rPr>
                        <a:t>Ngày</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lễ</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kỉ</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niệm</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thành</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lập</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trường</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3017221793"/>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latin typeface="Arial" panose="020B0604020202020204" pitchFamily="34" charset="0"/>
                          <a:cs typeface="Arial" panose="020B0604020202020204" pitchFamily="34" charset="0"/>
                        </a:rPr>
                        <a:t>26.05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4</a:t>
                      </a:r>
                      <a:r>
                        <a:rPr lang="en-US" altLang="ko-KR" sz="1100" b="1" dirty="0">
                          <a:latin typeface="Arial" panose="020B0604020202020204" pitchFamily="34" charset="0"/>
                          <a:cs typeface="Arial" panose="020B0604020202020204" pitchFamily="34" charset="0"/>
                        </a:rPr>
                        <a:t>) ~ 28.05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6</a:t>
                      </a:r>
                      <a:r>
                        <a:rPr lang="en-US" altLang="ko-KR" sz="1100" b="1" dirty="0">
                          <a:latin typeface="Arial" panose="020B0604020202020204" pitchFamily="34" charset="0"/>
                          <a:cs typeface="Arial" panose="020B0604020202020204" pitchFamily="34" charset="0"/>
                        </a:rPr>
                        <a:t>)</a:t>
                      </a:r>
                      <a:r>
                        <a:rPr lang="ko-KR" altLang="en-US" sz="1100" dirty="0">
                          <a:latin typeface="Arial" panose="020B0604020202020204" pitchFamily="34" charset="0"/>
                          <a:cs typeface="Arial" panose="020B0604020202020204" pitchFamily="34" charset="0"/>
                        </a:rPr>
                        <a:t> </a:t>
                      </a:r>
                    </a:p>
                  </a:txBody>
                  <a:tcPr marL="80580" marR="80580" marT="40290" marB="40290" anchor="ctr"/>
                </a:tc>
                <a:tc>
                  <a:txBody>
                    <a:bodyPr/>
                    <a:lstStyle/>
                    <a:p>
                      <a:r>
                        <a:rPr lang="en-US" altLang="ko-KR" sz="1100" dirty="0" err="1">
                          <a:latin typeface="Arial" panose="020B0604020202020204" pitchFamily="34" charset="0"/>
                          <a:cs typeface="Arial" panose="020B0604020202020204" pitchFamily="34" charset="0"/>
                        </a:rPr>
                        <a:t>Đăng</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ký</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học</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hè</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3737323770"/>
                  </a:ext>
                </a:extLst>
              </a:tr>
              <a:tr h="361384">
                <a:tc vMerge="1">
                  <a:txBody>
                    <a:bodyPr/>
                    <a:lstStyle/>
                    <a:p>
                      <a:pPr latinLnBrk="1"/>
                      <a:endParaRPr lang="ko-KR" altLang="en-US"/>
                    </a:p>
                  </a:txBody>
                  <a:tcPr/>
                </a:tc>
                <a:tc rowSpan="3">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100" b="0" i="0" u="none" strike="noStrike" kern="1200" cap="none" spc="0" normalizeH="0" baseline="0" noProof="0" dirty="0" err="1">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Tháng</a:t>
                      </a:r>
                      <a:r>
                        <a:rPr kumimoji="0" lang="ko-KR" altLang="en-US"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 </a:t>
                      </a:r>
                      <a:r>
                        <a:rPr kumimoji="0" lang="en-US" altLang="ko-KR"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6</a:t>
                      </a:r>
                      <a:endParaRPr kumimoji="0" lang="ko-KR" altLang="en-US"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80580" marR="80580" marT="40290" marB="40290" anchor="ctr"/>
                </a:tc>
                <a:tc>
                  <a:txBody>
                    <a:bodyPr/>
                    <a:lstStyle/>
                    <a:p>
                      <a:r>
                        <a:rPr lang="en-US" altLang="ko-KR" sz="1100" b="1" dirty="0">
                          <a:latin typeface="Arial" panose="020B0604020202020204" pitchFamily="34" charset="0"/>
                          <a:cs typeface="Arial" panose="020B0604020202020204" pitchFamily="34" charset="0"/>
                        </a:rPr>
                        <a:t>01.06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 ~ 14.06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2</a:t>
                      </a:r>
                      <a:r>
                        <a:rPr lang="en-US" altLang="ko-KR" sz="1100" b="1" dirty="0">
                          <a:latin typeface="Arial" panose="020B0604020202020204" pitchFamily="34" charset="0"/>
                          <a:cs typeface="Arial" panose="020B0604020202020204" pitchFamily="34" charset="0"/>
                        </a:rPr>
                        <a:t>)</a:t>
                      </a:r>
                      <a:r>
                        <a:rPr lang="ko-KR" altLang="en-US" sz="1100" dirty="0">
                          <a:latin typeface="Arial" panose="020B0604020202020204" pitchFamily="34" charset="0"/>
                          <a:cs typeface="Arial" panose="020B0604020202020204" pitchFamily="34" charset="0"/>
                        </a:rPr>
                        <a:t> </a:t>
                      </a:r>
                    </a:p>
                  </a:txBody>
                  <a:tcPr marL="80580" marR="80580" marT="40290" marB="40290" anchor="ctr"/>
                </a:tc>
                <a:tc>
                  <a:txBody>
                    <a:bodyPr/>
                    <a:lstStyle/>
                    <a:p>
                      <a:r>
                        <a:rPr lang="en-US" altLang="ko-KR" sz="1100" dirty="0" err="1">
                          <a:latin typeface="Arial" panose="020B0604020202020204" pitchFamily="34" charset="0"/>
                          <a:cs typeface="Arial" panose="020B0604020202020204" pitchFamily="34" charset="0"/>
                        </a:rPr>
                        <a:t>Đánh</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giá</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môn</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học</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kỳ</a:t>
                      </a:r>
                      <a:r>
                        <a:rPr lang="en-US" altLang="ko-KR" sz="1100" dirty="0">
                          <a:latin typeface="Arial" panose="020B0604020202020204" pitchFamily="34" charset="0"/>
                          <a:cs typeface="Arial" panose="020B0604020202020204" pitchFamily="34" charset="0"/>
                        </a:rPr>
                        <a:t> / </a:t>
                      </a:r>
                      <a:r>
                        <a:rPr lang="en-US" altLang="ko-KR" sz="1100" dirty="0" err="1">
                          <a:latin typeface="Arial" panose="020B0604020202020204" pitchFamily="34" charset="0"/>
                          <a:cs typeface="Arial" panose="020B0604020202020204" pitchFamily="34" charset="0"/>
                        </a:rPr>
                        <a:t>đăng</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ký</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học</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bổng</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3875727602"/>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latin typeface="Arial" panose="020B0604020202020204" pitchFamily="34" charset="0"/>
                          <a:cs typeface="Arial" panose="020B0604020202020204" pitchFamily="34" charset="0"/>
                        </a:rPr>
                        <a:t>08.06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 ~21.06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2</a:t>
                      </a:r>
                      <a:r>
                        <a:rPr lang="en-US" altLang="ko-KR" sz="1100" b="1" dirty="0">
                          <a:latin typeface="Arial" panose="020B0604020202020204" pitchFamily="34" charset="0"/>
                          <a:cs typeface="Arial" panose="020B0604020202020204" pitchFamily="34" charset="0"/>
                        </a:rPr>
                        <a:t>)</a:t>
                      </a:r>
                      <a:endParaRPr lang="ko-KR" altLang="en-US" sz="1100" dirty="0">
                        <a:latin typeface="Arial" panose="020B0604020202020204" pitchFamily="34" charset="0"/>
                        <a:cs typeface="Arial" panose="020B0604020202020204" pitchFamily="34" charset="0"/>
                      </a:endParaRPr>
                    </a:p>
                  </a:txBody>
                  <a:tcPr marL="80580" marR="80580" marT="40290" marB="40290" anchor="ctr"/>
                </a:tc>
                <a:tc>
                  <a:txBody>
                    <a:bodyPr/>
                    <a:lstStyle/>
                    <a:p>
                      <a:r>
                        <a:rPr lang="vi-VN" altLang="ko-KR" sz="1100" dirty="0">
                          <a:latin typeface="Arial" panose="020B0604020202020204" pitchFamily="34" charset="0"/>
                          <a:cs typeface="Arial" panose="020B0604020202020204" pitchFamily="34" charset="0"/>
                        </a:rPr>
                        <a:t>Thi cuối kì 1</a:t>
                      </a:r>
                      <a:r>
                        <a:rPr lang="en-US" altLang="ko-KR" sz="1100" dirty="0">
                          <a:latin typeface="Arial" panose="020B0604020202020204" pitchFamily="34" charset="0"/>
                          <a:cs typeface="Arial" panose="020B0604020202020204" pitchFamily="34" charset="0"/>
                        </a:rPr>
                        <a:t>, </a:t>
                      </a:r>
                      <a:r>
                        <a:rPr lang="vi-VN" altLang="ko-KR" sz="1100" dirty="0">
                          <a:latin typeface="Arial" panose="020B0604020202020204" pitchFamily="34" charset="0"/>
                          <a:cs typeface="Arial" panose="020B0604020202020204" pitchFamily="34" charset="0"/>
                        </a:rPr>
                        <a:t>Tuần học bù</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1347757840"/>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vi-VN" altLang="ko-KR" sz="1100" b="1" dirty="0">
                          <a:latin typeface="Arial" panose="020B0604020202020204" pitchFamily="34" charset="0"/>
                          <a:cs typeface="Arial" panose="020B0604020202020204" pitchFamily="34" charset="0"/>
                        </a:rPr>
                        <a:t>22.06 </a:t>
                      </a:r>
                      <a:r>
                        <a:rPr lang="en-US" altLang="ko-KR" sz="1100" b="1" dirty="0">
                          <a:latin typeface="Arial" panose="020B0604020202020204" pitchFamily="34" charset="0"/>
                          <a:cs typeface="Arial" panose="020B0604020202020204" pitchFamily="34" charset="0"/>
                        </a:rPr>
                        <a:t>(</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 15.07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5</a:t>
                      </a:r>
                      <a:r>
                        <a:rPr lang="en-US" altLang="ko-KR" sz="1100" b="1" dirty="0">
                          <a:latin typeface="Arial" panose="020B0604020202020204" pitchFamily="34" charset="0"/>
                          <a:cs typeface="Arial" panose="020B0604020202020204" pitchFamily="34" charset="0"/>
                        </a:rPr>
                        <a:t>)</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tc>
                  <a:txBody>
                    <a:bodyPr/>
                    <a:lstStyle/>
                    <a:p>
                      <a:r>
                        <a:rPr lang="vi-VN" altLang="ko-KR" sz="1100" dirty="0">
                          <a:latin typeface="Arial" panose="020B0604020202020204" pitchFamily="34" charset="0"/>
                          <a:cs typeface="Arial" panose="020B0604020202020204" pitchFamily="34" charset="0"/>
                        </a:rPr>
                        <a:t>Lớp học hè</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2318504596"/>
                  </a:ext>
                </a:extLst>
              </a:tr>
              <a:tr h="361384">
                <a:tc vMerge="1">
                  <a:txBody>
                    <a:bodyPr/>
                    <a:lstStyle/>
                    <a:p>
                      <a:pPr algn="ctr"/>
                      <a:endParaRPr lang="ko-KR" altLang="en-US" sz="1100" b="0" dirty="0">
                        <a:effectLst/>
                        <a:latin typeface="+mj-lt"/>
                      </a:endParaRPr>
                    </a:p>
                  </a:txBody>
                  <a:tcPr marL="80580" marR="80580" marT="40290" marB="40290" anchor="ctr"/>
                </a:tc>
                <a:tc rowSpan="3">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100" b="0" i="0" u="none" strike="noStrike" kern="1200" cap="none" spc="0" normalizeH="0" baseline="0" noProof="0" dirty="0" err="1">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Tháng</a:t>
                      </a:r>
                      <a:r>
                        <a:rPr kumimoji="0" lang="en-US" altLang="ko-KR"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 8</a:t>
                      </a:r>
                      <a:endParaRPr kumimoji="0" lang="ko-KR" altLang="en-US"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latin typeface="Arial" panose="020B0604020202020204" pitchFamily="34" charset="0"/>
                          <a:cs typeface="Arial" panose="020B0604020202020204" pitchFamily="34" charset="0"/>
                        </a:rPr>
                        <a:t>09.08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2</a:t>
                      </a:r>
                      <a:r>
                        <a:rPr lang="en-US" altLang="ko-KR" sz="1100" b="1" dirty="0">
                          <a:latin typeface="Arial" panose="020B0604020202020204" pitchFamily="34" charset="0"/>
                          <a:cs typeface="Arial" panose="020B0604020202020204" pitchFamily="34" charset="0"/>
                        </a:rPr>
                        <a:t>) ~ 31.08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a:t>
                      </a:r>
                      <a:r>
                        <a:rPr lang="ko-KR" altLang="en-US" sz="1100" dirty="0">
                          <a:latin typeface="Arial" panose="020B0604020202020204" pitchFamily="34" charset="0"/>
                          <a:cs typeface="Arial" panose="020B0604020202020204" pitchFamily="34" charset="0"/>
                        </a:rPr>
                        <a:t> </a:t>
                      </a:r>
                    </a:p>
                  </a:txBody>
                  <a:tcPr marL="80580" marR="80580" marT="40290" marB="40290" anchor="ctr"/>
                </a:tc>
                <a:tc>
                  <a:txBody>
                    <a:bodyPr/>
                    <a:lstStyle/>
                    <a:p>
                      <a:r>
                        <a:rPr lang="vi-VN" altLang="ko-KR" sz="1100" dirty="0">
                          <a:latin typeface="Arial" panose="020B0604020202020204" pitchFamily="34" charset="0"/>
                          <a:cs typeface="Arial" panose="020B0604020202020204" pitchFamily="34" charset="0"/>
                        </a:rPr>
                        <a:t>Đăng ký quay lại học đối với sinh viên bảo lưu</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1374219303"/>
                  </a:ext>
                </a:extLst>
              </a:tr>
              <a:tr h="361384">
                <a:tc vMerge="1">
                  <a:txBody>
                    <a:bodyPr/>
                    <a:lstStyle/>
                    <a:p>
                      <a:pPr algn="ctr"/>
                      <a:endParaRPr lang="ko-KR" altLang="en-US" sz="1100" b="0" dirty="0">
                        <a:effectLst/>
                        <a:latin typeface="+mj-lt"/>
                      </a:endParaRPr>
                    </a:p>
                  </a:txBody>
                  <a:tcPr marL="80580" marR="80580" marT="40290" marB="40290" anchor="ctr"/>
                </a:tc>
                <a:tc vMerge="1">
                  <a:txBody>
                    <a:bodyPr/>
                    <a:lstStyle/>
                    <a:p>
                      <a:pPr latinLnBrk="1"/>
                      <a:endParaRPr lang="ko-KR" altLang="en-US" sz="1100" dirty="0">
                        <a:latin typeface="+mj-lt"/>
                      </a:endParaRPr>
                    </a:p>
                  </a:txBody>
                  <a:tcPr marL="80580" marR="80580" marT="40290" marB="40290" anchor="ctr"/>
                </a:tc>
                <a:tc>
                  <a:txBody>
                    <a:bodyPr/>
                    <a:lstStyle/>
                    <a:p>
                      <a:pPr>
                        <a:buFont typeface="Arial" panose="020B0604020202020204" pitchFamily="34" charset="0"/>
                        <a:buNone/>
                      </a:pPr>
                      <a:r>
                        <a:rPr lang="en-US" altLang="ko-KR" sz="1100" b="1" dirty="0">
                          <a:latin typeface="Arial" panose="020B0604020202020204" pitchFamily="34" charset="0"/>
                          <a:cs typeface="Arial" panose="020B0604020202020204" pitchFamily="34" charset="0"/>
                        </a:rPr>
                        <a:t>16.08(</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2</a:t>
                      </a:r>
                      <a:r>
                        <a:rPr lang="en-US" altLang="ko-KR" sz="1100" b="1" dirty="0">
                          <a:latin typeface="Arial" panose="020B0604020202020204" pitchFamily="34" charset="0"/>
                          <a:cs typeface="Arial" panose="020B0604020202020204" pitchFamily="34" charset="0"/>
                        </a:rPr>
                        <a:t>) ~ 20.08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6</a:t>
                      </a:r>
                      <a:r>
                        <a:rPr lang="en-US" altLang="ko-KR" sz="1100" b="1" dirty="0">
                          <a:latin typeface="Arial" panose="020B0604020202020204" pitchFamily="34" charset="0"/>
                          <a:cs typeface="Arial" panose="020B0604020202020204" pitchFamily="34" charset="0"/>
                        </a:rPr>
                        <a:t>)</a:t>
                      </a:r>
                      <a:r>
                        <a:rPr lang="ko-KR" altLang="en-US" sz="1100" dirty="0">
                          <a:latin typeface="Arial" panose="020B0604020202020204" pitchFamily="34" charset="0"/>
                          <a:cs typeface="Arial" panose="020B0604020202020204" pitchFamily="34" charset="0"/>
                        </a:rPr>
                        <a:t> </a:t>
                      </a:r>
                    </a:p>
                  </a:txBody>
                  <a:tcPr marL="80580" marR="80580" marT="40290" marB="40290" anchor="ctr"/>
                </a:tc>
                <a:tc>
                  <a:txBody>
                    <a:bodyPr/>
                    <a:lstStyle/>
                    <a:p>
                      <a:r>
                        <a:rPr lang="en-US" altLang="ko-KR" sz="1100" dirty="0" err="1">
                          <a:effectLst/>
                          <a:latin typeface="Arial" panose="020B0604020202020204" pitchFamily="34" charset="0"/>
                          <a:cs typeface="Arial" panose="020B0604020202020204" pitchFamily="34" charset="0"/>
                        </a:rPr>
                        <a:t>Đăng</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ký</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môn</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học</a:t>
                      </a:r>
                      <a:r>
                        <a:rPr lang="en-US" altLang="ko-KR" sz="1100" dirty="0">
                          <a:effectLst/>
                          <a:latin typeface="Arial" panose="020B0604020202020204" pitchFamily="34" charset="0"/>
                          <a:cs typeface="Arial" panose="020B0604020202020204" pitchFamily="34" charset="0"/>
                        </a:rPr>
                        <a:t> </a:t>
                      </a:r>
                      <a:r>
                        <a:rPr lang="en-US" altLang="ko-KR" sz="1100" dirty="0" err="1">
                          <a:effectLst/>
                          <a:latin typeface="Arial" panose="020B0604020202020204" pitchFamily="34" charset="0"/>
                          <a:cs typeface="Arial" panose="020B0604020202020204" pitchFamily="34" charset="0"/>
                        </a:rPr>
                        <a:t>kỳ</a:t>
                      </a:r>
                      <a:r>
                        <a:rPr lang="en-US" altLang="ko-KR" sz="1100" dirty="0">
                          <a:effectLst/>
                          <a:latin typeface="Arial" panose="020B0604020202020204" pitchFamily="34" charset="0"/>
                          <a:cs typeface="Arial" panose="020B0604020202020204" pitchFamily="34" charset="0"/>
                        </a:rPr>
                        <a:t> 2</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1156681203"/>
                  </a:ext>
                </a:extLst>
              </a:tr>
              <a:tr h="361384">
                <a:tc vMerge="1">
                  <a:txBody>
                    <a:bodyPr/>
                    <a:lstStyle/>
                    <a:p>
                      <a:pPr algn="ctr"/>
                      <a:endParaRPr lang="ko-KR" altLang="en-US" sz="1100" b="0" dirty="0">
                        <a:effectLst/>
                        <a:latin typeface="+mj-lt"/>
                      </a:endParaRPr>
                    </a:p>
                  </a:txBody>
                  <a:tcPr marL="80580" marR="80580" marT="40290" marB="40290" anchor="ctr"/>
                </a:tc>
                <a:tc vMerge="1">
                  <a:txBody>
                    <a:bodyPr/>
                    <a:lstStyle/>
                    <a:p>
                      <a:pPr latinLnBrk="1"/>
                      <a:endParaRPr lang="ko-KR" altLang="en-US" sz="1100" dirty="0">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latin typeface="Arial" panose="020B0604020202020204" pitchFamily="34" charset="0"/>
                          <a:cs typeface="Arial" panose="020B0604020202020204" pitchFamily="34" charset="0"/>
                        </a:rPr>
                        <a:t>18.08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4</a:t>
                      </a:r>
                      <a:r>
                        <a:rPr lang="en-US" altLang="ko-KR" sz="1100" b="1" dirty="0">
                          <a:latin typeface="Arial" panose="020B0604020202020204" pitchFamily="34" charset="0"/>
                          <a:cs typeface="Arial" panose="020B0604020202020204" pitchFamily="34" charset="0"/>
                        </a:rPr>
                        <a:t>) ~ 31.08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3</a:t>
                      </a:r>
                      <a:r>
                        <a:rPr lang="en-US" altLang="ko-KR" sz="1100" b="1" dirty="0">
                          <a:latin typeface="Arial" panose="020B0604020202020204" pitchFamily="34" charset="0"/>
                          <a:cs typeface="Arial" panose="020B0604020202020204" pitchFamily="34" charset="0"/>
                        </a:rPr>
                        <a:t>)</a:t>
                      </a:r>
                      <a:r>
                        <a:rPr lang="ko-KR" altLang="en-US" sz="1100" dirty="0">
                          <a:latin typeface="Arial" panose="020B0604020202020204" pitchFamily="34" charset="0"/>
                          <a:cs typeface="Arial" panose="020B0604020202020204" pitchFamily="34" charset="0"/>
                        </a:rPr>
                        <a:t> </a:t>
                      </a:r>
                    </a:p>
                  </a:txBody>
                  <a:tcPr marL="80580" marR="80580" marT="40290" marB="40290" anchor="ctr"/>
                </a:tc>
                <a:tc>
                  <a:txBody>
                    <a:bodyPr/>
                    <a:lstStyle/>
                    <a:p>
                      <a:r>
                        <a:rPr lang="vi-VN" altLang="ko-KR" sz="1100" dirty="0">
                          <a:latin typeface="Arial" panose="020B0604020202020204" pitchFamily="34" charset="0"/>
                          <a:cs typeface="Arial" panose="020B0604020202020204" pitchFamily="34" charset="0"/>
                        </a:rPr>
                        <a:t>Đóng tiền học kỳ 2</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2538845466"/>
                  </a:ext>
                </a:extLst>
              </a:tr>
              <a:tr h="361384">
                <a:tc vMerge="1">
                  <a:txBody>
                    <a:bodyPr/>
                    <a:lstStyle/>
                    <a:p>
                      <a:pPr algn="ctr"/>
                      <a:endParaRPr lang="ko-KR" altLang="en-US" sz="1100" b="0" dirty="0">
                        <a:effectLst/>
                        <a:latin typeface="+mj-lt"/>
                      </a:endParaRPr>
                    </a:p>
                  </a:txBody>
                  <a:tcPr marL="80580" marR="80580" marT="40290" marB="40290" anchor="ct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100" b="0" i="0" u="none" strike="noStrike" kern="1200" cap="none" spc="0" normalizeH="0" baseline="0" noProof="0" dirty="0" err="1">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Tháng</a:t>
                      </a:r>
                      <a:r>
                        <a:rPr kumimoji="0" lang="en-US" altLang="ko-KR"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rPr>
                        <a:t> 9</a:t>
                      </a:r>
                      <a:endParaRPr kumimoji="0" lang="ko-KR" altLang="en-US" sz="1100" b="0" i="0" u="none" strike="noStrike" kern="1200" cap="none" spc="0" normalizeH="0" baseline="0" noProof="0" dirty="0">
                        <a:ln>
                          <a:noFill/>
                        </a:ln>
                        <a:solidFill>
                          <a:prstClr val="black"/>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latin typeface="Arial" panose="020B0604020202020204" pitchFamily="34" charset="0"/>
                          <a:cs typeface="Arial" panose="020B0604020202020204" pitchFamily="34" charset="0"/>
                        </a:rPr>
                        <a:t>01.09 (</a:t>
                      </a:r>
                      <a:r>
                        <a:rPr lang="en-US" altLang="ko-KR" sz="1100" b="1" kern="1200" dirty="0" err="1">
                          <a:solidFill>
                            <a:schemeClr val="tx1"/>
                          </a:solidFill>
                          <a:latin typeface="Arial" panose="020B0604020202020204" pitchFamily="34" charset="0"/>
                          <a:ea typeface="+mn-ea"/>
                          <a:cs typeface="Arial" panose="020B0604020202020204" pitchFamily="34" charset="0"/>
                        </a:rPr>
                        <a:t>Thứ</a:t>
                      </a:r>
                      <a:r>
                        <a:rPr lang="en-US" altLang="ko-KR" sz="1100" b="1" kern="1200" dirty="0">
                          <a:solidFill>
                            <a:schemeClr val="tx1"/>
                          </a:solidFill>
                          <a:latin typeface="Arial" panose="020B0604020202020204" pitchFamily="34" charset="0"/>
                          <a:ea typeface="+mn-ea"/>
                          <a:cs typeface="Arial" panose="020B0604020202020204" pitchFamily="34" charset="0"/>
                        </a:rPr>
                        <a:t> 4</a:t>
                      </a:r>
                      <a:r>
                        <a:rPr lang="en-US" altLang="ko-KR" sz="1100" b="1" dirty="0">
                          <a:latin typeface="Arial" panose="020B0604020202020204" pitchFamily="34" charset="0"/>
                          <a:cs typeface="Arial" panose="020B0604020202020204" pitchFamily="34" charset="0"/>
                        </a:rPr>
                        <a:t>)</a:t>
                      </a:r>
                      <a:endParaRPr lang="ko-KR" altLang="en-US" sz="1100" dirty="0">
                        <a:latin typeface="Arial" panose="020B0604020202020204" pitchFamily="34" charset="0"/>
                        <a:cs typeface="Arial" panose="020B0604020202020204" pitchFamily="34" charset="0"/>
                      </a:endParaRPr>
                    </a:p>
                  </a:txBody>
                  <a:tcPr marL="80580" marR="80580" marT="40290" marB="40290" anchor="ctr"/>
                </a:tc>
                <a:tc>
                  <a:txBody>
                    <a:bodyPr/>
                    <a:lstStyle/>
                    <a:p>
                      <a:r>
                        <a:rPr lang="en-US" altLang="ko-KR" sz="1100" dirty="0" err="1">
                          <a:latin typeface="Arial" panose="020B0604020202020204" pitchFamily="34" charset="0"/>
                          <a:cs typeface="Arial" panose="020B0604020202020204" pitchFamily="34" charset="0"/>
                        </a:rPr>
                        <a:t>Khai</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giảng</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học</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kì</a:t>
                      </a:r>
                      <a:r>
                        <a:rPr lang="en-US" altLang="ko-KR" sz="1100" dirty="0">
                          <a:latin typeface="Arial" panose="020B0604020202020204" pitchFamily="34" charset="0"/>
                          <a:cs typeface="Arial" panose="020B0604020202020204" pitchFamily="34" charset="0"/>
                        </a:rPr>
                        <a:t> 2 </a:t>
                      </a:r>
                      <a:r>
                        <a:rPr lang="en-US" altLang="ko-KR" sz="1100" dirty="0" err="1">
                          <a:latin typeface="Arial" panose="020B0604020202020204" pitchFamily="34" charset="0"/>
                          <a:cs typeface="Arial" panose="020B0604020202020204" pitchFamily="34" charset="0"/>
                        </a:rPr>
                        <a:t>năm</a:t>
                      </a:r>
                      <a:r>
                        <a:rPr lang="en-US" altLang="ko-KR" sz="1100" dirty="0">
                          <a:latin typeface="Arial" panose="020B0604020202020204" pitchFamily="34" charset="0"/>
                          <a:cs typeface="Arial" panose="020B0604020202020204" pitchFamily="34" charset="0"/>
                        </a:rPr>
                        <a:t> </a:t>
                      </a:r>
                      <a:r>
                        <a:rPr lang="en-US" altLang="ko-KR" sz="1100" dirty="0" err="1">
                          <a:latin typeface="Arial" panose="020B0604020202020204" pitchFamily="34" charset="0"/>
                          <a:cs typeface="Arial" panose="020B0604020202020204" pitchFamily="34" charset="0"/>
                        </a:rPr>
                        <a:t>học</a:t>
                      </a:r>
                      <a:r>
                        <a:rPr lang="en-US" altLang="ko-KR" sz="1100" dirty="0">
                          <a:latin typeface="Arial" panose="020B0604020202020204" pitchFamily="34" charset="0"/>
                          <a:cs typeface="Arial" panose="020B0604020202020204" pitchFamily="34" charset="0"/>
                        </a:rPr>
                        <a:t> 2021</a:t>
                      </a:r>
                      <a:endParaRPr lang="ko-KR" altLang="en-US" sz="1100" dirty="0">
                        <a:effectLst/>
                        <a:latin typeface="Arial" panose="020B0604020202020204" pitchFamily="34" charset="0"/>
                        <a:cs typeface="Arial" panose="020B0604020202020204" pitchFamily="34" charset="0"/>
                      </a:endParaRPr>
                    </a:p>
                  </a:txBody>
                  <a:tcPr marL="80580" marR="80580" marT="40290" marB="40290" anchor="ctr"/>
                </a:tc>
                <a:extLst>
                  <a:ext uri="{0D108BD9-81ED-4DB2-BD59-A6C34878D82A}">
                    <a16:rowId xmlns:a16="http://schemas.microsoft.com/office/drawing/2014/main" val="2734336681"/>
                  </a:ext>
                </a:extLst>
              </a:tr>
            </a:tbl>
          </a:graphicData>
        </a:graphic>
      </p:graphicFrame>
      <p:sp>
        <p:nvSpPr>
          <p:cNvPr id="12" name="Rectangle 1"/>
          <p:cNvSpPr>
            <a:spLocks noChangeArrowheads="1"/>
          </p:cNvSpPr>
          <p:nvPr/>
        </p:nvSpPr>
        <p:spPr bwMode="auto">
          <a:xfrm>
            <a:off x="3225800" y="17954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Rectangle 2"/>
          <p:cNvSpPr>
            <a:spLocks noChangeArrowheads="1"/>
          </p:cNvSpPr>
          <p:nvPr/>
        </p:nvSpPr>
        <p:spPr bwMode="auto">
          <a:xfrm>
            <a:off x="3219450" y="52816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1740" tIns="0" rIns="317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ko-KR" altLang="ko-KR" sz="1100" b="1" i="0" u="none" strike="noStrike" cap="none" normalizeH="0" baseline="0">
                <a:ln>
                  <a:noFill/>
                </a:ln>
                <a:solidFill>
                  <a:srgbClr val="DBDBDB"/>
                </a:solidFill>
                <a:effectLst/>
                <a:latin typeface="Arial" panose="020B0604020202020204" pitchFamily="34" charset="0"/>
                <a:ea typeface="inherit"/>
              </a:rPr>
              <a:t>  </a:t>
            </a:r>
            <a:endParaRPr kumimoji="0" lang="ko-KR" altLang="ko-KR" sz="1800" b="0" i="0" u="none" strike="noStrike" cap="none" normalizeH="0" baseline="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EED87CB5-A034-E34C-B3D4-991851DF3C77}"/>
              </a:ext>
            </a:extLst>
          </p:cNvPr>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1. </a:t>
            </a:r>
            <a:r>
              <a:rPr lang="en-US" altLang="ko-KR" sz="2800" dirty="0" err="1">
                <a:solidFill>
                  <a:srgbClr val="002060"/>
                </a:solidFill>
                <a:latin typeface="Arial" panose="020B0604020202020204" pitchFamily="34" charset="0"/>
                <a:cs typeface="Arial" panose="020B0604020202020204" pitchFamily="34" charset="0"/>
              </a:rPr>
              <a:t>Lịch</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trình</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kỳ</a:t>
            </a:r>
            <a:r>
              <a:rPr lang="en-US" altLang="ko-KR" sz="2800" dirty="0">
                <a:solidFill>
                  <a:srgbClr val="002060"/>
                </a:solidFill>
                <a:latin typeface="Arial" panose="020B0604020202020204" pitchFamily="34" charset="0"/>
                <a:cs typeface="Arial" panose="020B0604020202020204" pitchFamily="34" charset="0"/>
              </a:rPr>
              <a:t> 1-2021</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D7085F08-BE81-4348-BD5D-B299F7F5849F}"/>
              </a:ext>
            </a:extLst>
          </p:cNvPr>
          <p:cNvSpPr txBox="1"/>
          <p:nvPr/>
        </p:nvSpPr>
        <p:spPr>
          <a:xfrm>
            <a:off x="5124237" y="280582"/>
            <a:ext cx="4953239" cy="246221"/>
          </a:xfrm>
          <a:prstGeom prst="rect">
            <a:avLst/>
          </a:prstGeom>
          <a:noFill/>
        </p:spPr>
        <p:txBody>
          <a:bodyPr wrap="square" rtlCol="0">
            <a:spAutoFit/>
          </a:bodyPr>
          <a:lstStyle/>
          <a:p>
            <a:r>
              <a:rPr lang="en-US" altLang="ko-KR" sz="1000" dirty="0">
                <a:hlinkClick r:id="rId3"/>
              </a:rPr>
              <a:t>https://www.kw.ac.kr/ko/life/bachelor_calendar.jsp</a:t>
            </a:r>
            <a:endParaRPr lang="ko-KR" altLang="en-US" sz="1000" dirty="0"/>
          </a:p>
        </p:txBody>
      </p:sp>
    </p:spTree>
    <p:extLst>
      <p:ext uri="{BB962C8B-B14F-4D97-AF65-F5344CB8AC3E}">
        <p14:creationId xmlns:p14="http://schemas.microsoft.com/office/powerpoint/2010/main" val="1676439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24861" y="211521"/>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2. </a:t>
            </a:r>
            <a:r>
              <a:rPr lang="en-US" altLang="ko-KR" sz="2800" dirty="0" err="1">
                <a:solidFill>
                  <a:srgbClr val="002060"/>
                </a:solidFill>
                <a:latin typeface="Arial" panose="020B0604020202020204" pitchFamily="34" charset="0"/>
                <a:cs typeface="Arial" panose="020B0604020202020204" pitchFamily="34" charset="0"/>
              </a:rPr>
              <a:t>Chế</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độ</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giảng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dạy</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tập</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242239" y="3981999"/>
            <a:ext cx="8153400"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2) </a:t>
            </a:r>
            <a:r>
              <a:rPr lang="en-US" altLang="ko-KR" dirty="0" err="1">
                <a:solidFill>
                  <a:srgbClr val="002060"/>
                </a:solidFill>
                <a:latin typeface="Arial" panose="020B0604020202020204" pitchFamily="34" charset="0"/>
                <a:cs typeface="Arial" panose="020B0604020202020204" pitchFamily="34" charset="0"/>
              </a:rPr>
              <a:t>Cấu</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tạo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mã</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số</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môn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endParaRPr lang="ko-KR" altLang="en-US" dirty="0">
              <a:solidFill>
                <a:srgbClr val="002060"/>
              </a:solidFill>
              <a:latin typeface="Arial" panose="020B0604020202020204" pitchFamily="34" charset="0"/>
              <a:cs typeface="Arial" panose="020B0604020202020204" pitchFamily="34" charset="0"/>
            </a:endParaRPr>
          </a:p>
        </p:txBody>
      </p:sp>
      <p:pic>
        <p:nvPicPr>
          <p:cNvPr id="17" name="_x388787800" descr="EMB000034604db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3254" y="4398456"/>
            <a:ext cx="3750906" cy="1462088"/>
          </a:xfrm>
          <a:prstGeom prst="rect">
            <a:avLst/>
          </a:prstGeom>
          <a:noFill/>
          <a:extLst>
            <a:ext uri="{909E8E84-426E-40DD-AFC4-6F175D3DCCD1}">
              <a14:hiddenFill xmlns:a14="http://schemas.microsoft.com/office/drawing/2010/main">
                <a:solidFill>
                  <a:srgbClr val="FFFFFF"/>
                </a:solidFill>
              </a14:hiddenFill>
            </a:ext>
          </a:extLst>
        </p:spPr>
      </p:pic>
      <p:sp>
        <p:nvSpPr>
          <p:cNvPr id="18" name="_x388787872"/>
          <p:cNvSpPr>
            <a:spLocks noChangeArrowheads="1"/>
          </p:cNvSpPr>
          <p:nvPr/>
        </p:nvSpPr>
        <p:spPr bwMode="auto">
          <a:xfrm>
            <a:off x="1636818" y="5129500"/>
            <a:ext cx="3178175" cy="439738"/>
          </a:xfrm>
          <a:prstGeom prst="ellipse">
            <a:avLst/>
          </a:prstGeom>
          <a:noFill/>
          <a:ln w="35941">
            <a:solidFill>
              <a:srgbClr val="CA56A7"/>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sp>
        <p:nvSpPr>
          <p:cNvPr id="20" name="TextBox 19"/>
          <p:cNvSpPr txBox="1"/>
          <p:nvPr/>
        </p:nvSpPr>
        <p:spPr>
          <a:xfrm>
            <a:off x="242239" y="734741"/>
            <a:ext cx="8171866" cy="338554"/>
          </a:xfrm>
          <a:prstGeom prst="rect">
            <a:avLst/>
          </a:prstGeom>
          <a:noFill/>
        </p:spPr>
        <p:txBody>
          <a:bodyPr wrap="square" rtlCol="0">
            <a:spAutoFit/>
          </a:bodyPr>
          <a:lstStyle/>
          <a:p>
            <a:pPr marL="342900" indent="-342900">
              <a:buAutoNum type="arabicParenR"/>
            </a:pPr>
            <a:r>
              <a:rPr lang="en-US" altLang="ko-KR" sz="1600" dirty="0" err="1">
                <a:solidFill>
                  <a:srgbClr val="002060"/>
                </a:solidFill>
                <a:latin typeface="Arial" panose="020B0604020202020204" pitchFamily="34" charset="0"/>
                <a:cs typeface="Arial" panose="020B0604020202020204" pitchFamily="34" charset="0"/>
              </a:rPr>
              <a:t>Phân</a:t>
            </a:r>
            <a:r>
              <a:rPr lang="en-US" altLang="ko-KR" sz="1600" dirty="0">
                <a:solidFill>
                  <a:srgbClr val="002060"/>
                </a:solidFill>
                <a:latin typeface="Arial" panose="020B0604020202020204" pitchFamily="34" charset="0"/>
                <a:cs typeface="Arial" panose="020B0604020202020204" pitchFamily="34" charset="0"/>
              </a:rPr>
              <a:t> chia </a:t>
            </a:r>
            <a:r>
              <a:rPr lang="en-US" altLang="ko-KR" sz="1600" dirty="0" err="1">
                <a:solidFill>
                  <a:srgbClr val="002060"/>
                </a:solidFill>
                <a:latin typeface="Arial" panose="020B0604020202020204" pitchFamily="34" charset="0"/>
                <a:cs typeface="Arial" panose="020B0604020202020204" pitchFamily="34" charset="0"/>
              </a:rPr>
              <a:t>môn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endParaRPr lang="ko-KR" altLang="en-US" sz="1600" dirty="0">
              <a:solidFill>
                <a:srgbClr val="002060"/>
              </a:solidFill>
              <a:latin typeface="Arial" panose="020B0604020202020204" pitchFamily="34" charset="0"/>
              <a:cs typeface="Arial" panose="020B0604020202020204" pitchFamily="34" charset="0"/>
            </a:endParaRPr>
          </a:p>
        </p:txBody>
      </p:sp>
      <p:sp>
        <p:nvSpPr>
          <p:cNvPr id="21" name="TextBox 20"/>
          <p:cNvSpPr txBox="1"/>
          <p:nvPr/>
        </p:nvSpPr>
        <p:spPr>
          <a:xfrm>
            <a:off x="4917896" y="5010815"/>
            <a:ext cx="6955486" cy="584775"/>
          </a:xfrm>
          <a:prstGeom prst="rect">
            <a:avLst/>
          </a:prstGeom>
          <a:solidFill>
            <a:srgbClr val="FFFF00"/>
          </a:solidFill>
          <a:ln>
            <a:solidFill>
              <a:schemeClr val="tx1"/>
            </a:solidFill>
          </a:ln>
        </p:spPr>
        <p:txBody>
          <a:bodyPr wrap="square" rtlCol="0">
            <a:spAutoFit/>
          </a:bodyPr>
          <a:lstStyle/>
          <a:p>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một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chỉ</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thể</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 1 </a:t>
            </a:r>
            <a:r>
              <a:rPr lang="en-US" altLang="ko-KR" sz="1600" dirty="0" err="1">
                <a:solidFill>
                  <a:srgbClr val="002060"/>
                </a:solidFill>
                <a:latin typeface="Arial" panose="020B0604020202020204" pitchFamily="34" charset="0"/>
                <a:cs typeface="Arial" panose="020B0604020202020204" pitchFamily="34" charset="0"/>
              </a:rPr>
              <a:t>môn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cương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cùng</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khối</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có</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độ</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khó</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giống</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nhau</a:t>
            </a:r>
            <a:endParaRPr lang="ko-KR" altLang="en-US" sz="1600" b="1" dirty="0">
              <a:solidFill>
                <a:srgbClr val="002060"/>
              </a:solidFill>
              <a:latin typeface="Arial" panose="020B0604020202020204" pitchFamily="34" charset="0"/>
              <a:cs typeface="Arial" panose="020B0604020202020204" pitchFamily="34" charset="0"/>
            </a:endParaRPr>
          </a:p>
        </p:txBody>
      </p:sp>
      <p:cxnSp>
        <p:nvCxnSpPr>
          <p:cNvPr id="7" name="직선 연결선 6"/>
          <p:cNvCxnSpPr/>
          <p:nvPr/>
        </p:nvCxnSpPr>
        <p:spPr>
          <a:xfrm>
            <a:off x="8610600" y="1649481"/>
            <a:ext cx="521043" cy="1606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직선 연결선 22"/>
          <p:cNvCxnSpPr/>
          <p:nvPr/>
        </p:nvCxnSpPr>
        <p:spPr>
          <a:xfrm flipV="1">
            <a:off x="8620146" y="2021640"/>
            <a:ext cx="529281" cy="152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9176853" y="1646092"/>
            <a:ext cx="1964725" cy="646331"/>
          </a:xfrm>
          <a:prstGeom prst="rect">
            <a:avLst/>
          </a:prstGeom>
          <a:solidFill>
            <a:srgbClr val="FFFF00"/>
          </a:solidFill>
          <a:ln>
            <a:solidFill>
              <a:schemeClr val="tx1"/>
            </a:solidFill>
          </a:ln>
        </p:spPr>
        <p:txBody>
          <a:bodyPr wrap="square" rtlCol="0">
            <a:spAutoFit/>
          </a:bodyPr>
          <a:lstStyle/>
          <a:p>
            <a:r>
              <a:rPr lang="en-US" altLang="ko-KR" dirty="0" err="1">
                <a:latin typeface="Arial" panose="020B0604020202020204" pitchFamily="34" charset="0"/>
                <a:cs typeface="Arial" panose="020B0604020202020204" pitchFamily="34" charset="0"/>
              </a:rPr>
              <a:t>Không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phân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biệt</a:t>
            </a:r>
            <a:r>
              <a:rPr lang="en-US" altLang="ko-KR" dirty="0">
                <a:latin typeface="Arial" panose="020B0604020202020204" pitchFamily="34" charset="0"/>
                <a:cs typeface="Arial" panose="020B0604020202020204" pitchFamily="34" charset="0"/>
              </a:rPr>
              <a:t> 30 </a:t>
            </a:r>
            <a:r>
              <a:rPr lang="en-US" altLang="ko-KR" dirty="0" err="1">
                <a:latin typeface="Arial" panose="020B0604020202020204" pitchFamily="34" charset="0"/>
                <a:cs typeface="Arial" panose="020B0604020202020204" pitchFamily="34" charset="0"/>
              </a:rPr>
              <a:t>tín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chỉ</a:t>
            </a:r>
            <a:endParaRPr lang="ko-KR" altLang="en-US" dirty="0">
              <a:latin typeface="Arial" panose="020B0604020202020204" pitchFamily="34" charset="0"/>
              <a:cs typeface="Arial" panose="020B0604020202020204" pitchFamily="34" charset="0"/>
            </a:endParaRPr>
          </a:p>
        </p:txBody>
      </p:sp>
      <p:graphicFrame>
        <p:nvGraphicFramePr>
          <p:cNvPr id="6" name="표 6">
            <a:extLst>
              <a:ext uri="{FF2B5EF4-FFF2-40B4-BE49-F238E27FC236}">
                <a16:creationId xmlns:a16="http://schemas.microsoft.com/office/drawing/2014/main" id="{4F6D06A6-9B2A-4E56-90AB-C94832D37875}"/>
              </a:ext>
            </a:extLst>
          </p:cNvPr>
          <p:cNvGraphicFramePr>
            <a:graphicFrameLocks noGrp="1"/>
          </p:cNvGraphicFramePr>
          <p:nvPr>
            <p:extLst>
              <p:ext uri="{D42A27DB-BD31-4B8C-83A1-F6EECF244321}">
                <p14:modId xmlns:p14="http://schemas.microsoft.com/office/powerpoint/2010/main" val="3666547757"/>
              </p:ext>
            </p:extLst>
          </p:nvPr>
        </p:nvGraphicFramePr>
        <p:xfrm>
          <a:off x="862050" y="1093617"/>
          <a:ext cx="8049036" cy="2919984"/>
        </p:xfrm>
        <a:graphic>
          <a:graphicData uri="http://schemas.openxmlformats.org/drawingml/2006/table">
            <a:tbl>
              <a:tblPr>
                <a:tableStyleId>{8A107856-5554-42FB-B03E-39F5DBC370BA}</a:tableStyleId>
              </a:tblPr>
              <a:tblGrid>
                <a:gridCol w="2046582">
                  <a:extLst>
                    <a:ext uri="{9D8B030D-6E8A-4147-A177-3AD203B41FA5}">
                      <a16:colId xmlns:a16="http://schemas.microsoft.com/office/drawing/2014/main" val="1702955677"/>
                    </a:ext>
                  </a:extLst>
                </a:gridCol>
                <a:gridCol w="2557533">
                  <a:extLst>
                    <a:ext uri="{9D8B030D-6E8A-4147-A177-3AD203B41FA5}">
                      <a16:colId xmlns:a16="http://schemas.microsoft.com/office/drawing/2014/main" val="3834135227"/>
                    </a:ext>
                  </a:extLst>
                </a:gridCol>
                <a:gridCol w="3444921">
                  <a:extLst>
                    <a:ext uri="{9D8B030D-6E8A-4147-A177-3AD203B41FA5}">
                      <a16:colId xmlns:a16="http://schemas.microsoft.com/office/drawing/2014/main" val="319341386"/>
                    </a:ext>
                  </a:extLst>
                </a:gridCol>
              </a:tblGrid>
              <a:tr h="274191">
                <a:tc>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Phân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chia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học</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Phân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chia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Ghi</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chú</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549938">
                <a:tc rowSpan="2">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học</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đại</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cương</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en-US" altLang="ko-KR" sz="1200" b="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Đại</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cương</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bắt</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buộc</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endParaRPr lang="ko-KR" altLang="en-US" sz="1200" b="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1200" b="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Đại</a:t>
                      </a:r>
                      <a:r>
                        <a:rPr lang="en-US" altLang="ko-KR" sz="1200" b="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cương</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bắt</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buộc</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không</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dành</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cho</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sinh</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viên</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nước</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ngoài</a:t>
                      </a:r>
                      <a:r>
                        <a:rPr lang="en-US" altLang="ko-KR" sz="1200" b="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a:t>
                      </a:r>
                      <a:endParaRPr lang="ko-KR" altLang="en-US" sz="1200" b="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extLst>
                  <a:ext uri="{0D108BD9-81ED-4DB2-BD59-A6C34878D82A}">
                    <a16:rowId xmlns:a16="http://schemas.microsoft.com/office/drawing/2014/main" val="877897102"/>
                  </a:ext>
                </a:extLst>
              </a:tr>
              <a:tr h="274191">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en-US" altLang="ko-KR" sz="1200" b="1"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Đại</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cương</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endParaRPr lang="ko-KR" altLang="en-US" sz="1200" b="1"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1200" b="1"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b="1"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đại</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cương</a:t>
                      </a:r>
                      <a:endParaRPr lang="ko-KR" altLang="en-US" sz="1200" b="1"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extLst>
                  <a:ext uri="{0D108BD9-81ED-4DB2-BD59-A6C34878D82A}">
                    <a16:rowId xmlns:a16="http://schemas.microsoft.com/office/drawing/2014/main" val="420304217"/>
                  </a:ext>
                </a:extLst>
              </a:tr>
              <a:tr h="274191">
                <a:tc rowSpan="2">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học</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en-US" altLang="ko-KR" sz="1200" b="1"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bắt</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buộc</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endParaRPr lang="ko-KR" altLang="en-US" sz="1200" b="1"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1200" b="1"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bắt</a:t>
                      </a:r>
                      <a:r>
                        <a:rPr lang="en-US" altLang="ko-KR" sz="1200" b="1"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1"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buộc</a:t>
                      </a:r>
                      <a:endParaRPr lang="ko-KR" altLang="en-US" sz="1200" b="1"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extLst>
                  <a:ext uri="{0D108BD9-81ED-4DB2-BD59-A6C34878D82A}">
                    <a16:rowId xmlns:a16="http://schemas.microsoft.com/office/drawing/2014/main" val="4187017085"/>
                  </a:ext>
                </a:extLst>
              </a:tr>
              <a:tr h="274191">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en-US" altLang="ko-KR" sz="1200" b="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b="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r>
                        <a:rPr lang="en-US" altLang="ko-KR" sz="1200" b="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endParaRPr lang="ko-KR" altLang="en-US"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extLst>
                  <a:ext uri="{0D108BD9-81ED-4DB2-BD59-A6C34878D82A}">
                    <a16:rowId xmlns:a16="http://schemas.microsoft.com/office/drawing/2014/main" val="436536396"/>
                  </a:ext>
                </a:extLst>
              </a:tr>
              <a:tr h="274191">
                <a:tc>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cơ</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bản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Cơ</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bản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Mở</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đăng</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ký</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của</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tất</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cả</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các</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khoa</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extLst>
                  <a:ext uri="{0D108BD9-81ED-4DB2-BD59-A6C34878D82A}">
                    <a16:rowId xmlns:a16="http://schemas.microsoft.com/office/drawing/2014/main" val="2697883787"/>
                  </a:ext>
                </a:extLst>
              </a:tr>
              <a:tr h="274191">
                <a:tc rowSpan="2">
                  <a:txBody>
                    <a:bodyPr/>
                    <a:lstStyle/>
                    <a:p>
                      <a:pPr marL="0" marR="0" indent="0" algn="ctr" fontAlgn="base" latinLnBrk="1">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kép</a:t>
                      </a:r>
                      <a:endParaRPr lang="ko-KR" altLang="en-US"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en-US" altLang="ko-KR"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kép</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bắt</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buộc</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bắt</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buộc</a:t>
                      </a:r>
                      <a:r>
                        <a:rPr lang="ko-KR" altLang="en-US"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của</a:t>
                      </a:r>
                      <a:r>
                        <a:rPr lang="en-US" altLang="ko-KR"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kép</a:t>
                      </a:r>
                      <a:endParaRPr lang="ko-KR" altLang="en-US"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extLst>
                  <a:ext uri="{0D108BD9-81ED-4DB2-BD59-A6C34878D82A}">
                    <a16:rowId xmlns:a16="http://schemas.microsoft.com/office/drawing/2014/main" val="113930657"/>
                  </a:ext>
                </a:extLst>
              </a:tr>
              <a:tr h="274191">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kép</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endParaRPr lang="ko-KR" altLang="en-US" sz="1200" kern="0" spc="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1200" kern="0" spc="-2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Môn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tự</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chọn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của</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chuyên</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ngành</a:t>
                      </a:r>
                      <a:r>
                        <a:rPr lang="en-US" altLang="ko-KR" sz="1200" kern="0" spc="-20" baseline="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 </a:t>
                      </a:r>
                      <a:r>
                        <a:rPr lang="en-US" altLang="ko-KR" sz="1200" kern="0" spc="-20" baseline="0" dirty="0" err="1">
                          <a:solidFill>
                            <a:srgbClr val="002060"/>
                          </a:solidFill>
                          <a:effectLst/>
                          <a:latin typeface="Arial" panose="020B0604020202020204" pitchFamily="34" charset="0"/>
                          <a:ea typeface="Arial Unicode MS" panose="020B0604020202020204" pitchFamily="34" charset="-128"/>
                          <a:cs typeface="Arial" panose="020B0604020202020204" pitchFamily="34" charset="0"/>
                        </a:rPr>
                        <a:t>kép</a:t>
                      </a:r>
                      <a:endParaRPr lang="ko-KR" altLang="en-US" sz="1200" kern="0" spc="-20" dirty="0">
                        <a:solidFill>
                          <a:srgbClr val="002060"/>
                        </a:solidFill>
                        <a:effectLst/>
                        <a:latin typeface="Arial" panose="020B0604020202020204" pitchFamily="34" charset="0"/>
                        <a:ea typeface="Arial Unicode MS" panose="020B0604020202020204" pitchFamily="34" charset="-128"/>
                        <a:cs typeface="Arial" panose="020B0604020202020204" pitchFamily="34" charset="0"/>
                      </a:endParaRPr>
                    </a:p>
                  </a:txBody>
                  <a:tcPr marL="17907" marR="17907" marT="17907" marB="17907" anchor="ctr"/>
                </a:tc>
                <a:extLst>
                  <a:ext uri="{0D108BD9-81ED-4DB2-BD59-A6C34878D82A}">
                    <a16:rowId xmlns:a16="http://schemas.microsoft.com/office/drawing/2014/main" val="2322774202"/>
                  </a:ext>
                </a:extLst>
              </a:tr>
            </a:tbl>
          </a:graphicData>
        </a:graphic>
      </p:graphicFrame>
    </p:spTree>
    <p:extLst>
      <p:ext uri="{BB962C8B-B14F-4D97-AF65-F5344CB8AC3E}">
        <p14:creationId xmlns:p14="http://schemas.microsoft.com/office/powerpoint/2010/main" val="3159921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4720281" y="3818238"/>
            <a:ext cx="7327557" cy="2224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0" y="-51914"/>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sp>
        <p:nvSpPr>
          <p:cNvPr id="4" name="TextBox 3"/>
          <p:cNvSpPr txBox="1"/>
          <p:nvPr/>
        </p:nvSpPr>
        <p:spPr>
          <a:xfrm>
            <a:off x="241940" y="803355"/>
            <a:ext cx="7580871"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3) </a:t>
            </a:r>
            <a:r>
              <a:rPr lang="en-US" altLang="ko-KR" dirty="0" err="1">
                <a:solidFill>
                  <a:srgbClr val="002060"/>
                </a:solidFill>
                <a:latin typeface="Arial" panose="020B0604020202020204" pitchFamily="34" charset="0"/>
                <a:cs typeface="Arial" panose="020B0604020202020204" pitchFamily="34" charset="0"/>
              </a:rPr>
              <a:t>Tín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chỉ</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tốt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nghiệp</a:t>
            </a:r>
            <a:endParaRPr lang="ko-KR" altLang="en-US"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11</a:t>
            </a:fld>
            <a:endParaRPr lang="ko-KR" altLang="en-US"/>
          </a:p>
        </p:txBody>
      </p:sp>
      <p:graphicFrame>
        <p:nvGraphicFramePr>
          <p:cNvPr id="6" name="표 5"/>
          <p:cNvGraphicFramePr>
            <a:graphicFrameLocks noGrp="1"/>
          </p:cNvGraphicFramePr>
          <p:nvPr>
            <p:extLst>
              <p:ext uri="{D42A27DB-BD31-4B8C-83A1-F6EECF244321}">
                <p14:modId xmlns:p14="http://schemas.microsoft.com/office/powerpoint/2010/main" val="1476635635"/>
              </p:ext>
            </p:extLst>
          </p:nvPr>
        </p:nvGraphicFramePr>
        <p:xfrm>
          <a:off x="3522751" y="539718"/>
          <a:ext cx="8427309" cy="5216121"/>
        </p:xfrm>
        <a:graphic>
          <a:graphicData uri="http://schemas.openxmlformats.org/drawingml/2006/table">
            <a:tbl>
              <a:tblPr>
                <a:tableStyleId>{8A107856-5554-42FB-B03E-39F5DBC370BA}</a:tableStyleId>
              </a:tblPr>
              <a:tblGrid>
                <a:gridCol w="971464">
                  <a:extLst>
                    <a:ext uri="{9D8B030D-6E8A-4147-A177-3AD203B41FA5}">
                      <a16:colId xmlns:a16="http://schemas.microsoft.com/office/drawing/2014/main" val="3299650702"/>
                    </a:ext>
                  </a:extLst>
                </a:gridCol>
                <a:gridCol w="3329943">
                  <a:extLst>
                    <a:ext uri="{9D8B030D-6E8A-4147-A177-3AD203B41FA5}">
                      <a16:colId xmlns:a16="http://schemas.microsoft.com/office/drawing/2014/main" val="1246363473"/>
                    </a:ext>
                  </a:extLst>
                </a:gridCol>
                <a:gridCol w="854622">
                  <a:extLst>
                    <a:ext uri="{9D8B030D-6E8A-4147-A177-3AD203B41FA5}">
                      <a16:colId xmlns:a16="http://schemas.microsoft.com/office/drawing/2014/main" val="1972181340"/>
                    </a:ext>
                  </a:extLst>
                </a:gridCol>
                <a:gridCol w="1635640">
                  <a:extLst>
                    <a:ext uri="{9D8B030D-6E8A-4147-A177-3AD203B41FA5}">
                      <a16:colId xmlns:a16="http://schemas.microsoft.com/office/drawing/2014/main" val="3169842876"/>
                    </a:ext>
                  </a:extLst>
                </a:gridCol>
                <a:gridCol w="1635640">
                  <a:extLst>
                    <a:ext uri="{9D8B030D-6E8A-4147-A177-3AD203B41FA5}">
                      <a16:colId xmlns:a16="http://schemas.microsoft.com/office/drawing/2014/main" val="881629711"/>
                    </a:ext>
                  </a:extLst>
                </a:gridCol>
              </a:tblGrid>
              <a:tr h="415405">
                <a:tc gridSpan="2">
                  <a:txBody>
                    <a:bodyPr/>
                    <a:lstStyle/>
                    <a:p>
                      <a:pPr marL="0" marR="0" indent="0" algn="ctr" fontAlgn="base" latinLnBrk="0">
                        <a:lnSpc>
                          <a:spcPct val="130000"/>
                        </a:lnSpc>
                        <a:spcBef>
                          <a:spcPts val="0"/>
                        </a:spcBef>
                        <a:spcAft>
                          <a:spcPts val="0"/>
                        </a:spcAft>
                      </a:pPr>
                      <a:r>
                        <a:rPr lang="en-US" altLang="ko-KR" sz="1200" kern="0" spc="0" dirty="0">
                          <a:solidFill>
                            <a:srgbClr val="000000"/>
                          </a:solidFill>
                          <a:effectLst/>
                          <a:latin typeface="Arial" panose="020B0604020202020204" pitchFamily="34" charset="0"/>
                          <a:ea typeface="+mn-ea"/>
                          <a:cs typeface="Arial" panose="020B0604020202020204" pitchFamily="34" charset="0"/>
                        </a:rPr>
                        <a:t>Khoa</a:t>
                      </a:r>
                      <a:r>
                        <a:rPr lang="ko-KR" altLang="en-US" sz="1200" kern="0" spc="0" dirty="0">
                          <a:solidFill>
                            <a:srgbClr val="000000"/>
                          </a:solidFill>
                          <a:effectLst/>
                          <a:latin typeface="Arial" panose="020B0604020202020204" pitchFamily="34" charset="0"/>
                          <a:ea typeface="+mn-ea"/>
                          <a:cs typeface="Arial" panose="020B0604020202020204" pitchFamily="34" charset="0"/>
                        </a:rPr>
                        <a:t> </a:t>
                      </a:r>
                    </a:p>
                  </a:txBody>
                  <a:tcPr marL="17907" marR="17907" marT="17907" marB="17907" anchor="ctr">
                    <a:solidFill>
                      <a:schemeClr val="accent2">
                        <a:lumMod val="40000"/>
                        <a:lumOff val="60000"/>
                      </a:schemeClr>
                    </a:solidFill>
                  </a:tcPr>
                </a:tc>
                <a:tc h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altLang="ko-KR" sz="1200" kern="0" spc="0" dirty="0" err="1">
                          <a:solidFill>
                            <a:srgbClr val="000000"/>
                          </a:solidFill>
                          <a:effectLst/>
                          <a:latin typeface="Arial" panose="020B0604020202020204" pitchFamily="34" charset="0"/>
                          <a:ea typeface="+mn-ea"/>
                          <a:cs typeface="Arial" panose="020B0604020202020204" pitchFamily="34" charset="0"/>
                        </a:rPr>
                        <a:t>Đại</a:t>
                      </a:r>
                      <a:r>
                        <a:rPr lang="en-US" altLang="ko-KR" sz="1200" kern="0" spc="0" dirty="0">
                          <a:solidFill>
                            <a:srgbClr val="000000"/>
                          </a:solidFill>
                          <a:effectLst/>
                          <a:latin typeface="Arial" panose="020B0604020202020204" pitchFamily="34" charset="0"/>
                          <a:ea typeface="+mn-ea"/>
                          <a:cs typeface="Arial" panose="020B0604020202020204" pitchFamily="34" charset="0"/>
                        </a:rPr>
                        <a:t> </a:t>
                      </a:r>
                      <a:r>
                        <a:rPr lang="en-US" altLang="ko-KR" sz="1200" kern="0" spc="0" dirty="0" err="1">
                          <a:solidFill>
                            <a:srgbClr val="000000"/>
                          </a:solidFill>
                          <a:effectLst/>
                          <a:latin typeface="Arial" panose="020B0604020202020204" pitchFamily="34" charset="0"/>
                          <a:ea typeface="+mn-ea"/>
                          <a:cs typeface="Arial" panose="020B0604020202020204" pitchFamily="34" charset="0"/>
                        </a:rPr>
                        <a:t>cương</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30000"/>
                        </a:lnSpc>
                        <a:spcBef>
                          <a:spcPts val="0"/>
                        </a:spcBef>
                        <a:spcAft>
                          <a:spcPts val="0"/>
                        </a:spcAft>
                      </a:pPr>
                      <a:r>
                        <a:rPr lang="en-US" altLang="ko-KR" sz="1200" kern="0" spc="0" dirty="0" err="1">
                          <a:solidFill>
                            <a:srgbClr val="000000"/>
                          </a:solidFill>
                          <a:effectLst/>
                          <a:latin typeface="Arial" panose="020B0604020202020204" pitchFamily="34" charset="0"/>
                          <a:ea typeface="+mn-ea"/>
                          <a:cs typeface="Arial" panose="020B0604020202020204" pitchFamily="34" charset="0"/>
                        </a:rPr>
                        <a:t>Chuyên</a:t>
                      </a:r>
                      <a:r>
                        <a:rPr lang="en-US" altLang="ko-KR" sz="1200" kern="0" spc="0" dirty="0">
                          <a:solidFill>
                            <a:srgbClr val="000000"/>
                          </a:solidFill>
                          <a:effectLst/>
                          <a:latin typeface="Arial" panose="020B0604020202020204" pitchFamily="34" charset="0"/>
                          <a:ea typeface="+mn-ea"/>
                          <a:cs typeface="Arial" panose="020B0604020202020204" pitchFamily="34" charset="0"/>
                        </a:rPr>
                        <a:t> </a:t>
                      </a:r>
                      <a:r>
                        <a:rPr lang="en-US" altLang="ko-KR" sz="1200" kern="0" spc="0" dirty="0" err="1">
                          <a:solidFill>
                            <a:srgbClr val="000000"/>
                          </a:solidFill>
                          <a:effectLst/>
                          <a:latin typeface="Arial" panose="020B0604020202020204" pitchFamily="34" charset="0"/>
                          <a:ea typeface="+mn-ea"/>
                          <a:cs typeface="Arial" panose="020B0604020202020204" pitchFamily="34" charset="0"/>
                        </a:rPr>
                        <a:t>ngành</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30000"/>
                        </a:lnSpc>
                        <a:spcBef>
                          <a:spcPts val="0"/>
                        </a:spcBef>
                        <a:spcAft>
                          <a:spcPts val="0"/>
                        </a:spcAft>
                      </a:pPr>
                      <a:r>
                        <a:rPr lang="en-US" altLang="ko-KR" sz="1200" kern="0" spc="0" dirty="0" err="1">
                          <a:effectLst/>
                          <a:latin typeface="Arial" panose="020B0604020202020204" pitchFamily="34" charset="0"/>
                          <a:ea typeface="+mn-ea"/>
                          <a:cs typeface="Arial" panose="020B0604020202020204" pitchFamily="34" charset="0"/>
                        </a:rPr>
                        <a:t>Tín</a:t>
                      </a:r>
                      <a:r>
                        <a:rPr lang="en-US" altLang="ko-KR" sz="1200" kern="0" spc="0" dirty="0">
                          <a:effectLst/>
                          <a:latin typeface="Arial" panose="020B0604020202020204" pitchFamily="34" charset="0"/>
                          <a:ea typeface="+mn-ea"/>
                          <a:cs typeface="Arial" panose="020B0604020202020204" pitchFamily="34" charset="0"/>
                        </a:rPr>
                        <a:t> </a:t>
                      </a:r>
                      <a:r>
                        <a:rPr lang="en-US" altLang="ko-KR" sz="1200" kern="0" spc="0" dirty="0" err="1">
                          <a:effectLst/>
                          <a:latin typeface="Arial" panose="020B0604020202020204" pitchFamily="34" charset="0"/>
                          <a:ea typeface="+mn-ea"/>
                          <a:cs typeface="Arial" panose="020B0604020202020204" pitchFamily="34" charset="0"/>
                        </a:rPr>
                        <a:t>chỉ</a:t>
                      </a:r>
                      <a:r>
                        <a:rPr lang="en-US" altLang="ko-KR" sz="1200" kern="0" spc="0" dirty="0">
                          <a:effectLst/>
                          <a:latin typeface="Arial" panose="020B0604020202020204" pitchFamily="34" charset="0"/>
                          <a:ea typeface="+mn-ea"/>
                          <a:cs typeface="Arial" panose="020B0604020202020204" pitchFamily="34" charset="0"/>
                        </a:rPr>
                        <a:t> </a:t>
                      </a:r>
                      <a:r>
                        <a:rPr lang="en-US" altLang="ko-KR" sz="1200" kern="0" spc="0" dirty="0" err="1">
                          <a:effectLst/>
                          <a:latin typeface="Arial" panose="020B0604020202020204" pitchFamily="34" charset="0"/>
                          <a:ea typeface="+mn-ea"/>
                          <a:cs typeface="Arial" panose="020B0604020202020204" pitchFamily="34" charset="0"/>
                        </a:rPr>
                        <a:t>tốt</a:t>
                      </a:r>
                      <a:r>
                        <a:rPr lang="en-US" altLang="ko-KR" sz="1200" kern="0" spc="0" dirty="0">
                          <a:effectLst/>
                          <a:latin typeface="Arial" panose="020B0604020202020204" pitchFamily="34" charset="0"/>
                          <a:ea typeface="+mn-ea"/>
                          <a:cs typeface="Arial" panose="020B0604020202020204" pitchFamily="34" charset="0"/>
                        </a:rPr>
                        <a:t> </a:t>
                      </a:r>
                      <a:r>
                        <a:rPr lang="en-US" altLang="ko-KR" sz="1200" kern="0" spc="0" dirty="0" err="1">
                          <a:effectLst/>
                          <a:latin typeface="Arial" panose="020B0604020202020204" pitchFamily="34" charset="0"/>
                          <a:ea typeface="+mn-ea"/>
                          <a:cs typeface="Arial" panose="020B0604020202020204" pitchFamily="34" charset="0"/>
                        </a:rPr>
                        <a:t>nghiệp</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757522250"/>
                  </a:ext>
                </a:extLst>
              </a:tr>
              <a:tr h="289305">
                <a:tc gridSpan="2">
                  <a:txBody>
                    <a:bodyPr/>
                    <a:lstStyle/>
                    <a:p>
                      <a:pPr marL="0" marR="0" indent="0" algn="ctr" fontAlgn="base" latinLnBrk="0">
                        <a:lnSpc>
                          <a:spcPct val="130000"/>
                        </a:lnSpc>
                        <a:spcBef>
                          <a:spcPts val="0"/>
                        </a:spcBef>
                        <a:spcAft>
                          <a:spcPts val="0"/>
                        </a:spcAft>
                      </a:pPr>
                      <a:r>
                        <a:rPr lang="ko-KR" altLang="en-US" sz="1200" kern="0" spc="0" dirty="0" err="1">
                          <a:effectLst/>
                          <a:latin typeface="Arial" panose="020B0604020202020204" pitchFamily="34" charset="0"/>
                          <a:ea typeface="+mn-ea"/>
                          <a:cs typeface="Arial" panose="020B0604020202020204" pitchFamily="34" charset="0"/>
                        </a:rPr>
                        <a:t>전정공대</a:t>
                      </a:r>
                      <a:r>
                        <a:rPr lang="en-US" altLang="ko-KR" sz="1200" kern="0" spc="0" dirty="0">
                          <a:effectLst/>
                          <a:latin typeface="Arial" panose="020B0604020202020204" pitchFamily="34" charset="0"/>
                          <a:ea typeface="+mn-ea"/>
                          <a:cs typeface="Arial" panose="020B0604020202020204" pitchFamily="34" charset="0"/>
                        </a:rPr>
                        <a:t>, </a:t>
                      </a:r>
                      <a:r>
                        <a:rPr lang="ko-KR" altLang="en-US" sz="1200" kern="0" spc="0" dirty="0">
                          <a:effectLst/>
                          <a:latin typeface="Arial" panose="020B0604020202020204" pitchFamily="34" charset="0"/>
                          <a:ea typeface="+mn-ea"/>
                          <a:cs typeface="Arial" panose="020B0604020202020204" pitchFamily="34" charset="0"/>
                        </a:rPr>
                        <a:t>공과대</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hMerge="1">
                  <a:txBody>
                    <a:bodyPr/>
                    <a:lstStyle/>
                    <a:p>
                      <a:pPr latinLnBrk="1"/>
                      <a:endParaRPr lang="ko-KR" altLang="en-US"/>
                    </a:p>
                  </a:txBody>
                  <a:tcPr/>
                </a:tc>
                <a:tc rowSpan="16">
                  <a:txBody>
                    <a:bodyPr/>
                    <a:lstStyle/>
                    <a:p>
                      <a:pPr marL="0" marR="0" indent="0" algn="ctr" fontAlgn="base" latinLnBrk="0">
                        <a:lnSpc>
                          <a:spcPct val="130000"/>
                        </a:lnSpc>
                        <a:spcBef>
                          <a:spcPts val="0"/>
                        </a:spcBef>
                        <a:spcAft>
                          <a:spcPts val="0"/>
                        </a:spcAft>
                      </a:pPr>
                      <a:r>
                        <a:rPr lang="en-US" sz="1200" kern="0" spc="0" dirty="0">
                          <a:effectLst/>
                          <a:latin typeface="Arial" panose="020B0604020202020204" pitchFamily="34" charset="0"/>
                          <a:ea typeface="+mn-ea"/>
                          <a:cs typeface="Arial" panose="020B0604020202020204" pitchFamily="34" charset="0"/>
                        </a:rPr>
                        <a:t>30</a:t>
                      </a:r>
                      <a:endParaRPr 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60</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033776462"/>
                  </a:ext>
                </a:extLst>
              </a:tr>
              <a:tr h="289305">
                <a:tc gridSpan="2">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건축학과</a:t>
                      </a:r>
                      <a:r>
                        <a:rPr lang="en-US" altLang="ko-KR" sz="1200" kern="0" spc="0" dirty="0">
                          <a:effectLst/>
                          <a:latin typeface="Arial" panose="020B0604020202020204" pitchFamily="34" charset="0"/>
                          <a:ea typeface="+mn-ea"/>
                          <a:cs typeface="Arial" panose="020B0604020202020204" pitchFamily="34" charset="0"/>
                        </a:rPr>
                        <a:t>(5</a:t>
                      </a:r>
                      <a:r>
                        <a:rPr lang="ko-KR" altLang="en-US" sz="1200" kern="0" spc="0" dirty="0">
                          <a:effectLst/>
                          <a:latin typeface="Arial" panose="020B0604020202020204" pitchFamily="34" charset="0"/>
                          <a:ea typeface="+mn-ea"/>
                          <a:cs typeface="Arial" panose="020B0604020202020204" pitchFamily="34" charset="0"/>
                        </a:rPr>
                        <a:t>년제</a:t>
                      </a:r>
                      <a:r>
                        <a:rPr lang="en-US" altLang="ko-KR" sz="1200" kern="0" spc="0" dirty="0">
                          <a:effectLst/>
                          <a:latin typeface="Arial" panose="020B0604020202020204" pitchFamily="34" charset="0"/>
                          <a:ea typeface="+mn-ea"/>
                          <a:cs typeface="Arial" panose="020B0604020202020204" pitchFamily="34" charset="0"/>
                        </a:rPr>
                        <a:t>)</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hMerge="1">
                  <a:txBody>
                    <a:bodyPr/>
                    <a:lstStyle/>
                    <a:p>
                      <a:pPr latinLnBrk="1"/>
                      <a:endParaRPr lang="ko-KR" altLang="en-US"/>
                    </a:p>
                  </a:txBody>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120</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163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4026238831"/>
                  </a:ext>
                </a:extLst>
              </a:tr>
              <a:tr h="289305">
                <a:tc rowSpan="3">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자연대</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수학과</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54</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133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404223802"/>
                  </a:ext>
                </a:extLst>
              </a:tr>
              <a:tr h="403119">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dirty="0" err="1">
                          <a:effectLst/>
                          <a:latin typeface="Arial" panose="020B0604020202020204" pitchFamily="34" charset="0"/>
                          <a:ea typeface="+mn-ea"/>
                          <a:cs typeface="Arial" panose="020B0604020202020204" pitchFamily="34" charset="0"/>
                        </a:rPr>
                        <a:t>전자바이오물리학과</a:t>
                      </a:r>
                      <a:r>
                        <a:rPr lang="en-US" altLang="ko-KR" sz="1200" kern="0" spc="0" dirty="0">
                          <a:effectLst/>
                          <a:latin typeface="Arial" panose="020B0604020202020204" pitchFamily="34" charset="0"/>
                          <a:ea typeface="+mn-ea"/>
                          <a:cs typeface="Arial" panose="020B0604020202020204" pitchFamily="34" charset="0"/>
                        </a:rPr>
                        <a:t>, </a:t>
                      </a:r>
                      <a:r>
                        <a:rPr lang="ko-KR" altLang="en-US" sz="1200" kern="0" spc="0" dirty="0">
                          <a:effectLst/>
                          <a:latin typeface="Arial" panose="020B0604020202020204" pitchFamily="34" charset="0"/>
                          <a:ea typeface="+mn-ea"/>
                          <a:cs typeface="Arial" panose="020B0604020202020204" pitchFamily="34" charset="0"/>
                        </a:rPr>
                        <a:t>화학과</a:t>
                      </a:r>
                      <a:r>
                        <a:rPr lang="en-US" altLang="ko-KR" sz="1200" kern="0" spc="0" dirty="0">
                          <a:effectLst/>
                          <a:latin typeface="Arial" panose="020B0604020202020204" pitchFamily="34" charset="0"/>
                          <a:ea typeface="+mn-ea"/>
                          <a:cs typeface="Arial" panose="020B0604020202020204" pitchFamily="34" charset="0"/>
                        </a:rPr>
                        <a:t>, </a:t>
                      </a:r>
                      <a:r>
                        <a:rPr lang="ko-KR" altLang="en-US" sz="1200" kern="0" spc="0" dirty="0">
                          <a:effectLst/>
                          <a:latin typeface="Arial" panose="020B0604020202020204" pitchFamily="34" charset="0"/>
                          <a:ea typeface="+mn-ea"/>
                          <a:cs typeface="Arial" panose="020B0604020202020204" pitchFamily="34" charset="0"/>
                        </a:rPr>
                        <a:t>생활체육학과</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60</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539172909"/>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정보콘텐츠학과</a:t>
                      </a:r>
                      <a:r>
                        <a:rPr lang="en-US" altLang="ko-KR" sz="1200" kern="0" spc="0" dirty="0">
                          <a:effectLst/>
                          <a:latin typeface="Arial" panose="020B0604020202020204" pitchFamily="34" charset="0"/>
                          <a:ea typeface="+mn-ea"/>
                          <a:cs typeface="Arial" panose="020B0604020202020204" pitchFamily="34" charset="0"/>
                        </a:rPr>
                        <a:t>(</a:t>
                      </a:r>
                      <a:r>
                        <a:rPr lang="ko-KR" altLang="en-US" sz="1200" kern="0" spc="0" dirty="0">
                          <a:effectLst/>
                          <a:latin typeface="Arial" panose="020B0604020202020204" pitchFamily="34" charset="0"/>
                          <a:ea typeface="+mn-ea"/>
                          <a:cs typeface="Arial" panose="020B0604020202020204" pitchFamily="34" charset="0"/>
                        </a:rPr>
                        <a:t>사이버정보보안학과</a:t>
                      </a:r>
                      <a:r>
                        <a:rPr lang="en-US" altLang="ko-KR" sz="1200" kern="0" spc="0" dirty="0">
                          <a:effectLst/>
                          <a:latin typeface="Arial" panose="020B0604020202020204" pitchFamily="34" charset="0"/>
                          <a:ea typeface="+mn-ea"/>
                          <a:cs typeface="Arial" panose="020B0604020202020204" pitchFamily="34" charset="0"/>
                        </a:rPr>
                        <a:t>)</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120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35592140"/>
                  </a:ext>
                </a:extLst>
              </a:tr>
              <a:tr h="289305">
                <a:tc rowSpan="5">
                  <a:txBody>
                    <a:bodyPr/>
                    <a:lstStyle/>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인문사회</a:t>
                      </a:r>
                    </a:p>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과학대학</a:t>
                      </a:r>
                      <a:endParaRPr lang="ko-KR" altLang="en-US" sz="1200" kern="0" spc="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국어국문학과</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51</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177354605"/>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영어영문학과</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335772281"/>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산업심리학과</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51</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591248805"/>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미디어영상학부</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771918681"/>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동북아문화산업학부</a:t>
                      </a:r>
                      <a:endParaRPr lang="ko-KR" altLang="en-US" sz="1200" kern="0" spc="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66</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00873570"/>
                  </a:ext>
                </a:extLst>
              </a:tr>
              <a:tr h="289305">
                <a:tc rowSpan="4">
                  <a:txBody>
                    <a:bodyPr/>
                    <a:lstStyle/>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정책법학대학</a:t>
                      </a:r>
                      <a:endParaRPr lang="ko-KR" altLang="en-US" sz="1200" kern="0" spc="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행정학과</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528385140"/>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법학부</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rgbClr val="FFFF00"/>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rgbClr val="FFFF00"/>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rgbClr val="FFFF00"/>
                    </a:solidFill>
                  </a:tcPr>
                </a:tc>
                <a:extLst>
                  <a:ext uri="{0D108BD9-81ED-4DB2-BD59-A6C34878D82A}">
                    <a16:rowId xmlns:a16="http://schemas.microsoft.com/office/drawing/2014/main" val="1022549173"/>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자산관리학과</a:t>
                      </a:r>
                      <a:r>
                        <a:rPr lang="en-US" altLang="ko-KR" sz="1200" kern="0" spc="0">
                          <a:effectLst/>
                          <a:latin typeface="Arial" panose="020B0604020202020204" pitchFamily="34" charset="0"/>
                          <a:ea typeface="+mn-ea"/>
                          <a:cs typeface="Arial" panose="020B0604020202020204" pitchFamily="34" charset="0"/>
                        </a:rPr>
                        <a:t>(</a:t>
                      </a:r>
                      <a:r>
                        <a:rPr lang="ko-KR" altLang="en-US" sz="1200" kern="0" spc="0">
                          <a:effectLst/>
                          <a:latin typeface="Arial" panose="020B0604020202020204" pitchFamily="34" charset="0"/>
                          <a:ea typeface="+mn-ea"/>
                          <a:cs typeface="Arial" panose="020B0604020202020204" pitchFamily="34" charset="0"/>
                        </a:rPr>
                        <a:t>부동산법무학과</a:t>
                      </a:r>
                      <a:r>
                        <a:rPr lang="en-US" altLang="ko-KR" sz="1200" kern="0" spc="0">
                          <a:effectLst/>
                          <a:latin typeface="Arial" panose="020B0604020202020204" pitchFamily="34" charset="0"/>
                          <a:ea typeface="+mn-ea"/>
                          <a:cs typeface="Arial" panose="020B0604020202020204" pitchFamily="34" charset="0"/>
                        </a:rPr>
                        <a:t>)</a:t>
                      </a:r>
                      <a:endParaRPr lang="ko-KR" altLang="en-US" sz="1200" kern="0" spc="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120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862143754"/>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국제학부</a:t>
                      </a:r>
                      <a:endParaRPr lang="ko-KR" altLang="en-US" sz="1200" kern="0" spc="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952014042"/>
                  </a:ext>
                </a:extLst>
              </a:tr>
              <a:tr h="289305">
                <a:tc rowSpan="2">
                  <a:txBody>
                    <a:bodyPr/>
                    <a:lstStyle/>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경영대학</a:t>
                      </a:r>
                      <a:endParaRPr lang="ko-KR" altLang="en-US" sz="1200" kern="0" spc="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ko-KR" altLang="en-US" sz="1200" kern="0" spc="0">
                          <a:effectLst/>
                          <a:latin typeface="Arial" panose="020B0604020202020204" pitchFamily="34" charset="0"/>
                          <a:ea typeface="+mn-ea"/>
                          <a:cs typeface="Arial" panose="020B0604020202020204" pitchFamily="34" charset="0"/>
                        </a:rPr>
                        <a:t>경영학부</a:t>
                      </a:r>
                      <a:endParaRPr lang="ko-KR" altLang="en-US" sz="1200" kern="0" spc="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Arial" panose="020B0604020202020204" pitchFamily="34" charset="0"/>
                          <a:ea typeface="+mn-ea"/>
                          <a:cs typeface="Arial" panose="020B0604020202020204" pitchFamily="34" charset="0"/>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645674280"/>
                  </a:ext>
                </a:extLst>
              </a:tr>
              <a:tr h="347327">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ko-KR" altLang="en-US" sz="1200" kern="0" spc="0" dirty="0">
                          <a:effectLst/>
                          <a:latin typeface="Arial" panose="020B0604020202020204" pitchFamily="34" charset="0"/>
                          <a:ea typeface="+mn-ea"/>
                          <a:cs typeface="Arial" panose="020B0604020202020204" pitchFamily="34" charset="0"/>
                        </a:rPr>
                        <a:t>국제통상학부</a:t>
                      </a:r>
                      <a:endParaRPr lang="ko-KR" altLang="en-US" sz="1200" kern="0" spc="0" dirty="0">
                        <a:solidFill>
                          <a:srgbClr val="00000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57</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Arial" panose="020B0604020202020204" pitchFamily="34" charset="0"/>
                          <a:ea typeface="+mn-ea"/>
                          <a:cs typeface="Arial" panose="020B0604020202020204" pitchFamily="34" charset="0"/>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161583919"/>
                  </a:ext>
                </a:extLst>
              </a:tr>
            </a:tbl>
          </a:graphicData>
        </a:graphic>
      </p:graphicFrame>
      <p:sp>
        <p:nvSpPr>
          <p:cNvPr id="11" name="TextBox 10"/>
          <p:cNvSpPr txBox="1"/>
          <p:nvPr/>
        </p:nvSpPr>
        <p:spPr>
          <a:xfrm>
            <a:off x="241939" y="48179"/>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2. </a:t>
            </a:r>
            <a:r>
              <a:rPr lang="en-US" altLang="ko-KR" sz="2800" dirty="0" err="1">
                <a:solidFill>
                  <a:srgbClr val="002060"/>
                </a:solidFill>
                <a:latin typeface="Arial" panose="020B0604020202020204" pitchFamily="34" charset="0"/>
                <a:cs typeface="Arial" panose="020B0604020202020204" pitchFamily="34" charset="0"/>
              </a:rPr>
              <a:t>Chế</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độ</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giảng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dạy</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tập</a:t>
            </a:r>
            <a:endParaRPr lang="ko-KR" altLang="en-US" sz="2800" dirty="0">
              <a:solidFill>
                <a:srgbClr val="002060"/>
              </a:solidFill>
              <a:latin typeface="Arial" panose="020B0604020202020204" pitchFamily="34" charset="0"/>
              <a:cs typeface="Arial" panose="020B0604020202020204" pitchFamily="34" charset="0"/>
            </a:endParaRPr>
          </a:p>
        </p:txBody>
      </p:sp>
      <p:graphicFrame>
        <p:nvGraphicFramePr>
          <p:cNvPr id="12" name="표 11"/>
          <p:cNvGraphicFramePr>
            <a:graphicFrameLocks noGrp="1"/>
          </p:cNvGraphicFramePr>
          <p:nvPr>
            <p:extLst>
              <p:ext uri="{D42A27DB-BD31-4B8C-83A1-F6EECF244321}">
                <p14:modId xmlns:p14="http://schemas.microsoft.com/office/powerpoint/2010/main" val="1583561617"/>
              </p:ext>
            </p:extLst>
          </p:nvPr>
        </p:nvGraphicFramePr>
        <p:xfrm>
          <a:off x="248175" y="1436324"/>
          <a:ext cx="3117313" cy="4323254"/>
        </p:xfrm>
        <a:graphic>
          <a:graphicData uri="http://schemas.openxmlformats.org/drawingml/2006/table">
            <a:tbl>
              <a:tblPr>
                <a:tableStyleId>{8A107856-5554-42FB-B03E-39F5DBC370BA}</a:tableStyleId>
              </a:tblPr>
              <a:tblGrid>
                <a:gridCol w="551262">
                  <a:extLst>
                    <a:ext uri="{9D8B030D-6E8A-4147-A177-3AD203B41FA5}">
                      <a16:colId xmlns:a16="http://schemas.microsoft.com/office/drawing/2014/main" val="1702955677"/>
                    </a:ext>
                  </a:extLst>
                </a:gridCol>
                <a:gridCol w="641737">
                  <a:extLst>
                    <a:ext uri="{9D8B030D-6E8A-4147-A177-3AD203B41FA5}">
                      <a16:colId xmlns:a16="http://schemas.microsoft.com/office/drawing/2014/main" val="3834135227"/>
                    </a:ext>
                  </a:extLst>
                </a:gridCol>
                <a:gridCol w="1924314">
                  <a:extLst>
                    <a:ext uri="{9D8B030D-6E8A-4147-A177-3AD203B41FA5}">
                      <a16:colId xmlns:a16="http://schemas.microsoft.com/office/drawing/2014/main" val="319341386"/>
                    </a:ext>
                  </a:extLst>
                </a:gridCol>
              </a:tblGrid>
              <a:tr h="551289">
                <a:tc>
                  <a:txBody>
                    <a:bodyPr/>
                    <a:lstStyle/>
                    <a:p>
                      <a:pPr marL="0" marR="0" indent="0" algn="ctr" fontAlgn="base" latinLnBrk="0">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Phân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loại</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môn</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Phân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loại</a:t>
                      </a:r>
                      <a:r>
                        <a:rPr lang="en-US" altLang="ko-KR" sz="800" kern="0" spc="-20" dirty="0">
                          <a:solidFill>
                            <a:srgbClr val="002060"/>
                          </a:solidFill>
                          <a:effectLst/>
                          <a:latin typeface="Arial" panose="020B0604020202020204" pitchFamily="34" charset="0"/>
                          <a:cs typeface="Arial" panose="020B0604020202020204" pitchFamily="34" charset="0"/>
                        </a:rPr>
                        <a:t> </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Ghi</a:t>
                      </a:r>
                      <a:r>
                        <a:rPr lang="ko-KR" altLang="en-US"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chú</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504870">
                <a:tc rowSpan="2">
                  <a:txBody>
                    <a:bodyPr/>
                    <a:lstStyle/>
                    <a:p>
                      <a:pPr marL="0" marR="0" indent="0" algn="ctr" fontAlgn="base" latinLnBrk="0">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Môn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đại</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cương</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ko-KR" altLang="en-US" sz="800" kern="0" spc="-20" dirty="0" err="1">
                          <a:solidFill>
                            <a:srgbClr val="002060"/>
                          </a:solidFill>
                          <a:effectLst/>
                          <a:latin typeface="Arial" panose="020B0604020202020204" pitchFamily="34" charset="0"/>
                          <a:cs typeface="Arial" panose="020B0604020202020204" pitchFamily="34" charset="0"/>
                        </a:rPr>
                        <a:t>교필</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Môn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đại</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cương</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bắt</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buộc</a:t>
                      </a:r>
                      <a:r>
                        <a:rPr lang="en-US" altLang="ko-KR" sz="800" kern="0" spc="-20" dirty="0">
                          <a:solidFill>
                            <a:srgbClr val="002060"/>
                          </a:solidFill>
                          <a:effectLst/>
                          <a:latin typeface="Arial" panose="020B0604020202020204" pitchFamily="34" charset="0"/>
                          <a:cs typeface="Arial" panose="020B0604020202020204" pitchFamily="34" charset="0"/>
                        </a:rPr>
                        <a:t>(</a:t>
                      </a:r>
                      <a:r>
                        <a:rPr lang="ko-KR" altLang="en-US"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a:solidFill>
                            <a:srgbClr val="002060"/>
                          </a:solidFill>
                          <a:effectLst/>
                          <a:latin typeface="Arial" panose="020B0604020202020204" pitchFamily="34" charset="0"/>
                          <a:cs typeface="Arial" panose="020B0604020202020204" pitchFamily="34" charset="0"/>
                        </a:rPr>
                        <a:t>du </a:t>
                      </a:r>
                      <a:r>
                        <a:rPr lang="en-US" altLang="ko-KR" sz="800" kern="0" spc="-20" dirty="0" err="1">
                          <a:solidFill>
                            <a:srgbClr val="002060"/>
                          </a:solidFill>
                          <a:effectLst/>
                          <a:latin typeface="Arial" panose="020B0604020202020204" pitchFamily="34" charset="0"/>
                          <a:cs typeface="Arial" panose="020B0604020202020204" pitchFamily="34" charset="0"/>
                        </a:rPr>
                        <a:t>học</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sinh</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không</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bắt</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buộc</a:t>
                      </a:r>
                      <a:r>
                        <a:rPr lang="en-US" altLang="ko-KR" sz="800" kern="0" spc="-20" dirty="0">
                          <a:solidFill>
                            <a:srgbClr val="002060"/>
                          </a:solidFill>
                          <a:effectLst/>
                          <a:latin typeface="Arial" panose="020B0604020202020204" pitchFamily="34" charset="0"/>
                          <a:cs typeface="Arial" panose="020B0604020202020204" pitchFamily="34" charset="0"/>
                        </a:rPr>
                        <a:t>)</a:t>
                      </a:r>
                      <a:endParaRPr lang="ko-KR" altLang="en-US"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endParaRPr>
                    </a:p>
                  </a:txBody>
                  <a:tcPr marL="17907" marR="17907" marT="17907" marB="17907" anchor="ctr"/>
                </a:tc>
                <a:extLst>
                  <a:ext uri="{0D108BD9-81ED-4DB2-BD59-A6C34878D82A}">
                    <a16:rowId xmlns:a16="http://schemas.microsoft.com/office/drawing/2014/main" val="877897102"/>
                  </a:ext>
                </a:extLst>
              </a:tr>
              <a:tr h="504870">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ko-KR" altLang="en-US" sz="800" b="1" kern="0" spc="-20" dirty="0">
                          <a:solidFill>
                            <a:srgbClr val="002060"/>
                          </a:solidFill>
                          <a:effectLst/>
                          <a:latin typeface="Arial" panose="020B0604020202020204" pitchFamily="34" charset="0"/>
                          <a:cs typeface="Arial" panose="020B0604020202020204" pitchFamily="34" charset="0"/>
                        </a:rPr>
                        <a:t>교선</a:t>
                      </a:r>
                      <a:endParaRPr lang="ko-KR" altLang="en-US" sz="800" b="1"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Môn</a:t>
                      </a:r>
                      <a:r>
                        <a:rPr lang="en-US" altLang="ko-KR"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đ</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ại</a:t>
                      </a:r>
                      <a:r>
                        <a:rPr lang="en-US" altLang="ko-KR"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cương</a:t>
                      </a:r>
                      <a:r>
                        <a:rPr lang="en-US" altLang="ko-KR"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tự</a:t>
                      </a:r>
                      <a:r>
                        <a:rPr lang="en-US" altLang="ko-KR"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chọn</a:t>
                      </a:r>
                      <a:endParaRPr lang="ko-KR" altLang="en-US"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endParaRPr>
                    </a:p>
                  </a:txBody>
                  <a:tcPr marL="17907" marR="17907" marT="17907" marB="17907" anchor="ctr"/>
                </a:tc>
                <a:extLst>
                  <a:ext uri="{0D108BD9-81ED-4DB2-BD59-A6C34878D82A}">
                    <a16:rowId xmlns:a16="http://schemas.microsoft.com/office/drawing/2014/main" val="420304217"/>
                  </a:ext>
                </a:extLst>
              </a:tr>
              <a:tr h="504870">
                <a:tc rowSpan="2">
                  <a:txBody>
                    <a:bodyPr/>
                    <a:lstStyle/>
                    <a:p>
                      <a:pPr marL="0" marR="0" indent="0" algn="ctr" fontAlgn="base" latinLnBrk="0">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Môn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chuyên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ngành</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ko-KR" altLang="en-US" sz="800" b="1" kern="0" spc="-20" dirty="0" err="1">
                          <a:solidFill>
                            <a:srgbClr val="002060"/>
                          </a:solidFill>
                          <a:effectLst/>
                          <a:latin typeface="Arial" panose="020B0604020202020204" pitchFamily="34" charset="0"/>
                          <a:cs typeface="Arial" panose="020B0604020202020204" pitchFamily="34" charset="0"/>
                        </a:rPr>
                        <a:t>전필</a:t>
                      </a:r>
                      <a:endParaRPr lang="ko-KR" altLang="en-US" sz="800" b="1"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Môn</a:t>
                      </a:r>
                      <a:r>
                        <a:rPr lang="en-US" altLang="ko-KR"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c</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huyên</a:t>
                      </a:r>
                      <a:r>
                        <a:rPr lang="en-US" altLang="ko-KR"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ngành</a:t>
                      </a:r>
                      <a:r>
                        <a:rPr lang="en-US" altLang="ko-KR"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bắt</a:t>
                      </a:r>
                      <a:r>
                        <a:rPr lang="en-US" altLang="ko-KR"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b="1"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buộc</a:t>
                      </a:r>
                      <a:endParaRPr lang="ko-KR" altLang="en-US" sz="800" b="1"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endParaRPr>
                    </a:p>
                  </a:txBody>
                  <a:tcPr marL="17907" marR="17907" marT="17907" marB="17907" anchor="ctr"/>
                </a:tc>
                <a:extLst>
                  <a:ext uri="{0D108BD9-81ED-4DB2-BD59-A6C34878D82A}">
                    <a16:rowId xmlns:a16="http://schemas.microsoft.com/office/drawing/2014/main" val="4187017085"/>
                  </a:ext>
                </a:extLst>
              </a:tr>
              <a:tr h="504870">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ko-KR" altLang="en-US" sz="800" kern="0" spc="-20" dirty="0">
                          <a:solidFill>
                            <a:srgbClr val="002060"/>
                          </a:solidFill>
                          <a:effectLst/>
                          <a:latin typeface="Arial" panose="020B0604020202020204" pitchFamily="34" charset="0"/>
                          <a:cs typeface="Arial" panose="020B0604020202020204" pitchFamily="34" charset="0"/>
                        </a:rPr>
                        <a:t>전선</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Môn</a:t>
                      </a:r>
                      <a:r>
                        <a:rPr lang="en-US" altLang="ko-KR"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chuyên</a:t>
                      </a:r>
                      <a:r>
                        <a:rPr lang="en-US" altLang="ko-KR"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ngành</a:t>
                      </a:r>
                      <a:r>
                        <a:rPr lang="en-US" altLang="ko-KR"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tự</a:t>
                      </a:r>
                      <a:r>
                        <a:rPr lang="en-US" altLang="ko-KR"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rPr>
                        <a:t> </a:t>
                      </a:r>
                      <a:r>
                        <a:rPr lang="en-US" altLang="ko-KR" sz="800" kern="0" spc="-20" dirty="0" err="1">
                          <a:solidFill>
                            <a:srgbClr val="002060"/>
                          </a:solidFill>
                          <a:effectLst/>
                          <a:latin typeface="Arial" panose="020B0604020202020204" pitchFamily="34" charset="0"/>
                          <a:ea typeface="굴림체" panose="020B0609000101010101" pitchFamily="49" charset="-127"/>
                          <a:cs typeface="Arial" panose="020B0604020202020204" pitchFamily="34" charset="0"/>
                        </a:rPr>
                        <a:t>chọn</a:t>
                      </a:r>
                      <a:endParaRPr lang="ko-KR" altLang="en-US"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endParaRPr>
                    </a:p>
                  </a:txBody>
                  <a:tcPr marL="17907" marR="17907" marT="17907" marB="17907" anchor="ctr"/>
                </a:tc>
                <a:extLst>
                  <a:ext uri="{0D108BD9-81ED-4DB2-BD59-A6C34878D82A}">
                    <a16:rowId xmlns:a16="http://schemas.microsoft.com/office/drawing/2014/main" val="436536396"/>
                  </a:ext>
                </a:extLst>
              </a:tr>
              <a:tr h="742745">
                <a:tc>
                  <a:txBody>
                    <a:bodyPr/>
                    <a:lstStyle/>
                    <a:p>
                      <a:pPr marL="0" marR="0" indent="0" algn="ctr" fontAlgn="base" latinLnBrk="0">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Môn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cơ</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bản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tự</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chọn</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ko-KR" altLang="en-US" sz="800" kern="0" spc="-20" dirty="0">
                          <a:solidFill>
                            <a:srgbClr val="002060"/>
                          </a:solidFill>
                          <a:effectLst/>
                          <a:latin typeface="Arial" panose="020B0604020202020204" pitchFamily="34" charset="0"/>
                          <a:cs typeface="Arial" panose="020B0604020202020204" pitchFamily="34" charset="0"/>
                        </a:rPr>
                        <a:t>일선</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800" kern="0" spc="0" dirty="0" err="1">
                          <a:solidFill>
                            <a:srgbClr val="002060"/>
                          </a:solidFill>
                          <a:effectLst/>
                          <a:latin typeface="Arial" panose="020B0604020202020204" pitchFamily="34" charset="0"/>
                          <a:cs typeface="Arial" panose="020B0604020202020204" pitchFamily="34" charset="0"/>
                        </a:rPr>
                        <a:t>Môn</a:t>
                      </a:r>
                      <a:r>
                        <a:rPr lang="en-US" altLang="ko-KR" sz="800" kern="0" spc="0" dirty="0">
                          <a:solidFill>
                            <a:srgbClr val="002060"/>
                          </a:solidFill>
                          <a:effectLst/>
                          <a:latin typeface="Arial" panose="020B0604020202020204" pitchFamily="34" charset="0"/>
                          <a:cs typeface="Arial" panose="020B0604020202020204" pitchFamily="34" charset="0"/>
                        </a:rPr>
                        <a:t> </a:t>
                      </a:r>
                      <a:r>
                        <a:rPr lang="en-US" altLang="ko-KR" sz="800" kern="0" spc="0" dirty="0" err="1">
                          <a:solidFill>
                            <a:srgbClr val="002060"/>
                          </a:solidFill>
                          <a:effectLst/>
                          <a:latin typeface="Arial" panose="020B0604020202020204" pitchFamily="34" charset="0"/>
                          <a:cs typeface="Arial" panose="020B0604020202020204" pitchFamily="34" charset="0"/>
                        </a:rPr>
                        <a:t>học</a:t>
                      </a:r>
                      <a:r>
                        <a:rPr lang="en-US" altLang="ko-KR" sz="800" kern="0" spc="0" dirty="0">
                          <a:solidFill>
                            <a:srgbClr val="002060"/>
                          </a:solidFill>
                          <a:effectLst/>
                          <a:latin typeface="Arial" panose="020B0604020202020204" pitchFamily="34" charset="0"/>
                          <a:cs typeface="Arial" panose="020B0604020202020204" pitchFamily="34" charset="0"/>
                        </a:rPr>
                        <a:t> </a:t>
                      </a:r>
                      <a:r>
                        <a:rPr lang="en-US" altLang="ko-KR" sz="800" kern="0" spc="0" dirty="0" err="1">
                          <a:solidFill>
                            <a:srgbClr val="002060"/>
                          </a:solidFill>
                          <a:effectLst/>
                          <a:latin typeface="Arial" panose="020B0604020202020204" pitchFamily="34" charset="0"/>
                          <a:cs typeface="Arial" panose="020B0604020202020204" pitchFamily="34" charset="0"/>
                        </a:rPr>
                        <a:t>chuyên</a:t>
                      </a:r>
                      <a:r>
                        <a:rPr lang="en-US" altLang="ko-KR" sz="800" kern="0" spc="0" dirty="0">
                          <a:solidFill>
                            <a:srgbClr val="002060"/>
                          </a:solidFill>
                          <a:effectLst/>
                          <a:latin typeface="Arial" panose="020B0604020202020204" pitchFamily="34" charset="0"/>
                          <a:cs typeface="Arial" panose="020B0604020202020204" pitchFamily="34" charset="0"/>
                        </a:rPr>
                        <a:t> </a:t>
                      </a:r>
                      <a:r>
                        <a:rPr lang="en-US" altLang="ko-KR" sz="800" kern="0" spc="0" dirty="0" err="1">
                          <a:solidFill>
                            <a:srgbClr val="002060"/>
                          </a:solidFill>
                          <a:effectLst/>
                          <a:latin typeface="Arial" panose="020B0604020202020204" pitchFamily="34" charset="0"/>
                          <a:cs typeface="Arial" panose="020B0604020202020204" pitchFamily="34" charset="0"/>
                        </a:rPr>
                        <a:t>ngành</a:t>
                      </a:r>
                      <a:r>
                        <a:rPr lang="en-US" altLang="ko-KR" sz="800" kern="0" spc="0" dirty="0">
                          <a:solidFill>
                            <a:srgbClr val="002060"/>
                          </a:solidFill>
                          <a:effectLst/>
                          <a:latin typeface="Arial" panose="020B0604020202020204" pitchFamily="34" charset="0"/>
                          <a:cs typeface="Arial" panose="020B0604020202020204" pitchFamily="34" charset="0"/>
                        </a:rPr>
                        <a:t> </a:t>
                      </a:r>
                      <a:r>
                        <a:rPr lang="en-US" altLang="ko-KR" sz="800" kern="0" spc="0" dirty="0" err="1">
                          <a:solidFill>
                            <a:srgbClr val="002060"/>
                          </a:solidFill>
                          <a:effectLst/>
                          <a:latin typeface="Arial" panose="020B0604020202020204" pitchFamily="34" charset="0"/>
                          <a:cs typeface="Arial" panose="020B0604020202020204" pitchFamily="34" charset="0"/>
                        </a:rPr>
                        <a:t>của</a:t>
                      </a:r>
                      <a:r>
                        <a:rPr lang="en-US" altLang="ko-KR" sz="800" kern="0" spc="0" dirty="0">
                          <a:solidFill>
                            <a:srgbClr val="002060"/>
                          </a:solidFill>
                          <a:effectLst/>
                          <a:latin typeface="Arial" panose="020B0604020202020204" pitchFamily="34" charset="0"/>
                          <a:cs typeface="Arial" panose="020B0604020202020204" pitchFamily="34" charset="0"/>
                        </a:rPr>
                        <a:t> khoa (</a:t>
                      </a:r>
                      <a:r>
                        <a:rPr lang="en-US" altLang="ko-KR" sz="800" kern="0" spc="0" dirty="0" err="1">
                          <a:solidFill>
                            <a:srgbClr val="002060"/>
                          </a:solidFill>
                          <a:effectLst/>
                          <a:latin typeface="Arial" panose="020B0604020202020204" pitchFamily="34" charset="0"/>
                          <a:cs typeface="Arial" panose="020B0604020202020204" pitchFamily="34" charset="0"/>
                        </a:rPr>
                        <a:t>ngành</a:t>
                      </a:r>
                      <a:r>
                        <a:rPr lang="en-US" altLang="ko-KR" sz="800" kern="0" spc="0" dirty="0">
                          <a:solidFill>
                            <a:srgbClr val="002060"/>
                          </a:solidFill>
                          <a:effectLst/>
                          <a:latin typeface="Arial" panose="020B0604020202020204" pitchFamily="34" charset="0"/>
                          <a:cs typeface="Arial" panose="020B0604020202020204" pitchFamily="34" charset="0"/>
                        </a:rPr>
                        <a:t>) </a:t>
                      </a:r>
                      <a:r>
                        <a:rPr lang="en-US" altLang="ko-KR" sz="800" kern="0" spc="0" dirty="0" err="1">
                          <a:solidFill>
                            <a:srgbClr val="002060"/>
                          </a:solidFill>
                          <a:effectLst/>
                          <a:latin typeface="Arial" panose="020B0604020202020204" pitchFamily="34" charset="0"/>
                          <a:cs typeface="Arial" panose="020B0604020202020204" pitchFamily="34" charset="0"/>
                        </a:rPr>
                        <a:t>khác</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extLst>
                  <a:ext uri="{0D108BD9-81ED-4DB2-BD59-A6C34878D82A}">
                    <a16:rowId xmlns:a16="http://schemas.microsoft.com/office/drawing/2014/main" val="2697883787"/>
                  </a:ext>
                </a:extLst>
              </a:tr>
              <a:tr h="504870">
                <a:tc rowSpan="2">
                  <a:txBody>
                    <a:bodyPr/>
                    <a:lstStyle/>
                    <a:p>
                      <a:pPr marL="0" marR="0" indent="0" algn="ctr" fontAlgn="base" latinLnBrk="1">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Môn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chuyên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ngành</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kép</a:t>
                      </a:r>
                      <a:endParaRPr lang="ko-KR" altLang="en-US"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ko-KR" altLang="en-US" sz="800" kern="0" spc="-20" dirty="0" err="1">
                          <a:solidFill>
                            <a:srgbClr val="002060"/>
                          </a:solidFill>
                          <a:effectLst/>
                          <a:latin typeface="Arial" panose="020B0604020202020204" pitchFamily="34" charset="0"/>
                          <a:cs typeface="Arial" panose="020B0604020202020204" pitchFamily="34" charset="0"/>
                        </a:rPr>
                        <a:t>복필</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Môn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chuyên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ngành</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bắt</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buộc</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của</a:t>
                      </a:r>
                      <a:r>
                        <a:rPr lang="en-US" altLang="ko-KR" sz="800" kern="0" spc="-20" dirty="0">
                          <a:solidFill>
                            <a:srgbClr val="002060"/>
                          </a:solidFill>
                          <a:effectLst/>
                          <a:latin typeface="Arial" panose="020B0604020202020204" pitchFamily="34" charset="0"/>
                          <a:cs typeface="Arial" panose="020B0604020202020204" pitchFamily="34" charset="0"/>
                        </a:rPr>
                        <a:t> khoa(</a:t>
                      </a:r>
                      <a:r>
                        <a:rPr lang="en-US" altLang="ko-KR" sz="800" kern="0" spc="-20" dirty="0" err="1">
                          <a:solidFill>
                            <a:srgbClr val="002060"/>
                          </a:solidFill>
                          <a:effectLst/>
                          <a:latin typeface="Arial" panose="020B0604020202020204" pitchFamily="34" charset="0"/>
                          <a:cs typeface="Arial" panose="020B0604020202020204" pitchFamily="34" charset="0"/>
                        </a:rPr>
                        <a:t>ngành</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học</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kép</a:t>
                      </a:r>
                      <a:endParaRPr lang="ko-KR" altLang="en-US"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endParaRPr>
                    </a:p>
                  </a:txBody>
                  <a:tcPr marL="17907" marR="17907" marT="17907" marB="17907" anchor="ctr"/>
                </a:tc>
                <a:extLst>
                  <a:ext uri="{0D108BD9-81ED-4DB2-BD59-A6C34878D82A}">
                    <a16:rowId xmlns:a16="http://schemas.microsoft.com/office/drawing/2014/main" val="113930657"/>
                  </a:ext>
                </a:extLst>
              </a:tr>
              <a:tr h="504870">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ko-KR" altLang="en-US" sz="800" kern="0" spc="-20" dirty="0">
                          <a:solidFill>
                            <a:srgbClr val="002060"/>
                          </a:solidFill>
                          <a:effectLst/>
                          <a:latin typeface="Arial" panose="020B0604020202020204" pitchFamily="34" charset="0"/>
                          <a:cs typeface="Arial" panose="020B0604020202020204" pitchFamily="34" charset="0"/>
                        </a:rPr>
                        <a:t>복선</a:t>
                      </a:r>
                      <a:endParaRPr lang="ko-KR" altLang="en-US" sz="800" kern="0" spc="0" dirty="0">
                        <a:solidFill>
                          <a:srgbClr val="002060"/>
                        </a:solidFill>
                        <a:effectLst/>
                        <a:latin typeface="Arial" panose="020B0604020202020204" pitchFamily="34" charset="0"/>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en-US" altLang="ko-KR" sz="800" kern="0" spc="-20" dirty="0" err="1">
                          <a:solidFill>
                            <a:srgbClr val="002060"/>
                          </a:solidFill>
                          <a:effectLst/>
                          <a:latin typeface="Arial" panose="020B0604020202020204" pitchFamily="34" charset="0"/>
                          <a:cs typeface="Arial" panose="020B0604020202020204" pitchFamily="34" charset="0"/>
                        </a:rPr>
                        <a:t>Môn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chuyên</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ngành</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bắt</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buộc</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của</a:t>
                      </a:r>
                      <a:r>
                        <a:rPr lang="en-US" altLang="ko-KR" sz="800" kern="0" spc="-20" dirty="0">
                          <a:solidFill>
                            <a:srgbClr val="002060"/>
                          </a:solidFill>
                          <a:effectLst/>
                          <a:latin typeface="Arial" panose="020B0604020202020204" pitchFamily="34" charset="0"/>
                          <a:cs typeface="Arial" panose="020B0604020202020204" pitchFamily="34" charset="0"/>
                        </a:rPr>
                        <a:t> khoa(</a:t>
                      </a:r>
                      <a:r>
                        <a:rPr lang="en-US" altLang="ko-KR" sz="800" kern="0" spc="-20" dirty="0" err="1">
                          <a:solidFill>
                            <a:srgbClr val="002060"/>
                          </a:solidFill>
                          <a:effectLst/>
                          <a:latin typeface="Arial" panose="020B0604020202020204" pitchFamily="34" charset="0"/>
                          <a:cs typeface="Arial" panose="020B0604020202020204" pitchFamily="34" charset="0"/>
                        </a:rPr>
                        <a:t>ngành</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học</a:t>
                      </a:r>
                      <a:r>
                        <a:rPr lang="en-US" altLang="ko-KR" sz="800" kern="0" spc="-20" dirty="0">
                          <a:solidFill>
                            <a:srgbClr val="002060"/>
                          </a:solidFill>
                          <a:effectLst/>
                          <a:latin typeface="Arial" panose="020B0604020202020204" pitchFamily="34" charset="0"/>
                          <a:cs typeface="Arial" panose="020B0604020202020204" pitchFamily="34" charset="0"/>
                        </a:rPr>
                        <a:t> </a:t>
                      </a:r>
                      <a:r>
                        <a:rPr lang="en-US" altLang="ko-KR" sz="800" kern="0" spc="-20" dirty="0" err="1">
                          <a:solidFill>
                            <a:srgbClr val="002060"/>
                          </a:solidFill>
                          <a:effectLst/>
                          <a:latin typeface="Arial" panose="020B0604020202020204" pitchFamily="34" charset="0"/>
                          <a:cs typeface="Arial" panose="020B0604020202020204" pitchFamily="34" charset="0"/>
                        </a:rPr>
                        <a:t>kép</a:t>
                      </a:r>
                      <a:endParaRPr lang="ko-KR" altLang="en-US" sz="800" kern="0" spc="-20" dirty="0">
                        <a:solidFill>
                          <a:srgbClr val="002060"/>
                        </a:solidFill>
                        <a:effectLst/>
                        <a:latin typeface="Arial" panose="020B0604020202020204" pitchFamily="34" charset="0"/>
                        <a:ea typeface="굴림체" panose="020B0609000101010101" pitchFamily="49" charset="-127"/>
                        <a:cs typeface="Arial" panose="020B0604020202020204" pitchFamily="34" charset="0"/>
                      </a:endParaRPr>
                    </a:p>
                  </a:txBody>
                  <a:tcPr marL="17907" marR="17907" marT="17907" marB="17907" anchor="ctr"/>
                </a:tc>
                <a:extLst>
                  <a:ext uri="{0D108BD9-81ED-4DB2-BD59-A6C34878D82A}">
                    <a16:rowId xmlns:a16="http://schemas.microsoft.com/office/drawing/2014/main" val="2322774202"/>
                  </a:ext>
                </a:extLst>
              </a:tr>
            </a:tbl>
          </a:graphicData>
        </a:graphic>
      </p:graphicFrame>
      <p:sp>
        <p:nvSpPr>
          <p:cNvPr id="8" name="TextBox 7"/>
          <p:cNvSpPr txBox="1"/>
          <p:nvPr/>
        </p:nvSpPr>
        <p:spPr>
          <a:xfrm>
            <a:off x="3993497" y="6054645"/>
            <a:ext cx="7809470" cy="738664"/>
          </a:xfrm>
          <a:prstGeom prst="rect">
            <a:avLst/>
          </a:prstGeom>
          <a:solidFill>
            <a:srgbClr val="FFFF00"/>
          </a:solidFill>
          <a:ln>
            <a:noFill/>
          </a:ln>
        </p:spPr>
        <p:txBody>
          <a:bodyPr wrap="square" rtlCol="0">
            <a:spAutoFit/>
          </a:bodyPr>
          <a:lstStyle/>
          <a:p>
            <a:r>
              <a:rPr lang="vi-VN" altLang="ko-KR" sz="1400" dirty="0">
                <a:latin typeface="Arial" panose="020B0604020202020204" pitchFamily="34" charset="0"/>
                <a:cs typeface="Arial" panose="020B0604020202020204" pitchFamily="34" charset="0"/>
              </a:rPr>
              <a:t>	</a:t>
            </a:r>
            <a:r>
              <a:rPr lang="ko-KR" altLang="en-US" sz="1400" dirty="0">
                <a:latin typeface="Arial" panose="020B0604020202020204" pitchFamily="34" charset="0"/>
                <a:cs typeface="Arial" panose="020B0604020202020204" pitchFamily="34" charset="0"/>
              </a:rPr>
              <a:t>법학부 </a:t>
            </a:r>
            <a:r>
              <a:rPr lang="en-US" altLang="ko-KR" sz="1400" dirty="0">
                <a:latin typeface="Arial" panose="020B0604020202020204" pitchFamily="34" charset="0"/>
                <a:cs typeface="Arial" panose="020B0604020202020204" pitchFamily="34" charset="0"/>
              </a:rPr>
              <a:t>(</a:t>
            </a:r>
            <a:r>
              <a:rPr lang="vi-VN" altLang="ko-KR" sz="1400" dirty="0">
                <a:latin typeface="Arial" panose="020B0604020202020204" pitchFamily="34" charset="0"/>
                <a:cs typeface="Arial" panose="020B0604020202020204" pitchFamily="34" charset="0"/>
              </a:rPr>
              <a:t>Đại cương</a:t>
            </a:r>
            <a:r>
              <a:rPr lang="en-US" altLang="ko-KR" sz="1400" dirty="0">
                <a:latin typeface="Arial" panose="020B0604020202020204" pitchFamily="34" charset="0"/>
                <a:cs typeface="Arial" panose="020B0604020202020204" pitchFamily="34" charset="0"/>
              </a:rPr>
              <a:t>)30+( </a:t>
            </a:r>
            <a:r>
              <a:rPr lang="en-US" altLang="ko-KR" sz="1400" dirty="0" err="1">
                <a:latin typeface="Arial" panose="020B0604020202020204" pitchFamily="34" charset="0"/>
                <a:cs typeface="Arial" panose="020B0604020202020204" pitchFamily="34" charset="0"/>
              </a:rPr>
              <a:t>Chuyên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ngành</a:t>
            </a:r>
            <a:r>
              <a:rPr lang="en-US" altLang="ko-KR" sz="1400" dirty="0">
                <a:latin typeface="Arial" panose="020B0604020202020204" pitchFamily="34" charset="0"/>
                <a:cs typeface="Arial" panose="020B0604020202020204" pitchFamily="34" charset="0"/>
              </a:rPr>
              <a:t> )45=75    </a:t>
            </a:r>
          </a:p>
          <a:p>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Tín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chỉ</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tốt</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nghiệp</a:t>
            </a:r>
            <a:r>
              <a:rPr lang="en-US" altLang="ko-KR" sz="1400" dirty="0">
                <a:latin typeface="Arial" panose="020B0604020202020204" pitchFamily="34" charset="0"/>
                <a:cs typeface="Arial" panose="020B0604020202020204" pitchFamily="34" charset="0"/>
              </a:rPr>
              <a:t>)130-(</a:t>
            </a:r>
            <a:r>
              <a:rPr lang="ko-KR" altLang="en-US" sz="1400" dirty="0">
                <a:latin typeface="Arial" panose="020B0604020202020204" pitchFamily="34" charset="0"/>
                <a:cs typeface="Arial" panose="020B0604020202020204" pitchFamily="34" charset="0"/>
              </a:rPr>
              <a:t>교양</a:t>
            </a:r>
            <a:r>
              <a:rPr lang="en-US" altLang="ko-KR" sz="1400" dirty="0">
                <a:latin typeface="Arial" panose="020B0604020202020204" pitchFamily="34" charset="0"/>
                <a:cs typeface="Arial" panose="020B0604020202020204" pitchFamily="34" charset="0"/>
              </a:rPr>
              <a:t>+</a:t>
            </a:r>
            <a:r>
              <a:rPr lang="ko-KR" altLang="en-US" sz="1400" dirty="0">
                <a:latin typeface="Arial" panose="020B0604020202020204" pitchFamily="34" charset="0"/>
                <a:cs typeface="Arial" panose="020B0604020202020204" pitchFamily="34" charset="0"/>
              </a:rPr>
              <a:t>전공</a:t>
            </a:r>
            <a:r>
              <a:rPr lang="en-US" altLang="ko-KR" sz="1400" dirty="0">
                <a:latin typeface="Arial" panose="020B0604020202020204" pitchFamily="34" charset="0"/>
                <a:cs typeface="Arial" panose="020B0604020202020204" pitchFamily="34" charset="0"/>
              </a:rPr>
              <a:t>)75=(</a:t>
            </a:r>
            <a:r>
              <a:rPr lang="en-US" altLang="ko-KR" sz="1400" dirty="0" err="1">
                <a:latin typeface="Arial" panose="020B0604020202020204" pitchFamily="34" charset="0"/>
                <a:cs typeface="Arial" panose="020B0604020202020204" pitchFamily="34" charset="0"/>
              </a:rPr>
              <a:t>tín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chỉ</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còn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lại</a:t>
            </a:r>
            <a:r>
              <a:rPr lang="en-US" altLang="ko-KR" sz="1400" dirty="0">
                <a:latin typeface="Arial" panose="020B0604020202020204" pitchFamily="34" charset="0"/>
                <a:cs typeface="Arial" panose="020B0604020202020204" pitchFamily="34" charset="0"/>
              </a:rPr>
              <a:t>) 55   </a:t>
            </a:r>
          </a:p>
          <a:p>
            <a:r>
              <a:rPr lang="en-US" altLang="ko-KR" sz="1400" dirty="0">
                <a:latin typeface="Arial" panose="020B0604020202020204" pitchFamily="34" charset="0"/>
                <a:cs typeface="Arial" panose="020B0604020202020204" pitchFamily="34" charset="0"/>
              </a:rPr>
              <a:t>      *</a:t>
            </a:r>
            <a:r>
              <a:rPr lang="vi-VN" altLang="ko-KR" sz="1400" dirty="0">
                <a:latin typeface="Arial" panose="020B0604020202020204" pitchFamily="34" charset="0"/>
                <a:cs typeface="Arial" panose="020B0604020202020204" pitchFamily="34" charset="0"/>
              </a:rPr>
              <a:t>55 </a:t>
            </a:r>
            <a:r>
              <a:rPr lang="vi-VN" altLang="ko-KR" sz="1400" dirty="0" err="1">
                <a:latin typeface="Arial" panose="020B0604020202020204" pitchFamily="34" charset="0"/>
                <a:cs typeface="Arial" panose="020B0604020202020204" pitchFamily="34" charset="0"/>
              </a:rPr>
              <a:t>tín</a:t>
            </a:r>
            <a:r>
              <a:rPr lang="vi-VN" altLang="ko-KR" sz="1400" dirty="0">
                <a:latin typeface="Arial" panose="020B0604020202020204" pitchFamily="34" charset="0"/>
                <a:cs typeface="Arial" panose="020B0604020202020204" pitchFamily="34" charset="0"/>
              </a:rPr>
              <a:t> </a:t>
            </a:r>
            <a:r>
              <a:rPr lang="vi-VN" altLang="ko-KR" sz="1400" dirty="0" err="1">
                <a:latin typeface="Arial" panose="020B0604020202020204" pitchFamily="34" charset="0"/>
                <a:cs typeface="Arial" panose="020B0604020202020204" pitchFamily="34" charset="0"/>
              </a:rPr>
              <a:t>chỉ</a:t>
            </a:r>
            <a:r>
              <a:rPr lang="vi-VN" altLang="ko-KR" sz="1400" dirty="0">
                <a:latin typeface="Arial" panose="020B0604020202020204" pitchFamily="34" charset="0"/>
                <a:cs typeface="Arial" panose="020B0604020202020204" pitchFamily="34" charset="0"/>
              </a:rPr>
              <a:t> </a:t>
            </a:r>
            <a:r>
              <a:rPr lang="vi-VN" altLang="ko-KR" sz="1400" dirty="0" err="1">
                <a:latin typeface="Arial" panose="020B0604020202020204" pitchFamily="34" charset="0"/>
                <a:cs typeface="Arial" panose="020B0604020202020204" pitchFamily="34" charset="0"/>
              </a:rPr>
              <a:t>còn</a:t>
            </a:r>
            <a:r>
              <a:rPr lang="vi-VN" altLang="ko-KR" sz="1400" dirty="0">
                <a:latin typeface="Arial" panose="020B0604020202020204" pitchFamily="34" charset="0"/>
                <a:cs typeface="Arial" panose="020B0604020202020204" pitchFamily="34" charset="0"/>
              </a:rPr>
              <a:t> </a:t>
            </a:r>
            <a:r>
              <a:rPr lang="vi-VN" altLang="ko-KR" sz="1400" dirty="0" err="1">
                <a:latin typeface="Arial" panose="020B0604020202020204" pitchFamily="34" charset="0"/>
                <a:cs typeface="Arial" panose="020B0604020202020204" pitchFamily="34" charset="0"/>
              </a:rPr>
              <a:t>lại</a:t>
            </a:r>
            <a:r>
              <a:rPr lang="vi-VN" altLang="ko-KR" sz="1400" dirty="0">
                <a:latin typeface="Arial" panose="020B0604020202020204" pitchFamily="34" charset="0"/>
                <a:cs typeface="Arial" panose="020B0604020202020204" pitchFamily="34" charset="0"/>
              </a:rPr>
              <a:t> </a:t>
            </a:r>
            <a:r>
              <a:rPr lang="vi-VN" altLang="ko-KR" sz="1400" dirty="0" err="1">
                <a:latin typeface="Arial" panose="020B0604020202020204" pitchFamily="34" charset="0"/>
                <a:cs typeface="Arial" panose="020B0604020202020204" pitchFamily="34" charset="0"/>
              </a:rPr>
              <a:t>có</a:t>
            </a:r>
            <a:r>
              <a:rPr lang="vi-VN" altLang="ko-KR" sz="1400" dirty="0">
                <a:latin typeface="Arial" panose="020B0604020202020204" pitchFamily="34" charset="0"/>
                <a:cs typeface="Arial" panose="020B0604020202020204" pitchFamily="34" charset="0"/>
              </a:rPr>
              <a:t> </a:t>
            </a:r>
            <a:r>
              <a:rPr lang="vi-VN" altLang="ko-KR" sz="1400" dirty="0" err="1">
                <a:latin typeface="Arial" panose="020B0604020202020204" pitchFamily="34" charset="0"/>
                <a:cs typeface="Arial" panose="020B0604020202020204" pitchFamily="34" charset="0"/>
              </a:rPr>
              <a:t>thể</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học</a:t>
            </a:r>
            <a:r>
              <a:rPr lang="vi-VN"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bất</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kì</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môn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đại</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cương</a:t>
            </a:r>
            <a:r>
              <a:rPr lang="en-US" altLang="ko-KR" sz="1400" dirty="0">
                <a:latin typeface="Arial" panose="020B0604020202020204" pitchFamily="34" charset="0"/>
                <a:cs typeface="Arial" panose="020B0604020202020204" pitchFamily="34" charset="0"/>
              </a:rPr>
              <a:t> hay </a:t>
            </a:r>
            <a:r>
              <a:rPr lang="en-US" altLang="ko-KR" sz="1400" dirty="0" err="1">
                <a:latin typeface="Arial" panose="020B0604020202020204" pitchFamily="34" charset="0"/>
                <a:cs typeface="Arial" panose="020B0604020202020204" pitchFamily="34" charset="0"/>
              </a:rPr>
              <a:t>môn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chuyên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ngành</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đều</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được</a:t>
            </a:r>
            <a:endParaRPr lang="ko-KR" altLang="en-US" sz="1400" dirty="0">
              <a:latin typeface="Arial" panose="020B0604020202020204" pitchFamily="34" charset="0"/>
              <a:cs typeface="Arial" panose="020B0604020202020204" pitchFamily="34" charset="0"/>
            </a:endParaRPr>
          </a:p>
        </p:txBody>
      </p:sp>
      <p:sp>
        <p:nvSpPr>
          <p:cNvPr id="7" name="직사각형 6"/>
          <p:cNvSpPr/>
          <p:nvPr/>
        </p:nvSpPr>
        <p:spPr>
          <a:xfrm>
            <a:off x="8072266" y="3184066"/>
            <a:ext cx="383059" cy="4572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schemeClr val="tx1"/>
                </a:solidFill>
              </a:rPr>
              <a:t>30</a:t>
            </a:r>
            <a:endParaRPr lang="ko-KR" altLang="en-US" sz="1200" b="1" dirty="0">
              <a:solidFill>
                <a:schemeClr val="tx1"/>
              </a:solidFill>
            </a:endParaRPr>
          </a:p>
        </p:txBody>
      </p:sp>
    </p:spTree>
    <p:extLst>
      <p:ext uri="{BB962C8B-B14F-4D97-AF65-F5344CB8AC3E}">
        <p14:creationId xmlns:p14="http://schemas.microsoft.com/office/powerpoint/2010/main" val="178763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9779"/>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646331"/>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4) </a:t>
            </a:r>
            <a:r>
              <a:rPr lang="en-GB" altLang="ko-KR" dirty="0" err="1">
                <a:solidFill>
                  <a:srgbClr val="002060"/>
                </a:solidFill>
                <a:latin typeface="Arial" panose="020B0604020202020204" pitchFamily="34" charset="0"/>
                <a:cs typeface="Arial" panose="020B0604020202020204" pitchFamily="34" charset="0"/>
              </a:rPr>
              <a:t>Những</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môn</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học</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và</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số</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tín</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chỉ</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mà</a:t>
            </a:r>
            <a:r>
              <a:rPr lang="en-GB" altLang="ko-KR" dirty="0">
                <a:solidFill>
                  <a:srgbClr val="002060"/>
                </a:solidFill>
                <a:latin typeface="Arial" panose="020B0604020202020204" pitchFamily="34" charset="0"/>
                <a:cs typeface="Arial" panose="020B0604020202020204" pitchFamily="34" charset="0"/>
              </a:rPr>
              <a:t> </a:t>
            </a:r>
            <a:r>
              <a:rPr lang="en-GB" altLang="ko-KR" b="1" dirty="0" err="1">
                <a:solidFill>
                  <a:srgbClr val="002060"/>
                </a:solidFill>
                <a:latin typeface="Arial" panose="020B0604020202020204" pitchFamily="34" charset="0"/>
                <a:cs typeface="Arial" panose="020B0604020202020204" pitchFamily="34" charset="0"/>
              </a:rPr>
              <a:t>sinh</a:t>
            </a:r>
            <a:r>
              <a:rPr lang="en-GB" altLang="ko-KR" b="1" dirty="0">
                <a:solidFill>
                  <a:srgbClr val="002060"/>
                </a:solidFill>
                <a:latin typeface="Arial" panose="020B0604020202020204" pitchFamily="34" charset="0"/>
                <a:cs typeface="Arial" panose="020B0604020202020204" pitchFamily="34" charset="0"/>
              </a:rPr>
              <a:t> </a:t>
            </a:r>
            <a:r>
              <a:rPr lang="en-GB" altLang="ko-KR" b="1" dirty="0" err="1">
                <a:solidFill>
                  <a:srgbClr val="002060"/>
                </a:solidFill>
                <a:latin typeface="Arial" panose="020B0604020202020204" pitchFamily="34" charset="0"/>
                <a:cs typeface="Arial" panose="020B0604020202020204" pitchFamily="34" charset="0"/>
              </a:rPr>
              <a:t>viên</a:t>
            </a:r>
            <a:r>
              <a:rPr lang="en-GB" altLang="ko-KR" b="1" dirty="0">
                <a:solidFill>
                  <a:srgbClr val="002060"/>
                </a:solidFill>
                <a:latin typeface="Arial" panose="020B0604020202020204" pitchFamily="34" charset="0"/>
                <a:cs typeface="Arial" panose="020B0604020202020204" pitchFamily="34" charset="0"/>
              </a:rPr>
              <a:t> </a:t>
            </a:r>
            <a:r>
              <a:rPr lang="en-GB" altLang="ko-KR" b="1" dirty="0" err="1">
                <a:solidFill>
                  <a:srgbClr val="002060"/>
                </a:solidFill>
                <a:latin typeface="Arial" panose="020B0604020202020204" pitchFamily="34" charset="0"/>
                <a:cs typeface="Arial" panose="020B0604020202020204" pitchFamily="34" charset="0"/>
              </a:rPr>
              <a:t>học</a:t>
            </a:r>
            <a:r>
              <a:rPr lang="en-GB" altLang="ko-KR" b="1" dirty="0">
                <a:solidFill>
                  <a:srgbClr val="002060"/>
                </a:solidFill>
                <a:latin typeface="Arial" panose="020B0604020202020204" pitchFamily="34" charset="0"/>
                <a:cs typeface="Arial" panose="020B0604020202020204" pitchFamily="34" charset="0"/>
              </a:rPr>
              <a:t> </a:t>
            </a:r>
            <a:r>
              <a:rPr lang="en-GB" altLang="ko-KR" b="1" dirty="0" err="1">
                <a:solidFill>
                  <a:srgbClr val="002060"/>
                </a:solidFill>
                <a:latin typeface="Arial" panose="020B0604020202020204" pitchFamily="34" charset="0"/>
                <a:cs typeface="Arial" panose="020B0604020202020204" pitchFamily="34" charset="0"/>
              </a:rPr>
              <a:t>chuyển</a:t>
            </a:r>
            <a:r>
              <a:rPr lang="en-GB" altLang="ko-KR" b="1" dirty="0">
                <a:solidFill>
                  <a:srgbClr val="002060"/>
                </a:solidFill>
                <a:latin typeface="Arial" panose="020B0604020202020204" pitchFamily="34" charset="0"/>
                <a:cs typeface="Arial" panose="020B0604020202020204" pitchFamily="34" charset="0"/>
              </a:rPr>
              <a:t> </a:t>
            </a:r>
            <a:r>
              <a:rPr lang="en-GB" altLang="ko-KR" b="1" dirty="0" err="1">
                <a:solidFill>
                  <a:srgbClr val="002060"/>
                </a:solidFill>
                <a:latin typeface="Arial" panose="020B0604020202020204" pitchFamily="34" charset="0"/>
                <a:cs typeface="Arial" panose="020B0604020202020204" pitchFamily="34" charset="0"/>
              </a:rPr>
              <a:t>tiếp</a:t>
            </a:r>
            <a:r>
              <a:rPr lang="en-GB" altLang="ko-KR" b="1" dirty="0">
                <a:solidFill>
                  <a:srgbClr val="002060"/>
                </a:solidFill>
                <a:latin typeface="Arial" panose="020B0604020202020204" pitchFamily="34" charset="0"/>
                <a:cs typeface="Arial" panose="020B0604020202020204" pitchFamily="34" charset="0"/>
              </a:rPr>
              <a:t> </a:t>
            </a:r>
          </a:p>
          <a:p>
            <a:r>
              <a:rPr lang="en-GB" altLang="ko-KR" dirty="0" err="1">
                <a:solidFill>
                  <a:srgbClr val="002060"/>
                </a:solidFill>
                <a:latin typeface="Arial" panose="020B0604020202020204" pitchFamily="34" charset="0"/>
                <a:cs typeface="Arial" panose="020B0604020202020204" pitchFamily="34" charset="0"/>
              </a:rPr>
              <a:t>cần</a:t>
            </a:r>
            <a:r>
              <a:rPr lang="en-GB" altLang="ko-KR" b="1"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hoàn</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thành</a:t>
            </a:r>
            <a:endParaRPr lang="ko-KR" altLang="en-US"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8" name="TextBox 17"/>
          <p:cNvSpPr txBox="1"/>
          <p:nvPr/>
        </p:nvSpPr>
        <p:spPr>
          <a:xfrm>
            <a:off x="109440" y="164677"/>
            <a:ext cx="7580871" cy="523220"/>
          </a:xfrm>
          <a:prstGeom prst="rect">
            <a:avLst/>
          </a:prstGeom>
          <a:noFill/>
        </p:spPr>
        <p:txBody>
          <a:bodyPr wrap="square" rtlCol="0">
            <a:spAutoFit/>
          </a:bodyPr>
          <a:lstStyle/>
          <a:p>
            <a:r>
              <a:rPr lang="en-US" altLang="ko-KR" sz="2800" dirty="0">
                <a:solidFill>
                  <a:srgbClr val="002060"/>
                </a:solidFill>
              </a:rPr>
              <a:t>2. </a:t>
            </a:r>
            <a:r>
              <a:rPr lang="en-US" altLang="ko-KR" sz="2800" dirty="0" err="1">
                <a:solidFill>
                  <a:srgbClr val="002060"/>
                </a:solidFill>
                <a:latin typeface="Arial" panose="020B0604020202020204" pitchFamily="34" charset="0"/>
                <a:cs typeface="Arial" panose="020B0604020202020204" pitchFamily="34" charset="0"/>
              </a:rPr>
              <a:t>Chế</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độ</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giảng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dạy</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tập</a:t>
            </a:r>
            <a:endParaRPr lang="ko-KR" altLang="en-US" sz="2800" dirty="0">
              <a:solidFill>
                <a:srgbClr val="002060"/>
              </a:solidFill>
            </a:endParaRPr>
          </a:p>
        </p:txBody>
      </p:sp>
      <p:sp>
        <p:nvSpPr>
          <p:cNvPr id="10" name="TextBox 9"/>
          <p:cNvSpPr txBox="1"/>
          <p:nvPr/>
        </p:nvSpPr>
        <p:spPr>
          <a:xfrm>
            <a:off x="7249174" y="881046"/>
            <a:ext cx="6674167" cy="276999"/>
          </a:xfrm>
          <a:prstGeom prst="rect">
            <a:avLst/>
          </a:prstGeom>
          <a:noFill/>
        </p:spPr>
        <p:txBody>
          <a:bodyPr wrap="square" rtlCol="0">
            <a:spAutoFit/>
          </a:bodyPr>
          <a:lstStyle/>
          <a:p>
            <a:r>
              <a:rPr lang="vi-VN" altLang="ko-KR" sz="1200" dirty="0"/>
              <a:t>Sơ lược về trường đại học </a:t>
            </a:r>
            <a:r>
              <a:rPr lang="en-US" altLang="ko-KR" sz="1200" dirty="0">
                <a:hlinkClick r:id="rId5"/>
              </a:rPr>
              <a:t>https://www.kw.ac.kr/ko/univ/glance.jsp</a:t>
            </a:r>
            <a:endParaRPr lang="ko-KR" altLang="en-US" sz="1200" dirty="0"/>
          </a:p>
        </p:txBody>
      </p:sp>
      <p:sp>
        <p:nvSpPr>
          <p:cNvPr id="12" name="TextBox 11"/>
          <p:cNvSpPr txBox="1"/>
          <p:nvPr/>
        </p:nvSpPr>
        <p:spPr>
          <a:xfrm>
            <a:off x="8601916" y="1113794"/>
            <a:ext cx="6140411" cy="276999"/>
          </a:xfrm>
          <a:prstGeom prst="rect">
            <a:avLst/>
          </a:prstGeom>
          <a:noFill/>
        </p:spPr>
        <p:txBody>
          <a:bodyPr wrap="square" rtlCol="0">
            <a:spAutoFit/>
          </a:bodyPr>
          <a:lstStyle/>
          <a:p>
            <a:r>
              <a:rPr lang="en-US" altLang="ko-KR" sz="1200" dirty="0" err="1"/>
              <a:t>Ví</a:t>
            </a:r>
            <a:r>
              <a:rPr lang="en-US" altLang="ko-KR" sz="1200" dirty="0"/>
              <a:t> </a:t>
            </a:r>
            <a:r>
              <a:rPr lang="en-US" altLang="ko-KR" sz="1200" dirty="0" err="1"/>
              <a:t>trí</a:t>
            </a:r>
            <a:r>
              <a:rPr lang="ko-KR" altLang="en-US" sz="1200" dirty="0"/>
              <a:t> </a:t>
            </a:r>
            <a:r>
              <a:rPr lang="en-US" altLang="ko-KR" sz="1200" dirty="0">
                <a:hlinkClick r:id="rId6"/>
              </a:rPr>
              <a:t>https://www.kw.ac.kr/ko/tour/tour01.jsp</a:t>
            </a:r>
            <a:endParaRPr lang="ko-KR" altLang="en-US" sz="1200" dirty="0"/>
          </a:p>
        </p:txBody>
      </p:sp>
      <p:sp>
        <p:nvSpPr>
          <p:cNvPr id="13" name="TextBox 12">
            <a:extLst>
              <a:ext uri="{FF2B5EF4-FFF2-40B4-BE49-F238E27FC236}">
                <a16:creationId xmlns:a16="http://schemas.microsoft.com/office/drawing/2014/main" id="{556F010A-3E24-4E2F-9DCF-AA4F97CE9DF6}"/>
              </a:ext>
            </a:extLst>
          </p:cNvPr>
          <p:cNvSpPr txBox="1"/>
          <p:nvPr/>
        </p:nvSpPr>
        <p:spPr>
          <a:xfrm>
            <a:off x="1479246" y="2432202"/>
            <a:ext cx="9423186" cy="416011"/>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Các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môn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đã</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hoàn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thành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tại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trường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cũ</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có</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thể</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đăng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kí</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lại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không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bị</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tính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là</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trùng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lặp</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môn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a:t>
            </a:r>
          </a:p>
        </p:txBody>
      </p:sp>
      <p:sp>
        <p:nvSpPr>
          <p:cNvPr id="14" name="TextBox 13">
            <a:extLst>
              <a:ext uri="{FF2B5EF4-FFF2-40B4-BE49-F238E27FC236}">
                <a16:creationId xmlns:a16="http://schemas.microsoft.com/office/drawing/2014/main" id="{97CB971A-15B5-465E-9E77-B5E9A4A8BC93}"/>
              </a:ext>
            </a:extLst>
          </p:cNvPr>
          <p:cNvSpPr txBox="1"/>
          <p:nvPr/>
        </p:nvSpPr>
        <p:spPr>
          <a:xfrm>
            <a:off x="1496606" y="4651934"/>
            <a:ext cx="9423186" cy="78534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err="1">
                <a:solidFill>
                  <a:srgbClr val="002060"/>
                </a:solidFill>
                <a:latin typeface="Arial" panose="020B0604020202020204" pitchFamily="34" charset="0"/>
                <a:cs typeface="Arial" panose="020B0604020202020204" pitchFamily="34" charset="0"/>
              </a:rPr>
              <a:t>Tối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thiểu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số</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bắt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buộc</a:t>
            </a: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Sinh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chuyển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tiếp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vào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năm</a:t>
            </a:r>
            <a:r>
              <a:rPr lang="en-US" altLang="ko-KR" sz="1600" dirty="0">
                <a:solidFill>
                  <a:srgbClr val="002060"/>
                </a:solidFill>
                <a:latin typeface="Arial" panose="020B0604020202020204" pitchFamily="34" charset="0"/>
                <a:cs typeface="Arial" panose="020B0604020202020204" pitchFamily="34" charset="0"/>
              </a:rPr>
              <a:t> 3 (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4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trở</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lên</a:t>
            </a:r>
            <a:r>
              <a:rPr lang="en-US" altLang="ko-KR" sz="1600" dirty="0">
                <a:solidFill>
                  <a:srgbClr val="002060"/>
                </a:solidFill>
                <a:latin typeface="Arial" panose="020B0604020202020204" pitchFamily="34" charset="0"/>
                <a:cs typeface="Arial" panose="020B0604020202020204" pitchFamily="34" charset="0"/>
              </a:rPr>
              <a:t> ),</a:t>
            </a:r>
          </a:p>
          <a:p>
            <a:pPr>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Sinh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chuyển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tiếp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vào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năm</a:t>
            </a:r>
            <a:r>
              <a:rPr lang="en-US" altLang="ko-KR" sz="1600" dirty="0">
                <a:solidFill>
                  <a:srgbClr val="002060"/>
                </a:solidFill>
                <a:latin typeface="Arial" panose="020B0604020202020204" pitchFamily="34" charset="0"/>
                <a:cs typeface="Arial" panose="020B0604020202020204" pitchFamily="34" charset="0"/>
              </a:rPr>
              <a:t> 2 (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6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trở</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lên</a:t>
            </a:r>
            <a:r>
              <a:rPr lang="en-US" altLang="ko-KR" sz="1600" dirty="0">
                <a:solidFill>
                  <a:srgbClr val="002060"/>
                </a:solidFill>
                <a:latin typeface="Arial" panose="020B0604020202020204" pitchFamily="34" charset="0"/>
                <a:cs typeface="Arial" panose="020B0604020202020204" pitchFamily="34" charset="0"/>
              </a:rPr>
              <a:t> )</a:t>
            </a:r>
          </a:p>
        </p:txBody>
      </p:sp>
      <p:sp>
        <p:nvSpPr>
          <p:cNvPr id="15" name="TextBox 14">
            <a:extLst>
              <a:ext uri="{FF2B5EF4-FFF2-40B4-BE49-F238E27FC236}">
                <a16:creationId xmlns:a16="http://schemas.microsoft.com/office/drawing/2014/main" id="{2C5DA587-F353-4BAA-AD71-0CC668AAC03B}"/>
              </a:ext>
            </a:extLst>
          </p:cNvPr>
          <p:cNvSpPr txBox="1"/>
          <p:nvPr/>
        </p:nvSpPr>
        <p:spPr>
          <a:xfrm>
            <a:off x="1479246" y="1491073"/>
            <a:ext cx="9431866" cy="83099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Cần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nhận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tư</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vấn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của</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trưởng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khoa</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sau</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đó</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nhận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lại</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số</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tín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chỉ</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đã</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được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từ</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trường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cũ</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sau</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đó</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cần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kiểm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tra</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xem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phải</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thêm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những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môn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nào</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cho</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kì</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đó</a:t>
            </a:r>
            <a:endPar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endParaRPr>
          </a:p>
        </p:txBody>
      </p:sp>
      <p:sp>
        <p:nvSpPr>
          <p:cNvPr id="20" name="TextBox 19">
            <a:extLst>
              <a:ext uri="{FF2B5EF4-FFF2-40B4-BE49-F238E27FC236}">
                <a16:creationId xmlns:a16="http://schemas.microsoft.com/office/drawing/2014/main" id="{CC5F388F-2B1A-4B08-9D1D-A46110B29469}"/>
              </a:ext>
            </a:extLst>
          </p:cNvPr>
          <p:cNvSpPr txBox="1"/>
          <p:nvPr/>
        </p:nvSpPr>
        <p:spPr>
          <a:xfrm>
            <a:off x="1496606" y="2996549"/>
            <a:ext cx="9431866" cy="156966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Những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môn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dành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cho</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sinh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viên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chuyển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tiếp</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tùy</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thuộc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vào</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từng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khoa</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từng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chuyên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ngành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và</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từng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năm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Trường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sinh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viên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nhập</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vào</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năm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2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thì</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phải</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hoàn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thành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các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môn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bắt</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buộc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của</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năm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2, 3, 4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và</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trường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hợp</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sinh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viên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nhập</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vào</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năm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3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thì</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phải</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hoàn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thành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các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môn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bắt</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buộc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của</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năm</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3, 4. </a:t>
            </a:r>
          </a:p>
        </p:txBody>
      </p:sp>
    </p:spTree>
    <p:extLst>
      <p:ext uri="{BB962C8B-B14F-4D97-AF65-F5344CB8AC3E}">
        <p14:creationId xmlns:p14="http://schemas.microsoft.com/office/powerpoint/2010/main" val="4212600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9006" y="0"/>
            <a:ext cx="12192000"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50894"/>
            <a:ext cx="8171866"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5) </a:t>
            </a:r>
            <a:r>
              <a:rPr lang="en-US" altLang="ko-KR" dirty="0" err="1">
                <a:solidFill>
                  <a:srgbClr val="002060"/>
                </a:solidFill>
                <a:latin typeface="Arial" panose="020B0604020202020204" pitchFamily="34" charset="0"/>
                <a:cs typeface="Arial" panose="020B0604020202020204" pitchFamily="34" charset="0"/>
              </a:rPr>
              <a:t>Chế</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độ</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chuyên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ngành</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chuyên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sâu</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kép</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phụ</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chuyên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ngành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kết</a:t>
            </a:r>
            <a:endParaRPr lang="ko-KR" altLang="en-US"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13</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5" name="TextBox 14"/>
          <p:cNvSpPr txBox="1"/>
          <p:nvPr/>
        </p:nvSpPr>
        <p:spPr>
          <a:xfrm>
            <a:off x="438734" y="1257915"/>
            <a:ext cx="8171866" cy="869790"/>
          </a:xfrm>
          <a:prstGeom prst="rect">
            <a:avLst/>
          </a:prstGeom>
          <a:noFill/>
        </p:spPr>
        <p:txBody>
          <a:bodyPr wrap="square" rtlCol="0">
            <a:spAutoFit/>
          </a:bodyPr>
          <a:lstStyle/>
          <a:p>
            <a:pPr>
              <a:lnSpc>
                <a:spcPct val="150000"/>
              </a:lnSpc>
            </a:pPr>
            <a:r>
              <a:rPr lang="en-US" altLang="ko-KR" dirty="0">
                <a:solidFill>
                  <a:srgbClr val="002060"/>
                </a:solidFill>
                <a:latin typeface="Arial" panose="020B0604020202020204" pitchFamily="34" charset="0"/>
                <a:cs typeface="Arial" panose="020B0604020202020204" pitchFamily="34" charset="0"/>
              </a:rPr>
              <a:t>(1) </a:t>
            </a:r>
            <a:r>
              <a:rPr lang="en-US" altLang="ko-KR" dirty="0" err="1">
                <a:solidFill>
                  <a:srgbClr val="002060"/>
                </a:solidFill>
                <a:latin typeface="Arial" panose="020B0604020202020204" pitchFamily="34" charset="0"/>
                <a:cs typeface="Arial" panose="020B0604020202020204" pitchFamily="34" charset="0"/>
              </a:rPr>
              <a:t>Thời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gian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đăng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kí</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giữa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tháng</a:t>
            </a:r>
            <a:r>
              <a:rPr lang="en-US" altLang="ko-KR" dirty="0">
                <a:solidFill>
                  <a:srgbClr val="002060"/>
                </a:solidFill>
                <a:latin typeface="Arial" panose="020B0604020202020204" pitchFamily="34" charset="0"/>
                <a:cs typeface="Arial" panose="020B0604020202020204" pitchFamily="34" charset="0"/>
              </a:rPr>
              <a:t> 4, </a:t>
            </a:r>
            <a:r>
              <a:rPr lang="en-US" altLang="ko-KR" dirty="0" err="1">
                <a:solidFill>
                  <a:srgbClr val="002060"/>
                </a:solidFill>
                <a:latin typeface="Arial" panose="020B0604020202020204" pitchFamily="34" charset="0"/>
                <a:cs typeface="Arial" panose="020B0604020202020204" pitchFamily="34" charset="0"/>
              </a:rPr>
              <a:t>tháng</a:t>
            </a:r>
            <a:r>
              <a:rPr lang="en-US" altLang="ko-KR" dirty="0">
                <a:solidFill>
                  <a:srgbClr val="002060"/>
                </a:solidFill>
                <a:latin typeface="Arial" panose="020B0604020202020204" pitchFamily="34" charset="0"/>
                <a:cs typeface="Arial" panose="020B0604020202020204" pitchFamily="34" charset="0"/>
              </a:rPr>
              <a:t> 10</a:t>
            </a:r>
          </a:p>
          <a:p>
            <a:pPr>
              <a:lnSpc>
                <a:spcPct val="150000"/>
              </a:lnSpc>
            </a:pPr>
            <a:r>
              <a:rPr lang="en-US" altLang="ko-KR" dirty="0">
                <a:solidFill>
                  <a:srgbClr val="002060"/>
                </a:solidFill>
                <a:latin typeface="Arial" panose="020B0604020202020204" pitchFamily="34" charset="0"/>
                <a:cs typeface="Arial" panose="020B0604020202020204" pitchFamily="34" charset="0"/>
              </a:rPr>
              <a:t>(2) </a:t>
            </a:r>
            <a:r>
              <a:rPr lang="en-US" altLang="ko-KR" dirty="0" err="1">
                <a:solidFill>
                  <a:srgbClr val="002060"/>
                </a:solidFill>
                <a:latin typeface="Arial" panose="020B0604020202020204" pitchFamily="34" charset="0"/>
                <a:cs typeface="Arial" panose="020B0604020202020204" pitchFamily="34" charset="0"/>
              </a:rPr>
              <a:t>Các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loại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chuyên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ngành</a:t>
            </a:r>
            <a:endParaRPr lang="ko-KR" altLang="en-US" dirty="0">
              <a:solidFill>
                <a:srgbClr val="002060"/>
              </a:solidFill>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43934"/>
            <a:ext cx="120329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1" name="Rectangle 4"/>
          <p:cNvSpPr>
            <a:spLocks noChangeArrowheads="1"/>
          </p:cNvSpPr>
          <p:nvPr/>
        </p:nvSpPr>
        <p:spPr bwMode="auto">
          <a:xfrm>
            <a:off x="751661" y="-30372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6" name="TextBox 15"/>
          <p:cNvSpPr txBox="1"/>
          <p:nvPr/>
        </p:nvSpPr>
        <p:spPr>
          <a:xfrm>
            <a:off x="438734" y="5509161"/>
            <a:ext cx="9799413"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(3) </a:t>
            </a:r>
            <a:r>
              <a:rPr lang="en-US" altLang="ko-KR" dirty="0" err="1">
                <a:solidFill>
                  <a:srgbClr val="002060"/>
                </a:solidFill>
                <a:latin typeface="Arial" panose="020B0604020202020204" pitchFamily="34" charset="0"/>
                <a:cs typeface="Arial" panose="020B0604020202020204" pitchFamily="34" charset="0"/>
              </a:rPr>
              <a:t>Chú</a:t>
            </a:r>
            <a:r>
              <a:rPr lang="en-US" altLang="ko-KR" dirty="0">
                <a:solidFill>
                  <a:srgbClr val="002060"/>
                </a:solidFill>
                <a:latin typeface="Arial" panose="020B0604020202020204" pitchFamily="34" charset="0"/>
                <a:cs typeface="Arial" panose="020B0604020202020204" pitchFamily="34" charset="0"/>
              </a:rPr>
              <a:t> ý</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Trường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hợp</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bỏ</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giữa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chừng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thì</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được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công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nhận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môn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tự</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chọn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cơ</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bản</a:t>
            </a:r>
            <a:endParaRPr lang="ko-KR" altLang="en-US" dirty="0">
              <a:solidFill>
                <a:srgbClr val="002060"/>
              </a:solidFill>
              <a:latin typeface="Arial" panose="020B0604020202020204" pitchFamily="34" charset="0"/>
              <a:cs typeface="Arial" panose="020B0604020202020204" pitchFamily="34" charset="0"/>
            </a:endParaRPr>
          </a:p>
        </p:txBody>
      </p:sp>
      <p:sp>
        <p:nvSpPr>
          <p:cNvPr id="17" name="TextBox 16"/>
          <p:cNvSpPr txBox="1"/>
          <p:nvPr/>
        </p:nvSpPr>
        <p:spPr>
          <a:xfrm>
            <a:off x="109440" y="164677"/>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2. </a:t>
            </a:r>
            <a:r>
              <a:rPr lang="en-US" altLang="ko-KR" sz="2800" dirty="0" err="1">
                <a:solidFill>
                  <a:srgbClr val="002060"/>
                </a:solidFill>
                <a:latin typeface="Arial" panose="020B0604020202020204" pitchFamily="34" charset="0"/>
                <a:cs typeface="Arial" panose="020B0604020202020204" pitchFamily="34" charset="0"/>
              </a:rPr>
              <a:t>Chế</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độ</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giảng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dạy</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tập</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10" name="직사각형 9"/>
          <p:cNvSpPr/>
          <p:nvPr/>
        </p:nvSpPr>
        <p:spPr>
          <a:xfrm>
            <a:off x="6751881" y="1529565"/>
            <a:ext cx="5161198" cy="415498"/>
          </a:xfrm>
          <a:prstGeom prst="rect">
            <a:avLst/>
          </a:prstGeom>
        </p:spPr>
        <p:txBody>
          <a:bodyPr wrap="square">
            <a:spAutoFit/>
          </a:bodyPr>
          <a:lstStyle/>
          <a:p>
            <a:r>
              <a:rPr lang="en-GB" altLang="ko-KR" sz="1050" dirty="0" err="1">
                <a:latin typeface="Arial" panose="020B0604020202020204" pitchFamily="34" charset="0"/>
                <a:cs typeface="Arial" panose="020B0604020202020204" pitchFamily="34" charset="0"/>
              </a:rPr>
              <a:t>Thông</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báo</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đăng</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kí</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tín</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chỉ</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đa</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chuyên</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ngành</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trong</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học</a:t>
            </a:r>
            <a:r>
              <a:rPr lang="en-GB" altLang="ko-KR" sz="1050" dirty="0">
                <a:latin typeface="Arial" panose="020B0604020202020204" pitchFamily="34" charset="0"/>
                <a:cs typeface="Arial" panose="020B0604020202020204" pitchFamily="34" charset="0"/>
              </a:rPr>
              <a:t> </a:t>
            </a:r>
            <a:r>
              <a:rPr lang="en-GB" altLang="ko-KR" sz="1050" dirty="0" err="1">
                <a:latin typeface="Arial" panose="020B0604020202020204" pitchFamily="34" charset="0"/>
                <a:cs typeface="Arial" panose="020B0604020202020204" pitchFamily="34" charset="0"/>
              </a:rPr>
              <a:t>kỳ</a:t>
            </a:r>
            <a:r>
              <a:rPr lang="en-GB" altLang="ko-KR" sz="1050" dirty="0">
                <a:latin typeface="Arial" panose="020B0604020202020204" pitchFamily="34" charset="0"/>
                <a:cs typeface="Arial" panose="020B0604020202020204" pitchFamily="34" charset="0"/>
              </a:rPr>
              <a:t> 1 </a:t>
            </a:r>
            <a:r>
              <a:rPr lang="en-GB" altLang="ko-KR" sz="1050" dirty="0" err="1">
                <a:latin typeface="Arial" panose="020B0604020202020204" pitchFamily="34" charset="0"/>
                <a:cs typeface="Arial" panose="020B0604020202020204" pitchFamily="34" charset="0"/>
              </a:rPr>
              <a:t>năm</a:t>
            </a:r>
            <a:r>
              <a:rPr lang="en-GB" altLang="ko-KR" sz="1050" dirty="0">
                <a:latin typeface="Arial" panose="020B0604020202020204" pitchFamily="34" charset="0"/>
                <a:cs typeface="Arial" panose="020B0604020202020204" pitchFamily="34" charset="0"/>
              </a:rPr>
              <a:t> 2021</a:t>
            </a:r>
          </a:p>
          <a:p>
            <a:r>
              <a:rPr lang="en-US" altLang="ko-KR" sz="1050" dirty="0">
                <a:hlinkClick r:id="rId5"/>
              </a:rPr>
              <a:t>www.kw.ac.kr/ko/life/notice.jsp?BoardMode=view&amp;DUID=35118</a:t>
            </a:r>
            <a:endParaRPr lang="ko-KR" altLang="en-US" sz="1050" dirty="0">
              <a:latin typeface="Arial" panose="020B0604020202020204" pitchFamily="34" charset="0"/>
              <a:cs typeface="Arial" panose="020B0604020202020204" pitchFamily="34" charset="0"/>
            </a:endParaRPr>
          </a:p>
        </p:txBody>
      </p:sp>
      <p:graphicFrame>
        <p:nvGraphicFramePr>
          <p:cNvPr id="13" name="표 6">
            <a:extLst>
              <a:ext uri="{FF2B5EF4-FFF2-40B4-BE49-F238E27FC236}">
                <a16:creationId xmlns:a16="http://schemas.microsoft.com/office/drawing/2014/main" id="{2CE3731E-17A3-4F22-9364-5727C8198094}"/>
              </a:ext>
            </a:extLst>
          </p:cNvPr>
          <p:cNvGraphicFramePr>
            <a:graphicFrameLocks noGrp="1"/>
          </p:cNvGraphicFramePr>
          <p:nvPr>
            <p:extLst>
              <p:ext uri="{D42A27DB-BD31-4B8C-83A1-F6EECF244321}">
                <p14:modId xmlns:p14="http://schemas.microsoft.com/office/powerpoint/2010/main" val="3103728254"/>
              </p:ext>
            </p:extLst>
          </p:nvPr>
        </p:nvGraphicFramePr>
        <p:xfrm>
          <a:off x="844026" y="2182768"/>
          <a:ext cx="10137400" cy="3404441"/>
        </p:xfrm>
        <a:graphic>
          <a:graphicData uri="http://schemas.openxmlformats.org/drawingml/2006/table">
            <a:tbl>
              <a:tblPr>
                <a:tableStyleId>{8A107856-5554-42FB-B03E-39F5DBC370BA}</a:tableStyleId>
              </a:tblPr>
              <a:tblGrid>
                <a:gridCol w="1342046">
                  <a:extLst>
                    <a:ext uri="{9D8B030D-6E8A-4147-A177-3AD203B41FA5}">
                      <a16:colId xmlns:a16="http://schemas.microsoft.com/office/drawing/2014/main" val="1702955677"/>
                    </a:ext>
                  </a:extLst>
                </a:gridCol>
                <a:gridCol w="7383081">
                  <a:extLst>
                    <a:ext uri="{9D8B030D-6E8A-4147-A177-3AD203B41FA5}">
                      <a16:colId xmlns:a16="http://schemas.microsoft.com/office/drawing/2014/main" val="3834135227"/>
                    </a:ext>
                  </a:extLst>
                </a:gridCol>
                <a:gridCol w="1412273">
                  <a:extLst>
                    <a:ext uri="{9D8B030D-6E8A-4147-A177-3AD203B41FA5}">
                      <a16:colId xmlns:a16="http://schemas.microsoft.com/office/drawing/2014/main" val="319341386"/>
                    </a:ext>
                  </a:extLst>
                </a:gridCol>
              </a:tblGrid>
              <a:tr h="528718">
                <a:tc>
                  <a:txBody>
                    <a:bodyPr/>
                    <a:lstStyle/>
                    <a:p>
                      <a:pPr marL="0" marR="0" indent="0" algn="ctr" fontAlgn="base" latinLnBrk="0">
                        <a:lnSpc>
                          <a:spcPct val="160000"/>
                        </a:lnSpc>
                        <a:spcBef>
                          <a:spcPts val="0"/>
                        </a:spcBef>
                        <a:spcAft>
                          <a:spcPts val="0"/>
                        </a:spcAft>
                      </a:pPr>
                      <a:r>
                        <a:rPr lang="en-US" altLang="ko-KR" sz="1400" kern="0" spc="-20" dirty="0" err="1">
                          <a:solidFill>
                            <a:srgbClr val="002060"/>
                          </a:solidFill>
                          <a:effectLst/>
                          <a:latin typeface="Arial" panose="020B0604020202020204" pitchFamily="34" charset="0"/>
                          <a:ea typeface="Arial Unicode MS" pitchFamily="50" charset="-127"/>
                          <a:cs typeface="Arial" panose="020B0604020202020204" pitchFamily="34" charset="0"/>
                        </a:rPr>
                        <a:t>Phân</a:t>
                      </a:r>
                      <a:r>
                        <a:rPr lang="en-US" altLang="ko-KR" sz="1400" kern="0" spc="-20" baseline="0" dirty="0">
                          <a:solidFill>
                            <a:srgbClr val="002060"/>
                          </a:solidFill>
                          <a:effectLst/>
                          <a:latin typeface="Arial" panose="020B0604020202020204" pitchFamily="34" charset="0"/>
                          <a:ea typeface="Arial Unicode MS" pitchFamily="50" charset="-127"/>
                          <a:cs typeface="Arial" panose="020B0604020202020204" pitchFamily="34" charset="0"/>
                        </a:rPr>
                        <a:t> chia</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Nội</a:t>
                      </a:r>
                      <a:r>
                        <a:rPr lang="en-US" altLang="ko-KR" sz="1400" kern="0" spc="0" baseline="0" dirty="0">
                          <a:solidFill>
                            <a:srgbClr val="002060"/>
                          </a:solidFill>
                          <a:effectLst/>
                          <a:latin typeface="Arial" panose="020B0604020202020204" pitchFamily="34" charset="0"/>
                          <a:ea typeface="Arial Unicode MS" pitchFamily="50" charset="-127"/>
                          <a:cs typeface="Arial" panose="020B0604020202020204" pitchFamily="34" charset="0"/>
                        </a:rPr>
                        <a:t> dung</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1400" kern="0" spc="-20" dirty="0" err="1">
                          <a:solidFill>
                            <a:srgbClr val="002060"/>
                          </a:solidFill>
                          <a:effectLst/>
                          <a:latin typeface="Arial" panose="020B0604020202020204" pitchFamily="34" charset="0"/>
                          <a:ea typeface="Arial Unicode MS" pitchFamily="50" charset="-127"/>
                          <a:cs typeface="Arial" panose="020B0604020202020204" pitchFamily="34" charset="0"/>
                        </a:rPr>
                        <a:t>Khác</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985517">
                <a:tc>
                  <a:txBody>
                    <a:bodyPr/>
                    <a:lstStyle/>
                    <a:p>
                      <a:pPr marL="0" marR="0" indent="0" algn="ctr" fontAlgn="base" latinLnBrk="0">
                        <a:lnSpc>
                          <a:spcPct val="160000"/>
                        </a:lnSpc>
                        <a:spcBef>
                          <a:spcPts val="0"/>
                        </a:spcBef>
                        <a:spcAft>
                          <a:spcPts val="0"/>
                        </a:spcAft>
                      </a:pPr>
                      <a:r>
                        <a:rPr lang="ko-KR" altLang="en-US" sz="1400" kern="0" spc="-20" dirty="0" err="1">
                          <a:solidFill>
                            <a:srgbClr val="002060"/>
                          </a:solidFill>
                          <a:effectLst/>
                        </a:rPr>
                        <a:t>심화전공</a:t>
                      </a:r>
                      <a:r>
                        <a:rPr lang="vi-VN" altLang="ko-KR" sz="1400" kern="0" spc="-20" dirty="0">
                          <a:solidFill>
                            <a:srgbClr val="002060"/>
                          </a:solidFill>
                          <a:effectLst/>
                        </a:rPr>
                        <a:t/>
                      </a:r>
                      <a:br>
                        <a:rPr lang="vi-VN" altLang="ko-KR" sz="1400" kern="0" spc="-20" dirty="0">
                          <a:solidFill>
                            <a:srgbClr val="002060"/>
                          </a:solidFill>
                          <a:effectLst/>
                        </a:rPr>
                      </a:br>
                      <a:r>
                        <a:rPr lang="vi-VN" altLang="ko-KR" sz="1400" kern="0" spc="-20" dirty="0">
                          <a:solidFill>
                            <a:srgbClr val="002060"/>
                          </a:solidFill>
                          <a:effectLst/>
                        </a:rPr>
                        <a:t>Chuyên sâu</a:t>
                      </a:r>
                      <a:endParaRPr lang="ko-KR" altLang="en-US" sz="14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Sau</a:t>
                      </a: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khi</a:t>
                      </a: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hoàn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thành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trên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45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tín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chỉ</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môn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p>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Thì</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có</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thể</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học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thêm</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từ</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25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tín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chỉ</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trở</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lên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của</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môn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đó</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p>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tổng</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70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tín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chỉ</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trở</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lên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endPar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lvl="0" indent="0" algn="ctr" defTabSz="914400" rtl="0" eaLnBrk="1" fontAlgn="base" latinLnBrk="1" hangingPunct="1">
                        <a:lnSpc>
                          <a:spcPct val="160000"/>
                        </a:lnSpc>
                        <a:spcBef>
                          <a:spcPts val="0"/>
                        </a:spcBef>
                        <a:spcAft>
                          <a:spcPts val="0"/>
                        </a:spcAft>
                        <a:buClrTx/>
                        <a:buSzTx/>
                        <a:buFontTx/>
                        <a:buNone/>
                        <a:tabLst/>
                        <a:defRPr/>
                      </a:pP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Không</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mở</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cho</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các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khoa</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p>
                    <a:p>
                      <a:pPr marL="0" marR="0" lvl="0" indent="0" algn="ctr" defTabSz="914400" rtl="0" eaLnBrk="1" fontAlgn="base" latinLnBrk="1" hangingPunct="1">
                        <a:lnSpc>
                          <a:spcPct val="160000"/>
                        </a:lnSpc>
                        <a:spcBef>
                          <a:spcPts val="0"/>
                        </a:spcBef>
                        <a:spcAft>
                          <a:spcPts val="0"/>
                        </a:spcAft>
                        <a:buClrTx/>
                        <a:buSzTx/>
                        <a:buFontTx/>
                        <a:buNone/>
                        <a:tabLst/>
                        <a:defRPr/>
                      </a:pPr>
                      <a:r>
                        <a:rPr lang="ko-KR" altLang="en-US" sz="1400" kern="1200" dirty="0" err="1">
                          <a:solidFill>
                            <a:srgbClr val="002060"/>
                          </a:solidFill>
                          <a:effectLst/>
                          <a:latin typeface="+mn-ea"/>
                          <a:ea typeface="+mn-ea"/>
                          <a:cs typeface="Arial" panose="020B0604020202020204" pitchFamily="34" charset="0"/>
                        </a:rPr>
                        <a:t>전정대</a:t>
                      </a:r>
                      <a:r>
                        <a:rPr lang="ko-KR" altLang="en-US" sz="1400" kern="120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và</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ko-KR" altLang="en-US" sz="1400" kern="1200" dirty="0">
                          <a:solidFill>
                            <a:srgbClr val="002060"/>
                          </a:solidFill>
                          <a:effectLst/>
                          <a:latin typeface="+mn-ea"/>
                          <a:ea typeface="+mn-ea"/>
                          <a:cs typeface="Arial" panose="020B0604020202020204" pitchFamily="34" charset="0"/>
                        </a:rPr>
                        <a:t>공대</a:t>
                      </a:r>
                      <a:endParaRPr lang="ko-KR" altLang="en-US" sz="1400" kern="0" spc="-20" dirty="0">
                        <a:solidFill>
                          <a:srgbClr val="002060"/>
                        </a:solidFill>
                        <a:effectLst/>
                        <a:latin typeface="+mn-ea"/>
                        <a:ea typeface="+mn-ea"/>
                        <a:cs typeface="Arial" panose="020B0604020202020204" pitchFamily="34" charset="0"/>
                      </a:endParaRPr>
                    </a:p>
                  </a:txBody>
                  <a:tcPr marL="17907" marR="17907" marT="17907" marB="17907" anchor="ctr"/>
                </a:tc>
                <a:extLst>
                  <a:ext uri="{0D108BD9-81ED-4DB2-BD59-A6C34878D82A}">
                    <a16:rowId xmlns:a16="http://schemas.microsoft.com/office/drawing/2014/main" val="877897102"/>
                  </a:ext>
                </a:extLst>
              </a:tr>
              <a:tr h="755839">
                <a:tc>
                  <a:txBody>
                    <a:bodyPr/>
                    <a:lstStyle/>
                    <a:p>
                      <a:pPr marL="0" marR="0" indent="0" algn="ctr" fontAlgn="base" latinLnBrk="0">
                        <a:lnSpc>
                          <a:spcPct val="160000"/>
                        </a:lnSpc>
                        <a:spcBef>
                          <a:spcPts val="0"/>
                        </a:spcBef>
                        <a:spcAft>
                          <a:spcPts val="0"/>
                        </a:spcAft>
                      </a:pPr>
                      <a:r>
                        <a:rPr lang="ko-KR" altLang="en-US" sz="1400" kern="0" spc="-20" dirty="0">
                          <a:solidFill>
                            <a:srgbClr val="002060"/>
                          </a:solidFill>
                          <a:effectLst/>
                          <a:latin typeface="+mn-lt"/>
                        </a:rPr>
                        <a:t>복수전공</a:t>
                      </a:r>
                      <a:r>
                        <a:rPr lang="vi-VN" altLang="ko-KR" sz="1400" kern="0" spc="-20" dirty="0">
                          <a:solidFill>
                            <a:srgbClr val="002060"/>
                          </a:solidFill>
                          <a:effectLst/>
                          <a:latin typeface="+mn-lt"/>
                        </a:rPr>
                        <a:t/>
                      </a:r>
                      <a:br>
                        <a:rPr lang="vi-VN" altLang="ko-KR" sz="1400" kern="0" spc="-20" dirty="0">
                          <a:solidFill>
                            <a:srgbClr val="002060"/>
                          </a:solidFill>
                          <a:effectLst/>
                          <a:latin typeface="+mn-lt"/>
                        </a:rPr>
                      </a:br>
                      <a:r>
                        <a:rPr lang="vi-VN" altLang="ko-KR" sz="1400" kern="0" spc="-20" dirty="0">
                          <a:solidFill>
                            <a:srgbClr val="002060"/>
                          </a:solidFill>
                          <a:effectLst/>
                          <a:latin typeface="+mn-lt"/>
                        </a:rPr>
                        <a:t>Chuyên kép</a:t>
                      </a:r>
                      <a:endParaRPr lang="ko-KR" altLang="en-US" sz="14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Sinh</a:t>
                      </a: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viên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ngoài</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học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các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môn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chính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còn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phải</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học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các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môn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kép</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của</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khác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trên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45~60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tín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chỉ</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endParaRPr lang="ko-KR" altLang="en-US" sz="1400" kern="0" spc="-2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4187017085"/>
                  </a:ext>
                </a:extLst>
              </a:tr>
              <a:tr h="980095">
                <a:tc>
                  <a:txBody>
                    <a:bodyPr/>
                    <a:lstStyle/>
                    <a:p>
                      <a:pPr marL="0" marR="0" indent="0" algn="ctr" fontAlgn="base" latinLnBrk="0">
                        <a:lnSpc>
                          <a:spcPct val="160000"/>
                        </a:lnSpc>
                        <a:spcBef>
                          <a:spcPts val="0"/>
                        </a:spcBef>
                        <a:spcAft>
                          <a:spcPts val="0"/>
                        </a:spcAft>
                      </a:pPr>
                      <a:r>
                        <a:rPr lang="ko-KR" altLang="en-US" sz="1400" kern="0" spc="0" dirty="0">
                          <a:solidFill>
                            <a:srgbClr val="002060"/>
                          </a:solidFill>
                          <a:effectLst/>
                          <a:latin typeface="+mn-ea"/>
                          <a:ea typeface="+mn-ea"/>
                          <a:cs typeface="Arial" panose="020B0604020202020204" pitchFamily="34" charset="0"/>
                        </a:rPr>
                        <a:t>부전공</a:t>
                      </a:r>
                      <a:r>
                        <a:rPr lang="vi-VN" altLang="ko-KR" sz="1400" kern="0" spc="0" dirty="0">
                          <a:solidFill>
                            <a:srgbClr val="002060"/>
                          </a:solidFill>
                          <a:effectLst/>
                          <a:latin typeface="+mn-ea"/>
                          <a:ea typeface="+mn-ea"/>
                          <a:cs typeface="Arial" panose="020B0604020202020204" pitchFamily="34" charset="0"/>
                        </a:rPr>
                        <a:t/>
                      </a:r>
                      <a:br>
                        <a:rPr lang="vi-VN" altLang="ko-KR" sz="1400" kern="0" spc="0" dirty="0">
                          <a:solidFill>
                            <a:srgbClr val="002060"/>
                          </a:solidFill>
                          <a:effectLst/>
                          <a:latin typeface="+mn-ea"/>
                          <a:ea typeface="+mn-ea"/>
                          <a:cs typeface="Arial" panose="020B0604020202020204" pitchFamily="34" charset="0"/>
                        </a:rPr>
                      </a:br>
                      <a:r>
                        <a:rPr lang="vi-VN" altLang="ko-KR" sz="1400" kern="0" spc="0" dirty="0">
                          <a:solidFill>
                            <a:srgbClr val="002060"/>
                          </a:solidFill>
                          <a:effectLst/>
                          <a:latin typeface="Arial" panose="020B0604020202020204" pitchFamily="34" charset="0"/>
                          <a:ea typeface="+mn-ea"/>
                          <a:cs typeface="Arial" panose="020B0604020202020204" pitchFamily="34" charset="0"/>
                        </a:rPr>
                        <a:t>Phụ chuyên ngành</a:t>
                      </a:r>
                      <a:endParaRPr lang="ko-KR" alt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tc>
                <a:tc>
                  <a:txBody>
                    <a:bodyPr/>
                    <a:lstStyle/>
                    <a:p>
                      <a:pPr algn="ctr" fontAlgn="base" latinLnBrk="1"/>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phụ</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là</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ngoài</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chính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sinh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viên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càn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phải</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học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them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trên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21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tín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chỉ</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của</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môn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chuyên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ngành</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khác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endParaRPr lang="ko-KR" altLang="en-US" sz="1400" kern="120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indent="0" algn="ctr" fontAlgn="base" latinLnBrk="1">
                        <a:lnSpc>
                          <a:spcPct val="160000"/>
                        </a:lnSpc>
                        <a:spcBef>
                          <a:spcPts val="0"/>
                        </a:spcBef>
                        <a:spcAft>
                          <a:spcPts val="0"/>
                        </a:spcAft>
                      </a:pP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2697883787"/>
                  </a:ext>
                </a:extLst>
              </a:tr>
            </a:tbl>
          </a:graphicData>
        </a:graphic>
      </p:graphicFrame>
    </p:spTree>
    <p:extLst>
      <p:ext uri="{BB962C8B-B14F-4D97-AF65-F5344CB8AC3E}">
        <p14:creationId xmlns:p14="http://schemas.microsoft.com/office/powerpoint/2010/main" val="1934658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6460"/>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13092" y="755205"/>
            <a:ext cx="7580871"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6) </a:t>
            </a:r>
            <a:r>
              <a:rPr lang="en-US" altLang="ko-KR" dirty="0" err="1">
                <a:solidFill>
                  <a:srgbClr val="002060"/>
                </a:solidFill>
                <a:latin typeface="Arial" panose="020B0604020202020204" pitchFamily="34" charset="0"/>
                <a:cs typeface="Arial" panose="020B0604020202020204" pitchFamily="34" charset="0"/>
              </a:rPr>
              <a:t>Thời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gian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endParaRPr lang="ko-KR" altLang="en-US"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38734" y="1115023"/>
            <a:ext cx="8171866" cy="1285288"/>
          </a:xfrm>
          <a:prstGeom prst="rect">
            <a:avLst/>
          </a:prstGeom>
          <a:noFill/>
        </p:spPr>
        <p:txBody>
          <a:bodyPr wrap="square" rtlCol="0">
            <a:spAutoFit/>
          </a:bodyPr>
          <a:lstStyle/>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(1)</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Tín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chỉ</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Creadit</a:t>
            </a:r>
            <a:r>
              <a:rPr lang="en-US" altLang="ko-KR" dirty="0">
                <a:solidFill>
                  <a:srgbClr val="002060"/>
                </a:solidFill>
                <a:latin typeface="Arial" panose="020B0604020202020204" pitchFamily="34" charset="0"/>
                <a:cs typeface="Arial" panose="020B0604020202020204" pitchFamily="34" charset="0"/>
              </a:rPr>
              <a:t> hour) </a:t>
            </a:r>
            <a:endParaRPr lang="ko-KR" altLang="en-US"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Mỗi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tuần</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1</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tiết</a:t>
            </a:r>
            <a:r>
              <a:rPr lang="ko-KR" altLang="en-US" dirty="0">
                <a:solidFill>
                  <a:srgbClr val="002060"/>
                </a:solidFill>
                <a:latin typeface="Arial" panose="020B0604020202020204" pitchFamily="34" charset="0"/>
                <a:cs typeface="Arial" panose="020B0604020202020204" pitchFamily="34" charset="0"/>
              </a:rPr>
              <a:t> * </a:t>
            </a:r>
            <a:r>
              <a:rPr lang="en-US" altLang="ko-KR" dirty="0">
                <a:solidFill>
                  <a:srgbClr val="002060"/>
                </a:solidFill>
                <a:latin typeface="Arial" panose="020B0604020202020204" pitchFamily="34" charset="0"/>
                <a:cs typeface="Arial" panose="020B0604020202020204" pitchFamily="34" charset="0"/>
              </a:rPr>
              <a:t>15 </a:t>
            </a:r>
            <a:r>
              <a:rPr lang="en-US" altLang="ko-KR" dirty="0" err="1">
                <a:solidFill>
                  <a:srgbClr val="002060"/>
                </a:solidFill>
                <a:latin typeface="Arial" panose="020B0604020202020204" pitchFamily="34" charset="0"/>
                <a:cs typeface="Arial" panose="020B0604020202020204" pitchFamily="34" charset="0"/>
              </a:rPr>
              <a:t>tuần</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 1 </a:t>
            </a:r>
            <a:r>
              <a:rPr lang="en-US" altLang="ko-KR" dirty="0" err="1">
                <a:solidFill>
                  <a:srgbClr val="002060"/>
                </a:solidFill>
                <a:latin typeface="Arial" panose="020B0604020202020204" pitchFamily="34" charset="0"/>
                <a:cs typeface="Arial" panose="020B0604020202020204" pitchFamily="34" charset="0"/>
              </a:rPr>
              <a:t>tín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chỉ</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 1</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môn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=3 </a:t>
            </a:r>
            <a:r>
              <a:rPr lang="en-US" altLang="ko-KR" dirty="0" err="1">
                <a:solidFill>
                  <a:srgbClr val="002060"/>
                </a:solidFill>
                <a:latin typeface="Arial" panose="020B0604020202020204" pitchFamily="34" charset="0"/>
                <a:cs typeface="Arial" panose="020B0604020202020204" pitchFamily="34" charset="0"/>
              </a:rPr>
              <a:t>tín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chỉ</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3</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giờ</a:t>
            </a:r>
            <a:endParaRPr lang="en-US" altLang="ko-KR" dirty="0">
              <a:solidFill>
                <a:srgbClr val="002060"/>
              </a:solidFill>
              <a:latin typeface="Arial" panose="020B0604020202020204" pitchFamily="34" charset="0"/>
              <a:cs typeface="Arial" panose="020B0604020202020204" pitchFamily="34" charset="0"/>
            </a:endParaRPr>
          </a:p>
          <a:p>
            <a:pPr>
              <a:lnSpc>
                <a:spcPct val="150000"/>
              </a:lnSpc>
            </a:pPr>
            <a:r>
              <a:rPr lang="en-US" altLang="ko-KR" dirty="0">
                <a:solidFill>
                  <a:srgbClr val="002060"/>
                </a:solidFill>
                <a:latin typeface="Arial" panose="020B0604020202020204" pitchFamily="34" charset="0"/>
                <a:cs typeface="Arial" panose="020B0604020202020204" pitchFamily="34" charset="0"/>
              </a:rPr>
              <a:t>(2) </a:t>
            </a:r>
            <a:r>
              <a:rPr lang="en-US" altLang="ko-KR" dirty="0" err="1">
                <a:solidFill>
                  <a:srgbClr val="002060"/>
                </a:solidFill>
                <a:latin typeface="Arial" panose="020B0604020202020204" pitchFamily="34" charset="0"/>
                <a:cs typeface="Arial" panose="020B0604020202020204" pitchFamily="34" charset="0"/>
              </a:rPr>
              <a:t>Thời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gian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tiết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 1</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tiết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75</a:t>
            </a:r>
            <a:r>
              <a:rPr lang="ko-KR" altLang="en-US"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phút</a:t>
            </a:r>
            <a:endParaRPr lang="ko-KR" altLang="en-US" dirty="0">
              <a:solidFill>
                <a:srgbClr val="002060"/>
              </a:solidFill>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142305" y="188241"/>
            <a:ext cx="7580871" cy="523220"/>
          </a:xfrm>
          <a:prstGeom prst="rect">
            <a:avLst/>
          </a:prstGeom>
          <a:noFill/>
        </p:spPr>
        <p:txBody>
          <a:bodyPr wrap="square" rtlCol="0">
            <a:spAutoFit/>
          </a:bodyPr>
          <a:lstStyle/>
          <a:p>
            <a:r>
              <a:rPr lang="en-US" altLang="ko-KR" sz="2800" dirty="0">
                <a:solidFill>
                  <a:srgbClr val="002060"/>
                </a:solidFill>
              </a:rPr>
              <a:t>2. </a:t>
            </a:r>
            <a:r>
              <a:rPr lang="en-US" altLang="ko-KR" sz="2800" dirty="0" err="1">
                <a:solidFill>
                  <a:srgbClr val="002060"/>
                </a:solidFill>
                <a:latin typeface="Arial" panose="020B0604020202020204" pitchFamily="34" charset="0"/>
                <a:cs typeface="Arial" panose="020B0604020202020204" pitchFamily="34" charset="0"/>
              </a:rPr>
              <a:t>Chế</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độ</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giảng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dạy</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tập</a:t>
            </a:r>
            <a:endParaRPr lang="ko-KR" altLang="en-US" sz="2800" dirty="0">
              <a:solidFill>
                <a:srgbClr val="002060"/>
              </a:solidFill>
            </a:endParaRPr>
          </a:p>
        </p:txBody>
      </p:sp>
      <p:graphicFrame>
        <p:nvGraphicFramePr>
          <p:cNvPr id="10" name="표 6">
            <a:extLst>
              <a:ext uri="{FF2B5EF4-FFF2-40B4-BE49-F238E27FC236}">
                <a16:creationId xmlns:a16="http://schemas.microsoft.com/office/drawing/2014/main" id="{7A1D3295-8072-44A1-88CD-77D8DD98D860}"/>
              </a:ext>
            </a:extLst>
          </p:cNvPr>
          <p:cNvGraphicFramePr>
            <a:graphicFrameLocks noGrp="1"/>
          </p:cNvGraphicFramePr>
          <p:nvPr>
            <p:extLst>
              <p:ext uri="{D42A27DB-BD31-4B8C-83A1-F6EECF244321}">
                <p14:modId xmlns:p14="http://schemas.microsoft.com/office/powerpoint/2010/main" val="4256171723"/>
              </p:ext>
            </p:extLst>
          </p:nvPr>
        </p:nvGraphicFramePr>
        <p:xfrm>
          <a:off x="1646768" y="2453851"/>
          <a:ext cx="8739445" cy="3331097"/>
        </p:xfrm>
        <a:graphic>
          <a:graphicData uri="http://schemas.openxmlformats.org/drawingml/2006/table">
            <a:tbl>
              <a:tblPr>
                <a:tableStyleId>{8A107856-5554-42FB-B03E-39F5DBC370BA}</a:tableStyleId>
              </a:tblPr>
              <a:tblGrid>
                <a:gridCol w="2525370">
                  <a:extLst>
                    <a:ext uri="{9D8B030D-6E8A-4147-A177-3AD203B41FA5}">
                      <a16:colId xmlns:a16="http://schemas.microsoft.com/office/drawing/2014/main" val="1702955677"/>
                    </a:ext>
                  </a:extLst>
                </a:gridCol>
                <a:gridCol w="6214075">
                  <a:extLst>
                    <a:ext uri="{9D8B030D-6E8A-4147-A177-3AD203B41FA5}">
                      <a16:colId xmlns:a16="http://schemas.microsoft.com/office/drawing/2014/main" val="3834135227"/>
                    </a:ext>
                  </a:extLst>
                </a:gridCol>
              </a:tblGrid>
              <a:tr h="434371">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0" spc="0" baseline="0" dirty="0" err="1">
                          <a:solidFill>
                            <a:srgbClr val="002060"/>
                          </a:solidFill>
                          <a:effectLst/>
                          <a:latin typeface="Arial" panose="020B0604020202020204" pitchFamily="34" charset="0"/>
                          <a:ea typeface="Arial Unicode MS" pitchFamily="50" charset="-127"/>
                          <a:cs typeface="Arial" panose="020B0604020202020204" pitchFamily="34" charset="0"/>
                        </a:rPr>
                        <a:t>học</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Thời</a:t>
                      </a:r>
                      <a:r>
                        <a:rPr lang="en-US" altLang="ko-KR" sz="1400" kern="0" spc="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0" spc="0" baseline="0" dirty="0" err="1">
                          <a:solidFill>
                            <a:srgbClr val="002060"/>
                          </a:solidFill>
                          <a:effectLst/>
                          <a:latin typeface="Arial" panose="020B0604020202020204" pitchFamily="34" charset="0"/>
                          <a:ea typeface="Arial Unicode MS" pitchFamily="50" charset="-127"/>
                          <a:cs typeface="Arial" panose="020B0604020202020204" pitchFamily="34" charset="0"/>
                        </a:rPr>
                        <a:t>gian</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413818">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0" dirty="0">
                          <a:solidFill>
                            <a:srgbClr val="002060"/>
                          </a:solidFill>
                          <a:effectLst/>
                          <a:latin typeface="Arial" panose="020B0604020202020204" pitchFamily="34" charset="0"/>
                          <a:ea typeface="Arial Unicode MS" pitchFamily="50" charset="-127"/>
                          <a:cs typeface="Arial" panose="020B0604020202020204" pitchFamily="34" charset="0"/>
                        </a:rPr>
                        <a:t> 1</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09:00 ~ 10:15</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304933980"/>
                  </a:ext>
                </a:extLst>
              </a:tr>
              <a:tr h="413818">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20" dirty="0">
                          <a:solidFill>
                            <a:srgbClr val="002060"/>
                          </a:solidFill>
                          <a:effectLst/>
                          <a:latin typeface="Arial" panose="020B0604020202020204" pitchFamily="34" charset="0"/>
                          <a:ea typeface="Arial Unicode MS" pitchFamily="50" charset="-127"/>
                          <a:cs typeface="Arial" panose="020B0604020202020204" pitchFamily="34" charset="0"/>
                        </a:rPr>
                        <a:t> 2</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10:30 ~ 11:45</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4187017085"/>
                  </a:ext>
                </a:extLst>
              </a:tr>
              <a:tr h="413818">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0" dirty="0">
                          <a:solidFill>
                            <a:srgbClr val="002060"/>
                          </a:solidFill>
                          <a:effectLst/>
                          <a:latin typeface="Arial" panose="020B0604020202020204" pitchFamily="34" charset="0"/>
                          <a:ea typeface="Arial Unicode MS" pitchFamily="50" charset="-127"/>
                          <a:cs typeface="Arial" panose="020B0604020202020204" pitchFamily="34" charset="0"/>
                        </a:rPr>
                        <a:t> 3</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12:00 ~ 13:15</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359640877"/>
                  </a:ext>
                </a:extLst>
              </a:tr>
              <a:tr h="413818">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0" dirty="0">
                          <a:solidFill>
                            <a:srgbClr val="002060"/>
                          </a:solidFill>
                          <a:effectLst/>
                          <a:latin typeface="Arial" panose="020B0604020202020204" pitchFamily="34" charset="0"/>
                          <a:ea typeface="Arial Unicode MS" pitchFamily="50" charset="-127"/>
                          <a:cs typeface="Arial" panose="020B0604020202020204" pitchFamily="34" charset="0"/>
                        </a:rPr>
                        <a:t> 4</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lvl="0" indent="0" algn="ctr" defTabSz="914400" rtl="0" eaLnBrk="1" fontAlgn="base" latinLnBrk="1" hangingPunct="1">
                        <a:lnSpc>
                          <a:spcPct val="100000"/>
                        </a:lnSpc>
                        <a:spcBef>
                          <a:spcPts val="0"/>
                        </a:spcBef>
                        <a:spcAft>
                          <a:spcPts val="0"/>
                        </a:spcAft>
                        <a:buClrTx/>
                        <a:buSzTx/>
                        <a:buFontTx/>
                        <a:buNone/>
                        <a:tabLst/>
                        <a:defRPr/>
                      </a:pP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13:30 ~ 14:45</a:t>
                      </a:r>
                      <a:endParaRPr lang="ko-KR" altLang="en-US" sz="1400" kern="120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2697883787"/>
                  </a:ext>
                </a:extLst>
              </a:tr>
              <a:tr h="413818">
                <a:tc>
                  <a:txBody>
                    <a:bodyPr/>
                    <a:lstStyle/>
                    <a:p>
                      <a:pPr marL="0" marR="0" indent="0" algn="ctr" fontAlgn="base" latinLnBrk="0">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0" dirty="0">
                          <a:solidFill>
                            <a:srgbClr val="002060"/>
                          </a:solidFill>
                          <a:effectLst/>
                          <a:latin typeface="Arial" panose="020B0604020202020204" pitchFamily="34" charset="0"/>
                          <a:ea typeface="Arial Unicode MS" pitchFamily="50" charset="-127"/>
                          <a:cs typeface="Arial" panose="020B0604020202020204" pitchFamily="34" charset="0"/>
                        </a:rPr>
                        <a:t> 5</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algn="ctr" fontAlgn="base" latinLnBrk="1"/>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15:00 ~ 16:15</a:t>
                      </a:r>
                    </a:p>
                  </a:txBody>
                  <a:tcPr marL="17907" marR="17907" marT="17907" marB="17907" anchor="ctr"/>
                </a:tc>
                <a:extLst>
                  <a:ext uri="{0D108BD9-81ED-4DB2-BD59-A6C34878D82A}">
                    <a16:rowId xmlns:a16="http://schemas.microsoft.com/office/drawing/2014/main" val="2879197485"/>
                  </a:ext>
                </a:extLst>
              </a:tr>
              <a:tr h="413818">
                <a:tc>
                  <a:txBody>
                    <a:bodyPr/>
                    <a:lstStyle/>
                    <a:p>
                      <a:pPr marL="0" marR="0" indent="0" algn="ctr" fontAlgn="base" latinLnBrk="1">
                        <a:lnSpc>
                          <a:spcPct val="160000"/>
                        </a:lnSpc>
                        <a:spcBef>
                          <a:spcPts val="0"/>
                        </a:spcBef>
                        <a:spcAft>
                          <a:spcPts val="0"/>
                        </a:spcAft>
                      </a:pPr>
                      <a:r>
                        <a:rPr lang="en-US" altLang="ko-KR" sz="1400" kern="0" spc="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20" dirty="0">
                          <a:solidFill>
                            <a:srgbClr val="002060"/>
                          </a:solidFill>
                          <a:effectLst/>
                          <a:latin typeface="Arial" panose="020B0604020202020204" pitchFamily="34" charset="0"/>
                          <a:ea typeface="Arial Unicode MS" pitchFamily="50" charset="-127"/>
                          <a:cs typeface="Arial" panose="020B0604020202020204" pitchFamily="34" charset="0"/>
                        </a:rPr>
                        <a:t> 6</a:t>
                      </a:r>
                      <a:endParaRPr lang="ko-KR" altLang="en-US" sz="1400" kern="0" spc="-2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16:30 ~ 17:45</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113930657"/>
                  </a:ext>
                </a:extLst>
              </a:tr>
              <a:tr h="413818">
                <a:tc>
                  <a:txBody>
                    <a:bodyPr/>
                    <a:lstStyle/>
                    <a:p>
                      <a:pPr marL="0" marR="0" indent="0" algn="ctr" fontAlgn="base" latinLnBrk="1">
                        <a:lnSpc>
                          <a:spcPct val="160000"/>
                        </a:lnSpc>
                        <a:spcBef>
                          <a:spcPts val="0"/>
                        </a:spcBef>
                        <a:spcAft>
                          <a:spcPts val="0"/>
                        </a:spcAft>
                      </a:pPr>
                      <a:r>
                        <a:rPr lang="en-US" altLang="ko-KR" sz="1400" kern="0" spc="-20" dirty="0" err="1">
                          <a:solidFill>
                            <a:srgbClr val="002060"/>
                          </a:solidFill>
                          <a:effectLst/>
                          <a:latin typeface="Arial" panose="020B0604020202020204" pitchFamily="34" charset="0"/>
                          <a:ea typeface="Arial Unicode MS" pitchFamily="50" charset="-127"/>
                          <a:cs typeface="Arial" panose="020B0604020202020204" pitchFamily="34" charset="0"/>
                        </a:rPr>
                        <a:t>Ngoài</a:t>
                      </a:r>
                      <a:r>
                        <a:rPr lang="en-US" altLang="ko-KR" sz="1400" kern="0" spc="-2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0" spc="-20" baseline="0" dirty="0" err="1">
                          <a:solidFill>
                            <a:srgbClr val="002060"/>
                          </a:solidFill>
                          <a:effectLst/>
                          <a:latin typeface="Arial" panose="020B0604020202020204" pitchFamily="34" charset="0"/>
                          <a:ea typeface="Arial Unicode MS" pitchFamily="50" charset="-127"/>
                          <a:cs typeface="Arial" panose="020B0604020202020204" pitchFamily="34" charset="0"/>
                        </a:rPr>
                        <a:t>tiết</a:t>
                      </a:r>
                      <a:r>
                        <a:rPr lang="en-US" altLang="ko-KR" sz="1400" kern="0" spc="-2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0" spc="-20" dirty="0">
                          <a:solidFill>
                            <a:srgbClr val="002060"/>
                          </a:solidFill>
                          <a:effectLst/>
                          <a:latin typeface="Arial" panose="020B0604020202020204" pitchFamily="34" charset="0"/>
                          <a:ea typeface="Arial Unicode MS" pitchFamily="50" charset="-127"/>
                          <a:cs typeface="Arial" panose="020B0604020202020204" pitchFamily="34" charset="0"/>
                        </a:rPr>
                        <a:t>6</a:t>
                      </a:r>
                      <a:endParaRPr lang="ko-KR" altLang="en-US" sz="1400" kern="0" spc="-2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16:30 ~ 19:15 (</a:t>
                      </a:r>
                      <a:r>
                        <a:rPr lang="en-US" altLang="ko-KR" sz="1400" kern="1200" dirty="0" err="1">
                          <a:solidFill>
                            <a:srgbClr val="002060"/>
                          </a:solidFill>
                          <a:effectLst/>
                          <a:latin typeface="Arial" panose="020B0604020202020204" pitchFamily="34" charset="0"/>
                          <a:ea typeface="Arial Unicode MS" pitchFamily="50" charset="-127"/>
                          <a:cs typeface="Arial" panose="020B0604020202020204" pitchFamily="34" charset="0"/>
                        </a:rPr>
                        <a:t>môn</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học</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3 </a:t>
                      </a:r>
                      <a:r>
                        <a:rPr lang="en-US" altLang="ko-KR" sz="1400" kern="1200" baseline="0" dirty="0" err="1">
                          <a:solidFill>
                            <a:srgbClr val="002060"/>
                          </a:solidFill>
                          <a:effectLst/>
                          <a:latin typeface="Arial" panose="020B0604020202020204" pitchFamily="34" charset="0"/>
                          <a:ea typeface="Arial Unicode MS" pitchFamily="50" charset="-127"/>
                          <a:cs typeface="Arial" panose="020B0604020202020204" pitchFamily="34" charset="0"/>
                        </a:rPr>
                        <a:t>tiếng</a:t>
                      </a:r>
                      <a:r>
                        <a:rPr lang="en-US" altLang="ko-KR" sz="1400" kern="1200" baseline="0" dirty="0">
                          <a:solidFill>
                            <a:srgbClr val="002060"/>
                          </a:solidFill>
                          <a:effectLst/>
                          <a:latin typeface="Arial" panose="020B0604020202020204" pitchFamily="34" charset="0"/>
                          <a:ea typeface="Arial Unicode MS" pitchFamily="50" charset="-127"/>
                          <a:cs typeface="Arial" panose="020B0604020202020204" pitchFamily="34" charset="0"/>
                        </a:rPr>
                        <a:t> </a:t>
                      </a:r>
                      <a:r>
                        <a:rPr lang="en-US" altLang="ko-KR" sz="1400" kern="1200" dirty="0">
                          <a:solidFill>
                            <a:srgbClr val="002060"/>
                          </a:solidFill>
                          <a:effectLst/>
                          <a:latin typeface="Arial" panose="020B0604020202020204" pitchFamily="34" charset="0"/>
                          <a:ea typeface="Arial Unicode MS" pitchFamily="50" charset="-127"/>
                          <a:cs typeface="Arial" panose="020B0604020202020204" pitchFamily="34" charset="0"/>
                        </a:rPr>
                        <a:t>) </a:t>
                      </a:r>
                      <a:endParaRPr lang="ko-KR" altLang="en-US" sz="1400" kern="0" spc="0" dirty="0">
                        <a:solidFill>
                          <a:srgbClr val="002060"/>
                        </a:solidFill>
                        <a:effectLst/>
                        <a:latin typeface="Arial" panose="020B0604020202020204" pitchFamily="34" charset="0"/>
                        <a:ea typeface="Arial Unicode MS" pitchFamily="50" charset="-127"/>
                        <a:cs typeface="Arial" panose="020B0604020202020204" pitchFamily="34" charset="0"/>
                      </a:endParaRPr>
                    </a:p>
                  </a:txBody>
                  <a:tcPr marL="17907" marR="17907" marT="17907" marB="17907" anchor="ctr"/>
                </a:tc>
                <a:extLst>
                  <a:ext uri="{0D108BD9-81ED-4DB2-BD59-A6C34878D82A}">
                    <a16:rowId xmlns:a16="http://schemas.microsoft.com/office/drawing/2014/main" val="4027217219"/>
                  </a:ext>
                </a:extLst>
              </a:tr>
            </a:tbl>
          </a:graphicData>
        </a:graphic>
      </p:graphicFrame>
    </p:spTree>
    <p:extLst>
      <p:ext uri="{BB962C8B-B14F-4D97-AF65-F5344CB8AC3E}">
        <p14:creationId xmlns:p14="http://schemas.microsoft.com/office/powerpoint/2010/main" val="319296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24426"/>
            <a:ext cx="12192001" cy="6098135"/>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704454" y="2394604"/>
            <a:ext cx="7580871" cy="523220"/>
          </a:xfrm>
          <a:prstGeom prst="rect">
            <a:avLst/>
          </a:prstGeom>
          <a:noFill/>
        </p:spPr>
        <p:txBody>
          <a:bodyPr wrap="square" rtlCol="0">
            <a:spAutoFit/>
          </a:bodyPr>
          <a:lstStyle/>
          <a:p>
            <a:r>
              <a:rPr lang="ko-KR" altLang="en-US" sz="2800" dirty="0" err="1">
                <a:solidFill>
                  <a:srgbClr val="002060"/>
                </a:solidFill>
              </a:rPr>
              <a:t>수업제도</a:t>
            </a:r>
            <a:r>
              <a:rPr lang="ko-KR" altLang="en-US" sz="2800" dirty="0">
                <a:solidFill>
                  <a:srgbClr val="002060"/>
                </a:solidFill>
              </a:rPr>
              <a:t> 안내</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graphicFrame>
        <p:nvGraphicFramePr>
          <p:cNvPr id="7" name="표 6"/>
          <p:cNvGraphicFramePr>
            <a:graphicFrameLocks noGrp="1"/>
          </p:cNvGraphicFramePr>
          <p:nvPr>
            <p:extLst>
              <p:ext uri="{D42A27DB-BD31-4B8C-83A1-F6EECF244321}">
                <p14:modId xmlns:p14="http://schemas.microsoft.com/office/powerpoint/2010/main" val="2295399825"/>
              </p:ext>
            </p:extLst>
          </p:nvPr>
        </p:nvGraphicFramePr>
        <p:xfrm>
          <a:off x="804070" y="1150268"/>
          <a:ext cx="6943392" cy="4149090"/>
        </p:xfrm>
        <a:graphic>
          <a:graphicData uri="http://schemas.openxmlformats.org/drawingml/2006/table">
            <a:tbl>
              <a:tblPr>
                <a:tableStyleId>{8A107856-5554-42FB-B03E-39F5DBC370BA}</a:tableStyleId>
              </a:tblPr>
              <a:tblGrid>
                <a:gridCol w="1556584">
                  <a:extLst>
                    <a:ext uri="{9D8B030D-6E8A-4147-A177-3AD203B41FA5}">
                      <a16:colId xmlns:a16="http://schemas.microsoft.com/office/drawing/2014/main" val="1702955677"/>
                    </a:ext>
                  </a:extLst>
                </a:gridCol>
                <a:gridCol w="3001114">
                  <a:extLst>
                    <a:ext uri="{9D8B030D-6E8A-4147-A177-3AD203B41FA5}">
                      <a16:colId xmlns:a16="http://schemas.microsoft.com/office/drawing/2014/main" val="2050599416"/>
                    </a:ext>
                  </a:extLst>
                </a:gridCol>
                <a:gridCol w="2385694">
                  <a:extLst>
                    <a:ext uri="{9D8B030D-6E8A-4147-A177-3AD203B41FA5}">
                      <a16:colId xmlns:a16="http://schemas.microsoft.com/office/drawing/2014/main" val="3834135227"/>
                    </a:ext>
                  </a:extLst>
                </a:gridCol>
              </a:tblGrid>
              <a:tr h="347289">
                <a:tc>
                  <a:txBody>
                    <a:bodyPr/>
                    <a:lstStyle/>
                    <a:p>
                      <a:pPr marL="0" marR="0" indent="0" algn="ctr" fontAlgn="base" latinLnBrk="0">
                        <a:lnSpc>
                          <a:spcPct val="160000"/>
                        </a:lnSpc>
                        <a:spcBef>
                          <a:spcPts val="0"/>
                        </a:spcBef>
                        <a:spcAft>
                          <a:spcPts val="0"/>
                        </a:spcAft>
                      </a:pP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Điểm</a:t>
                      </a:r>
                      <a:endParaRPr lang="ko-KR" alt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Điểm</a:t>
                      </a:r>
                      <a:r>
                        <a:rPr lang="en-US" altLang="ko-KR" sz="1400" b="1" kern="0" spc="-20" dirty="0">
                          <a:solidFill>
                            <a:srgbClr val="002060"/>
                          </a:solidFill>
                          <a:effectLst/>
                          <a:latin typeface="Arial" panose="020B0604020202020204" pitchFamily="34" charset="0"/>
                          <a:ea typeface="+mn-ea"/>
                          <a:cs typeface="Arial" panose="020B0604020202020204" pitchFamily="34" charset="0"/>
                        </a:rPr>
                        <a:t> </a:t>
                      </a: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số</a:t>
                      </a:r>
                      <a:r>
                        <a:rPr lang="en-US" altLang="ko-KR" sz="1400" b="1" kern="0" spc="-20" dirty="0">
                          <a:solidFill>
                            <a:srgbClr val="002060"/>
                          </a:solidFill>
                          <a:effectLst/>
                          <a:latin typeface="Arial" panose="020B0604020202020204" pitchFamily="34" charset="0"/>
                          <a:ea typeface="+mn-ea"/>
                          <a:cs typeface="Arial" panose="020B0604020202020204" pitchFamily="34" charset="0"/>
                        </a:rPr>
                        <a:t> </a:t>
                      </a: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đạt</a:t>
                      </a:r>
                      <a:r>
                        <a:rPr lang="en-US" altLang="ko-KR" sz="1400" b="1" kern="0" spc="-20" dirty="0">
                          <a:solidFill>
                            <a:srgbClr val="002060"/>
                          </a:solidFill>
                          <a:effectLst/>
                          <a:latin typeface="Arial" panose="020B0604020202020204" pitchFamily="34" charset="0"/>
                          <a:ea typeface="+mn-ea"/>
                          <a:cs typeface="Arial" panose="020B0604020202020204" pitchFamily="34" charset="0"/>
                        </a:rPr>
                        <a:t> </a:t>
                      </a: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được</a:t>
                      </a:r>
                      <a:endParaRPr lang="ko-KR" alt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Trung</a:t>
                      </a:r>
                      <a:r>
                        <a:rPr lang="ko-KR" altLang="en-US" sz="1400" b="1" kern="0" spc="-20" dirty="0">
                          <a:solidFill>
                            <a:srgbClr val="002060"/>
                          </a:solidFill>
                          <a:effectLst/>
                          <a:latin typeface="Arial" panose="020B0604020202020204" pitchFamily="34" charset="0"/>
                          <a:ea typeface="+mn-ea"/>
                          <a:cs typeface="Arial" panose="020B0604020202020204" pitchFamily="34" charset="0"/>
                        </a:rPr>
                        <a:t> </a:t>
                      </a: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bình</a:t>
                      </a:r>
                      <a:r>
                        <a:rPr lang="en-US" altLang="ko-KR" sz="1400" b="1" kern="0" spc="-20" dirty="0">
                          <a:solidFill>
                            <a:srgbClr val="002060"/>
                          </a:solidFill>
                          <a:effectLst/>
                          <a:latin typeface="Arial" panose="020B0604020202020204" pitchFamily="34" charset="0"/>
                          <a:ea typeface="+mn-ea"/>
                          <a:cs typeface="Arial" panose="020B0604020202020204" pitchFamily="34" charset="0"/>
                        </a:rPr>
                        <a:t> </a:t>
                      </a:r>
                      <a:r>
                        <a:rPr lang="en-US" altLang="ko-KR" sz="1400" b="1" kern="0" spc="-20" dirty="0" err="1">
                          <a:solidFill>
                            <a:srgbClr val="002060"/>
                          </a:solidFill>
                          <a:effectLst/>
                          <a:latin typeface="Arial" panose="020B0604020202020204" pitchFamily="34" charset="0"/>
                          <a:ea typeface="+mn-ea"/>
                          <a:cs typeface="Arial" panose="020B0604020202020204" pitchFamily="34" charset="0"/>
                        </a:rPr>
                        <a:t>môn</a:t>
                      </a:r>
                      <a:endParaRPr lang="ko-KR" alt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A+</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95 - 100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a:solidFill>
                            <a:srgbClr val="002060"/>
                          </a:solidFill>
                          <a:effectLst/>
                          <a:latin typeface="Arial" panose="020B0604020202020204" pitchFamily="34" charset="0"/>
                          <a:ea typeface="+mn-ea"/>
                          <a:cs typeface="Arial" panose="020B0604020202020204" pitchFamily="34" charset="0"/>
                        </a:rPr>
                        <a:t>4.5</a:t>
                      </a:r>
                      <a:endParaRPr lang="en-US" sz="1400" kern="0" spc="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1424245934"/>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A0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90 - 94</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4.0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2430662329"/>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B+</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85 - 89</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3.5</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877897102"/>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B0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80 - 84</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3.0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304933980"/>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C+</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75 - 79</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2.5</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4187017085"/>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C0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70 - 74</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2.0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59640877"/>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D+</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65 - 69</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1.5</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697883787"/>
                  </a:ext>
                </a:extLst>
              </a:tr>
              <a:tr h="347289">
                <a:tc>
                  <a:txBody>
                    <a:bodyPr/>
                    <a:lstStyle/>
                    <a:p>
                      <a:pPr marL="762000" marR="0" indent="0" algn="l" fontAlgn="base" latinLnBrk="0">
                        <a:lnSpc>
                          <a:spcPct val="160000"/>
                        </a:lnSpc>
                        <a:spcBef>
                          <a:spcPts val="0"/>
                        </a:spcBef>
                        <a:spcAft>
                          <a:spcPts val="0"/>
                        </a:spcAft>
                      </a:pPr>
                      <a:r>
                        <a:rPr lang="en-US" sz="1400" kern="0" spc="-20">
                          <a:solidFill>
                            <a:srgbClr val="002060"/>
                          </a:solidFill>
                          <a:effectLst/>
                          <a:latin typeface="Arial" panose="020B0604020202020204" pitchFamily="34" charset="0"/>
                          <a:ea typeface="+mn-ea"/>
                          <a:cs typeface="Arial" panose="020B0604020202020204" pitchFamily="34" charset="0"/>
                        </a:rPr>
                        <a:t>D0</a:t>
                      </a:r>
                      <a:endParaRPr lang="en-US" sz="1400" kern="0" spc="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60 - 64</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1.0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879197485"/>
                  </a:ext>
                </a:extLst>
              </a:tr>
              <a:tr h="347289">
                <a:tc>
                  <a:txBody>
                    <a:bodyPr/>
                    <a:lstStyle/>
                    <a:p>
                      <a:pPr marL="762000" marR="0" indent="0" algn="l" fontAlgn="base" latinLnBrk="0">
                        <a:lnSpc>
                          <a:spcPct val="160000"/>
                        </a:lnSpc>
                        <a:spcBef>
                          <a:spcPts val="0"/>
                        </a:spcBef>
                        <a:spcAft>
                          <a:spcPts val="0"/>
                        </a:spcAft>
                      </a:pPr>
                      <a:r>
                        <a:rPr lang="en-US" sz="1400" kern="0" spc="-20">
                          <a:solidFill>
                            <a:srgbClr val="002060"/>
                          </a:solidFill>
                          <a:effectLst/>
                          <a:latin typeface="Arial" panose="020B0604020202020204" pitchFamily="34" charset="0"/>
                          <a:ea typeface="+mn-ea"/>
                          <a:cs typeface="Arial" panose="020B0604020202020204" pitchFamily="34" charset="0"/>
                        </a:rPr>
                        <a:t>F</a:t>
                      </a:r>
                      <a:endParaRPr lang="en-US" sz="1400" kern="0" spc="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altLang="ko-KR" sz="1400" kern="0" spc="-20" dirty="0">
                          <a:solidFill>
                            <a:srgbClr val="002060"/>
                          </a:solidFill>
                          <a:effectLst/>
                          <a:latin typeface="Arial" panose="020B0604020202020204" pitchFamily="34" charset="0"/>
                          <a:ea typeface="+mn-ea"/>
                          <a:cs typeface="Arial" panose="020B0604020202020204" pitchFamily="34" charset="0"/>
                        </a:rPr>
                        <a:t>60 </a:t>
                      </a:r>
                      <a:r>
                        <a:rPr lang="ko-KR" altLang="en-US" sz="1400" kern="0" spc="-20" dirty="0">
                          <a:solidFill>
                            <a:srgbClr val="002060"/>
                          </a:solidFill>
                          <a:effectLst/>
                          <a:latin typeface="Arial" panose="020B0604020202020204" pitchFamily="34" charset="0"/>
                          <a:ea typeface="+mn-ea"/>
                          <a:cs typeface="Arial" panose="020B0604020202020204" pitchFamily="34" charset="0"/>
                        </a:rPr>
                        <a:t>미만</a:t>
                      </a:r>
                      <a:endParaRPr lang="ko-KR" alt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0</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13930657"/>
                  </a:ext>
                </a:extLst>
              </a:tr>
              <a:tr h="347289">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P / NP</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altLang="ko-KR" sz="1400" kern="0" spc="-20" dirty="0" err="1">
                          <a:solidFill>
                            <a:srgbClr val="002060"/>
                          </a:solidFill>
                          <a:effectLst/>
                          <a:latin typeface="Arial" panose="020B0604020202020204" pitchFamily="34" charset="0"/>
                          <a:ea typeface="+mn-ea"/>
                          <a:cs typeface="Arial" panose="020B0604020202020204" pitchFamily="34" charset="0"/>
                        </a:rPr>
                        <a:t>Đạt</a:t>
                      </a:r>
                      <a:r>
                        <a:rPr lang="ko-KR" altLang="en-US" sz="1400" kern="0" spc="-20" dirty="0">
                          <a:solidFill>
                            <a:srgbClr val="002060"/>
                          </a:solidFill>
                          <a:effectLst/>
                          <a:latin typeface="Arial" panose="020B0604020202020204" pitchFamily="34" charset="0"/>
                          <a:ea typeface="+mn-ea"/>
                          <a:cs typeface="Arial" panose="020B0604020202020204" pitchFamily="34" charset="0"/>
                        </a:rPr>
                        <a:t> </a:t>
                      </a:r>
                      <a:r>
                        <a:rPr lang="en-US" altLang="ko-KR" sz="1400" kern="0" spc="-20" dirty="0">
                          <a:solidFill>
                            <a:srgbClr val="002060"/>
                          </a:solidFill>
                          <a:effectLst/>
                          <a:latin typeface="Arial" panose="020B0604020202020204" pitchFamily="34" charset="0"/>
                          <a:ea typeface="+mn-ea"/>
                          <a:cs typeface="Arial" panose="020B0604020202020204" pitchFamily="34" charset="0"/>
                        </a:rPr>
                        <a:t>/ </a:t>
                      </a:r>
                      <a:r>
                        <a:rPr lang="en-US" altLang="ko-KR" sz="1400" kern="0" spc="-20" dirty="0" err="1">
                          <a:solidFill>
                            <a:srgbClr val="002060"/>
                          </a:solidFill>
                          <a:effectLst/>
                          <a:latin typeface="Arial" panose="020B0604020202020204" pitchFamily="34" charset="0"/>
                          <a:ea typeface="+mn-ea"/>
                          <a:cs typeface="Arial" panose="020B0604020202020204" pitchFamily="34" charset="0"/>
                        </a:rPr>
                        <a:t>không</a:t>
                      </a:r>
                      <a:r>
                        <a:rPr lang="en-US" altLang="ko-KR" sz="1400" kern="0" spc="-20" dirty="0">
                          <a:solidFill>
                            <a:srgbClr val="002060"/>
                          </a:solidFill>
                          <a:effectLst/>
                          <a:latin typeface="Arial" panose="020B0604020202020204" pitchFamily="34" charset="0"/>
                          <a:ea typeface="+mn-ea"/>
                          <a:cs typeface="Arial" panose="020B0604020202020204" pitchFamily="34" charset="0"/>
                        </a:rPr>
                        <a:t> </a:t>
                      </a:r>
                      <a:r>
                        <a:rPr lang="en-US" altLang="ko-KR" sz="1400" kern="0" spc="-20" dirty="0" err="1">
                          <a:solidFill>
                            <a:srgbClr val="002060"/>
                          </a:solidFill>
                          <a:effectLst/>
                          <a:latin typeface="Arial" panose="020B0604020202020204" pitchFamily="34" charset="0"/>
                          <a:ea typeface="+mn-ea"/>
                          <a:cs typeface="Arial" panose="020B0604020202020204" pitchFamily="34" charset="0"/>
                        </a:rPr>
                        <a:t>đạt</a:t>
                      </a:r>
                      <a:endParaRPr lang="ko-KR" alt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Arial" panose="020B0604020202020204" pitchFamily="34" charset="0"/>
                          <a:ea typeface="+mn-ea"/>
                          <a:cs typeface="Arial" panose="020B0604020202020204" pitchFamily="34" charset="0"/>
                        </a:rPr>
                        <a:t>-</a:t>
                      </a:r>
                      <a:endParaRPr lang="en-US" sz="1400" kern="0" spc="0" dirty="0">
                        <a:solidFill>
                          <a:srgbClr val="002060"/>
                        </a:solidFill>
                        <a:effectLst/>
                        <a:latin typeface="Arial" panose="020B0604020202020204" pitchFamily="34" charset="0"/>
                        <a:ea typeface="+mn-ea"/>
                        <a:cs typeface="Arial" panose="020B0604020202020204" pitchFamily="34" charset="0"/>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4027217219"/>
                  </a:ext>
                </a:extLst>
              </a:tr>
            </a:tbl>
          </a:graphicData>
        </a:graphic>
      </p:graphicFrame>
      <p:sp>
        <p:nvSpPr>
          <p:cNvPr id="15" name="TextBox 14"/>
          <p:cNvSpPr txBox="1"/>
          <p:nvPr/>
        </p:nvSpPr>
        <p:spPr>
          <a:xfrm>
            <a:off x="310032" y="565493"/>
            <a:ext cx="8171866" cy="584775"/>
          </a:xfrm>
          <a:prstGeom prst="rect">
            <a:avLst/>
          </a:prstGeom>
          <a:noFill/>
        </p:spPr>
        <p:txBody>
          <a:bodyPr wrap="square" rtlCol="0">
            <a:spAutoFit/>
          </a:bodyPr>
          <a:lstStyle/>
          <a:p>
            <a:pPr fontAlgn="base"/>
            <a:endParaRPr lang="en-US" altLang="ko-KR" sz="1400" dirty="0">
              <a:solidFill>
                <a:srgbClr val="002060"/>
              </a:solidFill>
              <a:latin typeface="Arial" panose="020B0604020202020204" pitchFamily="34" charset="0"/>
              <a:cs typeface="Arial" panose="020B0604020202020204" pitchFamily="34" charset="0"/>
            </a:endParaRPr>
          </a:p>
          <a:p>
            <a:pPr fontAlgn="base"/>
            <a:r>
              <a:rPr lang="en-US" altLang="ko-KR" dirty="0">
                <a:solidFill>
                  <a:srgbClr val="002060"/>
                </a:solidFill>
                <a:latin typeface="Arial" panose="020B0604020202020204" pitchFamily="34" charset="0"/>
                <a:cs typeface="Arial" panose="020B0604020202020204" pitchFamily="34" charset="0"/>
              </a:rPr>
              <a:t>7) </a:t>
            </a:r>
            <a:r>
              <a:rPr lang="en-US" altLang="ko-KR" dirty="0" err="1">
                <a:solidFill>
                  <a:srgbClr val="002060"/>
                </a:solidFill>
                <a:latin typeface="Arial" panose="020B0604020202020204" pitchFamily="34" charset="0"/>
                <a:cs typeface="Arial" panose="020B0604020202020204" pitchFamily="34" charset="0"/>
              </a:rPr>
              <a:t>Tiêu</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chuẩn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đánh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giá</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thành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tích</a:t>
            </a:r>
            <a:endParaRPr lang="ko-KR" altLang="en-US" dirty="0">
              <a:solidFill>
                <a:srgbClr val="002060"/>
              </a:solidFill>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8" name="TextBox 17"/>
          <p:cNvSpPr txBox="1"/>
          <p:nvPr/>
        </p:nvSpPr>
        <p:spPr>
          <a:xfrm>
            <a:off x="166591" y="189291"/>
            <a:ext cx="7580871" cy="523220"/>
          </a:xfrm>
          <a:prstGeom prst="rect">
            <a:avLst/>
          </a:prstGeom>
          <a:noFill/>
        </p:spPr>
        <p:txBody>
          <a:bodyPr wrap="square" rtlCol="0">
            <a:spAutoFit/>
          </a:bodyPr>
          <a:lstStyle/>
          <a:p>
            <a:r>
              <a:rPr lang="en-US" altLang="ko-KR" sz="2800" dirty="0">
                <a:solidFill>
                  <a:srgbClr val="002060"/>
                </a:solidFill>
              </a:rPr>
              <a:t>2. </a:t>
            </a:r>
            <a:r>
              <a:rPr lang="en-US" altLang="ko-KR" sz="2800" dirty="0" err="1">
                <a:solidFill>
                  <a:srgbClr val="002060"/>
                </a:solidFill>
                <a:latin typeface="Arial" panose="020B0604020202020204" pitchFamily="34" charset="0"/>
                <a:cs typeface="Arial" panose="020B0604020202020204" pitchFamily="34" charset="0"/>
              </a:rPr>
              <a:t>Chế</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độ</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giảng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dạy</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tập</a:t>
            </a:r>
            <a:endParaRPr lang="ko-KR" altLang="en-US" sz="2800" dirty="0">
              <a:solidFill>
                <a:srgbClr val="002060"/>
              </a:solidFill>
            </a:endParaRPr>
          </a:p>
        </p:txBody>
      </p:sp>
      <p:sp>
        <p:nvSpPr>
          <p:cNvPr id="10" name="TextBox 9"/>
          <p:cNvSpPr txBox="1"/>
          <p:nvPr/>
        </p:nvSpPr>
        <p:spPr>
          <a:xfrm>
            <a:off x="8241500" y="2670815"/>
            <a:ext cx="3256384" cy="677108"/>
          </a:xfrm>
          <a:prstGeom prst="rect">
            <a:avLst/>
          </a:prstGeom>
          <a:solidFill>
            <a:srgbClr val="FFFF00"/>
          </a:solidFill>
          <a:ln>
            <a:noFill/>
          </a:ln>
        </p:spPr>
        <p:txBody>
          <a:bodyPr wrap="square" rtlCol="0">
            <a:spAutoFit/>
          </a:bodyPr>
          <a:lstStyle/>
          <a:p>
            <a:r>
              <a:rPr lang="en-US" altLang="ko-KR"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N</a:t>
            </a:r>
            <a:r>
              <a:rPr lang="en-US" altLang="ko-KR" sz="2000" b="1" dirty="0" err="1">
                <a:latin typeface="Arial" panose="020B0604020202020204" pitchFamily="34" charset="0"/>
                <a:cs typeface="Arial" panose="020B0604020202020204" pitchFamily="34" charset="0"/>
              </a:rPr>
              <a:t>hất</a:t>
            </a:r>
            <a:r>
              <a:rPr lang="en-US" altLang="ko-KR" sz="2000" b="1" dirty="0">
                <a:latin typeface="Arial" panose="020B0604020202020204" pitchFamily="34" charset="0"/>
                <a:cs typeface="Arial" panose="020B0604020202020204" pitchFamily="34" charset="0"/>
              </a:rPr>
              <a:t> </a:t>
            </a:r>
            <a:r>
              <a:rPr lang="en-US" altLang="ko-KR" sz="2000" b="1" dirty="0" err="1">
                <a:latin typeface="Arial" panose="020B0604020202020204" pitchFamily="34" charset="0"/>
                <a:cs typeface="Arial" panose="020B0604020202020204" pitchFamily="34" charset="0"/>
              </a:rPr>
              <a:t>định</a:t>
            </a:r>
            <a:r>
              <a:rPr lang="ko-KR" altLang="en-US" sz="2000" b="1"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phải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nộp</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bài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tập</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đúng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thời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hạn</a:t>
            </a:r>
            <a:endParaRPr lang="ko-KR" altLang="en-US" dirty="0">
              <a:latin typeface="Arial" panose="020B0604020202020204" pitchFamily="34" charset="0"/>
              <a:cs typeface="Arial" panose="020B0604020202020204" pitchFamily="34" charset="0"/>
            </a:endParaRPr>
          </a:p>
        </p:txBody>
      </p:sp>
      <p:sp>
        <p:nvSpPr>
          <p:cNvPr id="19" name="TextBox 18"/>
          <p:cNvSpPr txBox="1"/>
          <p:nvPr/>
        </p:nvSpPr>
        <p:spPr>
          <a:xfrm>
            <a:off x="8241500" y="3551214"/>
            <a:ext cx="3256384" cy="646331"/>
          </a:xfrm>
          <a:prstGeom prst="rect">
            <a:avLst/>
          </a:prstGeom>
          <a:solidFill>
            <a:srgbClr val="FFFF00"/>
          </a:solidFill>
          <a:ln>
            <a:noFill/>
          </a:ln>
        </p:spPr>
        <p:txBody>
          <a:bodyPr wrap="square" rtlCol="0">
            <a:spAutoFit/>
          </a:bodyPr>
          <a:lstStyle/>
          <a:p>
            <a:r>
              <a:rPr lang="en-US" altLang="ko-KR"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Bắt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buộc</a:t>
            </a:r>
            <a:r>
              <a:rPr lang="en-US" altLang="ko-KR" b="1"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phải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có</a:t>
            </a:r>
            <a:r>
              <a:rPr lang="en-US" altLang="ko-KR" dirty="0">
                <a:latin typeface="Arial" panose="020B0604020202020204" pitchFamily="34" charset="0"/>
                <a:cs typeface="Arial" panose="020B0604020202020204" pitchFamily="34" charset="0"/>
              </a:rPr>
              <a:t> TOPIK 4 </a:t>
            </a:r>
            <a:r>
              <a:rPr lang="en-US" altLang="ko-KR" dirty="0" err="1">
                <a:latin typeface="Arial" panose="020B0604020202020204" pitchFamily="34" charset="0"/>
                <a:cs typeface="Arial" panose="020B0604020202020204" pitchFamily="34" charset="0"/>
              </a:rPr>
              <a:t>trở</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lên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trước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khi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tốt</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nghiệp</a:t>
            </a:r>
            <a:endParaRPr lang="ko-KR" altLang="en-US"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7856603-F325-45FB-949B-7B5384C201BF}"/>
              </a:ext>
            </a:extLst>
          </p:cNvPr>
          <p:cNvSpPr txBox="1"/>
          <p:nvPr/>
        </p:nvSpPr>
        <p:spPr>
          <a:xfrm>
            <a:off x="610576" y="5250983"/>
            <a:ext cx="10522980" cy="822726"/>
          </a:xfrm>
          <a:prstGeom prst="rect">
            <a:avLst/>
          </a:prstGeom>
          <a:noFill/>
        </p:spPr>
        <p:txBody>
          <a:bodyPr wrap="square" rtlCol="0">
            <a:spAutoFit/>
          </a:bodyPr>
          <a:lstStyle/>
          <a:p>
            <a:pPr fontAlgn="base">
              <a:lnSpc>
                <a:spcPct val="150000"/>
              </a:lnSpc>
            </a:pPr>
            <a:r>
              <a:rPr lang="en-US" altLang="ko-KR" sz="1100" dirty="0">
                <a:solidFill>
                  <a:srgbClr val="002060"/>
                </a:solidFill>
                <a:latin typeface="Arial" panose="020B0604020202020204" pitchFamily="34" charset="0"/>
                <a:ea typeface="Arial Unicode MS" pitchFamily="50" charset="-127"/>
                <a:cs typeface="Arial" panose="020B0604020202020204" pitchFamily="34" charset="0"/>
              </a:rPr>
              <a:t> *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Trong</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trường</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hợp</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môn</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chuyên</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ngành</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bắt</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buộc</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mà</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điểm</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F</a:t>
            </a:r>
            <a:r>
              <a:rPr lang="ko-KR" altLang="en-US" sz="11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dirty="0" err="1">
                <a:solidFill>
                  <a:srgbClr val="002060"/>
                </a:solidFill>
                <a:latin typeface="Arial" panose="020B0604020202020204" pitchFamily="34" charset="0"/>
                <a:ea typeface="Arial Unicode MS" pitchFamily="50" charset="-127"/>
                <a:cs typeface="Arial" panose="020B0604020202020204" pitchFamily="34" charset="0"/>
              </a:rPr>
              <a:t>thì</a:t>
            </a:r>
            <a:r>
              <a:rPr lang="en-US" altLang="ko-KR" sz="11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effectLst>
                  <a:outerShdw blurRad="38100" dist="38100" dir="2700000" algn="tl">
                    <a:srgbClr val="000000">
                      <a:alpha val="43137"/>
                    </a:srgbClr>
                  </a:outerShdw>
                </a:effectLst>
                <a:latin typeface="Arial" panose="020B0604020202020204" pitchFamily="34" charset="0"/>
                <a:ea typeface="Arial Unicode MS" pitchFamily="50" charset="-127"/>
                <a:cs typeface="Arial" panose="020B0604020202020204" pitchFamily="34" charset="0"/>
              </a:rPr>
              <a:t>bắt</a:t>
            </a:r>
            <a:r>
              <a:rPr lang="en-US" altLang="ko-KR" sz="1100" b="1" dirty="0">
                <a:solidFill>
                  <a:srgbClr val="002060"/>
                </a:solidFill>
                <a:effectLst>
                  <a:outerShdw blurRad="38100" dist="38100" dir="2700000" algn="tl">
                    <a:srgbClr val="000000">
                      <a:alpha val="43137"/>
                    </a:srgbClr>
                  </a:outerShdw>
                </a:effectLst>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effectLst>
                  <a:outerShdw blurRad="38100" dist="38100" dir="2700000" algn="tl">
                    <a:srgbClr val="000000">
                      <a:alpha val="43137"/>
                    </a:srgbClr>
                  </a:outerShdw>
                </a:effectLst>
                <a:latin typeface="Arial" panose="020B0604020202020204" pitchFamily="34" charset="0"/>
                <a:ea typeface="Arial Unicode MS" pitchFamily="50" charset="-127"/>
                <a:cs typeface="Arial" panose="020B0604020202020204" pitchFamily="34" charset="0"/>
              </a:rPr>
              <a:t>buộc</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dirty="0" err="1">
                <a:solidFill>
                  <a:srgbClr val="002060"/>
                </a:solidFill>
                <a:latin typeface="Arial" panose="020B0604020202020204" pitchFamily="34" charset="0"/>
                <a:ea typeface="Arial Unicode MS" pitchFamily="50" charset="-127"/>
                <a:cs typeface="Arial" panose="020B0604020202020204" pitchFamily="34" charset="0"/>
              </a:rPr>
              <a:t>phải</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đăng</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kí</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nghe</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lại</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môn</a:t>
            </a:r>
            <a:endParaRPr lang="en-US" altLang="ko-KR" sz="1100" dirty="0">
              <a:solidFill>
                <a:srgbClr val="002060"/>
              </a:solidFill>
              <a:latin typeface="Arial" panose="020B0604020202020204" pitchFamily="34" charset="0"/>
              <a:ea typeface="Arial Unicode MS" pitchFamily="50" charset="-127"/>
              <a:cs typeface="Arial" panose="020B0604020202020204" pitchFamily="34" charset="0"/>
            </a:endParaRPr>
          </a:p>
          <a:p>
            <a:pPr fontAlgn="base">
              <a:lnSpc>
                <a:spcPct val="150000"/>
              </a:lnSpc>
            </a:pPr>
            <a:r>
              <a:rPr lang="en-US" altLang="ko-KR" sz="1100" dirty="0">
                <a:solidFill>
                  <a:srgbClr val="002060"/>
                </a:solidFill>
                <a:latin typeface="Arial" panose="020B0604020202020204" pitchFamily="34" charset="0"/>
                <a:ea typeface="Arial Unicode MS" pitchFamily="50" charset="-127"/>
                <a:cs typeface="Arial" panose="020B0604020202020204" pitchFamily="34" charset="0"/>
              </a:rPr>
              <a:t> *</a:t>
            </a:r>
            <a:r>
              <a:rPr lang="ko-KR" altLang="en-US" sz="1100" b="1" dirty="0">
                <a:solidFill>
                  <a:srgbClr val="002060"/>
                </a:solidFill>
                <a:latin typeface="Arial" panose="020B0604020202020204" pitchFamily="34" charset="0"/>
                <a:ea typeface="Arial Unicode MS" pitchFamily="50" charset="-127"/>
                <a:cs typeface="Arial" panose="020B0604020202020204" pitchFamily="34" charset="0"/>
              </a:rPr>
              <a:t> </a:t>
            </a:r>
            <a:r>
              <a:rPr lang="vi-VN" altLang="ko-KR" sz="1100" b="1" dirty="0">
                <a:solidFill>
                  <a:srgbClr val="002060"/>
                </a:solidFill>
                <a:latin typeface="Arial" panose="020B0604020202020204" pitchFamily="34" charset="0"/>
                <a:ea typeface="Arial Unicode MS" pitchFamily="50" charset="-127"/>
                <a:cs typeface="Arial" panose="020B0604020202020204" pitchFamily="34" charset="0"/>
              </a:rPr>
              <a:t>Điểm thành tích chỉ được tính khi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tỉ</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lệ</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chuyên</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cần</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từ</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¾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số</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tiết</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trở</a:t>
            </a:r>
            <a:r>
              <a:rPr lang="en-US" altLang="ko-KR" sz="11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dirty="0" err="1">
                <a:solidFill>
                  <a:srgbClr val="002060"/>
                </a:solidFill>
                <a:latin typeface="Arial" panose="020B0604020202020204" pitchFamily="34" charset="0"/>
                <a:ea typeface="Arial Unicode MS" pitchFamily="50" charset="-127"/>
                <a:cs typeface="Arial" panose="020B0604020202020204" pitchFamily="34" charset="0"/>
              </a:rPr>
              <a:t>lên</a:t>
            </a:r>
            <a:endPar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endParaRPr>
          </a:p>
          <a:p>
            <a:pPr fontAlgn="base">
              <a:lnSpc>
                <a:spcPct val="150000"/>
              </a:lnSpc>
            </a:pP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a:t>
            </a:r>
            <a:r>
              <a:rPr lang="en-US" altLang="ko-KR" sz="1100" u="sng" dirty="0" err="1">
                <a:solidFill>
                  <a:srgbClr val="002060"/>
                </a:solidFill>
                <a:latin typeface="Arial" panose="020B0604020202020204" pitchFamily="34" charset="0"/>
                <a:ea typeface="Arial Unicode MS" pitchFamily="50" charset="-127"/>
                <a:cs typeface="Arial" panose="020B0604020202020204" pitchFamily="34" charset="0"/>
              </a:rPr>
              <a:t>Trường</a:t>
            </a:r>
            <a:r>
              <a:rPr lang="en-US" altLang="ko-KR" sz="1100"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u="sng" dirty="0" err="1">
                <a:solidFill>
                  <a:srgbClr val="002060"/>
                </a:solidFill>
                <a:latin typeface="Arial" panose="020B0604020202020204" pitchFamily="34" charset="0"/>
                <a:ea typeface="Arial Unicode MS" pitchFamily="50" charset="-127"/>
                <a:cs typeface="Arial" panose="020B0604020202020204" pitchFamily="34" charset="0"/>
              </a:rPr>
              <a:t>hợp</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nghỉ</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từ</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¼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số</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tiết</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trở</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lên</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sẽ</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100" b="1" u="sng" dirty="0" err="1">
                <a:solidFill>
                  <a:srgbClr val="002060"/>
                </a:solidFill>
                <a:latin typeface="Arial" panose="020B0604020202020204" pitchFamily="34" charset="0"/>
                <a:ea typeface="Arial Unicode MS" pitchFamily="50" charset="-127"/>
                <a:cs typeface="Arial" panose="020B0604020202020204" pitchFamily="34" charset="0"/>
              </a:rPr>
              <a:t>điểm</a:t>
            </a:r>
            <a:r>
              <a:rPr lang="en-US" altLang="ko-KR" sz="1100" b="1" u="sng" dirty="0">
                <a:solidFill>
                  <a:srgbClr val="002060"/>
                </a:solidFill>
                <a:latin typeface="Arial" panose="020B0604020202020204" pitchFamily="34" charset="0"/>
                <a:ea typeface="Arial Unicode MS" pitchFamily="50" charset="-127"/>
                <a:cs typeface="Arial" panose="020B0604020202020204" pitchFamily="34" charset="0"/>
              </a:rPr>
              <a:t> F )</a:t>
            </a:r>
            <a:endParaRPr lang="ko-KR" altLang="en-US" sz="1100" dirty="0">
              <a:solidFill>
                <a:srgbClr val="002060"/>
              </a:solidFill>
              <a:latin typeface="Arial" panose="020B0604020202020204" pitchFamily="34" charset="0"/>
              <a:ea typeface="Arial Unicode MS" pitchFamily="50" charset="-127"/>
              <a:cs typeface="Arial" panose="020B0604020202020204" pitchFamily="34" charset="0"/>
            </a:endParaRPr>
          </a:p>
        </p:txBody>
      </p:sp>
    </p:spTree>
    <p:extLst>
      <p:ext uri="{BB962C8B-B14F-4D97-AF65-F5344CB8AC3E}">
        <p14:creationId xmlns:p14="http://schemas.microsoft.com/office/powerpoint/2010/main" val="2319877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19063"/>
            <a:ext cx="12192000" cy="697706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3"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11341" y="887897"/>
            <a:ext cx="7580871" cy="307777"/>
          </a:xfrm>
          <a:prstGeom prst="rect">
            <a:avLst/>
          </a:prstGeom>
          <a:noFill/>
        </p:spPr>
        <p:txBody>
          <a:bodyPr wrap="square" rtlCol="0">
            <a:spAutoFit/>
          </a:bodyPr>
          <a:lstStyle/>
          <a:p>
            <a:pPr fontAlgn="base" latinLnBrk="0"/>
            <a:r>
              <a:rPr lang="en-US" altLang="ko-KR" sz="1400" b="1" dirty="0">
                <a:solidFill>
                  <a:srgbClr val="002060"/>
                </a:solidFill>
                <a:latin typeface="Arial" panose="020B0604020202020204" pitchFamily="34" charset="0"/>
                <a:cs typeface="Arial" panose="020B0604020202020204" pitchFamily="34" charset="0"/>
              </a:rPr>
              <a:t>   1) </a:t>
            </a:r>
            <a:r>
              <a:rPr lang="en-US" altLang="ko-KR" sz="1400" b="1" dirty="0" err="1">
                <a:solidFill>
                  <a:srgbClr val="002060"/>
                </a:solidFill>
                <a:latin typeface="Arial" panose="020B0604020202020204" pitchFamily="34" charset="0"/>
                <a:cs typeface="Arial" panose="020B0604020202020204" pitchFamily="34" charset="0"/>
              </a:rPr>
              <a:t>Môn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học</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tiếng</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Hàn</a:t>
            </a:r>
            <a:endParaRPr lang="ko-KR" altLang="en-US" sz="1400" b="1"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16</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43934"/>
            <a:ext cx="120329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1" name="Rectangle 4"/>
          <p:cNvSpPr>
            <a:spLocks noChangeArrowheads="1"/>
          </p:cNvSpPr>
          <p:nvPr/>
        </p:nvSpPr>
        <p:spPr bwMode="auto">
          <a:xfrm>
            <a:off x="751661" y="-30372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5" name="TextBox 14"/>
          <p:cNvSpPr txBox="1"/>
          <p:nvPr/>
        </p:nvSpPr>
        <p:spPr>
          <a:xfrm>
            <a:off x="144450" y="-43446"/>
            <a:ext cx="11873964" cy="954107"/>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3. </a:t>
            </a:r>
            <a:r>
              <a:rPr lang="en-US" altLang="ko-KR" sz="2800" dirty="0" err="1">
                <a:solidFill>
                  <a:srgbClr val="002060"/>
                </a:solidFill>
                <a:latin typeface="Arial" panose="020B0604020202020204" pitchFamily="34" charset="0"/>
                <a:cs typeface="Arial" panose="020B0604020202020204" pitchFamily="34" charset="0"/>
              </a:rPr>
              <a:t>Chương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trình</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bắt</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buộc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dành</a:t>
            </a:r>
            <a:r>
              <a:rPr lang="vi-VN" altLang="ko-KR" sz="2800" dirty="0">
                <a:solidFill>
                  <a:srgbClr val="002060"/>
                </a:solidFill>
                <a:latin typeface="Arial" panose="020B0604020202020204" pitchFamily="34" charset="0"/>
                <a:cs typeface="Arial" panose="020B0604020202020204" pitchFamily="34" charset="0"/>
              </a:rPr>
              <a:t> cho </a:t>
            </a:r>
            <a:endParaRPr lang="en-US" altLang="ko-KR" sz="2800" dirty="0">
              <a:solidFill>
                <a:srgbClr val="002060"/>
              </a:solidFill>
              <a:latin typeface="Arial" panose="020B0604020202020204" pitchFamily="34" charset="0"/>
              <a:cs typeface="Arial" panose="020B0604020202020204" pitchFamily="34" charset="0"/>
            </a:endParaRPr>
          </a:p>
          <a:p>
            <a:r>
              <a:rPr lang="vi-VN" altLang="ko-KR" sz="2800" dirty="0">
                <a:solidFill>
                  <a:srgbClr val="002060"/>
                </a:solidFill>
                <a:latin typeface="Arial" panose="020B0604020202020204" pitchFamily="34" charset="0"/>
                <a:cs typeface="Arial" panose="020B0604020202020204" pitchFamily="34" charset="0"/>
              </a:rPr>
              <a:t>người nước ngoài</a:t>
            </a:r>
            <a:endParaRPr lang="ko-KR" altLang="en-US" sz="2800" dirty="0">
              <a:solidFill>
                <a:srgbClr val="002060"/>
              </a:solidFill>
              <a:latin typeface="Arial" panose="020B0604020202020204" pitchFamily="34" charset="0"/>
              <a:cs typeface="Arial" panose="020B0604020202020204" pitchFamily="34" charset="0"/>
            </a:endParaRPr>
          </a:p>
        </p:txBody>
      </p:sp>
      <p:graphicFrame>
        <p:nvGraphicFramePr>
          <p:cNvPr id="10" name="표 9"/>
          <p:cNvGraphicFramePr>
            <a:graphicFrameLocks noGrp="1"/>
          </p:cNvGraphicFramePr>
          <p:nvPr>
            <p:extLst>
              <p:ext uri="{D42A27DB-BD31-4B8C-83A1-F6EECF244321}">
                <p14:modId xmlns:p14="http://schemas.microsoft.com/office/powerpoint/2010/main" val="2583033992"/>
              </p:ext>
            </p:extLst>
          </p:nvPr>
        </p:nvGraphicFramePr>
        <p:xfrm>
          <a:off x="129883" y="1307073"/>
          <a:ext cx="11903099" cy="4002987"/>
        </p:xfrm>
        <a:graphic>
          <a:graphicData uri="http://schemas.openxmlformats.org/drawingml/2006/table">
            <a:tbl>
              <a:tblPr>
                <a:effectLst/>
              </a:tblPr>
              <a:tblGrid>
                <a:gridCol w="4299899">
                  <a:extLst>
                    <a:ext uri="{9D8B030D-6E8A-4147-A177-3AD203B41FA5}">
                      <a16:colId xmlns:a16="http://schemas.microsoft.com/office/drawing/2014/main" val="121955815"/>
                    </a:ext>
                  </a:extLst>
                </a:gridCol>
                <a:gridCol w="4299899">
                  <a:extLst>
                    <a:ext uri="{9D8B030D-6E8A-4147-A177-3AD203B41FA5}">
                      <a16:colId xmlns:a16="http://schemas.microsoft.com/office/drawing/2014/main" val="2783144199"/>
                    </a:ext>
                  </a:extLst>
                </a:gridCol>
                <a:gridCol w="3303301">
                  <a:extLst>
                    <a:ext uri="{9D8B030D-6E8A-4147-A177-3AD203B41FA5}">
                      <a16:colId xmlns:a16="http://schemas.microsoft.com/office/drawing/2014/main" val="3187246318"/>
                    </a:ext>
                  </a:extLst>
                </a:gridCol>
              </a:tblGrid>
              <a:tr h="558290">
                <a:tc rowSpan="2">
                  <a:txBody>
                    <a:bodyPr/>
                    <a:lstStyle/>
                    <a:p>
                      <a:pPr marL="0" marR="0" indent="0" algn="ctr" fontAlgn="base" latinLnBrk="0">
                        <a:lnSpc>
                          <a:spcPct val="100000"/>
                        </a:lnSpc>
                        <a:spcBef>
                          <a:spcPts val="0"/>
                        </a:spcBef>
                        <a:spcAft>
                          <a:spcPts val="0"/>
                        </a:spcAft>
                      </a:pPr>
                      <a:r>
                        <a:rPr lang="en-GB"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Lĩnh</a:t>
                      </a:r>
                      <a:r>
                        <a:rPr lang="en-GB"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vực</a:t>
                      </a:r>
                      <a:r>
                        <a:rPr lang="en-GB"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đào</a:t>
                      </a:r>
                      <a:r>
                        <a:rPr lang="en-GB"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tạo</a:t>
                      </a:r>
                      <a:endParaRPr lang="ko-KR" altLang="en-US" sz="18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gridSpan="2">
                  <a:txBody>
                    <a:bodyPr/>
                    <a:lstStyle/>
                    <a:p>
                      <a:pPr marL="0" marR="0" indent="0" algn="ctr" fontAlgn="base" latinLnBrk="0">
                        <a:lnSpc>
                          <a:spcPct val="100000"/>
                        </a:lnSpc>
                        <a:spcBef>
                          <a:spcPts val="0"/>
                        </a:spcBef>
                        <a:spcAft>
                          <a:spcPts val="0"/>
                        </a:spcAft>
                      </a:pP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Tên</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môn</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học</a:t>
                      </a:r>
                      <a:endParaRPr lang="ko-KR" altLang="en-US" sz="18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hMerge="1">
                  <a:txBody>
                    <a:bodyPr/>
                    <a:lstStyle/>
                    <a:p>
                      <a:pPr latinLnBrk="1"/>
                      <a:endParaRPr lang="ko-KR" altLang="en-US"/>
                    </a:p>
                  </a:txBody>
                  <a:tcPr/>
                </a:tc>
                <a:extLst>
                  <a:ext uri="{0D108BD9-81ED-4DB2-BD59-A6C34878D82A}">
                    <a16:rowId xmlns:a16="http://schemas.microsoft.com/office/drawing/2014/main" val="4019485170"/>
                  </a:ext>
                </a:extLst>
              </a:tr>
              <a:tr h="795403">
                <a:tc vMerge="1">
                  <a:txBody>
                    <a:bodyPr/>
                    <a:lstStyle/>
                    <a:p>
                      <a:pPr latinLnBrk="1"/>
                      <a:endParaRPr lang="ko-KR" altLang="en-US"/>
                    </a:p>
                  </a:txBody>
                  <a:tcPr/>
                </a:tc>
                <a:tc>
                  <a:txBody>
                    <a:bodyPr/>
                    <a:lstStyle/>
                    <a:p>
                      <a:pPr marL="0" marR="0" indent="0" algn="ctr" fontAlgn="base" latinLnBrk="0">
                        <a:lnSpc>
                          <a:spcPct val="100000"/>
                        </a:lnSpc>
                        <a:spcBef>
                          <a:spcPts val="0"/>
                        </a:spcBef>
                        <a:spcAft>
                          <a:spcPts val="0"/>
                        </a:spcAft>
                      </a:pP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Đơn</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vị</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100</a:t>
                      </a:r>
                      <a:endParaRPr lang="ko-KR" altLang="en-US" sz="1800" b="1" kern="0" spc="0" dirty="0">
                        <a:solidFill>
                          <a:srgbClr val="000000"/>
                        </a:solidFill>
                        <a:effectLst/>
                        <a:latin typeface="Arial" panose="020B0604020202020204" pitchFamily="34" charset="0"/>
                        <a:cs typeface="Arial" panose="020B0604020202020204" pitchFamily="34" charset="0"/>
                      </a:endParaRPr>
                    </a:p>
                    <a:p>
                      <a:pPr marL="0" marR="0" indent="0" algn="ctr" fontAlgn="base" latinLnBrk="0">
                        <a:lnSpc>
                          <a:spcPct val="100000"/>
                        </a:lnSpc>
                        <a:spcBef>
                          <a:spcPts val="0"/>
                        </a:spcBef>
                        <a:spcAft>
                          <a:spcPts val="0"/>
                        </a:spcAft>
                      </a:pP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Chương</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trình</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trung</a:t>
                      </a:r>
                      <a:r>
                        <a:rPr lang="ko-KR" altLang="en-US"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cấp</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ko-KR" altLang="en-US" sz="18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a:txBody>
                    <a:bodyPr/>
                    <a:lstStyle/>
                    <a:p>
                      <a:pPr marL="0" marR="0" indent="0" algn="ctr" fontAlgn="base" latinLnBrk="0">
                        <a:lnSpc>
                          <a:spcPct val="100000"/>
                        </a:lnSpc>
                        <a:spcBef>
                          <a:spcPts val="0"/>
                        </a:spcBef>
                        <a:spcAft>
                          <a:spcPts val="0"/>
                        </a:spcAft>
                      </a:pP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Đơn</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vị</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200</a:t>
                      </a:r>
                      <a:endParaRPr lang="ko-KR" altLang="en-US" sz="1800" b="1" kern="0" spc="0" dirty="0">
                        <a:solidFill>
                          <a:srgbClr val="000000"/>
                        </a:solidFill>
                        <a:effectLst/>
                        <a:latin typeface="Arial" panose="020B0604020202020204" pitchFamily="34" charset="0"/>
                        <a:cs typeface="Arial" panose="020B0604020202020204" pitchFamily="34" charset="0"/>
                      </a:endParaRPr>
                    </a:p>
                    <a:p>
                      <a:pPr marL="0" marR="0" indent="0" algn="ctr" fontAlgn="base" latinLnBrk="0">
                        <a:lnSpc>
                          <a:spcPct val="100000"/>
                        </a:lnSpc>
                        <a:spcBef>
                          <a:spcPts val="0"/>
                        </a:spcBef>
                        <a:spcAft>
                          <a:spcPts val="0"/>
                        </a:spcAft>
                      </a:pP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Chương</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trình</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B-</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cao</a:t>
                      </a:r>
                      <a:r>
                        <a:rPr lang="ko-KR" altLang="en-US"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cấp</a:t>
                      </a:r>
                      <a:r>
                        <a:rPr lang="en-US" altLang="ko-KR"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ko-KR" altLang="en-US" sz="18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extLst>
                  <a:ext uri="{0D108BD9-81ED-4DB2-BD59-A6C34878D82A}">
                    <a16:rowId xmlns:a16="http://schemas.microsoft.com/office/drawing/2014/main" val="1670519689"/>
                  </a:ext>
                </a:extLst>
              </a:tr>
              <a:tr h="883098">
                <a:tc>
                  <a:txBody>
                    <a:bodyPr/>
                    <a:lstStyle/>
                    <a:p>
                      <a:pPr marL="0" marR="0" indent="0" algn="ctr" fontAlgn="base" latinLnBrk="0">
                        <a:lnSpc>
                          <a:spcPct val="120000"/>
                        </a:lnSpc>
                        <a:spcBef>
                          <a:spcPts val="0"/>
                        </a:spcBef>
                        <a:spcAft>
                          <a:spcPts val="0"/>
                        </a:spcAft>
                      </a:pPr>
                      <a:r>
                        <a:rPr lang="ko-KR" altLang="en-US"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의사소통 능력</a:t>
                      </a:r>
                      <a:endParaRPr lang="ko-KR" altLang="en-US" sz="18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한국어 문법</a:t>
                      </a:r>
                      <a:endParaRPr lang="ko-KR" altLang="en-US" sz="1800" kern="0" spc="0" dirty="0">
                        <a:solidFill>
                          <a:srgbClr val="000000"/>
                        </a:solidFill>
                        <a:effectLst/>
                        <a:latin typeface="Arial" panose="020B0604020202020204" pitchFamily="34" charset="0"/>
                        <a:cs typeface="Arial" panose="020B0604020202020204" pitchFamily="34" charset="0"/>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(3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tín</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chỉ</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3</a:t>
                      </a: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giờ</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ko-KR" altLang="en-US" sz="18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한국어 발표와 토론</a:t>
                      </a:r>
                      <a:endParaRPr lang="ko-KR" altLang="en-US" sz="1800" kern="0" spc="0" dirty="0">
                        <a:solidFill>
                          <a:srgbClr val="000000"/>
                        </a:solidFill>
                        <a:effectLst/>
                        <a:latin typeface="Arial" panose="020B0604020202020204" pitchFamily="34" charset="0"/>
                        <a:cs typeface="Arial" panose="020B0604020202020204" pitchFamily="34" charset="0"/>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(3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tín</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chỉ</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3</a:t>
                      </a: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giờ</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ko-KR" altLang="en-US" sz="18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8826001"/>
                  </a:ext>
                </a:extLst>
              </a:tr>
              <a:tr h="883098">
                <a:tc>
                  <a:txBody>
                    <a:bodyPr/>
                    <a:lstStyle/>
                    <a:p>
                      <a:pPr marL="0" marR="0" indent="0" algn="ctr" fontAlgn="base" latinLnBrk="0">
                        <a:lnSpc>
                          <a:spcPct val="120000"/>
                        </a:lnSpc>
                        <a:spcBef>
                          <a:spcPts val="0"/>
                        </a:spcBef>
                        <a:spcAft>
                          <a:spcPts val="0"/>
                        </a:spcAft>
                      </a:pPr>
                      <a:r>
                        <a:rPr lang="ko-KR" altLang="en-US" sz="18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쓰기</a:t>
                      </a:r>
                      <a:endParaRPr lang="ko-KR" altLang="en-US" sz="18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글쓰기 연습</a:t>
                      </a:r>
                      <a:endParaRPr lang="ko-KR" altLang="en-US" sz="1800" kern="0" spc="0" dirty="0">
                        <a:solidFill>
                          <a:srgbClr val="000000"/>
                        </a:solidFill>
                        <a:effectLst/>
                        <a:latin typeface="Arial" panose="020B0604020202020204" pitchFamily="34" charset="0"/>
                        <a:cs typeface="Arial" panose="020B0604020202020204" pitchFamily="34" charset="0"/>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(3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tín</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chỉ</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3</a:t>
                      </a: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giờ</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ko-KR" altLang="en-US" sz="18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논리적 글쓰기</a:t>
                      </a:r>
                      <a:endParaRPr lang="ko-KR" altLang="en-US" sz="1800" kern="0" spc="0" dirty="0">
                        <a:solidFill>
                          <a:srgbClr val="000000"/>
                        </a:solidFill>
                        <a:effectLst/>
                        <a:latin typeface="Arial" panose="020B0604020202020204" pitchFamily="34" charset="0"/>
                        <a:cs typeface="Arial" panose="020B0604020202020204" pitchFamily="34" charset="0"/>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(3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tín</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chỉ</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3</a:t>
                      </a: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giờ</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ko-KR" altLang="en-US" sz="18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26295235"/>
                  </a:ext>
                </a:extLst>
              </a:tr>
              <a:tr h="883098">
                <a:tc>
                  <a:txBody>
                    <a:bodyPr/>
                    <a:lstStyle/>
                    <a:p>
                      <a:pPr marL="0" marR="0" indent="0" algn="ctr" fontAlgn="base" latinLnBrk="0">
                        <a:lnSpc>
                          <a:spcPct val="120000"/>
                        </a:lnSpc>
                        <a:spcBef>
                          <a:spcPts val="0"/>
                        </a:spcBef>
                        <a:spcAft>
                          <a:spcPts val="0"/>
                        </a:spcAft>
                      </a:pPr>
                      <a:r>
                        <a:rPr lang="ko-KR" altLang="en-US" sz="1800" b="1" kern="0" spc="0">
                          <a:solidFill>
                            <a:srgbClr val="000000"/>
                          </a:solidFill>
                          <a:effectLst/>
                          <a:latin typeface="Arial" panose="020B0604020202020204" pitchFamily="34" charset="0"/>
                          <a:ea typeface="굴림" panose="020B0600000101010101" pitchFamily="50" charset="-127"/>
                          <a:cs typeface="Arial" panose="020B0604020202020204" pitchFamily="34" charset="0"/>
                        </a:rPr>
                        <a:t>읽기</a:t>
                      </a:r>
                      <a:endParaRPr lang="ko-KR" altLang="en-US" sz="1800" b="1" kern="0" spc="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한국어 텍스트 읽기</a:t>
                      </a:r>
                      <a:endParaRPr lang="ko-KR" altLang="en-US" sz="1800" kern="0" spc="0" dirty="0">
                        <a:solidFill>
                          <a:srgbClr val="000000"/>
                        </a:solidFill>
                        <a:effectLst/>
                        <a:latin typeface="Arial" panose="020B0604020202020204" pitchFamily="34" charset="0"/>
                        <a:cs typeface="Arial" panose="020B0604020202020204" pitchFamily="34" charset="0"/>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(3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tín</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chỉ</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3</a:t>
                      </a:r>
                      <a:r>
                        <a:rPr lang="ko-KR" alt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800"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giờ</a:t>
                      </a:r>
                      <a:r>
                        <a:rPr lang="en-US" altLang="ko-KR"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ko-KR" altLang="en-US" sz="18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1800"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endParaRPr lang="en-US" sz="18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72996878"/>
                  </a:ext>
                </a:extLst>
              </a:tr>
            </a:tbl>
          </a:graphicData>
        </a:graphic>
      </p:graphicFrame>
      <p:sp>
        <p:nvSpPr>
          <p:cNvPr id="12" name="직사각형 11"/>
          <p:cNvSpPr/>
          <p:nvPr/>
        </p:nvSpPr>
        <p:spPr>
          <a:xfrm>
            <a:off x="297423" y="5246198"/>
            <a:ext cx="11735559" cy="1314014"/>
          </a:xfrm>
          <a:prstGeom prst="rect">
            <a:avLst/>
          </a:prstGeom>
        </p:spPr>
        <p:txBody>
          <a:bodyPr wrap="square">
            <a:spAutoFit/>
          </a:bodyPr>
          <a:lstStyle/>
          <a:p>
            <a:pPr marL="349250" indent="-349250" algn="just" fontAlgn="base">
              <a:lnSpc>
                <a:spcPct val="160000"/>
              </a:lnSpc>
            </a:pP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Đối</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tượng</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học</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tiếng</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Hàn</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bắt</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buộc</a:t>
            </a:r>
            <a:r>
              <a:rPr lang="en-US" altLang="ko-KR" sz="1600" b="1" kern="0" dirty="0">
                <a:solidFill>
                  <a:srgbClr val="002060"/>
                </a:solidFill>
                <a:latin typeface="Arial" panose="020B0604020202020204" pitchFamily="34" charset="0"/>
                <a:ea typeface="휴먼명조"/>
                <a:cs typeface="Arial" panose="020B0604020202020204" pitchFamily="34" charset="0"/>
              </a:rPr>
              <a:t> : </a:t>
            </a:r>
            <a:r>
              <a:rPr lang="en-US" altLang="ko-KR" sz="1600" b="1" kern="0" dirty="0" err="1">
                <a:solidFill>
                  <a:srgbClr val="002060"/>
                </a:solidFill>
                <a:latin typeface="Arial" panose="020B0604020202020204" pitchFamily="34" charset="0"/>
                <a:ea typeface="휴먼명조"/>
                <a:cs typeface="Arial" panose="020B0604020202020204" pitchFamily="34" charset="0"/>
              </a:rPr>
              <a:t>Toàn</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bộ</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học</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sinh</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mới</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nhập</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học</a:t>
            </a:r>
            <a:r>
              <a:rPr lang="en-US" altLang="ko-KR" sz="1600" b="1" kern="0" dirty="0">
                <a:solidFill>
                  <a:srgbClr val="002060"/>
                </a:solidFill>
                <a:latin typeface="Arial" panose="020B0604020202020204" pitchFamily="34" charset="0"/>
                <a:ea typeface="휴먼명조"/>
                <a:cs typeface="Arial" panose="020B0604020202020204" pitchFamily="34" charset="0"/>
              </a:rPr>
              <a:t>(</a:t>
            </a:r>
            <a:r>
              <a:rPr lang="en-US" altLang="ko-KR" sz="1600" b="1" kern="0" dirty="0" err="1">
                <a:solidFill>
                  <a:srgbClr val="002060"/>
                </a:solidFill>
                <a:latin typeface="Arial" panose="020B0604020202020204" pitchFamily="34" charset="0"/>
                <a:ea typeface="휴먼명조"/>
                <a:cs typeface="Arial" panose="020B0604020202020204" pitchFamily="34" charset="0"/>
              </a:rPr>
              <a:t>học</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sinh</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chuyển</a:t>
            </a:r>
            <a:r>
              <a:rPr lang="en-US" altLang="ko-KR" sz="1600" b="1" kern="0" dirty="0">
                <a:solidFill>
                  <a:srgbClr val="002060"/>
                </a:solidFill>
                <a:latin typeface="Arial" panose="020B0604020202020204" pitchFamily="34" charset="0"/>
                <a:ea typeface="휴먼명조"/>
                <a:cs typeface="Arial" panose="020B0604020202020204" pitchFamily="34" charset="0"/>
              </a:rPr>
              <a:t> </a:t>
            </a:r>
            <a:r>
              <a:rPr lang="en-US" altLang="ko-KR" sz="1600" b="1" kern="0" dirty="0" err="1">
                <a:solidFill>
                  <a:srgbClr val="002060"/>
                </a:solidFill>
                <a:latin typeface="Arial" panose="020B0604020202020204" pitchFamily="34" charset="0"/>
                <a:ea typeface="휴먼명조"/>
                <a:cs typeface="Arial" panose="020B0604020202020204" pitchFamily="34" charset="0"/>
              </a:rPr>
              <a:t>tiếp</a:t>
            </a:r>
            <a:r>
              <a:rPr lang="en-US" altLang="ko-KR" sz="1600" b="1" kern="0" dirty="0">
                <a:solidFill>
                  <a:srgbClr val="002060"/>
                </a:solidFill>
                <a:latin typeface="Arial" panose="020B0604020202020204" pitchFamily="34" charset="0"/>
                <a:ea typeface="휴먼명조"/>
                <a:cs typeface="Arial" panose="020B0604020202020204" pitchFamily="34" charset="0"/>
              </a:rPr>
              <a:t>)</a:t>
            </a:r>
            <a:endParaRPr lang="en-US" altLang="ko-KR" sz="1600" b="1" kern="0" dirty="0">
              <a:solidFill>
                <a:srgbClr val="002060"/>
              </a:solidFill>
              <a:latin typeface="Arial" panose="020B0604020202020204" pitchFamily="34" charset="0"/>
              <a:cs typeface="Arial" panose="020B0604020202020204" pitchFamily="34" charset="0"/>
            </a:endParaRPr>
          </a:p>
          <a:p>
            <a:pPr marL="349250" indent="-349250" algn="just" fontAlgn="base">
              <a:lnSpc>
                <a:spcPct val="160000"/>
              </a:lnSpc>
            </a:pP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Miễn</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học</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tiếng</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Hàn</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bắt</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buộc</a:t>
            </a:r>
            <a:r>
              <a:rPr lang="en-US" altLang="ko-KR" kern="0" dirty="0">
                <a:solidFill>
                  <a:srgbClr val="002060"/>
                </a:solidFill>
                <a:latin typeface="Arial" panose="020B0604020202020204" pitchFamily="34" charset="0"/>
                <a:ea typeface="휴먼명조"/>
                <a:cs typeface="Arial" panose="020B0604020202020204" pitchFamily="34" charset="0"/>
              </a:rPr>
              <a:t> : </a:t>
            </a:r>
            <a:r>
              <a:rPr lang="en-US" altLang="ko-KR" kern="0" dirty="0" err="1">
                <a:solidFill>
                  <a:srgbClr val="002060"/>
                </a:solidFill>
                <a:latin typeface="Arial" panose="020B0604020202020204" pitchFamily="34" charset="0"/>
                <a:ea typeface="휴먼명조"/>
                <a:cs typeface="Arial" panose="020B0604020202020204" pitchFamily="34" charset="0"/>
              </a:rPr>
              <a:t>Sinh</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viên</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đạt</a:t>
            </a:r>
            <a:r>
              <a:rPr lang="en-US" altLang="ko-KR" kern="0" dirty="0">
                <a:solidFill>
                  <a:srgbClr val="002060"/>
                </a:solidFill>
                <a:latin typeface="Arial" panose="020B0604020202020204" pitchFamily="34" charset="0"/>
                <a:ea typeface="휴먼명조"/>
                <a:cs typeface="Arial" panose="020B0604020202020204" pitchFamily="34" charset="0"/>
              </a:rPr>
              <a:t> TOPIK 4 </a:t>
            </a:r>
            <a:r>
              <a:rPr lang="en-US" altLang="ko-KR" kern="0" dirty="0" err="1">
                <a:solidFill>
                  <a:srgbClr val="002060"/>
                </a:solidFill>
                <a:latin typeface="Arial" panose="020B0604020202020204" pitchFamily="34" charset="0"/>
                <a:ea typeface="휴먼명조"/>
                <a:cs typeface="Arial" panose="020B0604020202020204" pitchFamily="34" charset="0"/>
              </a:rPr>
              <a:t>trở</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lên</a:t>
            </a:r>
            <a:r>
              <a:rPr lang="en-US" altLang="ko-KR" kern="0" dirty="0">
                <a:solidFill>
                  <a:srgbClr val="002060"/>
                </a:solidFill>
                <a:latin typeface="Arial" panose="020B0604020202020204" pitchFamily="34" charset="0"/>
                <a:ea typeface="휴먼명조"/>
                <a:cs typeface="Arial" panose="020B0604020202020204" pitchFamily="34" charset="0"/>
              </a:rPr>
              <a:t>, n</a:t>
            </a:r>
            <a:r>
              <a:rPr lang="vi-VN" altLang="ko-KR" kern="0" dirty="0" err="1">
                <a:solidFill>
                  <a:srgbClr val="002060"/>
                </a:solidFill>
                <a:latin typeface="Arial" panose="020B0604020202020204" pitchFamily="34" charset="0"/>
                <a:ea typeface="휴먼명조"/>
                <a:cs typeface="Arial" panose="020B0604020202020204" pitchFamily="34" charset="0"/>
              </a:rPr>
              <a:t>hững</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người</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có</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trình</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độ</a:t>
            </a:r>
            <a:r>
              <a:rPr lang="vi-VN" altLang="ko-KR" kern="0" dirty="0">
                <a:solidFill>
                  <a:srgbClr val="002060"/>
                </a:solidFill>
                <a:latin typeface="Arial" panose="020B0604020202020204" pitchFamily="34" charset="0"/>
                <a:ea typeface="휴먼명조"/>
                <a:cs typeface="Arial" panose="020B0604020202020204" pitchFamily="34" charset="0"/>
              </a:rPr>
              <a:t> 4 </a:t>
            </a:r>
            <a:r>
              <a:rPr lang="vi-VN" altLang="ko-KR" kern="0" dirty="0" err="1">
                <a:solidFill>
                  <a:srgbClr val="002060"/>
                </a:solidFill>
                <a:latin typeface="Arial" panose="020B0604020202020204" pitchFamily="34" charset="0"/>
                <a:ea typeface="휴먼명조"/>
                <a:cs typeface="Arial" panose="020B0604020202020204" pitchFamily="34" charset="0"/>
              </a:rPr>
              <a:t>trở</a:t>
            </a:r>
            <a:r>
              <a:rPr lang="vi-VN" altLang="ko-KR" kern="0" dirty="0">
                <a:solidFill>
                  <a:srgbClr val="002060"/>
                </a:solidFill>
                <a:latin typeface="Arial" panose="020B0604020202020204" pitchFamily="34" charset="0"/>
                <a:ea typeface="휴먼명조"/>
                <a:cs typeface="Arial" panose="020B0604020202020204" pitchFamily="34" charset="0"/>
              </a:rPr>
              <a:t> lên trong </a:t>
            </a:r>
            <a:r>
              <a:rPr lang="vi-VN" altLang="ko-KR" kern="0" dirty="0" err="1">
                <a:solidFill>
                  <a:srgbClr val="002060"/>
                </a:solidFill>
                <a:latin typeface="Arial" panose="020B0604020202020204" pitchFamily="34" charset="0"/>
                <a:ea typeface="휴먼명조"/>
                <a:cs typeface="Arial" panose="020B0604020202020204" pitchFamily="34" charset="0"/>
              </a:rPr>
              <a:t>kỳ</a:t>
            </a:r>
            <a:r>
              <a:rPr lang="vi-VN" altLang="ko-KR" kern="0" dirty="0">
                <a:solidFill>
                  <a:srgbClr val="002060"/>
                </a:solidFill>
                <a:latin typeface="Arial" panose="020B0604020202020204" pitchFamily="34" charset="0"/>
                <a:ea typeface="휴먼명조"/>
                <a:cs typeface="Arial" panose="020B0604020202020204" pitchFamily="34" charset="0"/>
              </a:rPr>
              <a:t> thi </a:t>
            </a:r>
            <a:r>
              <a:rPr lang="vi-VN" altLang="ko-KR" kern="0" dirty="0" err="1">
                <a:solidFill>
                  <a:srgbClr val="002060"/>
                </a:solidFill>
                <a:latin typeface="Arial" panose="020B0604020202020204" pitchFamily="34" charset="0"/>
                <a:ea typeface="휴먼명조"/>
                <a:cs typeface="Arial" panose="020B0604020202020204" pitchFamily="34" charset="0"/>
              </a:rPr>
              <a:t>tuyển</a:t>
            </a:r>
            <a:r>
              <a:rPr lang="vi-VN" altLang="ko-KR" kern="0" dirty="0">
                <a:solidFill>
                  <a:srgbClr val="002060"/>
                </a:solidFill>
                <a:latin typeface="Arial" panose="020B0604020202020204" pitchFamily="34" charset="0"/>
                <a:ea typeface="휴먼명조"/>
                <a:cs typeface="Arial" panose="020B0604020202020204" pitchFamily="34" charset="0"/>
              </a:rPr>
              <a:t> sinh</a:t>
            </a:r>
            <a:r>
              <a:rPr lang="en-US"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a:solidFill>
                  <a:srgbClr val="002060"/>
                </a:solidFill>
                <a:latin typeface="Arial" panose="020B0604020202020204" pitchFamily="34" charset="0"/>
                <a:ea typeface="휴먼명조"/>
                <a:cs typeface="Arial" panose="020B0604020202020204" pitchFamily="34" charset="0"/>
              </a:rPr>
              <a:t>(</a:t>
            </a:r>
            <a:r>
              <a:rPr lang="vi-VN" altLang="ko-KR" kern="0" dirty="0" err="1">
                <a:solidFill>
                  <a:srgbClr val="002060"/>
                </a:solidFill>
                <a:latin typeface="Arial" panose="020B0604020202020204" pitchFamily="34" charset="0"/>
                <a:ea typeface="휴먼명조"/>
                <a:cs typeface="Arial" panose="020B0604020202020204" pitchFamily="34" charset="0"/>
              </a:rPr>
              <a:t>Kỳ</a:t>
            </a:r>
            <a:r>
              <a:rPr lang="vi-VN" altLang="ko-KR" kern="0" dirty="0">
                <a:solidFill>
                  <a:srgbClr val="002060"/>
                </a:solidFill>
                <a:latin typeface="Arial" panose="020B0604020202020204" pitchFamily="34" charset="0"/>
                <a:ea typeface="휴먼명조"/>
                <a:cs typeface="Arial" panose="020B0604020202020204" pitchFamily="34" charset="0"/>
              </a:rPr>
              <a:t> thi </a:t>
            </a:r>
            <a:r>
              <a:rPr lang="vi-VN" altLang="ko-KR" kern="0" dirty="0" err="1">
                <a:solidFill>
                  <a:srgbClr val="002060"/>
                </a:solidFill>
                <a:latin typeface="Arial" panose="020B0604020202020204" pitchFamily="34" charset="0"/>
                <a:ea typeface="휴먼명조"/>
                <a:cs typeface="Arial" panose="020B0604020202020204" pitchFamily="34" charset="0"/>
              </a:rPr>
              <a:t>tiếng</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Hàn</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được</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miễn</a:t>
            </a:r>
            <a:r>
              <a:rPr lang="vi-VN"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nghe</a:t>
            </a:r>
            <a:r>
              <a:rPr lang="en-US" altLang="ko-KR" kern="0" dirty="0">
                <a:solidFill>
                  <a:srgbClr val="002060"/>
                </a:solidFill>
                <a:latin typeface="Arial" panose="020B0604020202020204" pitchFamily="34" charset="0"/>
                <a:ea typeface="휴먼명조"/>
                <a:cs typeface="Arial" panose="020B0604020202020204" pitchFamily="34" charset="0"/>
              </a:rPr>
              <a:t> </a:t>
            </a:r>
            <a:r>
              <a:rPr lang="en-US" altLang="ko-KR" kern="0" dirty="0" err="1">
                <a:solidFill>
                  <a:srgbClr val="002060"/>
                </a:solidFill>
                <a:latin typeface="Arial" panose="020B0604020202020204" pitchFamily="34" charset="0"/>
                <a:ea typeface="휴먼명조"/>
                <a:cs typeface="Arial" panose="020B0604020202020204" pitchFamily="34" charset="0"/>
              </a:rPr>
              <a:t>giảng</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khóa</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học</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tiếng</a:t>
            </a:r>
            <a:r>
              <a:rPr lang="vi-VN" altLang="ko-KR" kern="0" dirty="0">
                <a:solidFill>
                  <a:srgbClr val="002060"/>
                </a:solidFill>
                <a:latin typeface="Arial" panose="020B0604020202020204" pitchFamily="34" charset="0"/>
                <a:ea typeface="휴먼명조"/>
                <a:cs typeface="Arial" panose="020B0604020202020204" pitchFamily="34" charset="0"/>
              </a:rPr>
              <a:t> </a:t>
            </a:r>
            <a:r>
              <a:rPr lang="vi-VN" altLang="ko-KR" kern="0" dirty="0" err="1">
                <a:solidFill>
                  <a:srgbClr val="002060"/>
                </a:solidFill>
                <a:latin typeface="Arial" panose="020B0604020202020204" pitchFamily="34" charset="0"/>
                <a:ea typeface="휴먼명조"/>
                <a:cs typeface="Arial" panose="020B0604020202020204" pitchFamily="34" charset="0"/>
              </a:rPr>
              <a:t>Hàn</a:t>
            </a:r>
            <a:endParaRPr lang="ko-KR" altLang="en-US" kern="0" dirty="0">
              <a:solidFill>
                <a:srgbClr val="002060"/>
              </a:solidFill>
              <a:latin typeface="Arial" panose="020B0604020202020204" pitchFamily="34" charset="0"/>
              <a:cs typeface="Arial" panose="020B0604020202020204" pitchFamily="34" charset="0"/>
            </a:endParaRPr>
          </a:p>
        </p:txBody>
      </p:sp>
      <p:sp>
        <p:nvSpPr>
          <p:cNvPr id="2" name="TextBox 1"/>
          <p:cNvSpPr txBox="1"/>
          <p:nvPr/>
        </p:nvSpPr>
        <p:spPr>
          <a:xfrm>
            <a:off x="3356000" y="822600"/>
            <a:ext cx="5179194" cy="369332"/>
          </a:xfrm>
          <a:prstGeom prst="rect">
            <a:avLst/>
          </a:prstGeom>
          <a:solidFill>
            <a:srgbClr val="FFFF00"/>
          </a:solidFill>
          <a:ln>
            <a:solidFill>
              <a:schemeClr val="tx1"/>
            </a:solidFill>
          </a:ln>
        </p:spPr>
        <p:txBody>
          <a:bodyPr wrap="square" rtlCol="0">
            <a:spAutoFit/>
          </a:bodyPr>
          <a:lstStyle/>
          <a:p>
            <a:r>
              <a:rPr lang="en-US" altLang="ko-KR" dirty="0">
                <a:latin typeface="Arial" panose="020B0604020202020204" pitchFamily="34" charset="0"/>
                <a:cs typeface="Arial" panose="020B0604020202020204" pitchFamily="34" charset="0"/>
              </a:rPr>
              <a:t>*</a:t>
            </a:r>
            <a:r>
              <a:rPr lang="en-US" altLang="ko-KR" dirty="0" err="1">
                <a:latin typeface="Arial" panose="020B0604020202020204" pitchFamily="34" charset="0"/>
                <a:cs typeface="Arial" panose="020B0604020202020204" pitchFamily="34" charset="0"/>
              </a:rPr>
              <a:t>Sinh</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viên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chưa</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có</a:t>
            </a:r>
            <a:r>
              <a:rPr lang="en-US" altLang="ko-KR" dirty="0">
                <a:latin typeface="Arial" panose="020B0604020202020204" pitchFamily="34" charset="0"/>
                <a:cs typeface="Arial" panose="020B0604020202020204" pitchFamily="34" charset="0"/>
              </a:rPr>
              <a:t> TOPIK 4 </a:t>
            </a:r>
            <a:r>
              <a:rPr lang="en-US" altLang="ko-KR" dirty="0" err="1">
                <a:latin typeface="Arial" panose="020B0604020202020204" pitchFamily="34" charset="0"/>
                <a:cs typeface="Arial" panose="020B0604020202020204" pitchFamily="34" charset="0"/>
              </a:rPr>
              <a:t>bắt</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buộc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phải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endParaRPr lang="ko-KR" altLang="en-US"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1BA6BE8C-7582-964B-9881-EDC05366D89C}"/>
              </a:ext>
            </a:extLst>
          </p:cNvPr>
          <p:cNvSpPr txBox="1"/>
          <p:nvPr/>
        </p:nvSpPr>
        <p:spPr>
          <a:xfrm>
            <a:off x="8160925" y="6046069"/>
            <a:ext cx="3657264" cy="1077218"/>
          </a:xfrm>
          <a:prstGeom prst="rect">
            <a:avLst/>
          </a:prstGeom>
          <a:noFill/>
        </p:spPr>
        <p:txBody>
          <a:bodyPr wrap="square" rtlCol="0">
            <a:spAutoFit/>
          </a:bodyPr>
          <a:lstStyle/>
          <a:p>
            <a:r>
              <a:rPr lang="en-US" altLang="ko-KR" sz="1600" dirty="0">
                <a:latin typeface="Arial" panose="020B0604020202020204" pitchFamily="34" charset="0"/>
                <a:cs typeface="Arial" panose="020B0604020202020204" pitchFamily="34" charset="0"/>
                <a:hlinkClick r:id="rId4"/>
              </a:rPr>
              <a:t>https://www.kw.ac.kr/ko/life/notice.jsp?BoardMode=view&amp;DUID=35205</a:t>
            </a:r>
            <a:endParaRPr lang="en-US" altLang="ko-KR" sz="1600" dirty="0">
              <a:latin typeface="Arial" panose="020B0604020202020204" pitchFamily="34" charset="0"/>
              <a:cs typeface="Arial" panose="020B0604020202020204" pitchFamily="34" charset="0"/>
            </a:endParaRPr>
          </a:p>
          <a:p>
            <a:endParaRPr lang="ko-KR" altLang="en-US" sz="1600" dirty="0">
              <a:latin typeface="Arial" panose="020B0604020202020204" pitchFamily="34" charset="0"/>
              <a:cs typeface="Arial" panose="020B0604020202020204" pitchFamily="34" charset="0"/>
            </a:endParaRPr>
          </a:p>
          <a:p>
            <a:endParaRPr lang="ko-KR" alt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6299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17</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9" name="Rectangle 4"/>
          <p:cNvSpPr>
            <a:spLocks noChangeArrowheads="1"/>
          </p:cNvSpPr>
          <p:nvPr/>
        </p:nvSpPr>
        <p:spPr bwMode="auto">
          <a:xfrm>
            <a:off x="-1" y="598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5" name="TextBox 14"/>
          <p:cNvSpPr txBox="1"/>
          <p:nvPr/>
        </p:nvSpPr>
        <p:spPr>
          <a:xfrm>
            <a:off x="296246" y="1313008"/>
            <a:ext cx="11599507" cy="457061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200000"/>
              </a:lnSpc>
            </a:pPr>
            <a:r>
              <a:rPr lang="en-US" altLang="ko-KR" sz="1600" dirty="0">
                <a:solidFill>
                  <a:srgbClr val="002060"/>
                </a:solidFill>
                <a:latin typeface="Arial" panose="020B0604020202020204" pitchFamily="34" charset="0"/>
                <a:cs typeface="Arial" panose="020B0604020202020204" pitchFamily="34" charset="0"/>
              </a:rPr>
              <a:t>1) </a:t>
            </a:r>
            <a:r>
              <a:rPr lang="vi-VN" altLang="ko-KR" sz="1600" dirty="0">
                <a:solidFill>
                  <a:srgbClr val="002060"/>
                </a:solidFill>
                <a:latin typeface="Arial" panose="020B0604020202020204" pitchFamily="34" charset="0"/>
                <a:cs typeface="Arial" panose="020B0604020202020204" pitchFamily="34" charset="0"/>
              </a:rPr>
              <a:t>Chỉ định và phân </a:t>
            </a:r>
            <a:r>
              <a:rPr lang="en-US" altLang="ko-KR" sz="1600" dirty="0" err="1">
                <a:solidFill>
                  <a:srgbClr val="002060"/>
                </a:solidFill>
                <a:latin typeface="Arial" panose="020B0604020202020204" pitchFamily="34" charset="0"/>
                <a:cs typeface="Arial" panose="020B0604020202020204" pitchFamily="34" charset="0"/>
              </a:rPr>
              <a:t>lớp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tiếng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Hàn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dựa</a:t>
            </a:r>
            <a:r>
              <a:rPr lang="vi-VN" altLang="ko-KR" sz="1600" dirty="0">
                <a:solidFill>
                  <a:srgbClr val="002060"/>
                </a:solidFill>
                <a:latin typeface="Arial" panose="020B0604020202020204" pitchFamily="34" charset="0"/>
                <a:cs typeface="Arial" panose="020B0604020202020204" pitchFamily="34" charset="0"/>
              </a:rPr>
              <a:t> theo </a:t>
            </a:r>
            <a:r>
              <a:rPr lang="vi-VN" altLang="ko-KR" sz="1600" dirty="0" err="1">
                <a:solidFill>
                  <a:srgbClr val="002060"/>
                </a:solidFill>
                <a:latin typeface="Arial" panose="020B0604020202020204" pitchFamily="34" charset="0"/>
                <a:cs typeface="Arial" panose="020B0604020202020204" pitchFamily="34" charset="0"/>
              </a:rPr>
              <a:t>kết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quả</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kỳ</a:t>
            </a:r>
            <a:r>
              <a:rPr lang="vi-VN" altLang="ko-KR" sz="1600" dirty="0">
                <a:solidFill>
                  <a:srgbClr val="002060"/>
                </a:solidFill>
                <a:latin typeface="Arial" panose="020B0604020202020204" pitchFamily="34" charset="0"/>
                <a:cs typeface="Arial" panose="020B0604020202020204" pitchFamily="34" charset="0"/>
              </a:rPr>
              <a:t> thi </a:t>
            </a:r>
            <a:r>
              <a:rPr lang="vi-VN" altLang="ko-KR" sz="1600" dirty="0" err="1">
                <a:solidFill>
                  <a:srgbClr val="002060"/>
                </a:solidFill>
                <a:latin typeface="Arial" panose="020B0604020202020204" pitchFamily="34" charset="0"/>
                <a:cs typeface="Arial" panose="020B0604020202020204" pitchFamily="34" charset="0"/>
              </a:rPr>
              <a:t>tuyển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sinh</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a:t>
            </a:r>
            <a:r>
              <a:rPr lang="vi-VN" altLang="ko-KR" sz="1600" dirty="0" err="1">
                <a:solidFill>
                  <a:srgbClr val="002060"/>
                </a:solidFill>
                <a:latin typeface="Arial" panose="020B0604020202020204" pitchFamily="34" charset="0"/>
                <a:cs typeface="Arial" panose="020B0604020202020204" pitchFamily="34" charset="0"/>
              </a:rPr>
              <a:t>kỳ</a:t>
            </a:r>
            <a:r>
              <a:rPr lang="vi-VN" altLang="ko-KR" sz="1600" dirty="0">
                <a:solidFill>
                  <a:srgbClr val="002060"/>
                </a:solidFill>
                <a:latin typeface="Arial" panose="020B0604020202020204" pitchFamily="34" charset="0"/>
                <a:cs typeface="Arial" panose="020B0604020202020204" pitchFamily="34" charset="0"/>
              </a:rPr>
              <a:t> thi </a:t>
            </a:r>
            <a:r>
              <a:rPr lang="vi-VN" altLang="ko-KR" sz="1600" dirty="0" err="1">
                <a:solidFill>
                  <a:srgbClr val="002060"/>
                </a:solidFill>
                <a:latin typeface="Arial" panose="020B0604020202020204" pitchFamily="34" charset="0"/>
                <a:cs typeface="Arial" panose="020B0604020202020204" pitchFamily="34" charset="0"/>
              </a:rPr>
              <a:t>tiếng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Hàn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hoặc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điểm</a:t>
            </a:r>
            <a:r>
              <a:rPr lang="vi-VN" altLang="ko-KR" sz="1600" dirty="0">
                <a:solidFill>
                  <a:srgbClr val="002060"/>
                </a:solidFill>
                <a:latin typeface="Arial" panose="020B0604020202020204" pitchFamily="34" charset="0"/>
                <a:cs typeface="Arial" panose="020B0604020202020204" pitchFamily="34" charset="0"/>
              </a:rPr>
              <a:t> TOPIK</a:t>
            </a:r>
            <a:endParaRPr lang="ko-KR" altLang="en-US" sz="1600" dirty="0">
              <a:solidFill>
                <a:srgbClr val="002060"/>
              </a:solidFill>
              <a:latin typeface="Arial" panose="020B0604020202020204" pitchFamily="34" charset="0"/>
              <a:cs typeface="Arial" panose="020B0604020202020204" pitchFamily="34" charset="0"/>
            </a:endParaRPr>
          </a:p>
          <a:p>
            <a:pPr fontAlgn="base">
              <a:lnSpc>
                <a:spcPct val="200000"/>
              </a:lnSpc>
            </a:pPr>
            <a:r>
              <a:rPr lang="en-US" altLang="ko-KR" sz="1600" dirty="0">
                <a:solidFill>
                  <a:srgbClr val="002060"/>
                </a:solidFill>
                <a:latin typeface="Arial" panose="020B0604020202020204" pitchFamily="34" charset="0"/>
                <a:cs typeface="Arial" panose="020B0604020202020204" pitchFamily="34" charset="0"/>
              </a:rPr>
              <a:t>2) </a:t>
            </a:r>
            <a:r>
              <a:rPr lang="vi-VN" altLang="ko-KR" sz="1600" dirty="0">
                <a:solidFill>
                  <a:srgbClr val="002060"/>
                </a:solidFill>
                <a:latin typeface="Arial" panose="020B0604020202020204" pitchFamily="34" charset="0"/>
                <a:cs typeface="Arial" panose="020B0604020202020204" pitchFamily="34" charset="0"/>
              </a:rPr>
              <a:t>Các khóa học tiếng Hàn bắt buộc </a:t>
            </a:r>
            <a:r>
              <a:rPr lang="vi-VN" altLang="ko-KR" sz="1600" b="1" dirty="0">
                <a:solidFill>
                  <a:srgbClr val="002060"/>
                </a:solidFill>
                <a:latin typeface="Arial" panose="020B0604020202020204" pitchFamily="34" charset="0"/>
                <a:cs typeface="Arial" panose="020B0604020202020204" pitchFamily="34" charset="0"/>
              </a:rPr>
              <a:t>được tự động đăng ký tại Văn phòng Giáo dục Quốc tế và học sinh không thể</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tự</a:t>
            </a:r>
            <a:r>
              <a:rPr lang="vi-VN" altLang="ko-KR" sz="1600" b="1" dirty="0">
                <a:solidFill>
                  <a:srgbClr val="002060"/>
                </a:solidFill>
                <a:latin typeface="Arial" panose="020B0604020202020204" pitchFamily="34" charset="0"/>
                <a:cs typeface="Arial" panose="020B0604020202020204" pitchFamily="34" charset="0"/>
              </a:rPr>
              <a:t> đăng ký trực tuyến</a:t>
            </a:r>
            <a:endParaRPr lang="ko-KR" altLang="en-US" sz="1600" b="1" dirty="0">
              <a:solidFill>
                <a:srgbClr val="002060"/>
              </a:solidFill>
              <a:latin typeface="Arial" panose="020B0604020202020204" pitchFamily="34" charset="0"/>
              <a:cs typeface="Arial" panose="020B0604020202020204" pitchFamily="34" charset="0"/>
            </a:endParaRPr>
          </a:p>
          <a:p>
            <a:pPr fontAlgn="base">
              <a:lnSpc>
                <a:spcPct val="200000"/>
              </a:lnSpc>
            </a:pPr>
            <a:r>
              <a:rPr lang="en-US" altLang="ko-KR" sz="1600" dirty="0">
                <a:solidFill>
                  <a:srgbClr val="002060"/>
                </a:solidFill>
                <a:latin typeface="Arial" panose="020B0604020202020204" pitchFamily="34" charset="0"/>
                <a:cs typeface="Arial" panose="020B0604020202020204" pitchFamily="34" charset="0"/>
              </a:rPr>
              <a:t>3) </a:t>
            </a:r>
            <a:r>
              <a:rPr lang="en-GB" altLang="ko-KR" sz="1600" dirty="0">
                <a:solidFill>
                  <a:srgbClr val="002060"/>
                </a:solidFill>
                <a:latin typeface="Arial" panose="020B0604020202020204" pitchFamily="34" charset="0"/>
                <a:cs typeface="Arial" panose="020B0604020202020204" pitchFamily="34" charset="0"/>
              </a:rPr>
              <a:t>Chi </a:t>
            </a:r>
            <a:r>
              <a:rPr lang="en-GB" altLang="ko-KR" sz="1600" dirty="0" err="1">
                <a:solidFill>
                  <a:srgbClr val="002060"/>
                </a:solidFill>
                <a:latin typeface="Arial" panose="020B0604020202020204" pitchFamily="34" charset="0"/>
                <a:cs typeface="Arial" panose="020B0604020202020204" pitchFamily="34" charset="0"/>
              </a:rPr>
              <a:t>tiết</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nội</a:t>
            </a:r>
            <a:r>
              <a:rPr lang="en-GB" altLang="ko-KR" sz="1600" dirty="0">
                <a:solidFill>
                  <a:srgbClr val="002060"/>
                </a:solidFill>
                <a:latin typeface="Arial" panose="020B0604020202020204" pitchFamily="34" charset="0"/>
                <a:cs typeface="Arial" panose="020B0604020202020204" pitchFamily="34" charset="0"/>
              </a:rPr>
              <a:t> dung </a:t>
            </a:r>
            <a:r>
              <a:rPr lang="en-GB" altLang="ko-KR" sz="1600" b="1" dirty="0" err="1">
                <a:solidFill>
                  <a:srgbClr val="002060"/>
                </a:solidFill>
                <a:latin typeface="Arial" panose="020B0604020202020204" pitchFamily="34" charset="0"/>
                <a:cs typeface="Arial" panose="020B0604020202020204" pitchFamily="34" charset="0"/>
              </a:rPr>
              <a:t>đăng</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ký</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khóa</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học</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tiếng</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Hàn</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bắt</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buộc</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200000"/>
              </a:lnSpc>
            </a:pPr>
            <a:r>
              <a:rPr lang="en-US" altLang="ko-KR" sz="2000"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Arial" panose="020B0604020202020204" pitchFamily="34" charset="0"/>
                <a:cs typeface="Arial" panose="020B0604020202020204" pitchFamily="34" charset="0"/>
                <a:hlinkClick r:id="rId5"/>
              </a:rPr>
              <a:t>https://www.kw.ac.kr/ko/life/notice.jsp?BoardMode=view&amp;DUID=35205</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200000"/>
              </a:lnSpc>
            </a:pPr>
            <a:r>
              <a:rPr lang="en-US" altLang="ko-KR" sz="1600" b="1" dirty="0">
                <a:solidFill>
                  <a:srgbClr val="002060"/>
                </a:solidFill>
                <a:latin typeface="Arial" panose="020B0604020202020204" pitchFamily="34" charset="0"/>
                <a:cs typeface="Arial" panose="020B0604020202020204" pitchFamily="34" charset="0"/>
              </a:rPr>
              <a:t>Sau </a:t>
            </a:r>
            <a:r>
              <a:rPr lang="en-US" altLang="ko-KR" sz="1600" b="1" dirty="0" err="1">
                <a:solidFill>
                  <a:srgbClr val="002060"/>
                </a:solidFill>
                <a:latin typeface="Arial" panose="020B0604020202020204" pitchFamily="34" charset="0"/>
                <a:cs typeface="Arial" panose="020B0604020202020204" pitchFamily="34" charset="0"/>
              </a:rPr>
              <a:t>khi</a:t>
            </a:r>
            <a:r>
              <a:rPr lang="en-US" altLang="ko-KR" sz="1600" b="1" dirty="0">
                <a:solidFill>
                  <a:srgbClr val="002060"/>
                </a:solidFill>
                <a:latin typeface="Arial" panose="020B0604020202020204" pitchFamily="34" charset="0"/>
                <a:cs typeface="Arial" panose="020B0604020202020204" pitchFamily="34" charset="0"/>
              </a:rPr>
              <a:t> click </a:t>
            </a:r>
            <a:r>
              <a:rPr lang="en-US" altLang="ko-KR" sz="1600" b="1" dirty="0" err="1">
                <a:solidFill>
                  <a:srgbClr val="002060"/>
                </a:solidFill>
                <a:latin typeface="Arial" panose="020B0604020202020204" pitchFamily="34" charset="0"/>
                <a:cs typeface="Arial" panose="020B0604020202020204" pitchFamily="34" charset="0"/>
              </a:rPr>
              <a:t>vào</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đường</a:t>
            </a:r>
            <a:r>
              <a:rPr lang="en-US" altLang="ko-KR" sz="1600" b="1" dirty="0">
                <a:solidFill>
                  <a:srgbClr val="002060"/>
                </a:solidFill>
                <a:latin typeface="Arial" panose="020B0604020202020204" pitchFamily="34" charset="0"/>
                <a:cs typeface="Arial" panose="020B0604020202020204" pitchFamily="34" charset="0"/>
              </a:rPr>
              <a:t> link </a:t>
            </a:r>
            <a:r>
              <a:rPr lang="en-US" altLang="ko-KR" sz="1600" b="1" dirty="0" err="1">
                <a:solidFill>
                  <a:srgbClr val="002060"/>
                </a:solidFill>
                <a:latin typeface="Arial" panose="020B0604020202020204" pitchFamily="34" charset="0"/>
                <a:cs typeface="Arial" panose="020B0604020202020204" pitchFamily="34" charset="0"/>
              </a:rPr>
              <a:t>phía</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trên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và</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tải</a:t>
            </a:r>
            <a:r>
              <a:rPr lang="en-US" altLang="ko-KR" sz="1600" b="1" dirty="0">
                <a:solidFill>
                  <a:srgbClr val="002060"/>
                </a:solidFill>
                <a:latin typeface="Arial" panose="020B0604020202020204" pitchFamily="34" charset="0"/>
                <a:cs typeface="Arial" panose="020B0604020202020204" pitchFamily="34" charset="0"/>
              </a:rPr>
              <a:t> file, </a:t>
            </a:r>
            <a:r>
              <a:rPr lang="en-US" altLang="ko-KR" sz="1600" b="1" dirty="0" err="1">
                <a:solidFill>
                  <a:srgbClr val="002060"/>
                </a:solidFill>
                <a:latin typeface="Arial" panose="020B0604020202020204" pitchFamily="34" charset="0"/>
                <a:cs typeface="Arial" panose="020B0604020202020204" pitchFamily="34" charset="0"/>
              </a:rPr>
              <a:t>sau</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đó</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có</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thể</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kiểm</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tra</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thời</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gian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biểu</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trên</a:t>
            </a:r>
            <a:r>
              <a:rPr lang="en-US" altLang="ko-KR" sz="1600" b="1" dirty="0">
                <a:solidFill>
                  <a:srgbClr val="002060"/>
                </a:solidFill>
                <a:latin typeface="Arial" panose="020B0604020202020204" pitchFamily="34" charset="0"/>
                <a:cs typeface="Arial" panose="020B0604020202020204" pitchFamily="34" charset="0"/>
              </a:rPr>
              <a:t> KLAS </a:t>
            </a:r>
            <a:r>
              <a:rPr lang="en-US" altLang="ko-KR" sz="1600" b="1" dirty="0" err="1">
                <a:solidFill>
                  <a:srgbClr val="002060"/>
                </a:solidFill>
                <a:latin typeface="Arial" panose="020B0604020202020204" pitchFamily="34" charset="0"/>
                <a:cs typeface="Arial" panose="020B0604020202020204" pitchFamily="34" charset="0"/>
              </a:rPr>
              <a:t>từ</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ngày</a:t>
            </a:r>
            <a:r>
              <a:rPr lang="en-US" altLang="ko-KR" sz="1600" b="1" dirty="0">
                <a:solidFill>
                  <a:srgbClr val="002060"/>
                </a:solidFill>
                <a:latin typeface="Arial" panose="020B0604020202020204" pitchFamily="34" charset="0"/>
                <a:cs typeface="Arial" panose="020B0604020202020204" pitchFamily="34" charset="0"/>
              </a:rPr>
              <a:t> 23/2 ( </a:t>
            </a:r>
            <a:r>
              <a:rPr lang="en-US" altLang="ko-KR" sz="1600" b="1" dirty="0" err="1">
                <a:solidFill>
                  <a:srgbClr val="002060"/>
                </a:solidFill>
                <a:latin typeface="Arial" panose="020B0604020202020204" pitchFamily="34" charset="0"/>
                <a:cs typeface="Arial" panose="020B0604020202020204" pitchFamily="34" charset="0"/>
              </a:rPr>
              <a:t>Thứ</a:t>
            </a:r>
            <a:r>
              <a:rPr lang="en-US" altLang="ko-KR" sz="1600" b="1" dirty="0">
                <a:solidFill>
                  <a:srgbClr val="002060"/>
                </a:solidFill>
                <a:latin typeface="Arial" panose="020B0604020202020204" pitchFamily="34" charset="0"/>
                <a:cs typeface="Arial" panose="020B0604020202020204" pitchFamily="34" charset="0"/>
              </a:rPr>
              <a:t> 3 )</a:t>
            </a:r>
          </a:p>
          <a:p>
            <a:pPr fontAlgn="base">
              <a:lnSpc>
                <a:spcPct val="200000"/>
              </a:lnSpc>
            </a:pPr>
            <a:r>
              <a:rPr lang="en-US" altLang="ko-KR" sz="1600" dirty="0">
                <a:solidFill>
                  <a:srgbClr val="002060"/>
                </a:solidFill>
                <a:latin typeface="Arial" panose="020B0604020202020204" pitchFamily="34" charset="0"/>
                <a:cs typeface="Arial" panose="020B0604020202020204" pitchFamily="34" charset="0"/>
              </a:rPr>
              <a:t>4) </a:t>
            </a:r>
            <a:r>
              <a:rPr lang="vi-VN" altLang="ko-KR" sz="1600" dirty="0">
                <a:solidFill>
                  <a:srgbClr val="002060"/>
                </a:solidFill>
                <a:latin typeface="Arial" panose="020B0604020202020204" pitchFamily="34" charset="0"/>
                <a:cs typeface="Arial" panose="020B0604020202020204" pitchFamily="34" charset="0"/>
              </a:rPr>
              <a:t>Vui lòng kiểm tra lớp học tiếng Hàn, số tín chỉ và giờ học của bạn trước khi đăng ký các khóa học khác.</a:t>
            </a:r>
          </a:p>
          <a:p>
            <a:pPr fontAlgn="base">
              <a:lnSpc>
                <a:spcPct val="200000"/>
              </a:lnSpc>
            </a:pPr>
            <a:r>
              <a:rPr lang="vi-VN" altLang="ko-KR" sz="1600" dirty="0">
                <a:solidFill>
                  <a:srgbClr val="002060"/>
                </a:solidFill>
                <a:latin typeface="Arial" panose="020B0604020202020204" pitchFamily="34" charset="0"/>
                <a:cs typeface="Arial" panose="020B0604020202020204" pitchFamily="34" charset="0"/>
              </a:rPr>
              <a:t>     ※ </a:t>
            </a:r>
            <a:r>
              <a:rPr lang="vi-VN" altLang="ko-KR" sz="1600" dirty="0" err="1">
                <a:solidFill>
                  <a:srgbClr val="002060"/>
                </a:solidFill>
                <a:latin typeface="Arial" panose="020B0604020202020204" pitchFamily="34" charset="0"/>
                <a:cs typeface="Arial" panose="020B0604020202020204" pitchFamily="34" charset="0"/>
              </a:rPr>
              <a:t>Tín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chỉ</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khóa</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tiếng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Hàn</a:t>
            </a:r>
            <a:r>
              <a:rPr lang="vi-VN" altLang="ko-KR" sz="1600" dirty="0">
                <a:solidFill>
                  <a:srgbClr val="002060"/>
                </a:solidFill>
                <a:latin typeface="Arial" panose="020B0604020202020204" pitchFamily="34" charset="0"/>
                <a:cs typeface="Arial" panose="020B0604020202020204" pitchFamily="34" charset="0"/>
              </a:rPr>
              <a:t> / </a:t>
            </a:r>
            <a:r>
              <a:rPr lang="vi-VN" altLang="ko-KR" sz="1600" dirty="0" err="1">
                <a:solidFill>
                  <a:srgbClr val="002060"/>
                </a:solidFill>
                <a:latin typeface="Arial" panose="020B0604020202020204" pitchFamily="34" charset="0"/>
                <a:cs typeface="Arial" panose="020B0604020202020204" pitchFamily="34" charset="0"/>
              </a:rPr>
              <a:t>giờ</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học</a:t>
            </a:r>
            <a:r>
              <a:rPr lang="vi-VN" altLang="ko-KR" sz="1600" dirty="0">
                <a:solidFill>
                  <a:srgbClr val="002060"/>
                </a:solidFill>
                <a:latin typeface="Arial" panose="020B0604020202020204" pitchFamily="34" charset="0"/>
                <a:cs typeface="Arial" panose="020B0604020202020204" pitchFamily="34" charset="0"/>
              </a:rPr>
              <a:t>: 3 </a:t>
            </a:r>
            <a:r>
              <a:rPr lang="vi-VN" altLang="ko-KR" sz="1600" dirty="0" err="1">
                <a:solidFill>
                  <a:srgbClr val="002060"/>
                </a:solidFill>
                <a:latin typeface="Arial" panose="020B0604020202020204" pitchFamily="34" charset="0"/>
                <a:cs typeface="Arial" panose="020B0604020202020204" pitchFamily="34" charset="0"/>
              </a:rPr>
              <a:t>tín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chỉ</a:t>
            </a:r>
            <a:r>
              <a:rPr lang="vi-VN" altLang="ko-KR" sz="1600" dirty="0">
                <a:solidFill>
                  <a:srgbClr val="002060"/>
                </a:solidFill>
                <a:latin typeface="Arial" panose="020B0604020202020204" pitchFamily="34" charset="0"/>
                <a:cs typeface="Arial" panose="020B0604020202020204" pitchFamily="34" charset="0"/>
              </a:rPr>
              <a:t> / 3 </a:t>
            </a:r>
            <a:r>
              <a:rPr lang="vi-VN" altLang="ko-KR" sz="1600" dirty="0" err="1">
                <a:solidFill>
                  <a:srgbClr val="002060"/>
                </a:solidFill>
                <a:latin typeface="Arial" panose="020B0604020202020204" pitchFamily="34" charset="0"/>
                <a:cs typeface="Arial" panose="020B0604020202020204" pitchFamily="34" charset="0"/>
              </a:rPr>
              <a:t>giờ</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mỗi</a:t>
            </a:r>
            <a:r>
              <a:rPr lang="vi-VN" altLang="ko-KR" sz="1600" dirty="0">
                <a:solidFill>
                  <a:srgbClr val="002060"/>
                </a:solidFill>
                <a:latin typeface="Arial" panose="020B0604020202020204" pitchFamily="34" charset="0"/>
                <a:cs typeface="Arial" panose="020B0604020202020204" pitchFamily="34" charset="0"/>
              </a:rPr>
              <a:t> môn</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200000"/>
              </a:lnSpc>
            </a:pPr>
            <a:r>
              <a:rPr lang="en-US" altLang="ko-KR" sz="1600" dirty="0">
                <a:solidFill>
                  <a:srgbClr val="002060"/>
                </a:solidFill>
                <a:latin typeface="Arial" panose="020B0604020202020204" pitchFamily="34" charset="0"/>
                <a:cs typeface="Arial" panose="020B0604020202020204" pitchFamily="34" charset="0"/>
              </a:rPr>
              <a:t>5) </a:t>
            </a:r>
            <a:r>
              <a:rPr lang="en-US" altLang="ko-KR" sz="1600" b="1" dirty="0" err="1">
                <a:solidFill>
                  <a:srgbClr val="002060"/>
                </a:solidFill>
                <a:latin typeface="Arial" panose="020B0604020202020204" pitchFamily="34" charset="0"/>
                <a:cs typeface="Arial" panose="020B0604020202020204" pitchFamily="34" charset="0"/>
              </a:rPr>
              <a:t>Nếu</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bạn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đã</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có</a:t>
            </a:r>
            <a:r>
              <a:rPr lang="en-US" altLang="ko-KR" sz="1600" b="1" dirty="0">
                <a:solidFill>
                  <a:srgbClr val="002060"/>
                </a:solidFill>
                <a:latin typeface="Arial" panose="020B0604020202020204" pitchFamily="34" charset="0"/>
                <a:cs typeface="Arial" panose="020B0604020202020204" pitchFamily="34" charset="0"/>
              </a:rPr>
              <a:t> TOPIK 4 </a:t>
            </a:r>
            <a:r>
              <a:rPr lang="en-US" altLang="ko-KR" sz="1600" b="1" dirty="0" err="1">
                <a:solidFill>
                  <a:srgbClr val="002060"/>
                </a:solidFill>
                <a:latin typeface="Arial" panose="020B0604020202020204" pitchFamily="34" charset="0"/>
                <a:cs typeface="Arial" panose="020B0604020202020204" pitchFamily="34" charset="0"/>
              </a:rPr>
              <a:t>và</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muốn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hủy</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các</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khóa</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học</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tiếng</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Hàn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hãy</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đến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văn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giáo</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dục</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quốc</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tế</a:t>
            </a:r>
            <a:r>
              <a:rPr lang="en-US" altLang="ko-KR" sz="1600" b="1" dirty="0">
                <a:solidFill>
                  <a:srgbClr val="002060"/>
                </a:solidFill>
                <a:latin typeface="Arial" panose="020B0604020202020204" pitchFamily="34" charset="0"/>
                <a:cs typeface="Arial" panose="020B0604020202020204" pitchFamily="34" charset="0"/>
              </a:rPr>
              <a:t> (</a:t>
            </a:r>
            <a:r>
              <a:rPr lang="ko-KR" altLang="en-US" sz="1600" b="1" dirty="0" err="1">
                <a:solidFill>
                  <a:srgbClr val="002060"/>
                </a:solidFill>
                <a:latin typeface="Arial" panose="020B0604020202020204" pitchFamily="34" charset="0"/>
                <a:cs typeface="Arial" panose="020B0604020202020204" pitchFamily="34" charset="0"/>
              </a:rPr>
              <a:t>문화관</a:t>
            </a:r>
            <a:r>
              <a:rPr lang="ko-KR" altLang="en-US" sz="1600" b="1"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Arial" panose="020B0604020202020204" pitchFamily="34" charset="0"/>
                <a:cs typeface="Arial" panose="020B0604020202020204" pitchFamily="34" charset="0"/>
              </a:rPr>
              <a:t>117</a:t>
            </a:r>
            <a:r>
              <a:rPr lang="ko-KR" altLang="en-US" sz="1600" b="1" dirty="0">
                <a:solidFill>
                  <a:srgbClr val="002060"/>
                </a:solidFill>
                <a:latin typeface="Arial" panose="020B0604020202020204" pitchFamily="34" charset="0"/>
                <a:cs typeface="Arial" panose="020B0604020202020204" pitchFamily="34" charset="0"/>
              </a:rPr>
              <a:t>호</a:t>
            </a:r>
            <a:r>
              <a:rPr lang="en-US" altLang="ko-KR" sz="1600" b="1" dirty="0">
                <a:solidFill>
                  <a:srgbClr val="002060"/>
                </a:solidFill>
                <a:latin typeface="Arial" panose="020B0604020202020204" pitchFamily="34" charset="0"/>
                <a:cs typeface="Arial" panose="020B0604020202020204" pitchFamily="34" charset="0"/>
              </a:rPr>
              <a:t>)</a:t>
            </a:r>
            <a:endParaRPr lang="ko-KR" altLang="en-US" b="1" dirty="0">
              <a:latin typeface="Arial" panose="020B0604020202020204" pitchFamily="34" charset="0"/>
              <a:cs typeface="Arial" panose="020B0604020202020204" pitchFamily="34" charset="0"/>
            </a:endParaRPr>
          </a:p>
        </p:txBody>
      </p:sp>
      <p:sp>
        <p:nvSpPr>
          <p:cNvPr id="17" name="TextBox 16"/>
          <p:cNvSpPr txBox="1"/>
          <p:nvPr/>
        </p:nvSpPr>
        <p:spPr>
          <a:xfrm>
            <a:off x="166591" y="1005231"/>
            <a:ext cx="7580871" cy="307777"/>
          </a:xfrm>
          <a:prstGeom prst="rect">
            <a:avLst/>
          </a:prstGeom>
          <a:noFill/>
        </p:spPr>
        <p:txBody>
          <a:bodyPr wrap="square" rtlCol="0">
            <a:spAutoFit/>
          </a:bodyPr>
          <a:lstStyle/>
          <a:p>
            <a:r>
              <a:rPr lang="en-US" altLang="ko-KR" sz="1400" b="1" dirty="0">
                <a:solidFill>
                  <a:srgbClr val="002060"/>
                </a:solidFill>
                <a:latin typeface="Arial" panose="020B0604020202020204" pitchFamily="34" charset="0"/>
                <a:cs typeface="Arial" panose="020B0604020202020204" pitchFamily="34" charset="0"/>
              </a:rPr>
              <a:t>   2) </a:t>
            </a:r>
            <a:r>
              <a:rPr lang="en-US" altLang="ko-KR" sz="1400" b="1" dirty="0" err="1">
                <a:solidFill>
                  <a:srgbClr val="002060"/>
                </a:solidFill>
                <a:latin typeface="Arial" panose="020B0604020202020204" pitchFamily="34" charset="0"/>
                <a:cs typeface="Arial" panose="020B0604020202020204" pitchFamily="34" charset="0"/>
              </a:rPr>
              <a:t>Cách</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đăng</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kí</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tín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chỉ</a:t>
            </a:r>
            <a:endParaRPr lang="ko-KR" altLang="en-US" sz="1400" b="1" dirty="0">
              <a:solidFill>
                <a:srgbClr val="002060"/>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51A1DF7E-39E4-DF4A-80B5-9D47EBD0BCC5}"/>
              </a:ext>
            </a:extLst>
          </p:cNvPr>
          <p:cNvSpPr txBox="1"/>
          <p:nvPr/>
        </p:nvSpPr>
        <p:spPr>
          <a:xfrm>
            <a:off x="159017" y="-33785"/>
            <a:ext cx="11873964" cy="954107"/>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3. </a:t>
            </a:r>
            <a:r>
              <a:rPr lang="en-US" altLang="ko-KR" sz="2800" dirty="0" err="1">
                <a:solidFill>
                  <a:srgbClr val="002060"/>
                </a:solidFill>
                <a:latin typeface="Arial" panose="020B0604020202020204" pitchFamily="34" charset="0"/>
                <a:cs typeface="Arial" panose="020B0604020202020204" pitchFamily="34" charset="0"/>
              </a:rPr>
              <a:t>Chương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trình</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bắt</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buộc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dành</a:t>
            </a:r>
            <a:r>
              <a:rPr lang="vi-VN" altLang="ko-KR" sz="2800" dirty="0">
                <a:solidFill>
                  <a:srgbClr val="002060"/>
                </a:solidFill>
                <a:latin typeface="Arial" panose="020B0604020202020204" pitchFamily="34" charset="0"/>
                <a:cs typeface="Arial" panose="020B0604020202020204" pitchFamily="34" charset="0"/>
              </a:rPr>
              <a:t> cho </a:t>
            </a:r>
            <a:endParaRPr lang="en-US" altLang="ko-KR" sz="2800" dirty="0">
              <a:solidFill>
                <a:srgbClr val="002060"/>
              </a:solidFill>
              <a:latin typeface="Arial" panose="020B0604020202020204" pitchFamily="34" charset="0"/>
              <a:cs typeface="Arial" panose="020B0604020202020204" pitchFamily="34" charset="0"/>
            </a:endParaRPr>
          </a:p>
          <a:p>
            <a:r>
              <a:rPr lang="vi-VN" altLang="ko-KR" sz="2800" dirty="0">
                <a:solidFill>
                  <a:srgbClr val="002060"/>
                </a:solidFill>
                <a:latin typeface="Arial" panose="020B0604020202020204" pitchFamily="34" charset="0"/>
                <a:cs typeface="Arial" panose="020B0604020202020204" pitchFamily="34" charset="0"/>
              </a:rPr>
              <a:t>người nước ngoài</a:t>
            </a:r>
            <a:endParaRPr lang="ko-KR" altLang="en-US"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38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6264755"/>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18</a:t>
            </a:fld>
            <a:endParaRPr lang="ko-KR" altLang="en-US"/>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graphicFrame>
        <p:nvGraphicFramePr>
          <p:cNvPr id="8" name="표 7"/>
          <p:cNvGraphicFramePr>
            <a:graphicFrameLocks noGrp="1"/>
          </p:cNvGraphicFramePr>
          <p:nvPr>
            <p:extLst>
              <p:ext uri="{D42A27DB-BD31-4B8C-83A1-F6EECF244321}">
                <p14:modId xmlns:p14="http://schemas.microsoft.com/office/powerpoint/2010/main" val="1299787896"/>
              </p:ext>
            </p:extLst>
          </p:nvPr>
        </p:nvGraphicFramePr>
        <p:xfrm>
          <a:off x="228617" y="1207517"/>
          <a:ext cx="11762165" cy="4629605"/>
        </p:xfrm>
        <a:graphic>
          <a:graphicData uri="http://schemas.openxmlformats.org/drawingml/2006/table">
            <a:tbl>
              <a:tblPr>
                <a:tableStyleId>{5DA37D80-6434-44D0-A028-1B22A696006F}</a:tableStyleId>
              </a:tblPr>
              <a:tblGrid>
                <a:gridCol w="1975410">
                  <a:extLst>
                    <a:ext uri="{9D8B030D-6E8A-4147-A177-3AD203B41FA5}">
                      <a16:colId xmlns:a16="http://schemas.microsoft.com/office/drawing/2014/main" val="3644826843"/>
                    </a:ext>
                  </a:extLst>
                </a:gridCol>
                <a:gridCol w="1467517">
                  <a:extLst>
                    <a:ext uri="{9D8B030D-6E8A-4147-A177-3AD203B41FA5}">
                      <a16:colId xmlns:a16="http://schemas.microsoft.com/office/drawing/2014/main" val="3980060177"/>
                    </a:ext>
                  </a:extLst>
                </a:gridCol>
                <a:gridCol w="1715409">
                  <a:extLst>
                    <a:ext uri="{9D8B030D-6E8A-4147-A177-3AD203B41FA5}">
                      <a16:colId xmlns:a16="http://schemas.microsoft.com/office/drawing/2014/main" val="2096894287"/>
                    </a:ext>
                  </a:extLst>
                </a:gridCol>
                <a:gridCol w="624687">
                  <a:extLst>
                    <a:ext uri="{9D8B030D-6E8A-4147-A177-3AD203B41FA5}">
                      <a16:colId xmlns:a16="http://schemas.microsoft.com/office/drawing/2014/main" val="2055127160"/>
                    </a:ext>
                  </a:extLst>
                </a:gridCol>
                <a:gridCol w="585024">
                  <a:extLst>
                    <a:ext uri="{9D8B030D-6E8A-4147-A177-3AD203B41FA5}">
                      <a16:colId xmlns:a16="http://schemas.microsoft.com/office/drawing/2014/main" val="1911892105"/>
                    </a:ext>
                  </a:extLst>
                </a:gridCol>
                <a:gridCol w="565192">
                  <a:extLst>
                    <a:ext uri="{9D8B030D-6E8A-4147-A177-3AD203B41FA5}">
                      <a16:colId xmlns:a16="http://schemas.microsoft.com/office/drawing/2014/main" val="252786930"/>
                    </a:ext>
                  </a:extLst>
                </a:gridCol>
                <a:gridCol w="1308867">
                  <a:extLst>
                    <a:ext uri="{9D8B030D-6E8A-4147-A177-3AD203B41FA5}">
                      <a16:colId xmlns:a16="http://schemas.microsoft.com/office/drawing/2014/main" val="1375362807"/>
                    </a:ext>
                  </a:extLst>
                </a:gridCol>
                <a:gridCol w="1342406">
                  <a:extLst>
                    <a:ext uri="{9D8B030D-6E8A-4147-A177-3AD203B41FA5}">
                      <a16:colId xmlns:a16="http://schemas.microsoft.com/office/drawing/2014/main" val="3253692368"/>
                    </a:ext>
                  </a:extLst>
                </a:gridCol>
                <a:gridCol w="1017521">
                  <a:extLst>
                    <a:ext uri="{9D8B030D-6E8A-4147-A177-3AD203B41FA5}">
                      <a16:colId xmlns:a16="http://schemas.microsoft.com/office/drawing/2014/main" val="3989169998"/>
                    </a:ext>
                  </a:extLst>
                </a:gridCol>
                <a:gridCol w="1160132">
                  <a:extLst>
                    <a:ext uri="{9D8B030D-6E8A-4147-A177-3AD203B41FA5}">
                      <a16:colId xmlns:a16="http://schemas.microsoft.com/office/drawing/2014/main" val="2562099066"/>
                    </a:ext>
                  </a:extLst>
                </a:gridCol>
              </a:tblGrid>
              <a:tr h="581848">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Lĩnh vực</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effectLst/>
                          <a:latin typeface="Arial" panose="020B0604020202020204" pitchFamily="34" charset="0"/>
                          <a:ea typeface="+mn-ea"/>
                          <a:cs typeface="Arial" panose="020B0604020202020204" pitchFamily="34" charset="0"/>
                        </a:rPr>
                        <a:t>Mã</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số</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môn</a:t>
                      </a:r>
                      <a:endParaRPr lang="ko-KR" altLang="en-US" sz="1400" b="0" i="0" u="none" strike="noStrike" dirty="0">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Tên môn học </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Phân loại</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Tín chỉ</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Số giờ</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Giáo sư</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err="1">
                          <a:effectLst/>
                          <a:latin typeface="Arial" panose="020B0604020202020204" pitchFamily="34" charset="0"/>
                          <a:ea typeface="+mn-ea"/>
                          <a:cs typeface="Arial" panose="020B0604020202020204" pitchFamily="34" charset="0"/>
                        </a:rPr>
                        <a:t>Hình</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thức</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học</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của</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kỳ</a:t>
                      </a:r>
                      <a:r>
                        <a:rPr lang="en-US" altLang="ko-KR" sz="1400" b="0" i="0" u="none" strike="noStrike" dirty="0">
                          <a:effectLst/>
                          <a:latin typeface="Arial" panose="020B0604020202020204" pitchFamily="34" charset="0"/>
                          <a:ea typeface="+mn-ea"/>
                          <a:cs typeface="Arial" panose="020B0604020202020204" pitchFamily="34" charset="0"/>
                        </a:rPr>
                        <a:t> 1-2021</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effectLst/>
                          <a:latin typeface="Arial" panose="020B0604020202020204" pitchFamily="34" charset="0"/>
                          <a:ea typeface="+mn-ea"/>
                          <a:cs typeface="Arial" panose="020B0604020202020204" pitchFamily="34" charset="0"/>
                        </a:rPr>
                        <a:t>Thời</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gian</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học</a:t>
                      </a:r>
                      <a:r>
                        <a:rPr lang="ko-KR" altLang="en-US" sz="1400" b="0" i="0" u="none" strike="noStrike" dirty="0">
                          <a:effectLst/>
                          <a:latin typeface="Arial" panose="020B0604020202020204" pitchFamily="34" charset="0"/>
                          <a:ea typeface="+mn-ea"/>
                          <a:cs typeface="Arial" panose="020B0604020202020204" pitchFamily="34" charset="0"/>
                        </a:rPr>
                        <a:t/>
                      </a:r>
                      <a:br>
                        <a:rPr lang="ko-KR" altLang="en-US" sz="1400" b="0" i="0" u="none" strike="noStrike" dirty="0">
                          <a:effectLst/>
                          <a:latin typeface="Arial" panose="020B0604020202020204" pitchFamily="34" charset="0"/>
                          <a:ea typeface="+mn-ea"/>
                          <a:cs typeface="Arial" panose="020B0604020202020204" pitchFamily="34" charset="0"/>
                        </a:rPr>
                      </a:br>
                      <a:r>
                        <a:rPr lang="en-US" altLang="ko-KR" sz="1400" b="0" i="0" u="none" strike="noStrike" dirty="0">
                          <a:effectLst/>
                          <a:latin typeface="Arial" panose="020B0604020202020204" pitchFamily="34" charset="0"/>
                          <a:ea typeface="+mn-ea"/>
                          <a:cs typeface="Arial" panose="020B0604020202020204" pitchFamily="34" charset="0"/>
                        </a:rPr>
                        <a:t>(</a:t>
                      </a:r>
                      <a:r>
                        <a:rPr lang="en-US" altLang="ko-KR" sz="1400" b="0" i="0" u="none" strike="noStrike" dirty="0" err="1">
                          <a:effectLst/>
                          <a:latin typeface="Arial" panose="020B0604020202020204" pitchFamily="34" charset="0"/>
                          <a:ea typeface="+mn-ea"/>
                          <a:cs typeface="Arial" panose="020B0604020202020204" pitchFamily="34" charset="0"/>
                        </a:rPr>
                        <a:t>thứ</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tiết</a:t>
                      </a:r>
                      <a:r>
                        <a:rPr lang="en-US" altLang="ko-KR" sz="1400" b="0" i="0" u="none" strike="noStrike" dirty="0">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effectLst/>
                          <a:latin typeface="Arial" panose="020B0604020202020204" pitchFamily="34" charset="0"/>
                          <a:ea typeface="+mn-ea"/>
                          <a:cs typeface="Arial" panose="020B0604020202020204" pitchFamily="34" charset="0"/>
                        </a:rPr>
                        <a:t>Thời</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gian</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tiết</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học</a:t>
                      </a:r>
                      <a:r>
                        <a:rPr lang="en-US" altLang="ko-KR" sz="1400" b="0" i="0" u="none" strike="noStrike" dirty="0">
                          <a:effectLst/>
                          <a:latin typeface="Arial" panose="020B0604020202020204" pitchFamily="34" charset="0"/>
                          <a:ea typeface="+mn-ea"/>
                          <a:cs typeface="Arial" panose="020B0604020202020204" pitchFamily="34" charset="0"/>
                        </a:rPr>
                        <a:t> offline</a:t>
                      </a:r>
                      <a:r>
                        <a:rPr lang="ko-KR" altLang="en-US" sz="1400" b="0" i="0" u="none" strike="noStrike" dirty="0">
                          <a:effectLst/>
                          <a:latin typeface="Arial" panose="020B0604020202020204" pitchFamily="34" charset="0"/>
                          <a:ea typeface="+mn-ea"/>
                          <a:cs typeface="Arial" panose="020B0604020202020204" pitchFamily="34" charset="0"/>
                        </a:rPr>
                        <a:t/>
                      </a:r>
                      <a:br>
                        <a:rPr lang="ko-KR" altLang="en-US" sz="1400" b="0" i="0" u="none" strike="noStrike" dirty="0">
                          <a:effectLst/>
                          <a:latin typeface="Arial" panose="020B0604020202020204" pitchFamily="34" charset="0"/>
                          <a:ea typeface="+mn-ea"/>
                          <a:cs typeface="Arial" panose="020B0604020202020204" pitchFamily="34" charset="0"/>
                        </a:rPr>
                      </a:br>
                      <a:r>
                        <a:rPr lang="en-US" altLang="ko-KR" sz="1400" b="0" i="0" u="none" strike="noStrike" dirty="0">
                          <a:effectLst/>
                          <a:latin typeface="Arial" panose="020B0604020202020204" pitchFamily="34" charset="0"/>
                          <a:ea typeface="+mn-ea"/>
                          <a:cs typeface="Arial" panose="020B0604020202020204" pitchFamily="34" charset="0"/>
                        </a:rPr>
                        <a:t>(</a:t>
                      </a:r>
                      <a:r>
                        <a:rPr lang="en-US" altLang="ko-KR" sz="1400" b="0" i="0" u="none" strike="noStrike" dirty="0" err="1">
                          <a:effectLst/>
                          <a:latin typeface="Arial" panose="020B0604020202020204" pitchFamily="34" charset="0"/>
                          <a:ea typeface="+mn-ea"/>
                          <a:cs typeface="Arial" panose="020B0604020202020204" pitchFamily="34" charset="0"/>
                        </a:rPr>
                        <a:t>thứ</a:t>
                      </a:r>
                      <a:r>
                        <a:rPr lang="en-US" altLang="ko-KR" sz="1400" b="0" i="0" u="none" strike="noStrike" dirty="0">
                          <a:effectLst/>
                          <a:latin typeface="Arial" panose="020B0604020202020204" pitchFamily="34" charset="0"/>
                          <a:ea typeface="+mn-ea"/>
                          <a:cs typeface="Arial" panose="020B0604020202020204" pitchFamily="34" charset="0"/>
                        </a:rPr>
                        <a:t>, </a:t>
                      </a:r>
                      <a:r>
                        <a:rPr lang="en-US" altLang="ko-KR" sz="1400" b="0" i="0" u="none" strike="noStrike" dirty="0" err="1">
                          <a:effectLst/>
                          <a:latin typeface="Arial" panose="020B0604020202020204" pitchFamily="34" charset="0"/>
                          <a:ea typeface="+mn-ea"/>
                          <a:cs typeface="Arial" panose="020B0604020202020204" pitchFamily="34" charset="0"/>
                        </a:rPr>
                        <a:t>tiết</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extLst>
                  <a:ext uri="{0D108BD9-81ED-4DB2-BD59-A6C34878D82A}">
                    <a16:rowId xmlns:a16="http://schemas.microsoft.com/office/drawing/2014/main" val="2234971242"/>
                  </a:ext>
                </a:extLst>
              </a:tr>
              <a:tr h="452257">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융합적사고와글쓰기</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0000-1-3095-01</a:t>
                      </a:r>
                    </a:p>
                  </a:txBody>
                  <a:tcPr marL="9525" marR="9525" marT="9525" marB="0" anchor="ctr"/>
                </a:tc>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융합적사고와글쓰기</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정상원</a:t>
                      </a:r>
                    </a:p>
                  </a:txBody>
                  <a:tcPr marL="9525" marR="9525" marT="9525" marB="0" anchor="ct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Học hỗn hợp</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월</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7,8,</a:t>
                      </a: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금</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5</a:t>
                      </a: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금</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5</a:t>
                      </a:r>
                    </a:p>
                  </a:txBody>
                  <a:tcPr marL="9525" marR="9525" marT="9525" marB="0" anchor="ctr"/>
                </a:tc>
                <a:extLst>
                  <a:ext uri="{0D108BD9-81ED-4DB2-BD59-A6C34878D82A}">
                    <a16:rowId xmlns:a16="http://schemas.microsoft.com/office/drawing/2014/main" val="545993146"/>
                  </a:ext>
                </a:extLst>
              </a:tr>
              <a:tr h="390794">
                <a:tc rowSpan="2">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과학과기술</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0000-1-3669-01</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기초</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C</a:t>
                      </a: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프로그래밍</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미정</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a:t>
                      </a: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강사</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월</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3,</a:t>
                      </a: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4</a:t>
                      </a: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4</a:t>
                      </a:r>
                    </a:p>
                  </a:txBody>
                  <a:tcPr marL="9525" marR="9525" marT="9525" marB="0" anchor="ctr"/>
                </a:tc>
                <a:extLst>
                  <a:ext uri="{0D108BD9-81ED-4DB2-BD59-A6C34878D82A}">
                    <a16:rowId xmlns:a16="http://schemas.microsoft.com/office/drawing/2014/main" val="1071174986"/>
                  </a:ext>
                </a:extLst>
              </a:tr>
              <a:tr h="390794">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0000-1-3293-04</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컴퓨터활용</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미정</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a:t>
                      </a: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강사</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화</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1,</a:t>
                      </a: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목</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2</a:t>
                      </a: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목</a:t>
                      </a: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2</a:t>
                      </a:r>
                    </a:p>
                  </a:txBody>
                  <a:tcPr marL="9525" marR="9525" marT="9525" marB="0" anchor="ctr"/>
                </a:tc>
                <a:extLst>
                  <a:ext uri="{0D108BD9-81ED-4DB2-BD59-A6C34878D82A}">
                    <a16:rowId xmlns:a16="http://schemas.microsoft.com/office/drawing/2014/main" val="2988929022"/>
                  </a:ext>
                </a:extLst>
              </a:tr>
              <a:tr h="390794">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인간과철학</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0000-2-5663-02</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인물로본한국사</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윤성재</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금</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　</a:t>
                      </a:r>
                    </a:p>
                  </a:txBody>
                  <a:tcPr marL="9525" marR="9525" marT="9525" marB="0" anchor="ctr"/>
                </a:tc>
                <a:extLst>
                  <a:ext uri="{0D108BD9-81ED-4DB2-BD59-A6C34878D82A}">
                    <a16:rowId xmlns:a16="http://schemas.microsoft.com/office/drawing/2014/main" val="3010093310"/>
                  </a:ext>
                </a:extLst>
              </a:tr>
              <a:tr h="471677">
                <a:tc rowSpan="2">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사회와경제</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0000-1-1797-01</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한국사회의이해</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박수경</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4</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　</a:t>
                      </a:r>
                    </a:p>
                  </a:txBody>
                  <a:tcPr marL="9525" marR="9525" marT="9525" marB="0" anchor="ctr"/>
                </a:tc>
                <a:extLst>
                  <a:ext uri="{0D108BD9-81ED-4DB2-BD59-A6C34878D82A}">
                    <a16:rowId xmlns:a16="http://schemas.microsoft.com/office/drawing/2014/main" val="583920823"/>
                  </a:ext>
                </a:extLst>
              </a:tr>
              <a:tr h="429208">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0000-1-1797-02</a:t>
                      </a: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한국사회의이해</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박수경</a:t>
                      </a:r>
                    </a:p>
                  </a:txBody>
                  <a:tcPr marL="9525" marR="9525" marT="9525" marB="0" anchor="ct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Toàn bộ đều Online</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5</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　</a:t>
                      </a:r>
                    </a:p>
                  </a:txBody>
                  <a:tcPr marL="9525" marR="9525" marT="9525" marB="0" anchor="ctr"/>
                </a:tc>
                <a:extLst>
                  <a:ext uri="{0D108BD9-81ED-4DB2-BD59-A6C34878D82A}">
                    <a16:rowId xmlns:a16="http://schemas.microsoft.com/office/drawing/2014/main" val="1894347128"/>
                  </a:ext>
                </a:extLst>
              </a:tr>
              <a:tr h="435870">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글로벌문화와제</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2</a:t>
                      </a: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외국어</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0000-1-3593-12</a:t>
                      </a:r>
                    </a:p>
                  </a:txBody>
                  <a:tcPr marL="9525" marR="9525" marT="9525" marB="0" anchor="ctr"/>
                </a:tc>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초급일본어</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1</a:t>
                      </a: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다와라기하루미</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월</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a:t>
                      </a: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4</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4</a:t>
                      </a:r>
                    </a:p>
                  </a:txBody>
                  <a:tcPr marL="9525" marR="9525" marT="9525" marB="0" anchor="ctr"/>
                </a:tc>
                <a:extLst>
                  <a:ext uri="{0D108BD9-81ED-4DB2-BD59-A6C34878D82A}">
                    <a16:rowId xmlns:a16="http://schemas.microsoft.com/office/drawing/2014/main" val="1438779612"/>
                  </a:ext>
                </a:extLst>
              </a:tr>
              <a:tr h="483132">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예술과체육</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0000-2-2968-02</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한국의문화유산</a:t>
                      </a:r>
                    </a:p>
                  </a:txBody>
                  <a:tcPr marL="9525" marR="9525" marT="9525" marB="0" anchor="ctr"/>
                </a:tc>
                <a:tc>
                  <a:txBody>
                    <a:bodyPr/>
                    <a:lstStyle/>
                    <a:p>
                      <a:pPr algn="ctr" fontAlgn="ctr"/>
                      <a:r>
                        <a:rPr lang="ko-KR" altLang="en-US" sz="1400" b="0" i="0" u="none" strike="noStrike">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김형근</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월</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6,</a:t>
                      </a: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5</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수</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5</a:t>
                      </a:r>
                    </a:p>
                  </a:txBody>
                  <a:tcPr marL="9525" marR="9525" marT="9525" marB="0" anchor="ctr"/>
                </a:tc>
                <a:extLst>
                  <a:ext uri="{0D108BD9-81ED-4DB2-BD59-A6C34878D82A}">
                    <a16:rowId xmlns:a16="http://schemas.microsoft.com/office/drawing/2014/main" val="916444939"/>
                  </a:ext>
                </a:extLst>
              </a:tr>
              <a:tr h="482986">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실용영어</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0000-1-3671-01</a:t>
                      </a:r>
                    </a:p>
                  </a:txBody>
                  <a:tcPr marL="9525" marR="9525" marT="9525" marB="0" anchor="ctr"/>
                </a:tc>
                <a:tc>
                  <a:txBody>
                    <a:bodyPr/>
                    <a:lstStyle/>
                    <a:p>
                      <a:pPr algn="ctr" fontAlgn="ctr"/>
                      <a:r>
                        <a:rPr lang="ko-KR" altLang="en-US" sz="1400" b="0" i="0" u="none" strike="noStrike" dirty="0" err="1">
                          <a:solidFill>
                            <a:srgbClr val="002060"/>
                          </a:solidFill>
                          <a:effectLst/>
                          <a:latin typeface="Arial" panose="020B0604020202020204" pitchFamily="34" charset="0"/>
                          <a:ea typeface="+mn-ea"/>
                          <a:cs typeface="Arial" panose="020B0604020202020204" pitchFamily="34" charset="0"/>
                        </a:rPr>
                        <a:t>기초영문법</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교선</a:t>
                      </a:r>
                    </a:p>
                  </a:txBody>
                  <a:tcPr marL="9525" marR="9525" marT="9525" marB="0" anchor="ctr"/>
                </a:tc>
                <a:tc>
                  <a:txBody>
                    <a:bodyPr/>
                    <a:lstStyle/>
                    <a:p>
                      <a:pPr algn="ctr" fontAlgn="ct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en-US" altLang="ko-KR" sz="1400" b="0" i="0" u="none" strike="noStrike">
                          <a:solidFill>
                            <a:srgbClr val="002060"/>
                          </a:solidFill>
                          <a:effectLst/>
                          <a:latin typeface="Arial" panose="020B0604020202020204" pitchFamily="34" charset="0"/>
                          <a:ea typeface="+mn-ea"/>
                          <a:cs typeface="Arial" panose="020B0604020202020204" pitchFamily="34" charset="0"/>
                        </a:rPr>
                        <a:t>3 </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이일재</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화</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4,</a:t>
                      </a: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목</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a:t>
                      </a:r>
                    </a:p>
                  </a:txBody>
                  <a:tcPr marL="9525" marR="9525" marT="9525" marB="0" anchor="ctr"/>
                </a:tc>
                <a:tc>
                  <a:txBody>
                    <a:bodyPr/>
                    <a:lstStyle/>
                    <a:p>
                      <a:pPr algn="ctr" fontAlgn="ctr"/>
                      <a:r>
                        <a:rPr lang="ko-KR" altLang="en-US" sz="1400" b="0" i="0" u="none" strike="noStrike" dirty="0">
                          <a:solidFill>
                            <a:srgbClr val="002060"/>
                          </a:solidFill>
                          <a:effectLst/>
                          <a:latin typeface="Arial" panose="020B0604020202020204" pitchFamily="34" charset="0"/>
                          <a:ea typeface="+mn-ea"/>
                          <a:cs typeface="Arial" panose="020B0604020202020204" pitchFamily="34" charset="0"/>
                        </a:rPr>
                        <a:t>목</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3</a:t>
                      </a:r>
                    </a:p>
                  </a:txBody>
                  <a:tcPr marL="9525" marR="9525" marT="9525" marB="0" anchor="ctr"/>
                </a:tc>
                <a:extLst>
                  <a:ext uri="{0D108BD9-81ED-4DB2-BD59-A6C34878D82A}">
                    <a16:rowId xmlns:a16="http://schemas.microsoft.com/office/drawing/2014/main" val="717291707"/>
                  </a:ext>
                </a:extLst>
              </a:tr>
            </a:tbl>
          </a:graphicData>
        </a:graphic>
      </p:graphicFrame>
      <p:sp>
        <p:nvSpPr>
          <p:cNvPr id="16" name="TextBox 15">
            <a:extLst>
              <a:ext uri="{FF2B5EF4-FFF2-40B4-BE49-F238E27FC236}">
                <a16:creationId xmlns:a16="http://schemas.microsoft.com/office/drawing/2014/main" id="{E782A31F-C672-6E48-9A75-1D0B9A6A0242}"/>
              </a:ext>
            </a:extLst>
          </p:cNvPr>
          <p:cNvSpPr txBox="1"/>
          <p:nvPr/>
        </p:nvSpPr>
        <p:spPr>
          <a:xfrm>
            <a:off x="159017" y="-33785"/>
            <a:ext cx="11873964" cy="830997"/>
          </a:xfrm>
          <a:prstGeom prst="rect">
            <a:avLst/>
          </a:prstGeom>
          <a:noFill/>
        </p:spPr>
        <p:txBody>
          <a:bodyPr wrap="square" rtlCol="0">
            <a:spAutoFit/>
          </a:bodyPr>
          <a:lstStyle/>
          <a:p>
            <a:r>
              <a:rPr lang="en-US" altLang="ko-KR" sz="2400" b="1" dirty="0">
                <a:solidFill>
                  <a:srgbClr val="002060"/>
                </a:solidFill>
                <a:latin typeface="Arial" panose="020B0604020202020204" pitchFamily="34" charset="0"/>
                <a:cs typeface="Arial" panose="020B0604020202020204" pitchFamily="34" charset="0"/>
              </a:rPr>
              <a:t>3. </a:t>
            </a:r>
            <a:r>
              <a:rPr lang="en-US" altLang="ko-KR" sz="2400" b="1" dirty="0" err="1">
                <a:solidFill>
                  <a:srgbClr val="002060"/>
                </a:solidFill>
                <a:latin typeface="Arial" panose="020B0604020202020204" pitchFamily="34" charset="0"/>
                <a:cs typeface="Arial" panose="020B0604020202020204" pitchFamily="34" charset="0"/>
              </a:rPr>
              <a:t>Chương</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trình</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học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bắt</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buộc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dành</a:t>
            </a:r>
            <a:r>
              <a:rPr lang="vi-VN" altLang="ko-KR" sz="2400" b="1" dirty="0">
                <a:solidFill>
                  <a:srgbClr val="002060"/>
                </a:solidFill>
                <a:latin typeface="Arial" panose="020B0604020202020204" pitchFamily="34" charset="0"/>
                <a:cs typeface="Arial" panose="020B0604020202020204" pitchFamily="34" charset="0"/>
              </a:rPr>
              <a:t> cho </a:t>
            </a:r>
            <a:endParaRPr lang="en-US" altLang="ko-KR" sz="2400" b="1" dirty="0">
              <a:solidFill>
                <a:srgbClr val="002060"/>
              </a:solidFill>
              <a:latin typeface="Arial" panose="020B0604020202020204" pitchFamily="34" charset="0"/>
              <a:cs typeface="Arial" panose="020B0604020202020204" pitchFamily="34" charset="0"/>
            </a:endParaRPr>
          </a:p>
          <a:p>
            <a:r>
              <a:rPr lang="vi-VN" altLang="ko-KR" sz="2400" b="1" dirty="0">
                <a:solidFill>
                  <a:srgbClr val="002060"/>
                </a:solidFill>
                <a:latin typeface="Arial" panose="020B0604020202020204" pitchFamily="34" charset="0"/>
                <a:cs typeface="Arial" panose="020B0604020202020204" pitchFamily="34" charset="0"/>
              </a:rPr>
              <a:t>người nước ngoài</a:t>
            </a:r>
            <a:endParaRPr lang="ko-KR" altLang="en-US" sz="2400" b="1" dirty="0">
              <a:solidFill>
                <a:srgbClr val="002060"/>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F37964C6-59AB-7F45-A390-991182FBC309}"/>
              </a:ext>
            </a:extLst>
          </p:cNvPr>
          <p:cNvSpPr txBox="1"/>
          <p:nvPr/>
        </p:nvSpPr>
        <p:spPr>
          <a:xfrm>
            <a:off x="416136" y="727278"/>
            <a:ext cx="7580871"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 </a:t>
            </a:r>
            <a:r>
              <a:rPr lang="en-US" altLang="ko-KR" sz="1400" b="1" dirty="0">
                <a:solidFill>
                  <a:srgbClr val="002060"/>
                </a:solidFill>
                <a:latin typeface="Arial" panose="020B0604020202020204" pitchFamily="34" charset="0"/>
                <a:cs typeface="Arial" panose="020B0604020202020204" pitchFamily="34" charset="0"/>
              </a:rPr>
              <a:t>3) </a:t>
            </a:r>
            <a:r>
              <a:rPr lang="en-US" altLang="ko-KR" sz="1400" b="1" dirty="0" err="1">
                <a:solidFill>
                  <a:srgbClr val="002060"/>
                </a:solidFill>
                <a:latin typeface="Arial" panose="020B0604020202020204" pitchFamily="34" charset="0"/>
                <a:cs typeface="Arial" panose="020B0604020202020204" pitchFamily="34" charset="0"/>
              </a:rPr>
              <a:t>Môn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đại</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cương</a:t>
            </a:r>
            <a:endParaRPr lang="ko-KR" altLang="en-US" sz="1400" b="1" dirty="0">
              <a:solidFill>
                <a:schemeClr val="accent6"/>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5F5F08BB-2C7B-5B48-B577-981102272DEB}"/>
              </a:ext>
            </a:extLst>
          </p:cNvPr>
          <p:cNvSpPr txBox="1"/>
          <p:nvPr/>
        </p:nvSpPr>
        <p:spPr>
          <a:xfrm>
            <a:off x="3224700" y="823365"/>
            <a:ext cx="5632570" cy="307777"/>
          </a:xfrm>
          <a:prstGeom prst="rect">
            <a:avLst/>
          </a:prstGeom>
          <a:solidFill>
            <a:srgbClr val="FFFF00"/>
          </a:solidFill>
        </p:spPr>
        <p:txBody>
          <a:bodyPr wrap="square" rtlCol="0">
            <a:spAutoFit/>
          </a:bodyPr>
          <a:lstStyle/>
          <a:p>
            <a:r>
              <a:rPr lang="en-US" altLang="ko-KR" sz="1400" dirty="0" err="1">
                <a:latin typeface="Arial" panose="020B0604020202020204" pitchFamily="34" charset="0"/>
                <a:cs typeface="Arial" panose="020B0604020202020204" pitchFamily="34" charset="0"/>
              </a:rPr>
              <a:t>Sinh</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năm</a:t>
            </a:r>
            <a:r>
              <a:rPr lang="en-US" altLang="ko-KR" sz="1400" dirty="0">
                <a:latin typeface="Arial" panose="020B0604020202020204" pitchFamily="34" charset="0"/>
                <a:cs typeface="Arial" panose="020B0604020202020204" pitchFamily="34" charset="0"/>
              </a:rPr>
              <a:t> 1,2 </a:t>
            </a:r>
            <a:r>
              <a:rPr lang="en-US" altLang="ko-KR" sz="1400" dirty="0" err="1">
                <a:latin typeface="Arial" panose="020B0604020202020204" pitchFamily="34" charset="0"/>
                <a:cs typeface="Arial" panose="020B0604020202020204" pitchFamily="34" charset="0"/>
              </a:rPr>
              <a:t>nên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nghe</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giảng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những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môn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có</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độ</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khó</a:t>
            </a:r>
            <a:r>
              <a:rPr lang="en-US" altLang="ko-KR" sz="1400" dirty="0">
                <a:latin typeface="Arial" panose="020B0604020202020204" pitchFamily="34" charset="0"/>
                <a:cs typeface="Arial" panose="020B0604020202020204" pitchFamily="34" charset="0"/>
              </a:rPr>
              <a:t> 1 </a:t>
            </a:r>
            <a:r>
              <a:rPr lang="en-US" altLang="ko-KR" sz="1400" dirty="0" err="1">
                <a:latin typeface="Arial" panose="020B0604020202020204" pitchFamily="34" charset="0"/>
                <a:cs typeface="Arial" panose="020B0604020202020204" pitchFamily="34" charset="0"/>
              </a:rPr>
              <a:t>hoặc</a:t>
            </a:r>
            <a:r>
              <a:rPr lang="en-US" altLang="ko-KR" sz="1400" dirty="0">
                <a:latin typeface="Arial" panose="020B0604020202020204" pitchFamily="34" charset="0"/>
                <a:cs typeface="Arial" panose="020B0604020202020204" pitchFamily="34" charset="0"/>
              </a:rPr>
              <a:t> 2</a:t>
            </a:r>
            <a:endParaRPr lang="ko-KR" altLang="en-US" sz="1400" dirty="0">
              <a:latin typeface="Arial" panose="020B0604020202020204" pitchFamily="34" charset="0"/>
              <a:cs typeface="Arial" panose="020B0604020202020204" pitchFamily="34" charset="0"/>
            </a:endParaRPr>
          </a:p>
        </p:txBody>
      </p:sp>
      <p:sp>
        <p:nvSpPr>
          <p:cNvPr id="14" name="직사각형 13">
            <a:extLst>
              <a:ext uri="{FF2B5EF4-FFF2-40B4-BE49-F238E27FC236}">
                <a16:creationId xmlns:a16="http://schemas.microsoft.com/office/drawing/2014/main" id="{4A788918-94D2-4247-966B-6C4C3682964D}"/>
              </a:ext>
            </a:extLst>
          </p:cNvPr>
          <p:cNvSpPr/>
          <p:nvPr/>
        </p:nvSpPr>
        <p:spPr>
          <a:xfrm>
            <a:off x="435739" y="5876944"/>
            <a:ext cx="11705068" cy="584775"/>
          </a:xfrm>
          <a:prstGeom prst="rect">
            <a:avLst/>
          </a:prstGeom>
        </p:spPr>
        <p:txBody>
          <a:bodyPr wrap="square">
            <a:spAutoFit/>
          </a:bodyPr>
          <a:lstStyle/>
          <a:p>
            <a:r>
              <a:rPr lang="vi-VN" altLang="ko-KR" sz="1400" dirty="0">
                <a:hlinkClick r:id="rId5"/>
              </a:rPr>
              <a:t>C</a:t>
            </a:r>
            <a:r>
              <a:rPr lang="en-US" altLang="ko-KR" sz="1400" dirty="0">
                <a:hlinkClick r:id="rId5"/>
              </a:rPr>
              <a:t>ác môn học dành riêng cho sinh viên nước ngoài kì 1-2021 </a:t>
            </a:r>
            <a:r>
              <a:rPr lang="ko-KR" altLang="en-US" sz="1400" dirty="0">
                <a:hlinkClick r:id="rId5"/>
              </a:rPr>
              <a:t>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1854645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6150325"/>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19</a:t>
            </a:fld>
            <a:endParaRPr lang="ko-KR" altLang="en-US"/>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graphicFrame>
        <p:nvGraphicFramePr>
          <p:cNvPr id="8" name="표 7"/>
          <p:cNvGraphicFramePr>
            <a:graphicFrameLocks noGrp="1"/>
          </p:cNvGraphicFramePr>
          <p:nvPr>
            <p:extLst>
              <p:ext uri="{D42A27DB-BD31-4B8C-83A1-F6EECF244321}">
                <p14:modId xmlns:p14="http://schemas.microsoft.com/office/powerpoint/2010/main" val="597438287"/>
              </p:ext>
            </p:extLst>
          </p:nvPr>
        </p:nvGraphicFramePr>
        <p:xfrm>
          <a:off x="496126" y="1195497"/>
          <a:ext cx="11303524" cy="4495184"/>
        </p:xfrm>
        <a:graphic>
          <a:graphicData uri="http://schemas.openxmlformats.org/drawingml/2006/table">
            <a:tbl>
              <a:tblPr>
                <a:tableStyleId>{5DA37D80-6434-44D0-A028-1B22A696006F}</a:tableStyleId>
              </a:tblPr>
              <a:tblGrid>
                <a:gridCol w="1320642">
                  <a:extLst>
                    <a:ext uri="{9D8B030D-6E8A-4147-A177-3AD203B41FA5}">
                      <a16:colId xmlns:a16="http://schemas.microsoft.com/office/drawing/2014/main" val="3644826843"/>
                    </a:ext>
                  </a:extLst>
                </a:gridCol>
                <a:gridCol w="1359569">
                  <a:extLst>
                    <a:ext uri="{9D8B030D-6E8A-4147-A177-3AD203B41FA5}">
                      <a16:colId xmlns:a16="http://schemas.microsoft.com/office/drawing/2014/main" val="2103813113"/>
                    </a:ext>
                  </a:extLst>
                </a:gridCol>
                <a:gridCol w="2650531">
                  <a:extLst>
                    <a:ext uri="{9D8B030D-6E8A-4147-A177-3AD203B41FA5}">
                      <a16:colId xmlns:a16="http://schemas.microsoft.com/office/drawing/2014/main" val="2096894287"/>
                    </a:ext>
                  </a:extLst>
                </a:gridCol>
                <a:gridCol w="671209">
                  <a:extLst>
                    <a:ext uri="{9D8B030D-6E8A-4147-A177-3AD203B41FA5}">
                      <a16:colId xmlns:a16="http://schemas.microsoft.com/office/drawing/2014/main" val="2055127160"/>
                    </a:ext>
                  </a:extLst>
                </a:gridCol>
                <a:gridCol w="544749">
                  <a:extLst>
                    <a:ext uri="{9D8B030D-6E8A-4147-A177-3AD203B41FA5}">
                      <a16:colId xmlns:a16="http://schemas.microsoft.com/office/drawing/2014/main" val="1911892105"/>
                    </a:ext>
                  </a:extLst>
                </a:gridCol>
                <a:gridCol w="612842">
                  <a:extLst>
                    <a:ext uri="{9D8B030D-6E8A-4147-A177-3AD203B41FA5}">
                      <a16:colId xmlns:a16="http://schemas.microsoft.com/office/drawing/2014/main" val="252786930"/>
                    </a:ext>
                  </a:extLst>
                </a:gridCol>
                <a:gridCol w="787313">
                  <a:extLst>
                    <a:ext uri="{9D8B030D-6E8A-4147-A177-3AD203B41FA5}">
                      <a16:colId xmlns:a16="http://schemas.microsoft.com/office/drawing/2014/main" val="1375362807"/>
                    </a:ext>
                  </a:extLst>
                </a:gridCol>
                <a:gridCol w="1336813">
                  <a:extLst>
                    <a:ext uri="{9D8B030D-6E8A-4147-A177-3AD203B41FA5}">
                      <a16:colId xmlns:a16="http://schemas.microsoft.com/office/drawing/2014/main" val="3253692368"/>
                    </a:ext>
                  </a:extLst>
                </a:gridCol>
                <a:gridCol w="901176">
                  <a:extLst>
                    <a:ext uri="{9D8B030D-6E8A-4147-A177-3AD203B41FA5}">
                      <a16:colId xmlns:a16="http://schemas.microsoft.com/office/drawing/2014/main" val="3989169998"/>
                    </a:ext>
                  </a:extLst>
                </a:gridCol>
                <a:gridCol w="1118680">
                  <a:extLst>
                    <a:ext uri="{9D8B030D-6E8A-4147-A177-3AD203B41FA5}">
                      <a16:colId xmlns:a16="http://schemas.microsoft.com/office/drawing/2014/main" val="2562099066"/>
                    </a:ext>
                  </a:extLst>
                </a:gridCol>
              </a:tblGrid>
              <a:tr h="658951">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Lĩnh vực</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Mã</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số</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môn</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Tên môn học </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Phân loại</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Tín chỉ</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Số giờ</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Giáo sư</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Hình</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của</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kỳ</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1-2021</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offline</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extLst>
                  <a:ext uri="{0D108BD9-81ED-4DB2-BD59-A6C34878D82A}">
                    <a16:rowId xmlns:a16="http://schemas.microsoft.com/office/drawing/2014/main" val="2234971242"/>
                  </a:ext>
                </a:extLst>
              </a:tr>
              <a:tr h="512187">
                <a:tc>
                  <a:txBody>
                    <a:bodyPr/>
                    <a:lstStyle/>
                    <a:p>
                      <a:pPr algn="ctr" fontAlgn="ctr"/>
                      <a:r>
                        <a:rPr lang="ko-KR" altLang="en-US" sz="1400" b="0" i="0" u="none" strike="noStrike" dirty="0">
                          <a:solidFill>
                            <a:srgbClr val="002060"/>
                          </a:solidFill>
                          <a:effectLst/>
                          <a:latin typeface="+mn-ea"/>
                          <a:ea typeface="+mn-ea"/>
                        </a:rPr>
                        <a:t>실용영어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0000-1-3362-01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대학영어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김지희</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545993146"/>
                  </a:ext>
                </a:extLst>
              </a:tr>
              <a:tr h="442580">
                <a:tc rowSpan="3">
                  <a:txBody>
                    <a:bodyPr/>
                    <a:lstStyle/>
                    <a:p>
                      <a:pPr algn="ctr" fontAlgn="ctr"/>
                      <a:r>
                        <a:rPr lang="ko-KR" altLang="en-US" sz="1400" b="0" i="0" u="none" strike="noStrike" dirty="0">
                          <a:solidFill>
                            <a:srgbClr val="002060"/>
                          </a:solidFill>
                          <a:effectLst/>
                          <a:latin typeface="+mn-ea"/>
                          <a:ea typeface="+mn-ea"/>
                        </a:rPr>
                        <a:t>외국어로서의</a:t>
                      </a:r>
                      <a:endParaRPr lang="en-US" altLang="ko-KR" sz="1400" b="0" i="0" u="none" strike="noStrike" dirty="0">
                        <a:solidFill>
                          <a:srgbClr val="002060"/>
                        </a:solidFill>
                        <a:effectLst/>
                        <a:latin typeface="+mn-ea"/>
                        <a:ea typeface="+mn-ea"/>
                      </a:endParaRPr>
                    </a:p>
                    <a:p>
                      <a:pPr algn="ctr" fontAlgn="ctr"/>
                      <a:r>
                        <a:rPr lang="ko-KR" altLang="en-US" sz="1400" b="0" i="0" u="none" strike="noStrike" dirty="0">
                          <a:solidFill>
                            <a:srgbClr val="002060"/>
                          </a:solidFill>
                          <a:effectLst/>
                          <a:latin typeface="+mn-ea"/>
                          <a:ea typeface="+mn-ea"/>
                        </a:rPr>
                        <a:t>한국어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0000-1-6021-01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한국어표현연습</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유혜선</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extLst>
                  <a:ext uri="{0D108BD9-81ED-4DB2-BD59-A6C34878D82A}">
                    <a16:rowId xmlns:a16="http://schemas.microsoft.com/office/drawing/2014/main" val="1071174986"/>
                  </a:ext>
                </a:extLst>
              </a:tr>
              <a:tr h="442580">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0000-1-6021-02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한국어표현연습</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김도영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2988929022"/>
                  </a:ext>
                </a:extLst>
              </a:tr>
              <a:tr h="442580">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0000-1-7132-01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시사한국어</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정영호</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3010093310"/>
                  </a:ext>
                </a:extLst>
              </a:tr>
              <a:tr h="534181">
                <a:tc>
                  <a:txBody>
                    <a:bodyPr/>
                    <a:lstStyle/>
                    <a:p>
                      <a:pPr algn="ctr" fontAlgn="ctr"/>
                      <a:r>
                        <a:rPr lang="ko-KR" altLang="en-US" sz="1400" b="0" i="0" u="none" strike="noStrike" dirty="0">
                          <a:solidFill>
                            <a:srgbClr val="002060"/>
                          </a:solidFill>
                          <a:effectLst/>
                          <a:latin typeface="+mn-ea"/>
                          <a:ea typeface="+mn-ea"/>
                        </a:rPr>
                        <a:t>기초수학</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0000-1-3675-01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외국인학생을위한기초수학</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최종성</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583920823"/>
                  </a:ext>
                </a:extLst>
              </a:tr>
              <a:tr h="486084">
                <a:tc rowSpan="3">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a:solidFill>
                            <a:srgbClr val="002060"/>
                          </a:solidFill>
                          <a:effectLst/>
                          <a:latin typeface="+mn-ea"/>
                          <a:ea typeface="+mn-ea"/>
                        </a:rPr>
                        <a:t>K-MOOC</a:t>
                      </a:r>
                      <a:endParaRPr lang="ko-KR" altLang="en-US" sz="1400" b="0" i="0" u="none" strike="noStrike" dirty="0">
                        <a:solidFill>
                          <a:srgbClr val="002060"/>
                        </a:solidFill>
                        <a:effectLst/>
                        <a:latin typeface="+mn-ea"/>
                        <a:ea typeface="+mn-ea"/>
                      </a:endParaRPr>
                    </a:p>
                    <a:p>
                      <a:pPr algn="ctr" fontAlgn="ct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0000-1-3094-02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플라즈마와건강그리고생활문화</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최은하</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8</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1894347128"/>
                  </a:ext>
                </a:extLst>
              </a:tr>
              <a:tr h="496652">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0000-1-3672-02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현재와과거를잇는한국문화사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김인호</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1438779612"/>
                  </a:ext>
                </a:extLst>
              </a:tr>
              <a:tr h="479389">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0000-1-9735-02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수학사개론</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허민</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7</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916444939"/>
                  </a:ext>
                </a:extLst>
              </a:tr>
            </a:tbl>
          </a:graphicData>
        </a:graphic>
      </p:graphicFrame>
      <p:sp>
        <p:nvSpPr>
          <p:cNvPr id="7" name="직사각형 6"/>
          <p:cNvSpPr/>
          <p:nvPr/>
        </p:nvSpPr>
        <p:spPr>
          <a:xfrm>
            <a:off x="473232" y="5778962"/>
            <a:ext cx="11705068" cy="584775"/>
          </a:xfrm>
          <a:prstGeom prst="rect">
            <a:avLst/>
          </a:prstGeom>
        </p:spPr>
        <p:txBody>
          <a:bodyPr wrap="square">
            <a:spAutoFit/>
          </a:bodyPr>
          <a:lstStyle/>
          <a:p>
            <a:r>
              <a:rPr lang="vi-VN" altLang="ko-KR" sz="1400" dirty="0">
                <a:hlinkClick r:id="rId5"/>
              </a:rPr>
              <a:t>C</a:t>
            </a:r>
            <a:r>
              <a:rPr lang="en-US" altLang="ko-KR" sz="1400" dirty="0">
                <a:hlinkClick r:id="rId5"/>
              </a:rPr>
              <a:t>ác môn học dành riêng cho sinh viên nước ngoài kì 1-2021 </a:t>
            </a:r>
            <a:r>
              <a:rPr lang="ko-KR" altLang="en-US" sz="1400" dirty="0">
                <a:hlinkClick r:id="rId5"/>
              </a:rPr>
              <a:t>ttps://www.kw.ac.kr/ko/life/notice.jsp?BoardMode=view&amp;DUID=35178</a:t>
            </a:r>
            <a:endParaRPr lang="en-US" altLang="ko-KR" sz="1400" dirty="0"/>
          </a:p>
          <a:p>
            <a:endParaRPr lang="ko-KR" altLang="en-US" dirty="0"/>
          </a:p>
        </p:txBody>
      </p:sp>
      <p:sp>
        <p:nvSpPr>
          <p:cNvPr id="15" name="TextBox 14">
            <a:extLst>
              <a:ext uri="{FF2B5EF4-FFF2-40B4-BE49-F238E27FC236}">
                <a16:creationId xmlns:a16="http://schemas.microsoft.com/office/drawing/2014/main" id="{007D8EDD-381F-7B4A-92B3-D7920C94F64C}"/>
              </a:ext>
            </a:extLst>
          </p:cNvPr>
          <p:cNvSpPr txBox="1"/>
          <p:nvPr/>
        </p:nvSpPr>
        <p:spPr>
          <a:xfrm>
            <a:off x="159017" y="-33785"/>
            <a:ext cx="11873964" cy="830997"/>
          </a:xfrm>
          <a:prstGeom prst="rect">
            <a:avLst/>
          </a:prstGeom>
          <a:noFill/>
        </p:spPr>
        <p:txBody>
          <a:bodyPr wrap="square" rtlCol="0">
            <a:spAutoFit/>
          </a:bodyPr>
          <a:lstStyle/>
          <a:p>
            <a:r>
              <a:rPr lang="en-US" altLang="ko-KR" sz="2400" b="1" dirty="0">
                <a:solidFill>
                  <a:srgbClr val="002060"/>
                </a:solidFill>
                <a:latin typeface="Arial" panose="020B0604020202020204" pitchFamily="34" charset="0"/>
                <a:cs typeface="Arial" panose="020B0604020202020204" pitchFamily="34" charset="0"/>
              </a:rPr>
              <a:t>3. </a:t>
            </a:r>
            <a:r>
              <a:rPr lang="en-US" altLang="ko-KR" sz="2400" b="1" dirty="0" err="1">
                <a:solidFill>
                  <a:srgbClr val="002060"/>
                </a:solidFill>
                <a:latin typeface="Arial" panose="020B0604020202020204" pitchFamily="34" charset="0"/>
                <a:cs typeface="Arial" panose="020B0604020202020204" pitchFamily="34" charset="0"/>
              </a:rPr>
              <a:t>Chương</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trình</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học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bắt</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buộc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dành</a:t>
            </a:r>
            <a:r>
              <a:rPr lang="vi-VN" altLang="ko-KR" sz="2400" b="1" dirty="0">
                <a:solidFill>
                  <a:srgbClr val="002060"/>
                </a:solidFill>
                <a:latin typeface="Arial" panose="020B0604020202020204" pitchFamily="34" charset="0"/>
                <a:cs typeface="Arial" panose="020B0604020202020204" pitchFamily="34" charset="0"/>
              </a:rPr>
              <a:t> cho </a:t>
            </a:r>
            <a:endParaRPr lang="en-US" altLang="ko-KR" sz="2400" b="1" dirty="0">
              <a:solidFill>
                <a:srgbClr val="002060"/>
              </a:solidFill>
              <a:latin typeface="Arial" panose="020B0604020202020204" pitchFamily="34" charset="0"/>
              <a:cs typeface="Arial" panose="020B0604020202020204" pitchFamily="34" charset="0"/>
            </a:endParaRPr>
          </a:p>
          <a:p>
            <a:r>
              <a:rPr lang="vi-VN" altLang="ko-KR" sz="2400" b="1" dirty="0">
                <a:solidFill>
                  <a:srgbClr val="002060"/>
                </a:solidFill>
                <a:latin typeface="Arial" panose="020B0604020202020204" pitchFamily="34" charset="0"/>
                <a:cs typeface="Arial" panose="020B0604020202020204" pitchFamily="34" charset="0"/>
              </a:rPr>
              <a:t>người nước ngoài</a:t>
            </a:r>
            <a:endParaRPr lang="ko-KR" altLang="en-US" sz="2400" b="1" dirty="0">
              <a:solidFill>
                <a:srgbClr val="002060"/>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B270D6C9-70B3-424A-BBC4-82544242F1FD}"/>
              </a:ext>
            </a:extLst>
          </p:cNvPr>
          <p:cNvSpPr txBox="1"/>
          <p:nvPr/>
        </p:nvSpPr>
        <p:spPr>
          <a:xfrm>
            <a:off x="416136" y="727278"/>
            <a:ext cx="7580871"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 </a:t>
            </a:r>
            <a:r>
              <a:rPr lang="en-US" altLang="ko-KR" sz="1400" b="1" dirty="0">
                <a:solidFill>
                  <a:srgbClr val="002060"/>
                </a:solidFill>
                <a:latin typeface="Arial" panose="020B0604020202020204" pitchFamily="34" charset="0"/>
                <a:cs typeface="Arial" panose="020B0604020202020204" pitchFamily="34" charset="0"/>
              </a:rPr>
              <a:t>3) </a:t>
            </a:r>
            <a:r>
              <a:rPr lang="en-US" altLang="ko-KR" sz="1400" b="1" dirty="0" err="1">
                <a:solidFill>
                  <a:srgbClr val="002060"/>
                </a:solidFill>
                <a:latin typeface="Arial" panose="020B0604020202020204" pitchFamily="34" charset="0"/>
                <a:cs typeface="Arial" panose="020B0604020202020204" pitchFamily="34" charset="0"/>
              </a:rPr>
              <a:t>Môn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đại</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cương</a:t>
            </a:r>
            <a:endParaRPr lang="ko-KR" altLang="en-US" sz="1400" b="1" dirty="0">
              <a:solidFill>
                <a:schemeClr val="accent6"/>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B23A81B7-5EFA-2F4A-AF2D-556F36BD521C}"/>
              </a:ext>
            </a:extLst>
          </p:cNvPr>
          <p:cNvSpPr txBox="1"/>
          <p:nvPr/>
        </p:nvSpPr>
        <p:spPr>
          <a:xfrm>
            <a:off x="3224700" y="823365"/>
            <a:ext cx="5632570" cy="307777"/>
          </a:xfrm>
          <a:prstGeom prst="rect">
            <a:avLst/>
          </a:prstGeom>
          <a:solidFill>
            <a:srgbClr val="FFFF00"/>
          </a:solidFill>
        </p:spPr>
        <p:txBody>
          <a:bodyPr wrap="square" rtlCol="0">
            <a:spAutoFit/>
          </a:bodyPr>
          <a:lstStyle/>
          <a:p>
            <a:r>
              <a:rPr lang="en-US" altLang="ko-KR" sz="1400" dirty="0" err="1">
                <a:latin typeface="Arial" panose="020B0604020202020204" pitchFamily="34" charset="0"/>
                <a:cs typeface="Arial" panose="020B0604020202020204" pitchFamily="34" charset="0"/>
              </a:rPr>
              <a:t>Sinh</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năm</a:t>
            </a:r>
            <a:r>
              <a:rPr lang="en-US" altLang="ko-KR" sz="1400" dirty="0">
                <a:latin typeface="Arial" panose="020B0604020202020204" pitchFamily="34" charset="0"/>
                <a:cs typeface="Arial" panose="020B0604020202020204" pitchFamily="34" charset="0"/>
              </a:rPr>
              <a:t> 1,2 </a:t>
            </a:r>
            <a:r>
              <a:rPr lang="en-US" altLang="ko-KR" sz="1400" dirty="0" err="1">
                <a:latin typeface="Arial" panose="020B0604020202020204" pitchFamily="34" charset="0"/>
                <a:cs typeface="Arial" panose="020B0604020202020204" pitchFamily="34" charset="0"/>
              </a:rPr>
              <a:t>nên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nghe</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giảng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những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môn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có</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độ</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khó</a:t>
            </a:r>
            <a:r>
              <a:rPr lang="en-US" altLang="ko-KR" sz="1400" dirty="0">
                <a:latin typeface="Arial" panose="020B0604020202020204" pitchFamily="34" charset="0"/>
                <a:cs typeface="Arial" panose="020B0604020202020204" pitchFamily="34" charset="0"/>
              </a:rPr>
              <a:t> 1 </a:t>
            </a:r>
            <a:r>
              <a:rPr lang="en-US" altLang="ko-KR" sz="1400" dirty="0" err="1">
                <a:latin typeface="Arial" panose="020B0604020202020204" pitchFamily="34" charset="0"/>
                <a:cs typeface="Arial" panose="020B0604020202020204" pitchFamily="34" charset="0"/>
              </a:rPr>
              <a:t>hoặc</a:t>
            </a:r>
            <a:r>
              <a:rPr lang="en-US" altLang="ko-KR" sz="1400" dirty="0">
                <a:latin typeface="Arial" panose="020B0604020202020204" pitchFamily="34" charset="0"/>
                <a:cs typeface="Arial" panose="020B0604020202020204" pitchFamily="34" charset="0"/>
              </a:rPr>
              <a:t> 2</a:t>
            </a:r>
            <a:endParaRPr lang="ko-KR" alt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566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6220684"/>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20</a:t>
            </a:fld>
            <a:endParaRPr lang="ko-KR" altLang="en-US" dirty="0"/>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graphicFrame>
        <p:nvGraphicFramePr>
          <p:cNvPr id="7" name="표 6"/>
          <p:cNvGraphicFramePr>
            <a:graphicFrameLocks noGrp="1"/>
          </p:cNvGraphicFramePr>
          <p:nvPr>
            <p:extLst>
              <p:ext uri="{D42A27DB-BD31-4B8C-83A1-F6EECF244321}">
                <p14:modId xmlns:p14="http://schemas.microsoft.com/office/powerpoint/2010/main" val="1356942676"/>
              </p:ext>
            </p:extLst>
          </p:nvPr>
        </p:nvGraphicFramePr>
        <p:xfrm>
          <a:off x="248790" y="979081"/>
          <a:ext cx="11587428" cy="5010583"/>
        </p:xfrm>
        <a:graphic>
          <a:graphicData uri="http://schemas.openxmlformats.org/drawingml/2006/table">
            <a:tbl>
              <a:tblPr>
                <a:tableStyleId>{5DA37D80-6434-44D0-A028-1B22A696006F}</a:tableStyleId>
              </a:tblPr>
              <a:tblGrid>
                <a:gridCol w="1032918">
                  <a:extLst>
                    <a:ext uri="{9D8B030D-6E8A-4147-A177-3AD203B41FA5}">
                      <a16:colId xmlns:a16="http://schemas.microsoft.com/office/drawing/2014/main" val="1290022441"/>
                    </a:ext>
                  </a:extLst>
                </a:gridCol>
                <a:gridCol w="1410511">
                  <a:extLst>
                    <a:ext uri="{9D8B030D-6E8A-4147-A177-3AD203B41FA5}">
                      <a16:colId xmlns:a16="http://schemas.microsoft.com/office/drawing/2014/main" val="1234595235"/>
                    </a:ext>
                  </a:extLst>
                </a:gridCol>
                <a:gridCol w="2408489">
                  <a:extLst>
                    <a:ext uri="{9D8B030D-6E8A-4147-A177-3AD203B41FA5}">
                      <a16:colId xmlns:a16="http://schemas.microsoft.com/office/drawing/2014/main" val="2807249250"/>
                    </a:ext>
                  </a:extLst>
                </a:gridCol>
                <a:gridCol w="578498">
                  <a:extLst>
                    <a:ext uri="{9D8B030D-6E8A-4147-A177-3AD203B41FA5}">
                      <a16:colId xmlns:a16="http://schemas.microsoft.com/office/drawing/2014/main" val="3477863323"/>
                    </a:ext>
                  </a:extLst>
                </a:gridCol>
                <a:gridCol w="541176">
                  <a:extLst>
                    <a:ext uri="{9D8B030D-6E8A-4147-A177-3AD203B41FA5}">
                      <a16:colId xmlns:a16="http://schemas.microsoft.com/office/drawing/2014/main" val="1850903933"/>
                    </a:ext>
                  </a:extLst>
                </a:gridCol>
                <a:gridCol w="531844">
                  <a:extLst>
                    <a:ext uri="{9D8B030D-6E8A-4147-A177-3AD203B41FA5}">
                      <a16:colId xmlns:a16="http://schemas.microsoft.com/office/drawing/2014/main" val="1340149877"/>
                    </a:ext>
                  </a:extLst>
                </a:gridCol>
                <a:gridCol w="737119">
                  <a:extLst>
                    <a:ext uri="{9D8B030D-6E8A-4147-A177-3AD203B41FA5}">
                      <a16:colId xmlns:a16="http://schemas.microsoft.com/office/drawing/2014/main" val="3580175094"/>
                    </a:ext>
                  </a:extLst>
                </a:gridCol>
                <a:gridCol w="1306286">
                  <a:extLst>
                    <a:ext uri="{9D8B030D-6E8A-4147-A177-3AD203B41FA5}">
                      <a16:colId xmlns:a16="http://schemas.microsoft.com/office/drawing/2014/main" val="3947039583"/>
                    </a:ext>
                  </a:extLst>
                </a:gridCol>
                <a:gridCol w="1017036">
                  <a:extLst>
                    <a:ext uri="{9D8B030D-6E8A-4147-A177-3AD203B41FA5}">
                      <a16:colId xmlns:a16="http://schemas.microsoft.com/office/drawing/2014/main" val="3637948932"/>
                    </a:ext>
                  </a:extLst>
                </a:gridCol>
                <a:gridCol w="1104795">
                  <a:extLst>
                    <a:ext uri="{9D8B030D-6E8A-4147-A177-3AD203B41FA5}">
                      <a16:colId xmlns:a16="http://schemas.microsoft.com/office/drawing/2014/main" val="1699461188"/>
                    </a:ext>
                  </a:extLst>
                </a:gridCol>
                <a:gridCol w="918756">
                  <a:extLst>
                    <a:ext uri="{9D8B030D-6E8A-4147-A177-3AD203B41FA5}">
                      <a16:colId xmlns:a16="http://schemas.microsoft.com/office/drawing/2014/main" val="2879883781"/>
                    </a:ext>
                  </a:extLst>
                </a:gridCol>
              </a:tblGrid>
              <a:tr h="648487">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Khoa</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Mã</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số</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môn</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Tên môn học </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Phân loại</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Tín chỉ</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Số giờ</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Giáo sư</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Hình</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của</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kỳ</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1-2021</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offline</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Khác</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17903">
                <a:tc>
                  <a:txBody>
                    <a:bodyPr/>
                    <a:lstStyle/>
                    <a:p>
                      <a:pPr algn="ctr" fontAlgn="ctr"/>
                      <a:r>
                        <a:rPr lang="ko-KR" altLang="en-US" sz="1400" b="0" i="0" u="none" strike="noStrike" dirty="0" err="1">
                          <a:solidFill>
                            <a:srgbClr val="002060"/>
                          </a:solidFill>
                          <a:effectLst/>
                          <a:latin typeface="+mn-ea"/>
                          <a:ea typeface="+mn-ea"/>
                        </a:rPr>
                        <a:t>전정대</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7000-3-3766-01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신소재의원리와응용</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손희상</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079790043"/>
                  </a:ext>
                </a:extLst>
              </a:tr>
              <a:tr h="442394">
                <a:tc>
                  <a:txBody>
                    <a:bodyPr/>
                    <a:lstStyle/>
                    <a:p>
                      <a:pPr algn="ctr" fontAlgn="ctr"/>
                      <a:r>
                        <a:rPr lang="ko-KR" altLang="en-US" sz="1400" b="0" i="0" u="none" strike="noStrike" dirty="0">
                          <a:solidFill>
                            <a:srgbClr val="002060"/>
                          </a:solidFill>
                          <a:effectLst/>
                          <a:latin typeface="+mn-ea"/>
                          <a:ea typeface="+mn-ea"/>
                        </a:rPr>
                        <a:t>공대</a:t>
                      </a: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1000-3-3766-01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신소재의원리와응용</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손희상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r>
                        <a:rPr lang="vi-VN" altLang="ko-KR" sz="1200" b="0" i="0" u="none" strike="noStrike" dirty="0">
                          <a:solidFill>
                            <a:srgbClr val="002060"/>
                          </a:solidFill>
                          <a:effectLst/>
                          <a:latin typeface="Arial" panose="020B0604020202020204" pitchFamily="34" charset="0"/>
                          <a:ea typeface="+mn-ea"/>
                          <a:cs typeface="Arial" panose="020B0604020202020204" pitchFamily="34" charset="0"/>
                        </a:rPr>
                        <a:t>100% Tiếng Anh, dành riêng cho sv ngoại quốc</a:t>
                      </a:r>
                      <a:endParaRPr lang="ko-KR" altLang="en-US" sz="12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extLst>
                  <a:ext uri="{0D108BD9-81ED-4DB2-BD59-A6C34878D82A}">
                    <a16:rowId xmlns:a16="http://schemas.microsoft.com/office/drawing/2014/main" val="609266163"/>
                  </a:ext>
                </a:extLst>
              </a:tr>
              <a:tr h="417903">
                <a:tc rowSpan="4">
                  <a:txBody>
                    <a:bodyPr/>
                    <a:lstStyle/>
                    <a:p>
                      <a:pPr algn="ctr" fontAlgn="ctr"/>
                      <a:r>
                        <a:rPr lang="ko-KR" altLang="en-US" sz="1400" b="0" i="0" u="none" strike="noStrike" dirty="0">
                          <a:solidFill>
                            <a:srgbClr val="002060"/>
                          </a:solidFill>
                          <a:effectLst/>
                          <a:latin typeface="+mn-ea"/>
                          <a:ea typeface="+mn-ea"/>
                        </a:rPr>
                        <a:t>국어국문</a:t>
                      </a: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3040-1-9704-01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한국고전문학전공기초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여기현</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2531477"/>
                  </a:ext>
                </a:extLst>
              </a:tr>
              <a:tr h="421140">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3040-1-9706-01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한국어학의기초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김소영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279391675"/>
                  </a:ext>
                </a:extLst>
              </a:tr>
              <a:tr h="41790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3040-2-1867-02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현대문학사</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채상우</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661996684"/>
                  </a:ext>
                </a:extLst>
              </a:tr>
              <a:tr h="399126">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3040-2-2786-02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국어학의이해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김소영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754795422"/>
                  </a:ext>
                </a:extLst>
              </a:tr>
              <a:tr h="396460">
                <a:tc rowSpan="4">
                  <a:txBody>
                    <a:bodyPr/>
                    <a:lstStyle/>
                    <a:p>
                      <a:pPr algn="ctr" fontAlgn="ctr"/>
                      <a:r>
                        <a:rPr lang="ko-KR" altLang="en-US" sz="1400" b="0" i="0" u="none" strike="noStrike" dirty="0">
                          <a:solidFill>
                            <a:srgbClr val="002060"/>
                          </a:solidFill>
                          <a:effectLst/>
                          <a:latin typeface="+mn-ea"/>
                          <a:ea typeface="+mn-ea"/>
                        </a:rPr>
                        <a:t>미디어</a:t>
                      </a:r>
                      <a:endParaRPr lang="en-US" altLang="ko-KR" sz="1400" b="0" i="0" u="none" strike="noStrike" dirty="0">
                        <a:solidFill>
                          <a:srgbClr val="002060"/>
                        </a:solidFill>
                        <a:effectLst/>
                        <a:latin typeface="+mn-ea"/>
                        <a:ea typeface="+mn-ea"/>
                      </a:endParaRPr>
                    </a:p>
                    <a:p>
                      <a:pPr algn="ctr" fontAlgn="ctr"/>
                      <a:r>
                        <a:rPr lang="ko-KR" altLang="en-US" sz="1400" b="0" i="0" u="none" strike="noStrike" dirty="0">
                          <a:solidFill>
                            <a:srgbClr val="002060"/>
                          </a:solidFill>
                          <a:effectLst/>
                          <a:latin typeface="+mn-ea"/>
                          <a:ea typeface="+mn-ea"/>
                        </a:rPr>
                        <a:t>커뮤니케이션</a:t>
                      </a: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3230-1-3743-01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광운대미디어</a:t>
                      </a:r>
                      <a:br>
                        <a:rPr lang="ko-KR" altLang="en-US" sz="1400" b="0" i="0" u="none" strike="noStrike">
                          <a:solidFill>
                            <a:srgbClr val="002060"/>
                          </a:solidFill>
                          <a:effectLst/>
                          <a:latin typeface="+mn-ea"/>
                          <a:ea typeface="+mn-ea"/>
                        </a:rPr>
                      </a:br>
                      <a:r>
                        <a:rPr lang="ko-KR" altLang="en-US" sz="1400" b="0" i="0" u="none" strike="noStrike">
                          <a:solidFill>
                            <a:srgbClr val="002060"/>
                          </a:solidFill>
                          <a:effectLst/>
                          <a:latin typeface="+mn-ea"/>
                          <a:ea typeface="+mn-ea"/>
                        </a:rPr>
                        <a:t>커뮤니케이션학부의모든것</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김현주</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7</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958857745"/>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3230-1-9603-01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미디어커뮤니케이션의이해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김현주</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금</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Lớp TBL</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extLst>
                  <a:ext uri="{0D108BD9-81ED-4DB2-BD59-A6C34878D82A}">
                    <a16:rowId xmlns:a16="http://schemas.microsoft.com/office/drawing/2014/main" val="1570932602"/>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3230-2-3746-01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글로벌디지털트랜스포메이션</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정동훈</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179307912"/>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3230-2-8541-02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빅데이터와커뮤니케이션</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임소영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48342657"/>
                  </a:ext>
                </a:extLst>
              </a:tr>
            </a:tbl>
          </a:graphicData>
        </a:graphic>
      </p:graphicFrame>
      <p:sp>
        <p:nvSpPr>
          <p:cNvPr id="15" name="직사각형 14">
            <a:extLst>
              <a:ext uri="{FF2B5EF4-FFF2-40B4-BE49-F238E27FC236}">
                <a16:creationId xmlns:a16="http://schemas.microsoft.com/office/drawing/2014/main" id="{04C903A8-EA58-7F4A-AE07-8937EB523517}"/>
              </a:ext>
            </a:extLst>
          </p:cNvPr>
          <p:cNvSpPr/>
          <p:nvPr/>
        </p:nvSpPr>
        <p:spPr>
          <a:xfrm>
            <a:off x="157895" y="5946186"/>
            <a:ext cx="11705068" cy="584775"/>
          </a:xfrm>
          <a:prstGeom prst="rect">
            <a:avLst/>
          </a:prstGeom>
        </p:spPr>
        <p:txBody>
          <a:bodyPr wrap="square">
            <a:spAutoFit/>
          </a:bodyPr>
          <a:lstStyle/>
          <a:p>
            <a:r>
              <a:rPr lang="vi-VN" altLang="ko-KR" sz="1400" dirty="0">
                <a:hlinkClick r:id="rId5"/>
              </a:rPr>
              <a:t>C</a:t>
            </a:r>
            <a:r>
              <a:rPr lang="en-US" altLang="ko-KR" sz="1400" dirty="0">
                <a:hlinkClick r:id="rId5"/>
              </a:rPr>
              <a:t>ác môn học dành riêng cho sinh viên nước ngoài kì 1-2021 </a:t>
            </a:r>
            <a:r>
              <a:rPr lang="ko-KR" altLang="en-US" sz="1400" dirty="0">
                <a:hlinkClick r:id="rId5"/>
              </a:rPr>
              <a:t>ttps://www.kw.ac.kr/ko/life/notice.jsp?BoardMode=view&amp;DUID=35178</a:t>
            </a:r>
            <a:endParaRPr lang="en-US" altLang="ko-KR" sz="1400" dirty="0"/>
          </a:p>
          <a:p>
            <a:endParaRPr lang="ko-KR" altLang="en-US" dirty="0"/>
          </a:p>
        </p:txBody>
      </p:sp>
      <p:sp>
        <p:nvSpPr>
          <p:cNvPr id="16" name="TextBox 15">
            <a:extLst>
              <a:ext uri="{FF2B5EF4-FFF2-40B4-BE49-F238E27FC236}">
                <a16:creationId xmlns:a16="http://schemas.microsoft.com/office/drawing/2014/main" id="{4F6B9132-A254-524B-9A7F-EEE59F950FCD}"/>
              </a:ext>
            </a:extLst>
          </p:cNvPr>
          <p:cNvSpPr txBox="1"/>
          <p:nvPr/>
        </p:nvSpPr>
        <p:spPr>
          <a:xfrm>
            <a:off x="157895" y="-58267"/>
            <a:ext cx="11873964" cy="830997"/>
          </a:xfrm>
          <a:prstGeom prst="rect">
            <a:avLst/>
          </a:prstGeom>
          <a:noFill/>
        </p:spPr>
        <p:txBody>
          <a:bodyPr wrap="square" rtlCol="0">
            <a:spAutoFit/>
          </a:bodyPr>
          <a:lstStyle/>
          <a:p>
            <a:r>
              <a:rPr lang="en-US" altLang="ko-KR" sz="2400" b="1" dirty="0">
                <a:solidFill>
                  <a:srgbClr val="002060"/>
                </a:solidFill>
                <a:latin typeface="Arial" panose="020B0604020202020204" pitchFamily="34" charset="0"/>
                <a:cs typeface="Arial" panose="020B0604020202020204" pitchFamily="34" charset="0"/>
              </a:rPr>
              <a:t>3. </a:t>
            </a:r>
            <a:r>
              <a:rPr lang="en-US" altLang="ko-KR" sz="2400" b="1" dirty="0" err="1">
                <a:solidFill>
                  <a:srgbClr val="002060"/>
                </a:solidFill>
                <a:latin typeface="Arial" panose="020B0604020202020204" pitchFamily="34" charset="0"/>
                <a:cs typeface="Arial" panose="020B0604020202020204" pitchFamily="34" charset="0"/>
              </a:rPr>
              <a:t>Chương</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trình</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học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bắt</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buộc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dành</a:t>
            </a:r>
            <a:r>
              <a:rPr lang="vi-VN" altLang="ko-KR" sz="2400" b="1" dirty="0">
                <a:solidFill>
                  <a:srgbClr val="002060"/>
                </a:solidFill>
                <a:latin typeface="Arial" panose="020B0604020202020204" pitchFamily="34" charset="0"/>
                <a:cs typeface="Arial" panose="020B0604020202020204" pitchFamily="34" charset="0"/>
              </a:rPr>
              <a:t> cho </a:t>
            </a:r>
            <a:endParaRPr lang="en-US" altLang="ko-KR" sz="2400" b="1" dirty="0">
              <a:solidFill>
                <a:srgbClr val="002060"/>
              </a:solidFill>
              <a:latin typeface="Arial" panose="020B0604020202020204" pitchFamily="34" charset="0"/>
              <a:cs typeface="Arial" panose="020B0604020202020204" pitchFamily="34" charset="0"/>
            </a:endParaRPr>
          </a:p>
          <a:p>
            <a:r>
              <a:rPr lang="vi-VN" altLang="ko-KR" sz="2400" b="1" dirty="0">
                <a:solidFill>
                  <a:srgbClr val="002060"/>
                </a:solidFill>
                <a:latin typeface="Arial" panose="020B0604020202020204" pitchFamily="34" charset="0"/>
                <a:cs typeface="Arial" panose="020B0604020202020204" pitchFamily="34" charset="0"/>
              </a:rPr>
              <a:t>người nước ngoài</a:t>
            </a:r>
            <a:endParaRPr lang="ko-KR" altLang="en-US" sz="2400" b="1" dirty="0">
              <a:solidFill>
                <a:srgbClr val="002060"/>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8D2262DF-A5C6-8D43-A61D-2581ECB02BFA}"/>
              </a:ext>
            </a:extLst>
          </p:cNvPr>
          <p:cNvSpPr txBox="1"/>
          <p:nvPr/>
        </p:nvSpPr>
        <p:spPr>
          <a:xfrm>
            <a:off x="288238" y="660540"/>
            <a:ext cx="7580871" cy="584775"/>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 </a:t>
            </a:r>
            <a:r>
              <a:rPr lang="en-US" altLang="ko-KR" sz="1400" b="1" dirty="0">
                <a:solidFill>
                  <a:srgbClr val="002060"/>
                </a:solidFill>
                <a:latin typeface="Arial" panose="020B0604020202020204" pitchFamily="34" charset="0"/>
                <a:cs typeface="Arial" panose="020B0604020202020204" pitchFamily="34" charset="0"/>
              </a:rPr>
              <a:t>4) </a:t>
            </a:r>
            <a:r>
              <a:rPr lang="en-US" altLang="ko-KR" sz="1400" b="1" dirty="0" err="1">
                <a:solidFill>
                  <a:srgbClr val="002060"/>
                </a:solidFill>
                <a:latin typeface="Arial" panose="020B0604020202020204" pitchFamily="34" charset="0"/>
                <a:cs typeface="Arial" panose="020B0604020202020204" pitchFamily="34" charset="0"/>
              </a:rPr>
              <a:t>Môn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chuyên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ngành</a:t>
            </a:r>
            <a:endParaRPr lang="en-US" altLang="ko-KR" sz="1400" b="1" dirty="0">
              <a:solidFill>
                <a:srgbClr val="002060"/>
              </a:solidFill>
              <a:latin typeface="Arial" panose="020B0604020202020204" pitchFamily="34" charset="0"/>
              <a:cs typeface="Arial" panose="020B0604020202020204" pitchFamily="34" charset="0"/>
            </a:endParaRPr>
          </a:p>
          <a:p>
            <a:endParaRPr lang="ko-KR" altLang="en-US" sz="1400" b="1" dirty="0">
              <a:solidFill>
                <a:schemeClr val="accent6"/>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23E38C49-BB6C-B448-BF74-341F263D3519}"/>
              </a:ext>
            </a:extLst>
          </p:cNvPr>
          <p:cNvSpPr txBox="1"/>
          <p:nvPr/>
        </p:nvSpPr>
        <p:spPr>
          <a:xfrm>
            <a:off x="3077409" y="555265"/>
            <a:ext cx="5484222" cy="307777"/>
          </a:xfrm>
          <a:prstGeom prst="rect">
            <a:avLst/>
          </a:prstGeom>
          <a:solidFill>
            <a:srgbClr val="FFFF00"/>
          </a:solidFill>
        </p:spPr>
        <p:txBody>
          <a:bodyPr wrap="square" rtlCol="0">
            <a:spAutoFit/>
          </a:bodyPr>
          <a:lstStyle/>
          <a:p>
            <a:r>
              <a:rPr lang="en-US" altLang="ko-KR" sz="1400" dirty="0" err="1">
                <a:latin typeface="Arial" panose="020B0604020202020204" pitchFamily="34" charset="0"/>
                <a:cs typeface="Arial" panose="020B0604020202020204" pitchFamily="34" charset="0"/>
              </a:rPr>
              <a:t>Sinh</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năm</a:t>
            </a:r>
            <a:r>
              <a:rPr lang="en-US" altLang="ko-KR" sz="1400" dirty="0">
                <a:latin typeface="Arial" panose="020B0604020202020204" pitchFamily="34" charset="0"/>
                <a:cs typeface="Arial" panose="020B0604020202020204" pitchFamily="34" charset="0"/>
              </a:rPr>
              <a:t> 1,2 </a:t>
            </a:r>
            <a:r>
              <a:rPr lang="en-US" altLang="ko-KR" sz="1400" dirty="0" err="1">
                <a:latin typeface="Arial" panose="020B0604020202020204" pitchFamily="34" charset="0"/>
                <a:cs typeface="Arial" panose="020B0604020202020204" pitchFamily="34" charset="0"/>
              </a:rPr>
              <a:t>nên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nghe</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giảng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những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môn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có</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độ</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khó</a:t>
            </a:r>
            <a:r>
              <a:rPr lang="en-US" altLang="ko-KR" sz="1400" dirty="0">
                <a:latin typeface="Arial" panose="020B0604020202020204" pitchFamily="34" charset="0"/>
                <a:cs typeface="Arial" panose="020B0604020202020204" pitchFamily="34" charset="0"/>
              </a:rPr>
              <a:t> 1 </a:t>
            </a:r>
            <a:r>
              <a:rPr lang="en-US" altLang="ko-KR" sz="1400" dirty="0" err="1">
                <a:latin typeface="Arial" panose="020B0604020202020204" pitchFamily="34" charset="0"/>
                <a:cs typeface="Arial" panose="020B0604020202020204" pitchFamily="34" charset="0"/>
              </a:rPr>
              <a:t>hoặc</a:t>
            </a:r>
            <a:r>
              <a:rPr lang="en-US" altLang="ko-KR" sz="1400" dirty="0">
                <a:latin typeface="Arial" panose="020B0604020202020204" pitchFamily="34" charset="0"/>
                <a:cs typeface="Arial" panose="020B0604020202020204" pitchFamily="34" charset="0"/>
              </a:rPr>
              <a:t> 2</a:t>
            </a:r>
            <a:endParaRPr lang="ko-KR" alt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8381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698" y="0"/>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21</a:t>
            </a:fld>
            <a:endParaRPr lang="ko-KR" altLang="en-US"/>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graphicFrame>
        <p:nvGraphicFramePr>
          <p:cNvPr id="7" name="표 6"/>
          <p:cNvGraphicFramePr>
            <a:graphicFrameLocks noGrp="1"/>
          </p:cNvGraphicFramePr>
          <p:nvPr>
            <p:extLst>
              <p:ext uri="{D42A27DB-BD31-4B8C-83A1-F6EECF244321}">
                <p14:modId xmlns:p14="http://schemas.microsoft.com/office/powerpoint/2010/main" val="1191072878"/>
              </p:ext>
            </p:extLst>
          </p:nvPr>
        </p:nvGraphicFramePr>
        <p:xfrm>
          <a:off x="379888" y="1137928"/>
          <a:ext cx="11322193" cy="4536544"/>
        </p:xfrm>
        <a:graphic>
          <a:graphicData uri="http://schemas.openxmlformats.org/drawingml/2006/table">
            <a:tbl>
              <a:tblPr>
                <a:tableStyleId>{5DA37D80-6434-44D0-A028-1B22A696006F}</a:tableStyleId>
              </a:tblPr>
              <a:tblGrid>
                <a:gridCol w="1253429">
                  <a:extLst>
                    <a:ext uri="{9D8B030D-6E8A-4147-A177-3AD203B41FA5}">
                      <a16:colId xmlns:a16="http://schemas.microsoft.com/office/drawing/2014/main" val="1290022441"/>
                    </a:ext>
                  </a:extLst>
                </a:gridCol>
                <a:gridCol w="1446266">
                  <a:extLst>
                    <a:ext uri="{9D8B030D-6E8A-4147-A177-3AD203B41FA5}">
                      <a16:colId xmlns:a16="http://schemas.microsoft.com/office/drawing/2014/main" val="1234595235"/>
                    </a:ext>
                  </a:extLst>
                </a:gridCol>
                <a:gridCol w="1706074">
                  <a:extLst>
                    <a:ext uri="{9D8B030D-6E8A-4147-A177-3AD203B41FA5}">
                      <a16:colId xmlns:a16="http://schemas.microsoft.com/office/drawing/2014/main" val="748325207"/>
                    </a:ext>
                  </a:extLst>
                </a:gridCol>
                <a:gridCol w="787183">
                  <a:extLst>
                    <a:ext uri="{9D8B030D-6E8A-4147-A177-3AD203B41FA5}">
                      <a16:colId xmlns:a16="http://schemas.microsoft.com/office/drawing/2014/main" val="3477863323"/>
                    </a:ext>
                  </a:extLst>
                </a:gridCol>
                <a:gridCol w="671498">
                  <a:extLst>
                    <a:ext uri="{9D8B030D-6E8A-4147-A177-3AD203B41FA5}">
                      <a16:colId xmlns:a16="http://schemas.microsoft.com/office/drawing/2014/main" val="1850903933"/>
                    </a:ext>
                  </a:extLst>
                </a:gridCol>
                <a:gridCol w="613369">
                  <a:extLst>
                    <a:ext uri="{9D8B030D-6E8A-4147-A177-3AD203B41FA5}">
                      <a16:colId xmlns:a16="http://schemas.microsoft.com/office/drawing/2014/main" val="1340149877"/>
                    </a:ext>
                  </a:extLst>
                </a:gridCol>
                <a:gridCol w="872947">
                  <a:extLst>
                    <a:ext uri="{9D8B030D-6E8A-4147-A177-3AD203B41FA5}">
                      <a16:colId xmlns:a16="http://schemas.microsoft.com/office/drawing/2014/main" val="3580175094"/>
                    </a:ext>
                  </a:extLst>
                </a:gridCol>
                <a:gridCol w="1315776">
                  <a:extLst>
                    <a:ext uri="{9D8B030D-6E8A-4147-A177-3AD203B41FA5}">
                      <a16:colId xmlns:a16="http://schemas.microsoft.com/office/drawing/2014/main" val="3947039583"/>
                    </a:ext>
                  </a:extLst>
                </a:gridCol>
                <a:gridCol w="852201">
                  <a:extLst>
                    <a:ext uri="{9D8B030D-6E8A-4147-A177-3AD203B41FA5}">
                      <a16:colId xmlns:a16="http://schemas.microsoft.com/office/drawing/2014/main" val="3637948932"/>
                    </a:ext>
                  </a:extLst>
                </a:gridCol>
                <a:gridCol w="1132242">
                  <a:extLst>
                    <a:ext uri="{9D8B030D-6E8A-4147-A177-3AD203B41FA5}">
                      <a16:colId xmlns:a16="http://schemas.microsoft.com/office/drawing/2014/main" val="1699461188"/>
                    </a:ext>
                  </a:extLst>
                </a:gridCol>
                <a:gridCol w="671208">
                  <a:extLst>
                    <a:ext uri="{9D8B030D-6E8A-4147-A177-3AD203B41FA5}">
                      <a16:colId xmlns:a16="http://schemas.microsoft.com/office/drawing/2014/main" val="2879883781"/>
                    </a:ext>
                  </a:extLst>
                </a:gridCol>
              </a:tblGrid>
              <a:tr h="463560">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Khoa</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Mã</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số</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môn</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Tên môn học </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Phân loại</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Tín chỉ</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Số giờ</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Giáo sư</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Hình</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của</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kỳ</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1-2021</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offline</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Khác</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48631">
                <a:tc>
                  <a:txBody>
                    <a:bodyPr/>
                    <a:lstStyle/>
                    <a:p>
                      <a:pPr algn="ctr" fontAlgn="ctr"/>
                      <a:r>
                        <a:rPr lang="ko-KR" altLang="en-US" sz="1400" b="0" i="0" u="none" strike="noStrike" dirty="0" err="1">
                          <a:solidFill>
                            <a:srgbClr val="002060"/>
                          </a:solidFill>
                          <a:effectLst/>
                          <a:latin typeface="+mn-ea"/>
                          <a:ea typeface="+mn-ea"/>
                        </a:rPr>
                        <a:t>정법대</a:t>
                      </a:r>
                      <a:r>
                        <a:rPr lang="ko-KR" altLang="en-US" sz="1400" b="0" i="0" u="none" strike="noStrike" dirty="0">
                          <a:solidFill>
                            <a:srgbClr val="002060"/>
                          </a:solidFill>
                          <a:effectLst/>
                          <a:latin typeface="+mn-ea"/>
                          <a:ea typeface="+mn-ea"/>
                        </a:rPr>
                        <a:t> </a:t>
                      </a:r>
                    </a:p>
                  </a:txBody>
                  <a:tcPr marL="8962" marR="8962" marT="8962" marB="0" anchor="ctr"/>
                </a:tc>
                <a:tc>
                  <a:txBody>
                    <a:bodyPr/>
                    <a:lstStyle/>
                    <a:p>
                      <a:pPr algn="ctr" fontAlgn="ctr"/>
                      <a:r>
                        <a:rPr lang="en-US" sz="1400" b="0" i="0" u="none" strike="noStrike" dirty="0">
                          <a:solidFill>
                            <a:srgbClr val="002060"/>
                          </a:solidFill>
                          <a:effectLst/>
                          <a:latin typeface="+mn-ea"/>
                          <a:ea typeface="+mn-ea"/>
                        </a:rPr>
                        <a:t>F000-2-3771-01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한국법입문</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김진곤</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89673251"/>
                  </a:ext>
                </a:extLst>
              </a:tr>
              <a:tr h="419877">
                <a:tc rowSpan="8">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a:ln>
                            <a:noFill/>
                          </a:ln>
                          <a:solidFill>
                            <a:srgbClr val="002060"/>
                          </a:solidFill>
                          <a:effectLst/>
                          <a:uLnTx/>
                          <a:uFillTx/>
                          <a:latin typeface="+mn-ea"/>
                          <a:ea typeface="+mn-ea"/>
                          <a:cs typeface="+mn-cs"/>
                        </a:rPr>
                        <a:t>경영학부</a:t>
                      </a:r>
                    </a:p>
                    <a:p>
                      <a:pPr algn="ctr" latinLnBrk="1"/>
                      <a:endParaRPr lang="ko-KR" altLang="en-US" sz="1400" b="0" dirty="0">
                        <a:solidFill>
                          <a:srgbClr val="002060"/>
                        </a:solidFill>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5080-1-9751-01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비즈니스매니지먼트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박설연</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24503116"/>
                  </a:ext>
                </a:extLst>
              </a:tr>
              <a:tr h="471027">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5080-1-9751-02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비즈니스매니지먼트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임유신</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426808498"/>
                  </a:ext>
                </a:extLst>
              </a:tr>
              <a:tr h="40060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5080-1-9752-01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비즈니스오피스</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미정</a:t>
                      </a:r>
                      <a:r>
                        <a:rPr lang="en-US" altLang="ko-KR" sz="1400" b="0" i="0" u="none" strike="noStrike">
                          <a:solidFill>
                            <a:srgbClr val="002060"/>
                          </a:solidFill>
                          <a:effectLst/>
                          <a:latin typeface="+mn-ea"/>
                          <a:ea typeface="+mn-ea"/>
                        </a:rPr>
                        <a:t>(</a:t>
                      </a:r>
                      <a:r>
                        <a:rPr lang="ko-KR" altLang="en-US" sz="1400" b="0" i="0" u="none" strike="noStrike">
                          <a:solidFill>
                            <a:srgbClr val="002060"/>
                          </a:solidFill>
                          <a:effectLst/>
                          <a:latin typeface="+mn-ea"/>
                          <a:ea typeface="+mn-ea"/>
                        </a:rPr>
                        <a:t>강사</a:t>
                      </a:r>
                      <a:r>
                        <a:rPr lang="en-US" altLang="ko-KR" sz="1400" b="0" i="0" u="none" strike="noStrike">
                          <a:solidFill>
                            <a:srgbClr val="002060"/>
                          </a:solidFill>
                          <a:effectLst/>
                          <a:latin typeface="+mn-ea"/>
                          <a:ea typeface="+mn-ea"/>
                        </a:rPr>
                        <a:t>)</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토</a:t>
                      </a:r>
                      <a:r>
                        <a:rPr lang="en-US" altLang="ko-KR" sz="1400" b="0" i="0" u="none" strike="noStrike">
                          <a:solidFill>
                            <a:srgbClr val="002060"/>
                          </a:solidFill>
                          <a:effectLst/>
                          <a:latin typeface="+mn-ea"/>
                          <a:ea typeface="+mn-ea"/>
                        </a:rPr>
                        <a:t>2,3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8660270"/>
                  </a:ext>
                </a:extLst>
              </a:tr>
              <a:tr h="438032">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5080-2-0092-03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경영과학</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김지현</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8314988"/>
                  </a:ext>
                </a:extLst>
              </a:tr>
              <a:tr h="438032">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5080-2-1277-04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재무관리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한재현</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629357274"/>
                  </a:ext>
                </a:extLst>
              </a:tr>
              <a:tr h="39690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5080-2-1277-05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재무관리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유전무</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124509367"/>
                  </a:ext>
                </a:extLst>
              </a:tr>
              <a:tr h="401946">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5080-2-4900-03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생산운영관리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정석재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794483110"/>
                  </a:ext>
                </a:extLst>
              </a:tr>
              <a:tr h="394693">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5080-2-4900-04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생산운영관리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심정은</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1,</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918610829"/>
                  </a:ext>
                </a:extLst>
              </a:tr>
            </a:tbl>
          </a:graphicData>
        </a:graphic>
      </p:graphicFrame>
      <p:sp>
        <p:nvSpPr>
          <p:cNvPr id="16" name="직사각형 15">
            <a:extLst>
              <a:ext uri="{FF2B5EF4-FFF2-40B4-BE49-F238E27FC236}">
                <a16:creationId xmlns:a16="http://schemas.microsoft.com/office/drawing/2014/main" id="{AFEB5F4B-EE2C-BC4A-BAC5-4D3FF3039E36}"/>
              </a:ext>
            </a:extLst>
          </p:cNvPr>
          <p:cNvSpPr/>
          <p:nvPr/>
        </p:nvSpPr>
        <p:spPr>
          <a:xfrm>
            <a:off x="257164" y="5667683"/>
            <a:ext cx="11705068" cy="584775"/>
          </a:xfrm>
          <a:prstGeom prst="rect">
            <a:avLst/>
          </a:prstGeom>
        </p:spPr>
        <p:txBody>
          <a:bodyPr wrap="square">
            <a:spAutoFit/>
          </a:bodyPr>
          <a:lstStyle/>
          <a:p>
            <a:r>
              <a:rPr lang="vi-VN" altLang="ko-KR" sz="1400" dirty="0">
                <a:hlinkClick r:id="rId5"/>
              </a:rPr>
              <a:t>C</a:t>
            </a:r>
            <a:r>
              <a:rPr lang="en-US" altLang="ko-KR" sz="1400" dirty="0">
                <a:hlinkClick r:id="rId5"/>
              </a:rPr>
              <a:t>ác môn học dành riêng cho sinh viên nước ngoài kì 1-2021 </a:t>
            </a:r>
            <a:r>
              <a:rPr lang="ko-KR" altLang="en-US" sz="1400" dirty="0">
                <a:hlinkClick r:id="rId5"/>
              </a:rPr>
              <a:t>ttps://www.kw.ac.kr/ko/life/notice.jsp?BoardMode=view&amp;DUID=35178</a:t>
            </a:r>
            <a:endParaRPr lang="en-US" altLang="ko-KR" sz="1400" dirty="0"/>
          </a:p>
          <a:p>
            <a:endParaRPr lang="ko-KR" altLang="en-US" dirty="0"/>
          </a:p>
        </p:txBody>
      </p:sp>
      <p:sp>
        <p:nvSpPr>
          <p:cNvPr id="17" name="TextBox 16">
            <a:extLst>
              <a:ext uri="{FF2B5EF4-FFF2-40B4-BE49-F238E27FC236}">
                <a16:creationId xmlns:a16="http://schemas.microsoft.com/office/drawing/2014/main" id="{DB8AEA68-D8AD-2842-BF55-1434A8183EA9}"/>
              </a:ext>
            </a:extLst>
          </p:cNvPr>
          <p:cNvSpPr txBox="1"/>
          <p:nvPr/>
        </p:nvSpPr>
        <p:spPr>
          <a:xfrm>
            <a:off x="159017" y="-33785"/>
            <a:ext cx="11873964" cy="830997"/>
          </a:xfrm>
          <a:prstGeom prst="rect">
            <a:avLst/>
          </a:prstGeom>
          <a:noFill/>
        </p:spPr>
        <p:txBody>
          <a:bodyPr wrap="square" rtlCol="0">
            <a:spAutoFit/>
          </a:bodyPr>
          <a:lstStyle/>
          <a:p>
            <a:r>
              <a:rPr lang="en-US" altLang="ko-KR" sz="2400" b="1" dirty="0">
                <a:solidFill>
                  <a:srgbClr val="002060"/>
                </a:solidFill>
                <a:latin typeface="Arial" panose="020B0604020202020204" pitchFamily="34" charset="0"/>
                <a:cs typeface="Arial" panose="020B0604020202020204" pitchFamily="34" charset="0"/>
              </a:rPr>
              <a:t>3. </a:t>
            </a:r>
            <a:r>
              <a:rPr lang="en-US" altLang="ko-KR" sz="2400" b="1" dirty="0" err="1">
                <a:solidFill>
                  <a:srgbClr val="002060"/>
                </a:solidFill>
                <a:latin typeface="Arial" panose="020B0604020202020204" pitchFamily="34" charset="0"/>
                <a:cs typeface="Arial" panose="020B0604020202020204" pitchFamily="34" charset="0"/>
              </a:rPr>
              <a:t>Chương</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trình</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học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bắt</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buộc</a:t>
            </a:r>
            <a:r>
              <a:rPr lang="en-US" altLang="ko-KR" sz="2400" b="1" dirty="0">
                <a:solidFill>
                  <a:srgbClr val="002060"/>
                </a:solidFill>
                <a:latin typeface="Arial" panose="020B0604020202020204" pitchFamily="34" charset="0"/>
                <a:cs typeface="Arial" panose="020B0604020202020204" pitchFamily="34" charset="0"/>
              </a:rPr>
              <a:t> </a:t>
            </a:r>
            <a:r>
              <a:rPr lang="en-US" altLang="ko-KR" sz="2400" b="1" dirty="0" err="1">
                <a:solidFill>
                  <a:srgbClr val="002060"/>
                </a:solidFill>
                <a:latin typeface="Arial" panose="020B0604020202020204" pitchFamily="34" charset="0"/>
                <a:cs typeface="Arial" panose="020B0604020202020204" pitchFamily="34" charset="0"/>
              </a:rPr>
              <a:t>dành</a:t>
            </a:r>
            <a:r>
              <a:rPr lang="vi-VN" altLang="ko-KR" sz="2400" b="1" dirty="0">
                <a:solidFill>
                  <a:srgbClr val="002060"/>
                </a:solidFill>
                <a:latin typeface="Arial" panose="020B0604020202020204" pitchFamily="34" charset="0"/>
                <a:cs typeface="Arial" panose="020B0604020202020204" pitchFamily="34" charset="0"/>
              </a:rPr>
              <a:t> cho </a:t>
            </a:r>
            <a:endParaRPr lang="en-US" altLang="ko-KR" sz="2400" b="1" dirty="0">
              <a:solidFill>
                <a:srgbClr val="002060"/>
              </a:solidFill>
              <a:latin typeface="Arial" panose="020B0604020202020204" pitchFamily="34" charset="0"/>
              <a:cs typeface="Arial" panose="020B0604020202020204" pitchFamily="34" charset="0"/>
            </a:endParaRPr>
          </a:p>
          <a:p>
            <a:r>
              <a:rPr lang="vi-VN" altLang="ko-KR" sz="2400" b="1" dirty="0">
                <a:solidFill>
                  <a:srgbClr val="002060"/>
                </a:solidFill>
                <a:latin typeface="Arial" panose="020B0604020202020204" pitchFamily="34" charset="0"/>
                <a:cs typeface="Arial" panose="020B0604020202020204" pitchFamily="34" charset="0"/>
              </a:rPr>
              <a:t>người nước ngoài</a:t>
            </a:r>
            <a:endParaRPr lang="ko-KR" altLang="en-US" sz="2400" b="1" dirty="0">
              <a:solidFill>
                <a:srgbClr val="002060"/>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E89E559E-C6DA-734A-9BAD-A23EA7F94D13}"/>
              </a:ext>
            </a:extLst>
          </p:cNvPr>
          <p:cNvSpPr txBox="1"/>
          <p:nvPr/>
        </p:nvSpPr>
        <p:spPr>
          <a:xfrm>
            <a:off x="416136" y="727278"/>
            <a:ext cx="7580871" cy="584775"/>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 </a:t>
            </a:r>
            <a:r>
              <a:rPr lang="en-US" altLang="ko-KR" sz="1400" b="1" dirty="0">
                <a:solidFill>
                  <a:srgbClr val="002060"/>
                </a:solidFill>
                <a:latin typeface="Arial" panose="020B0604020202020204" pitchFamily="34" charset="0"/>
                <a:cs typeface="Arial" panose="020B0604020202020204" pitchFamily="34" charset="0"/>
              </a:rPr>
              <a:t>4) </a:t>
            </a:r>
            <a:r>
              <a:rPr lang="en-US" altLang="ko-KR" sz="1400" b="1" dirty="0" err="1">
                <a:solidFill>
                  <a:srgbClr val="002060"/>
                </a:solidFill>
                <a:latin typeface="Arial" panose="020B0604020202020204" pitchFamily="34" charset="0"/>
                <a:cs typeface="Arial" panose="020B0604020202020204" pitchFamily="34" charset="0"/>
              </a:rPr>
              <a:t>Môn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chuyên</a:t>
            </a:r>
            <a:r>
              <a:rPr lang="en-US" altLang="ko-KR" sz="1400" b="1" dirty="0">
                <a:solidFill>
                  <a:srgbClr val="002060"/>
                </a:solidFill>
                <a:latin typeface="Arial" panose="020B0604020202020204" pitchFamily="34" charset="0"/>
                <a:cs typeface="Arial" panose="020B0604020202020204" pitchFamily="34" charset="0"/>
              </a:rPr>
              <a:t> </a:t>
            </a:r>
            <a:r>
              <a:rPr lang="en-US" altLang="ko-KR" sz="1400" b="1" dirty="0" err="1">
                <a:solidFill>
                  <a:srgbClr val="002060"/>
                </a:solidFill>
                <a:latin typeface="Arial" panose="020B0604020202020204" pitchFamily="34" charset="0"/>
                <a:cs typeface="Arial" panose="020B0604020202020204" pitchFamily="34" charset="0"/>
              </a:rPr>
              <a:t>ngành</a:t>
            </a:r>
            <a:endParaRPr lang="en-US" altLang="ko-KR" sz="1400" b="1" dirty="0">
              <a:solidFill>
                <a:srgbClr val="002060"/>
              </a:solidFill>
              <a:latin typeface="Arial" panose="020B0604020202020204" pitchFamily="34" charset="0"/>
              <a:cs typeface="Arial" panose="020B0604020202020204" pitchFamily="34" charset="0"/>
            </a:endParaRPr>
          </a:p>
          <a:p>
            <a:endParaRPr lang="ko-KR" altLang="en-US" sz="1400" b="1" dirty="0">
              <a:solidFill>
                <a:schemeClr val="accent6"/>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DFB677C2-B5FD-5448-844A-04820B505FF4}"/>
              </a:ext>
            </a:extLst>
          </p:cNvPr>
          <p:cNvSpPr txBox="1"/>
          <p:nvPr/>
        </p:nvSpPr>
        <p:spPr>
          <a:xfrm>
            <a:off x="3224700" y="823365"/>
            <a:ext cx="5632570" cy="307777"/>
          </a:xfrm>
          <a:prstGeom prst="rect">
            <a:avLst/>
          </a:prstGeom>
          <a:solidFill>
            <a:srgbClr val="FFFF00"/>
          </a:solidFill>
        </p:spPr>
        <p:txBody>
          <a:bodyPr wrap="square" rtlCol="0">
            <a:spAutoFit/>
          </a:bodyPr>
          <a:lstStyle/>
          <a:p>
            <a:r>
              <a:rPr lang="en-US" altLang="ko-KR" sz="1400" dirty="0" err="1">
                <a:latin typeface="Arial" panose="020B0604020202020204" pitchFamily="34" charset="0"/>
                <a:cs typeface="Arial" panose="020B0604020202020204" pitchFamily="34" charset="0"/>
              </a:rPr>
              <a:t>Sinh</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viên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năm</a:t>
            </a:r>
            <a:r>
              <a:rPr lang="en-US" altLang="ko-KR" sz="1400" dirty="0">
                <a:latin typeface="Arial" panose="020B0604020202020204" pitchFamily="34" charset="0"/>
                <a:cs typeface="Arial" panose="020B0604020202020204" pitchFamily="34" charset="0"/>
              </a:rPr>
              <a:t> 1,2 </a:t>
            </a:r>
            <a:r>
              <a:rPr lang="en-US" altLang="ko-KR" sz="1400" dirty="0" err="1">
                <a:latin typeface="Arial" panose="020B0604020202020204" pitchFamily="34" charset="0"/>
                <a:cs typeface="Arial" panose="020B0604020202020204" pitchFamily="34" charset="0"/>
              </a:rPr>
              <a:t>nên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nghe</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giảng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những</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môn</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có</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độ</a:t>
            </a:r>
            <a:r>
              <a:rPr lang="en-US" altLang="ko-KR" sz="1400" dirty="0">
                <a:latin typeface="Arial" panose="020B0604020202020204" pitchFamily="34" charset="0"/>
                <a:cs typeface="Arial" panose="020B0604020202020204" pitchFamily="34" charset="0"/>
              </a:rPr>
              <a:t> </a:t>
            </a:r>
            <a:r>
              <a:rPr lang="en-US" altLang="ko-KR" sz="1400" dirty="0" err="1">
                <a:latin typeface="Arial" panose="020B0604020202020204" pitchFamily="34" charset="0"/>
                <a:cs typeface="Arial" panose="020B0604020202020204" pitchFamily="34" charset="0"/>
              </a:rPr>
              <a:t>khó</a:t>
            </a:r>
            <a:r>
              <a:rPr lang="en-US" altLang="ko-KR" sz="1400" dirty="0">
                <a:latin typeface="Arial" panose="020B0604020202020204" pitchFamily="34" charset="0"/>
                <a:cs typeface="Arial" panose="020B0604020202020204" pitchFamily="34" charset="0"/>
              </a:rPr>
              <a:t> 1 </a:t>
            </a:r>
            <a:r>
              <a:rPr lang="en-US" altLang="ko-KR" sz="1400" dirty="0" err="1">
                <a:latin typeface="Arial" panose="020B0604020202020204" pitchFamily="34" charset="0"/>
                <a:cs typeface="Arial" panose="020B0604020202020204" pitchFamily="34" charset="0"/>
              </a:rPr>
              <a:t>hoặc</a:t>
            </a:r>
            <a:r>
              <a:rPr lang="en-US" altLang="ko-KR" sz="1400" dirty="0">
                <a:latin typeface="Arial" panose="020B0604020202020204" pitchFamily="34" charset="0"/>
                <a:cs typeface="Arial" panose="020B0604020202020204" pitchFamily="34" charset="0"/>
              </a:rPr>
              <a:t> 2</a:t>
            </a:r>
            <a:endParaRPr lang="ko-KR" alt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2645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6220684"/>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22</a:t>
            </a:fld>
            <a:endParaRPr lang="ko-KR" altLang="en-US"/>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ko-KR" altLang="en-US" sz="2800" dirty="0">
                <a:solidFill>
                  <a:srgbClr val="002060"/>
                </a:solidFill>
              </a:rPr>
              <a:t>외국인 </a:t>
            </a:r>
            <a:r>
              <a:rPr lang="ko-KR" altLang="en-US" sz="2800" dirty="0" err="1">
                <a:solidFill>
                  <a:srgbClr val="002060"/>
                </a:solidFill>
              </a:rPr>
              <a:t>전용과정</a:t>
            </a:r>
            <a:r>
              <a:rPr lang="ko-KR" altLang="en-US" sz="2800" dirty="0">
                <a:solidFill>
                  <a:srgbClr val="002060"/>
                </a:solidFill>
              </a:rPr>
              <a:t> </a:t>
            </a:r>
          </a:p>
        </p:txBody>
      </p:sp>
      <p:graphicFrame>
        <p:nvGraphicFramePr>
          <p:cNvPr id="7" name="표 6"/>
          <p:cNvGraphicFramePr>
            <a:graphicFrameLocks noGrp="1"/>
          </p:cNvGraphicFramePr>
          <p:nvPr>
            <p:extLst>
              <p:ext uri="{D42A27DB-BD31-4B8C-83A1-F6EECF244321}">
                <p14:modId xmlns:p14="http://schemas.microsoft.com/office/powerpoint/2010/main" val="1419424854"/>
              </p:ext>
            </p:extLst>
          </p:nvPr>
        </p:nvGraphicFramePr>
        <p:xfrm>
          <a:off x="473232" y="1016516"/>
          <a:ext cx="11336505" cy="4625093"/>
        </p:xfrm>
        <a:graphic>
          <a:graphicData uri="http://schemas.openxmlformats.org/drawingml/2006/table">
            <a:tbl>
              <a:tblPr>
                <a:tableStyleId>{5DA37D80-6434-44D0-A028-1B22A696006F}</a:tableStyleId>
              </a:tblPr>
              <a:tblGrid>
                <a:gridCol w="1255014">
                  <a:extLst>
                    <a:ext uri="{9D8B030D-6E8A-4147-A177-3AD203B41FA5}">
                      <a16:colId xmlns:a16="http://schemas.microsoft.com/office/drawing/2014/main" val="1290022441"/>
                    </a:ext>
                  </a:extLst>
                </a:gridCol>
                <a:gridCol w="1448094">
                  <a:extLst>
                    <a:ext uri="{9D8B030D-6E8A-4147-A177-3AD203B41FA5}">
                      <a16:colId xmlns:a16="http://schemas.microsoft.com/office/drawing/2014/main" val="1234595235"/>
                    </a:ext>
                  </a:extLst>
                </a:gridCol>
                <a:gridCol w="1658665">
                  <a:extLst>
                    <a:ext uri="{9D8B030D-6E8A-4147-A177-3AD203B41FA5}">
                      <a16:colId xmlns:a16="http://schemas.microsoft.com/office/drawing/2014/main" val="748325207"/>
                    </a:ext>
                  </a:extLst>
                </a:gridCol>
                <a:gridCol w="768486">
                  <a:extLst>
                    <a:ext uri="{9D8B030D-6E8A-4147-A177-3AD203B41FA5}">
                      <a16:colId xmlns:a16="http://schemas.microsoft.com/office/drawing/2014/main" val="3477863323"/>
                    </a:ext>
                  </a:extLst>
                </a:gridCol>
                <a:gridCol w="654586">
                  <a:extLst>
                    <a:ext uri="{9D8B030D-6E8A-4147-A177-3AD203B41FA5}">
                      <a16:colId xmlns:a16="http://schemas.microsoft.com/office/drawing/2014/main" val="1850903933"/>
                    </a:ext>
                  </a:extLst>
                </a:gridCol>
                <a:gridCol w="681952">
                  <a:extLst>
                    <a:ext uri="{9D8B030D-6E8A-4147-A177-3AD203B41FA5}">
                      <a16:colId xmlns:a16="http://schemas.microsoft.com/office/drawing/2014/main" val="1340149877"/>
                    </a:ext>
                  </a:extLst>
                </a:gridCol>
                <a:gridCol w="627036">
                  <a:extLst>
                    <a:ext uri="{9D8B030D-6E8A-4147-A177-3AD203B41FA5}">
                      <a16:colId xmlns:a16="http://schemas.microsoft.com/office/drawing/2014/main" val="3580175094"/>
                    </a:ext>
                  </a:extLst>
                </a:gridCol>
                <a:gridCol w="1322768">
                  <a:extLst>
                    <a:ext uri="{9D8B030D-6E8A-4147-A177-3AD203B41FA5}">
                      <a16:colId xmlns:a16="http://schemas.microsoft.com/office/drawing/2014/main" val="3947039583"/>
                    </a:ext>
                  </a:extLst>
                </a:gridCol>
                <a:gridCol w="1018125">
                  <a:extLst>
                    <a:ext uri="{9D8B030D-6E8A-4147-A177-3AD203B41FA5}">
                      <a16:colId xmlns:a16="http://schemas.microsoft.com/office/drawing/2014/main" val="3637948932"/>
                    </a:ext>
                  </a:extLst>
                </a:gridCol>
                <a:gridCol w="1123779">
                  <a:extLst>
                    <a:ext uri="{9D8B030D-6E8A-4147-A177-3AD203B41FA5}">
                      <a16:colId xmlns:a16="http://schemas.microsoft.com/office/drawing/2014/main" val="1699461188"/>
                    </a:ext>
                  </a:extLst>
                </a:gridCol>
                <a:gridCol w="778000">
                  <a:extLst>
                    <a:ext uri="{9D8B030D-6E8A-4147-A177-3AD203B41FA5}">
                      <a16:colId xmlns:a16="http://schemas.microsoft.com/office/drawing/2014/main" val="2879883781"/>
                    </a:ext>
                  </a:extLst>
                </a:gridCol>
              </a:tblGrid>
              <a:tr h="549371">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Khoa</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Mã</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số</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môn</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Tên môn học </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Phân loại</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Tín chỉ</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Số giờ</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Giáo sư</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Hình</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của</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kỳ</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1-2021</a:t>
                      </a:r>
                      <a:endPar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Thời</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gian</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học</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offline</a:t>
                      </a:r>
                      <a: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r>
                      <a:br>
                        <a:rPr lang="ko-KR" altLang="en-US"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b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thứ</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 </a:t>
                      </a:r>
                      <a:r>
                        <a:rPr lang="en-US" altLang="ko-KR" sz="1400" b="0" i="0" u="none" strike="noStrike" dirty="0" err="1">
                          <a:solidFill>
                            <a:schemeClr val="accent1">
                              <a:lumMod val="50000"/>
                            </a:schemeClr>
                          </a:solidFill>
                          <a:effectLst/>
                          <a:latin typeface="Arial" panose="020B0604020202020204" pitchFamily="34" charset="0"/>
                          <a:ea typeface="+mn-ea"/>
                          <a:cs typeface="Arial" panose="020B0604020202020204" pitchFamily="34" charset="0"/>
                        </a:rPr>
                        <a:t>tiết</a:t>
                      </a:r>
                      <a:r>
                        <a:rPr lang="en-US" altLang="ko-KR" sz="1400" b="0" i="0" u="none" strike="noStrike" dirty="0">
                          <a:solidFill>
                            <a:schemeClr val="accent1">
                              <a:lumMod val="50000"/>
                            </a:schemeClr>
                          </a:solidFill>
                          <a:effectLst/>
                          <a:latin typeface="Arial" panose="020B0604020202020204" pitchFamily="34" charset="0"/>
                          <a:ea typeface="+mn-ea"/>
                          <a:cs typeface="Arial" panose="020B0604020202020204" pitchFamily="34" charset="0"/>
                        </a:rPr>
                        <a:t>)</a:t>
                      </a:r>
                    </a:p>
                  </a:txBody>
                  <a:tcPr marL="9525" marR="9525" marT="9525" marB="0" anchor="ctr">
                    <a:solidFill>
                      <a:schemeClr val="accent2">
                        <a:lumMod val="40000"/>
                        <a:lumOff val="60000"/>
                      </a:schemeClr>
                    </a:solidFill>
                  </a:tcPr>
                </a:tc>
                <a:tc>
                  <a:txBody>
                    <a:bodyPr/>
                    <a:lstStyle/>
                    <a:p>
                      <a:pPr algn="ctr" fontAlgn="ctr"/>
                      <a:r>
                        <a:rPr lang="vi-VN" altLang="ko-KR" sz="1400" b="0" i="0" u="none" strike="noStrike" dirty="0">
                          <a:solidFill>
                            <a:srgbClr val="002060"/>
                          </a:solidFill>
                          <a:effectLst/>
                          <a:latin typeface="Arial" panose="020B0604020202020204" pitchFamily="34" charset="0"/>
                          <a:ea typeface="+mn-ea"/>
                          <a:cs typeface="Arial" panose="020B0604020202020204" pitchFamily="34" charset="0"/>
                        </a:rPr>
                        <a:t>Khác</a:t>
                      </a:r>
                      <a:endParaRPr lang="en-US" altLang="ko-KR"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45564">
                <a:tc rowSpan="5">
                  <a:txBody>
                    <a:bodyPr/>
                    <a:lstStyle/>
                    <a:p>
                      <a:pPr algn="ctr" fontAlgn="ctr"/>
                      <a:r>
                        <a:rPr lang="ko-KR" altLang="en-US" sz="1400" u="none" strike="noStrike" dirty="0">
                          <a:solidFill>
                            <a:srgbClr val="002060"/>
                          </a:solidFill>
                          <a:effectLst/>
                          <a:latin typeface="+mn-ea"/>
                          <a:ea typeface="+mn-ea"/>
                        </a:rPr>
                        <a:t>경영학부</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5080-2-8554-03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조직행동</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박설연</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1,</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89673251"/>
                  </a:ext>
                </a:extLst>
              </a:tr>
              <a:tr h="427672">
                <a:tc vMerge="1">
                  <a:txBody>
                    <a:bodyPr/>
                    <a:lstStyle/>
                    <a:p>
                      <a:pPr latinLnBrk="1"/>
                      <a:endParaRPr lang="ko-KR" altLang="en-US"/>
                    </a:p>
                  </a:txBody>
                  <a:tcPr/>
                </a:tc>
                <a:tc>
                  <a:txBody>
                    <a:bodyPr/>
                    <a:lstStyle/>
                    <a:p>
                      <a:pPr algn="ctr" fontAlgn="ctr"/>
                      <a:r>
                        <a:rPr lang="en-US" altLang="ko-KR" sz="1400" b="0" i="0" u="none" strike="noStrike" dirty="0">
                          <a:solidFill>
                            <a:srgbClr val="002060"/>
                          </a:solidFill>
                          <a:effectLst/>
                          <a:latin typeface="+mn-ea"/>
                          <a:ea typeface="+mn-ea"/>
                        </a:rPr>
                        <a:t>5080-2-8554-04</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조직행동</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임유신</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24503116"/>
                  </a:ext>
                </a:extLst>
              </a:tr>
              <a:tr h="460731">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5080-2-8555-03</a:t>
                      </a:r>
                    </a:p>
                  </a:txBody>
                  <a:tcPr marL="9525" marR="9525" marT="9525" marB="0" anchor="ctr"/>
                </a:tc>
                <a:tc>
                  <a:txBody>
                    <a:bodyPr/>
                    <a:lstStyle/>
                    <a:p>
                      <a:pPr algn="ctr" fontAlgn="ctr"/>
                      <a:r>
                        <a:rPr lang="en-US" sz="1400" b="0" i="0" u="none" strike="noStrike" dirty="0">
                          <a:solidFill>
                            <a:srgbClr val="002060"/>
                          </a:solidFill>
                          <a:effectLst/>
                          <a:latin typeface="+mn-ea"/>
                          <a:ea typeface="+mn-ea"/>
                        </a:rPr>
                        <a:t>MIS</a:t>
                      </a:r>
                      <a:r>
                        <a:rPr lang="ko-KR" altLang="en-US" sz="1400" b="0" i="0" u="none" strike="noStrike" dirty="0">
                          <a:solidFill>
                            <a:srgbClr val="002060"/>
                          </a:solidFill>
                          <a:effectLst/>
                          <a:latin typeface="+mn-ea"/>
                          <a:ea typeface="+mn-ea"/>
                        </a:rPr>
                        <a:t>개론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서상구</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426808498"/>
                  </a:ext>
                </a:extLst>
              </a:tr>
              <a:tr h="445564">
                <a:tc vMerge="1">
                  <a:txBody>
                    <a:bodyPr/>
                    <a:lstStyle/>
                    <a:p>
                      <a:pPr latinLnBrk="1"/>
                      <a:endParaRPr lang="ko-KR" altLang="en-US"/>
                    </a:p>
                  </a:txBody>
                  <a:tcPr/>
                </a:tc>
                <a:tc>
                  <a:txBody>
                    <a:bodyPr/>
                    <a:lstStyle/>
                    <a:p>
                      <a:pPr algn="ctr" fontAlgn="ctr"/>
                      <a:r>
                        <a:rPr lang="en-US" altLang="ko-KR" sz="1400" b="0" i="0" u="none" strike="noStrike" dirty="0">
                          <a:solidFill>
                            <a:srgbClr val="002060"/>
                          </a:solidFill>
                          <a:effectLst/>
                          <a:latin typeface="+mn-ea"/>
                          <a:ea typeface="+mn-ea"/>
                        </a:rPr>
                        <a:t>5080-3-0225-03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관리회계</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이현경</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8660270"/>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5080-3-3762-01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서비스경영관리</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변숙은</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8314988"/>
                  </a:ext>
                </a:extLst>
              </a:tr>
              <a:tr h="445564">
                <a:tc rowSpan="4">
                  <a:txBody>
                    <a:bodyPr/>
                    <a:lstStyle/>
                    <a:p>
                      <a:pPr algn="ctr" latinLnBrk="1"/>
                      <a:r>
                        <a:rPr lang="ko-KR" altLang="en-US" sz="1400" dirty="0">
                          <a:solidFill>
                            <a:srgbClr val="002060"/>
                          </a:solidFill>
                          <a:latin typeface="+mn-ea"/>
                          <a:ea typeface="+mn-ea"/>
                        </a:rPr>
                        <a:t>국제통상학부</a:t>
                      </a: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5100-1-9707-01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국제통상개론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심상렬</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6,</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629357274"/>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5100-1-9926-01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생활속의글로벌경제</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심상렬</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mn-lt"/>
                          <a:ea typeface="+mn-ea"/>
                          <a:cs typeface="Arial" panose="020B0604020202020204" pitchFamily="34" charset="0"/>
                        </a:rPr>
                        <a:t>Toàn bộ đều Online</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7,8,9</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124509367"/>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5100-2-0048-03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거시경제학</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권태한</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en-US" altLang="ko-KR" sz="1400" b="0" i="0" u="none" strike="noStrike" dirty="0" err="1">
                          <a:solidFill>
                            <a:srgbClr val="002060"/>
                          </a:solidFill>
                          <a:effectLst/>
                          <a:latin typeface="Arial" panose="020B0604020202020204" pitchFamily="34" charset="0"/>
                          <a:ea typeface="+mn-ea"/>
                          <a:cs typeface="Arial" panose="020B0604020202020204" pitchFamily="34" charset="0"/>
                        </a:rPr>
                        <a:t>Lớp</a:t>
                      </a:r>
                      <a:r>
                        <a:rPr lang="en-US" altLang="ko-KR" sz="1400" b="0" i="0" u="none" strike="noStrike" dirty="0">
                          <a:solidFill>
                            <a:srgbClr val="002060"/>
                          </a:solidFill>
                          <a:effectLst/>
                          <a:latin typeface="Arial" panose="020B0604020202020204" pitchFamily="34" charset="0"/>
                          <a:ea typeface="+mn-ea"/>
                          <a:cs typeface="Arial" panose="020B0604020202020204" pitchFamily="34" charset="0"/>
                        </a:rPr>
                        <a:t> PBL</a:t>
                      </a:r>
                      <a:endParaRPr lang="ko-KR" altLang="en-US" sz="1400" b="0" i="0" u="none" strike="noStrike" dirty="0">
                        <a:solidFill>
                          <a:srgbClr val="002060"/>
                        </a:solidFill>
                        <a:effectLst/>
                        <a:latin typeface="Arial" panose="020B0604020202020204" pitchFamily="34" charset="0"/>
                        <a:ea typeface="+mn-ea"/>
                        <a:cs typeface="Arial" panose="020B0604020202020204" pitchFamily="34" charset="0"/>
                      </a:endParaRPr>
                    </a:p>
                  </a:txBody>
                  <a:tcPr marL="9525" marR="9525" marT="9525" marB="0" anchor="ctr"/>
                </a:tc>
                <a:extLst>
                  <a:ext uri="{0D108BD9-81ED-4DB2-BD59-A6C34878D82A}">
                    <a16:rowId xmlns:a16="http://schemas.microsoft.com/office/drawing/2014/main" val="1794483110"/>
                  </a:ext>
                </a:extLst>
              </a:tr>
              <a:tr h="413701">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5100-2-5576-03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무역상무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홍의</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vi-VN" altLang="ko-KR"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rPr>
                        <a:t>Học hỗn hợp</a:t>
                      </a:r>
                      <a:endParaRPr kumimoji="0" lang="ko-KR" altLang="en-US" sz="1400" b="0" i="0" u="none" strike="noStrike" kern="1200" cap="none" spc="0" normalizeH="0" baseline="0" noProof="0" dirty="0">
                        <a:ln>
                          <a:noFill/>
                        </a:ln>
                        <a:solidFill>
                          <a:srgbClr val="002060"/>
                        </a:solidFill>
                        <a:effectLst/>
                        <a:uLnTx/>
                        <a:uFillTx/>
                        <a:latin typeface="Arial" panose="020B0604020202020204" pitchFamily="34" charset="0"/>
                        <a:ea typeface="맑은 고딕" panose="020B0503020000020004" pitchFamily="34" charset="-127"/>
                        <a:cs typeface="Arial" panose="020B0604020202020204" pitchFamily="34" charset="0"/>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918610829"/>
                  </a:ext>
                </a:extLst>
              </a:tr>
            </a:tbl>
          </a:graphicData>
        </a:graphic>
      </p:graphicFrame>
      <p:sp>
        <p:nvSpPr>
          <p:cNvPr id="13" name="TextBox 12"/>
          <p:cNvSpPr txBox="1"/>
          <p:nvPr/>
        </p:nvSpPr>
        <p:spPr>
          <a:xfrm>
            <a:off x="3590969" y="318983"/>
            <a:ext cx="4473781" cy="307777"/>
          </a:xfrm>
          <a:prstGeom prst="rect">
            <a:avLst/>
          </a:prstGeom>
          <a:solidFill>
            <a:srgbClr val="FFFF00"/>
          </a:solidFill>
        </p:spPr>
        <p:txBody>
          <a:bodyPr wrap="square" rtlCol="0">
            <a:spAutoFit/>
          </a:bodyPr>
          <a:lstStyle/>
          <a:p>
            <a:r>
              <a:rPr lang="en-US" altLang="ko-KR" sz="1400" dirty="0"/>
              <a:t>1,2 </a:t>
            </a:r>
            <a:r>
              <a:rPr lang="ko-KR" altLang="en-US" sz="1400" dirty="0"/>
              <a:t>학년 학생들은 난이도 </a:t>
            </a:r>
            <a:r>
              <a:rPr lang="en-US" altLang="ko-KR" sz="1400" dirty="0"/>
              <a:t>1,2 </a:t>
            </a:r>
            <a:r>
              <a:rPr lang="ko-KR" altLang="en-US" sz="1400" dirty="0"/>
              <a:t>에서 </a:t>
            </a:r>
            <a:r>
              <a:rPr lang="ko-KR" altLang="en-US" sz="1400" dirty="0" err="1"/>
              <a:t>선택하는것을</a:t>
            </a:r>
            <a:r>
              <a:rPr lang="ko-KR" altLang="en-US" sz="1400" dirty="0"/>
              <a:t> 추천</a:t>
            </a:r>
          </a:p>
        </p:txBody>
      </p:sp>
      <p:sp>
        <p:nvSpPr>
          <p:cNvPr id="15" name="직사각형 14">
            <a:extLst>
              <a:ext uri="{FF2B5EF4-FFF2-40B4-BE49-F238E27FC236}">
                <a16:creationId xmlns:a16="http://schemas.microsoft.com/office/drawing/2014/main" id="{02CC578C-8BDF-834B-8965-1E230B7590C8}"/>
              </a:ext>
            </a:extLst>
          </p:cNvPr>
          <p:cNvSpPr/>
          <p:nvPr/>
        </p:nvSpPr>
        <p:spPr>
          <a:xfrm>
            <a:off x="370378" y="5804130"/>
            <a:ext cx="11705068" cy="584775"/>
          </a:xfrm>
          <a:prstGeom prst="rect">
            <a:avLst/>
          </a:prstGeom>
        </p:spPr>
        <p:txBody>
          <a:bodyPr wrap="square">
            <a:spAutoFit/>
          </a:bodyPr>
          <a:lstStyle/>
          <a:p>
            <a:r>
              <a:rPr lang="vi-VN" altLang="ko-KR" sz="1400" dirty="0">
                <a:hlinkClick r:id="rId5"/>
              </a:rPr>
              <a:t>C</a:t>
            </a:r>
            <a:r>
              <a:rPr lang="en-US" altLang="ko-KR" sz="1400" dirty="0">
                <a:hlinkClick r:id="rId5"/>
              </a:rPr>
              <a:t>ác môn học dành riêng cho sinh viên nước ngoài kì 1-2021 </a:t>
            </a:r>
            <a:r>
              <a:rPr lang="ko-KR" altLang="en-US" sz="1400" dirty="0">
                <a:hlinkClick r:id="rId5"/>
              </a:rPr>
              <a:t>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436545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881827" y="2277986"/>
            <a:ext cx="11250905" cy="1569660"/>
          </a:xfrm>
          <a:prstGeom prst="rect">
            <a:avLst/>
          </a:prstGeom>
          <a:noFill/>
        </p:spPr>
        <p:txBody>
          <a:bodyPr wrap="square" rtlCol="0">
            <a:spAutoFit/>
          </a:bodyPr>
          <a:lstStyle/>
          <a:p>
            <a:r>
              <a:rPr lang="en-US" altLang="ko-KR" sz="4800" dirty="0">
                <a:solidFill>
                  <a:schemeClr val="accent5">
                    <a:lumMod val="50000"/>
                  </a:schemeClr>
                </a:solidFill>
              </a:rPr>
              <a:t>III. </a:t>
            </a:r>
            <a:r>
              <a:rPr lang="vi-VN" altLang="ko-KR" sz="4800" dirty="0">
                <a:solidFill>
                  <a:schemeClr val="accent5">
                    <a:lumMod val="50000"/>
                  </a:schemeClr>
                </a:solidFill>
              </a:rPr>
              <a:t>Hướng dẫn sử dụng </a:t>
            </a:r>
          </a:p>
          <a:p>
            <a:r>
              <a:rPr lang="vi-VN" altLang="ko-KR" sz="4800" dirty="0">
                <a:solidFill>
                  <a:schemeClr val="accent5">
                    <a:lumMod val="50000"/>
                  </a:schemeClr>
                </a:solidFill>
              </a:rPr>
              <a:t>						Trang chủ &amp; KLAS</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23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672609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514469"/>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624567" y="2805386"/>
            <a:ext cx="11029950" cy="1189038"/>
          </a:xfrm>
        </p:spPr>
        <p:txBody>
          <a:bodyPr>
            <a:normAutofit/>
          </a:bodyPr>
          <a:lstStyle/>
          <a:p>
            <a:pPr algn="ctr"/>
            <a:r>
              <a:rPr lang="vi-VN" altLang="ko-KR" sz="32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32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32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32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32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32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32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32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3200" dirty="0" err="1">
                <a:latin typeface="Arial" panose="020B0604020202020204" pitchFamily="34" charset="0"/>
                <a:ea typeface="NanumSquare ExtraBold" panose="020B0600000101010101" pitchFamily="34" charset="-127"/>
                <a:cs typeface="Arial" panose="020B0604020202020204" pitchFamily="34" charset="0"/>
              </a:rPr>
              <a:t>chủ</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7301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1" y="-31634"/>
            <a:ext cx="12616249" cy="729740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23" name="그림 22"/>
          <p:cNvPicPr>
            <a:picLocks noChangeAspect="1"/>
          </p:cNvPicPr>
          <p:nvPr/>
        </p:nvPicPr>
        <p:blipFill>
          <a:blip r:embed="rId3"/>
          <a:stretch>
            <a:fillRect/>
          </a:stretch>
        </p:blipFill>
        <p:spPr>
          <a:xfrm>
            <a:off x="5407402" y="3292540"/>
            <a:ext cx="6201941" cy="2912316"/>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4400" dirty="0" err="1">
                <a:latin typeface="Arial" panose="020B0604020202020204" pitchFamily="34" charset="0"/>
                <a:ea typeface="NanumSquare ExtraBold" panose="020B0600000101010101" pitchFamily="34" charset="-127"/>
                <a:cs typeface="Arial" panose="020B0604020202020204" pitchFamily="34" charset="0"/>
              </a:rPr>
              <a:t>chủ</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Arial" panose="020B0604020202020204" pitchFamily="34" charset="0"/>
                <a:ea typeface="나눔스퀘어 Bold" panose="020B0600000101010101" pitchFamily="34" charset="-127"/>
                <a:cs typeface="Arial" panose="020B0604020202020204" pitchFamily="34" charset="0"/>
              </a:rPr>
              <a:t>STEP 1 –</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Tìm</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kiếm</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광운대학교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hoặc</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nhập</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địa</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chỉ</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a:solidFill>
                  <a:schemeClr val="tx1"/>
                </a:solidFill>
                <a:latin typeface="Arial" panose="020B0604020202020204" pitchFamily="34" charset="0"/>
                <a:ea typeface="나눔스퀘어 Bold" panose="020B0600000101010101" pitchFamily="34" charset="-127"/>
                <a:cs typeface="Arial" panose="020B0604020202020204" pitchFamily="34" charset="0"/>
                <a:hlinkClick r:id="rId4"/>
              </a:rPr>
              <a:t>https://www.kw.ac.kr</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ở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thanh</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tìm</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kiếm</a:t>
            </a:r>
            <a:endParaRPr lang="en-US" sz="1400" dirty="0">
              <a:solidFill>
                <a:schemeClr val="tx1"/>
              </a:solidFill>
              <a:latin typeface="Arial" panose="020B0604020202020204" pitchFamily="34" charset="0"/>
              <a:ea typeface="나눔스퀘어 Bold" panose="020B0600000101010101" pitchFamily="34" charset="-127"/>
              <a:cs typeface="Arial" panose="020B0604020202020204" pitchFamily="34" charset="0"/>
            </a:endParaRPr>
          </a:p>
        </p:txBody>
      </p:sp>
      <p:pic>
        <p:nvPicPr>
          <p:cNvPr id="19" name="그림 18"/>
          <p:cNvPicPr>
            <a:picLocks noChangeAspect="1"/>
          </p:cNvPicPr>
          <p:nvPr/>
        </p:nvPicPr>
        <p:blipFill>
          <a:blip r:embed="rId5"/>
          <a:stretch>
            <a:fillRect/>
          </a:stretch>
        </p:blipFill>
        <p:spPr>
          <a:xfrm>
            <a:off x="254745" y="1779035"/>
            <a:ext cx="5057775" cy="2505075"/>
          </a:xfrm>
          <a:prstGeom prst="rect">
            <a:avLst/>
          </a:prstGeom>
        </p:spPr>
      </p:pic>
      <p:sp>
        <p:nvSpPr>
          <p:cNvPr id="20" name="직사각형 19"/>
          <p:cNvSpPr/>
          <p:nvPr/>
        </p:nvSpPr>
        <p:spPr>
          <a:xfrm>
            <a:off x="254745" y="1779035"/>
            <a:ext cx="5057775" cy="250507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직사각형 20"/>
          <p:cNvSpPr/>
          <p:nvPr/>
        </p:nvSpPr>
        <p:spPr>
          <a:xfrm>
            <a:off x="5407402" y="3292539"/>
            <a:ext cx="6203404" cy="2912317"/>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605801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hape 143"/>
          <p:cNvSpPr/>
          <p:nvPr/>
        </p:nvSpPr>
        <p:spPr>
          <a:xfrm>
            <a:off x="-313038" y="-11275"/>
            <a:ext cx="12505038" cy="811295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4400" dirty="0" err="1">
                <a:latin typeface="Arial" panose="020B0604020202020204" pitchFamily="34" charset="0"/>
                <a:ea typeface="NanumSquare ExtraBold" panose="020B0600000101010101" pitchFamily="34" charset="-127"/>
                <a:cs typeface="Arial" panose="020B0604020202020204" pitchFamily="34" charset="0"/>
              </a:rPr>
              <a:t>chủ</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20765" y="2145168"/>
            <a:ext cx="1660089" cy="538815"/>
          </a:xfrm>
        </p:spPr>
        <p:txBody>
          <a:bodyPr anchor="t">
            <a:normAutofit/>
          </a:bodyPr>
          <a:lstStyle/>
          <a:p>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Hướng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dẫn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menu</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trên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cùng</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pic>
        <p:nvPicPr>
          <p:cNvPr id="7" name="그림 6"/>
          <p:cNvPicPr>
            <a:picLocks noChangeAspect="1"/>
          </p:cNvPicPr>
          <p:nvPr/>
        </p:nvPicPr>
        <p:blipFill>
          <a:blip r:embed="rId3"/>
          <a:stretch>
            <a:fillRect/>
          </a:stretch>
        </p:blipFill>
        <p:spPr>
          <a:xfrm>
            <a:off x="1639324" y="1491030"/>
            <a:ext cx="8930466" cy="5216576"/>
          </a:xfrm>
          <a:prstGeom prst="rect">
            <a:avLst/>
          </a:prstGeom>
        </p:spPr>
      </p:pic>
      <p:sp>
        <p:nvSpPr>
          <p:cNvPr id="10" name="직사각형 9"/>
          <p:cNvSpPr/>
          <p:nvPr/>
        </p:nvSpPr>
        <p:spPr>
          <a:xfrm>
            <a:off x="4350884" y="1462107"/>
            <a:ext cx="808945" cy="48799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1" name="직사각형 10"/>
          <p:cNvSpPr/>
          <p:nvPr/>
        </p:nvSpPr>
        <p:spPr>
          <a:xfrm>
            <a:off x="3641759" y="5159829"/>
            <a:ext cx="851836" cy="143691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1809061" y="5201976"/>
            <a:ext cx="672207" cy="21911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a:stCxn id="12" idx="0"/>
          </p:cNvCxnSpPr>
          <p:nvPr/>
        </p:nvCxnSpPr>
        <p:spPr>
          <a:xfrm flipV="1">
            <a:off x="2145165" y="4124078"/>
            <a:ext cx="196819" cy="1077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1581068" y="3576098"/>
            <a:ext cx="2068195" cy="523220"/>
          </a:xfrm>
          <a:prstGeom prst="rect">
            <a:avLst/>
          </a:prstGeom>
          <a:noFill/>
        </p:spPr>
        <p:txBody>
          <a:bodyPr wrap="none" rtlCol="0">
            <a:spAutoFit/>
          </a:bodyPr>
          <a:lstStyle/>
          <a:p>
            <a:r>
              <a:rPr lang="en-US" altLang="ko-KR" sz="1400" dirty="0">
                <a:latin typeface="Arial" panose="020B0604020202020204" pitchFamily="34" charset="0"/>
                <a:ea typeface="나눔스퀘어 Bold" panose="020B0600000101010101" pitchFamily="34" charset="-127"/>
                <a:cs typeface="Arial" panose="020B0604020202020204" pitchFamily="34" charset="0"/>
              </a:rPr>
              <a:t>H</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ướng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dẫn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khuôn viên</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 trong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trường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cxnSp>
        <p:nvCxnSpPr>
          <p:cNvPr id="18" name="Straight Connector 6">
            <a:extLst>
              <a:ext uri="{FF2B5EF4-FFF2-40B4-BE49-F238E27FC236}">
                <a16:creationId xmlns:a16="http://schemas.microsoft.com/office/drawing/2014/main" id="{32F816DE-0DAA-4A66-A03D-01B4BDA8D629}"/>
              </a:ext>
            </a:extLst>
          </p:cNvPr>
          <p:cNvCxnSpPr>
            <a:cxnSpLocks/>
            <a:stCxn id="11" idx="0"/>
          </p:cNvCxnSpPr>
          <p:nvPr/>
        </p:nvCxnSpPr>
        <p:spPr>
          <a:xfrm flipV="1">
            <a:off x="4067677" y="4427365"/>
            <a:ext cx="425918" cy="73246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D743BFD-AAC9-4887-884E-645680280E39}"/>
              </a:ext>
            </a:extLst>
          </p:cNvPr>
          <p:cNvSpPr txBox="1"/>
          <p:nvPr/>
        </p:nvSpPr>
        <p:spPr>
          <a:xfrm>
            <a:off x="3649263" y="3916460"/>
            <a:ext cx="1566454" cy="523220"/>
          </a:xfrm>
          <a:prstGeom prst="rect">
            <a:avLst/>
          </a:prstGeom>
          <a:noFill/>
        </p:spPr>
        <p:txBody>
          <a:bodyPr wrap="square" rtlCol="0">
            <a:spAutoFit/>
          </a:bodyPr>
          <a:lstStyle/>
          <a:p>
            <a:r>
              <a:rPr lang="en-US" altLang="ko-KR" sz="1400" dirty="0">
                <a:latin typeface="Arial" panose="020B0604020202020204" pitchFamily="34" charset="0"/>
                <a:ea typeface="나눔스퀘어 Bold" panose="020B0600000101010101" pitchFamily="34" charset="-127"/>
                <a:cs typeface="Arial" panose="020B0604020202020204" pitchFamily="34" charset="0"/>
              </a:rPr>
              <a:t>H</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ướng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dẫn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cơ quan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trường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24" name="직사각형 23"/>
          <p:cNvSpPr/>
          <p:nvPr/>
        </p:nvSpPr>
        <p:spPr>
          <a:xfrm>
            <a:off x="1819067" y="5607805"/>
            <a:ext cx="672207" cy="21449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5" name="Straight Connector 6">
            <a:extLst>
              <a:ext uri="{FF2B5EF4-FFF2-40B4-BE49-F238E27FC236}">
                <a16:creationId xmlns:a16="http://schemas.microsoft.com/office/drawing/2014/main" id="{32F816DE-0DAA-4A66-A03D-01B4BDA8D629}"/>
              </a:ext>
            </a:extLst>
          </p:cNvPr>
          <p:cNvCxnSpPr>
            <a:cxnSpLocks/>
            <a:stCxn id="24" idx="1"/>
            <a:endCxn id="32" idx="2"/>
          </p:cNvCxnSpPr>
          <p:nvPr/>
        </p:nvCxnSpPr>
        <p:spPr>
          <a:xfrm flipH="1" flipV="1">
            <a:off x="835078" y="5191529"/>
            <a:ext cx="983989" cy="52352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D743BFD-AAC9-4887-884E-645680280E39}"/>
              </a:ext>
            </a:extLst>
          </p:cNvPr>
          <p:cNvSpPr txBox="1"/>
          <p:nvPr/>
        </p:nvSpPr>
        <p:spPr>
          <a:xfrm>
            <a:off x="195319" y="4668309"/>
            <a:ext cx="1279517" cy="523220"/>
          </a:xfrm>
          <a:prstGeom prst="rect">
            <a:avLst/>
          </a:prstGeom>
          <a:noFill/>
        </p:spPr>
        <p:txBody>
          <a:bodyPr wrap="none" rtlCol="0">
            <a:spAutoFit/>
          </a:bodyPr>
          <a:lstStyle/>
          <a:p>
            <a:r>
              <a:rPr lang="en-US" altLang="ko-KR" sz="1400" dirty="0">
                <a:latin typeface="Arial" panose="020B0604020202020204" pitchFamily="34" charset="0"/>
                <a:ea typeface="나눔스퀘어 Bold" panose="020B0600000101010101" pitchFamily="34" charset="-127"/>
                <a:cs typeface="Arial" panose="020B0604020202020204" pitchFamily="34" charset="0"/>
              </a:rPr>
              <a:t>S</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ố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điện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thoại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trong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trường</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23192362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603892" cy="769282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4" name="그림 3"/>
          <p:cNvPicPr>
            <a:picLocks noChangeAspect="1"/>
          </p:cNvPicPr>
          <p:nvPr/>
        </p:nvPicPr>
        <p:blipFill>
          <a:blip r:embed="rId2"/>
          <a:stretch>
            <a:fillRect/>
          </a:stretch>
        </p:blipFill>
        <p:spPr>
          <a:xfrm>
            <a:off x="0" y="1346886"/>
            <a:ext cx="11922034" cy="4880919"/>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782074" y="394206"/>
            <a:ext cx="11029616" cy="538815"/>
          </a:xfrm>
        </p:spPr>
        <p:txBody>
          <a:bodyPr>
            <a:normAutofit fontScale="90000"/>
          </a:bodyPr>
          <a:lstStyle/>
          <a:p>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4400" dirty="0" err="1">
                <a:latin typeface="Arial" panose="020B0604020202020204" pitchFamily="34" charset="0"/>
                <a:ea typeface="NanumSquare ExtraBold" panose="020B0600000101010101" pitchFamily="34" charset="-127"/>
                <a:cs typeface="Arial" panose="020B0604020202020204" pitchFamily="34" charset="0"/>
              </a:rPr>
              <a:t>chủ</a:t>
            </a:r>
            <a:endParaRPr lang="ko-KR" altLang="en-US" dirty="0">
              <a:latin typeface="NanumSquare ExtraBold" panose="020B0600000101010101" pitchFamily="34" charset="-127"/>
              <a:ea typeface="NanumSquare ExtraBold" panose="020B0600000101010101" pitchFamily="34" charset="-127"/>
            </a:endParaRPr>
          </a:p>
        </p:txBody>
      </p:sp>
      <p:sp>
        <p:nvSpPr>
          <p:cNvPr id="10" name="직사각형 9"/>
          <p:cNvSpPr/>
          <p:nvPr/>
        </p:nvSpPr>
        <p:spPr>
          <a:xfrm>
            <a:off x="7033208" y="1475729"/>
            <a:ext cx="808945" cy="48799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42146" y="2406434"/>
            <a:ext cx="1896763" cy="382137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p:cNvCxnSpPr>
          <p:nvPr/>
        </p:nvCxnSpPr>
        <p:spPr>
          <a:xfrm>
            <a:off x="1938910" y="4149979"/>
            <a:ext cx="1492898" cy="72785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2454832" y="5057931"/>
            <a:ext cx="2358338" cy="523220"/>
          </a:xfrm>
          <a:prstGeom prst="rect">
            <a:avLst/>
          </a:prstGeom>
          <a:noFill/>
        </p:spPr>
        <p:txBody>
          <a:bodyPr wrap="none" rtlCol="0">
            <a:spAutoFit/>
          </a:bodyPr>
          <a:lstStyle/>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H</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ướng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dẫn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trường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đại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pPr algn="ct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và</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khoa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trực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thuộc</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2935199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hape 143"/>
          <p:cNvSpPr/>
          <p:nvPr/>
        </p:nvSpPr>
        <p:spPr>
          <a:xfrm>
            <a:off x="0" y="-26275"/>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675120" y="378612"/>
            <a:ext cx="11029616" cy="538815"/>
          </a:xfrm>
        </p:spPr>
        <p:txBody>
          <a:bodyPr>
            <a:normAutofit fontScale="90000"/>
          </a:bodyPr>
          <a:lstStyle/>
          <a:p>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4400" dirty="0" err="1">
                <a:latin typeface="Arial" panose="020B0604020202020204" pitchFamily="34" charset="0"/>
                <a:ea typeface="NanumSquare ExtraBold" panose="020B0600000101010101" pitchFamily="34" charset="-127"/>
                <a:cs typeface="Arial" panose="020B0604020202020204" pitchFamily="34" charset="0"/>
              </a:rPr>
              <a:t>chủ</a:t>
            </a:r>
            <a:endParaRPr lang="ko-KR" altLang="en-US" dirty="0">
              <a:latin typeface="NanumSquare ExtraBold" panose="020B0600000101010101" pitchFamily="34" charset="-127"/>
              <a:ea typeface="NanumSquare ExtraBold" panose="020B0600000101010101" pitchFamily="34" charset="-127"/>
            </a:endParaRPr>
          </a:p>
        </p:txBody>
      </p:sp>
      <p:grpSp>
        <p:nvGrpSpPr>
          <p:cNvPr id="38" name="그룹 37"/>
          <p:cNvGrpSpPr/>
          <p:nvPr/>
        </p:nvGrpSpPr>
        <p:grpSpPr>
          <a:xfrm>
            <a:off x="2006165" y="1231280"/>
            <a:ext cx="8888123" cy="5626720"/>
            <a:chOff x="789514" y="1212812"/>
            <a:chExt cx="7858138" cy="5668921"/>
          </a:xfrm>
        </p:grpSpPr>
        <p:grpSp>
          <p:nvGrpSpPr>
            <p:cNvPr id="36" name="그룹 35"/>
            <p:cNvGrpSpPr/>
            <p:nvPr/>
          </p:nvGrpSpPr>
          <p:grpSpPr>
            <a:xfrm>
              <a:off x="789514" y="1246397"/>
              <a:ext cx="5948364" cy="5447811"/>
              <a:chOff x="4996444" y="673997"/>
              <a:chExt cx="6571442" cy="5949470"/>
            </a:xfrm>
          </p:grpSpPr>
          <p:pic>
            <p:nvPicPr>
              <p:cNvPr id="5" name="그림 4"/>
              <p:cNvPicPr>
                <a:picLocks noChangeAspect="1"/>
              </p:cNvPicPr>
              <p:nvPr/>
            </p:nvPicPr>
            <p:blipFill>
              <a:blip r:embed="rId2"/>
              <a:stretch>
                <a:fillRect/>
              </a:stretch>
            </p:blipFill>
            <p:spPr>
              <a:xfrm>
                <a:off x="4996444" y="673997"/>
                <a:ext cx="6562524" cy="5947974"/>
              </a:xfrm>
              <a:prstGeom prst="rect">
                <a:avLst/>
              </a:prstGeom>
            </p:spPr>
          </p:pic>
          <p:cxnSp>
            <p:nvCxnSpPr>
              <p:cNvPr id="10" name="Straight Connector 6">
                <a:extLst>
                  <a:ext uri="{FF2B5EF4-FFF2-40B4-BE49-F238E27FC236}">
                    <a16:creationId xmlns:a16="http://schemas.microsoft.com/office/drawing/2014/main" id="{32F816DE-0DAA-4A66-A03D-01B4BDA8D629}"/>
                  </a:ext>
                </a:extLst>
              </p:cNvPr>
              <p:cNvCxnSpPr>
                <a:cxnSpLocks/>
                <a:stCxn id="26" idx="0"/>
              </p:cNvCxnSpPr>
              <p:nvPr/>
            </p:nvCxnSpPr>
            <p:spPr>
              <a:xfrm flipH="1" flipV="1">
                <a:off x="8338461" y="5625385"/>
                <a:ext cx="1652970" cy="56381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D743BFD-AAC9-4887-884E-645680280E39}"/>
                  </a:ext>
                </a:extLst>
              </p:cNvPr>
              <p:cNvSpPr txBox="1"/>
              <p:nvPr/>
            </p:nvSpPr>
            <p:spPr>
              <a:xfrm>
                <a:off x="7234948" y="5340932"/>
                <a:ext cx="2141245" cy="338639"/>
              </a:xfrm>
              <a:prstGeom prst="rect">
                <a:avLst/>
              </a:prstGeom>
              <a:noFill/>
            </p:spPr>
            <p:txBody>
              <a:bodyPr wrap="none" rtlCol="0">
                <a:spAutoFit/>
              </a:bodyPr>
              <a:lstStyle/>
              <a:p>
                <a:pPr algn="ct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Giới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thiệu</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chuyên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ngành</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2" name="직사각형 11"/>
              <p:cNvSpPr/>
              <p:nvPr/>
            </p:nvSpPr>
            <p:spPr>
              <a:xfrm>
                <a:off x="5131837" y="3502683"/>
                <a:ext cx="1156996" cy="36168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7837714" y="3502683"/>
                <a:ext cx="1101013" cy="40684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p:cNvSpPr/>
              <p:nvPr/>
            </p:nvSpPr>
            <p:spPr>
              <a:xfrm>
                <a:off x="10066281" y="3476757"/>
                <a:ext cx="1041199"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a:endCxn id="16" idx="0"/>
              </p:cNvCxnSpPr>
              <p:nvPr/>
            </p:nvCxnSpPr>
            <p:spPr>
              <a:xfrm>
                <a:off x="5719975" y="3864369"/>
                <a:ext cx="1261197" cy="36168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6245139" y="4226055"/>
                <a:ext cx="1472066" cy="575686"/>
              </a:xfrm>
              <a:prstGeom prst="rect">
                <a:avLst/>
              </a:prstGeom>
              <a:noFill/>
            </p:spPr>
            <p:txBody>
              <a:bodyPr wrap="none" rtlCol="0">
                <a:spAutoFit/>
              </a:bodyPr>
              <a:lstStyle/>
              <a:p>
                <a:pPr algn="ct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Địa</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điểm</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pPr algn="ct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văn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phòng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khoa</a:t>
                </a:r>
              </a:p>
            </p:txBody>
          </p:sp>
          <p:cxnSp>
            <p:nvCxnSpPr>
              <p:cNvPr id="18" name="Straight Connector 6">
                <a:extLst>
                  <a:ext uri="{FF2B5EF4-FFF2-40B4-BE49-F238E27FC236}">
                    <a16:creationId xmlns:a16="http://schemas.microsoft.com/office/drawing/2014/main" id="{32F816DE-0DAA-4A66-A03D-01B4BDA8D629}"/>
                  </a:ext>
                </a:extLst>
              </p:cNvPr>
              <p:cNvCxnSpPr>
                <a:cxnSpLocks/>
                <a:stCxn id="13" idx="2"/>
                <a:endCxn id="19" idx="0"/>
              </p:cNvCxnSpPr>
              <p:nvPr/>
            </p:nvCxnSpPr>
            <p:spPr>
              <a:xfrm>
                <a:off x="8388221" y="3909527"/>
                <a:ext cx="321583" cy="17116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D743BFD-AAC9-4887-884E-645680280E39}"/>
                  </a:ext>
                </a:extLst>
              </p:cNvPr>
              <p:cNvSpPr txBox="1"/>
              <p:nvPr/>
            </p:nvSpPr>
            <p:spPr>
              <a:xfrm>
                <a:off x="7945667" y="4080687"/>
                <a:ext cx="1528273" cy="575686"/>
              </a:xfrm>
              <a:prstGeom prst="rect">
                <a:avLst/>
              </a:prstGeom>
              <a:noFill/>
            </p:spPr>
            <p:txBody>
              <a:bodyPr wrap="square" rtlCol="0">
                <a:spAutoFit/>
              </a:bodyPr>
              <a:lstStyle/>
              <a:p>
                <a:pPr algn="ct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Số</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điện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thoại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văn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phòng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khoa</a:t>
                </a:r>
              </a:p>
            </p:txBody>
          </p:sp>
          <p:cxnSp>
            <p:nvCxnSpPr>
              <p:cNvPr id="23" name="Straight Connector 6">
                <a:extLst>
                  <a:ext uri="{FF2B5EF4-FFF2-40B4-BE49-F238E27FC236}">
                    <a16:creationId xmlns:a16="http://schemas.microsoft.com/office/drawing/2014/main" id="{32F816DE-0DAA-4A66-A03D-01B4BDA8D629}"/>
                  </a:ext>
                </a:extLst>
              </p:cNvPr>
              <p:cNvCxnSpPr>
                <a:cxnSpLocks/>
                <a:endCxn id="24" idx="0"/>
              </p:cNvCxnSpPr>
              <p:nvPr/>
            </p:nvCxnSpPr>
            <p:spPr>
              <a:xfrm>
                <a:off x="10578696" y="3909527"/>
                <a:ext cx="219648" cy="17116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10136142" y="4080687"/>
                <a:ext cx="1324402" cy="575686"/>
              </a:xfrm>
              <a:prstGeom prst="rect">
                <a:avLst/>
              </a:prstGeom>
              <a:noFill/>
            </p:spPr>
            <p:txBody>
              <a:bodyPr wrap="square" rtlCol="0">
                <a:spAutoFit/>
              </a:bodyPr>
              <a:lstStyle/>
              <a:p>
                <a:pPr algn="ctr"/>
                <a:r>
                  <a:rPr lang="vi-VN" altLang="ko-KR" sz="1400" dirty="0">
                    <a:latin typeface="Arial" panose="020B0604020202020204" pitchFamily="34" charset="0"/>
                    <a:ea typeface="나눔스퀘어 Bold" panose="020B0600000101010101" pitchFamily="34" charset="-127"/>
                    <a:cs typeface="Arial" panose="020B0604020202020204" pitchFamily="34" charset="0"/>
                  </a:rPr>
                  <a:t>Trang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web</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khoa</a:t>
                </a:r>
              </a:p>
            </p:txBody>
          </p:sp>
          <p:sp>
            <p:nvSpPr>
              <p:cNvPr id="25" name="직사각형 24"/>
              <p:cNvSpPr/>
              <p:nvPr/>
            </p:nvSpPr>
            <p:spPr>
              <a:xfrm>
                <a:off x="5235311" y="6190697"/>
                <a:ext cx="3152910"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6" name="직사각형 25"/>
              <p:cNvSpPr/>
              <p:nvPr/>
            </p:nvSpPr>
            <p:spPr>
              <a:xfrm>
                <a:off x="8414976" y="6189201"/>
                <a:ext cx="3152910"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2" name="Straight Connector 6">
                <a:extLst>
                  <a:ext uri="{FF2B5EF4-FFF2-40B4-BE49-F238E27FC236}">
                    <a16:creationId xmlns:a16="http://schemas.microsoft.com/office/drawing/2014/main" id="{32F816DE-0DAA-4A66-A03D-01B4BDA8D629}"/>
                  </a:ext>
                </a:extLst>
              </p:cNvPr>
              <p:cNvCxnSpPr>
                <a:cxnSpLocks/>
                <a:stCxn id="25" idx="0"/>
                <a:endCxn id="11" idx="2"/>
              </p:cNvCxnSpPr>
              <p:nvPr/>
            </p:nvCxnSpPr>
            <p:spPr>
              <a:xfrm flipV="1">
                <a:off x="6811766" y="5679572"/>
                <a:ext cx="1493804" cy="51112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grpSp>
        <p:pic>
          <p:nvPicPr>
            <p:cNvPr id="37" name="그림 36"/>
            <p:cNvPicPr>
              <a:picLocks noChangeAspect="1"/>
            </p:cNvPicPr>
            <p:nvPr/>
          </p:nvPicPr>
          <p:blipFill>
            <a:blip r:embed="rId3"/>
            <a:stretch>
              <a:fillRect/>
            </a:stretch>
          </p:blipFill>
          <p:spPr>
            <a:xfrm>
              <a:off x="6782394" y="1212812"/>
              <a:ext cx="1865258" cy="5668921"/>
            </a:xfrm>
            <a:prstGeom prst="rect">
              <a:avLst/>
            </a:prstGeom>
          </p:spPr>
        </p:pic>
      </p:grpSp>
    </p:spTree>
    <p:extLst>
      <p:ext uri="{BB962C8B-B14F-4D97-AF65-F5344CB8AC3E}">
        <p14:creationId xmlns:p14="http://schemas.microsoft.com/office/powerpoint/2010/main" val="26786311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3" name="그림 2"/>
          <p:cNvPicPr>
            <a:picLocks noChangeAspect="1"/>
          </p:cNvPicPr>
          <p:nvPr/>
        </p:nvPicPr>
        <p:blipFill>
          <a:blip r:embed="rId2"/>
          <a:stretch>
            <a:fillRect/>
          </a:stretch>
        </p:blipFill>
        <p:spPr>
          <a:xfrm>
            <a:off x="637981" y="1354299"/>
            <a:ext cx="10934700" cy="4895850"/>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739610" y="567541"/>
            <a:ext cx="11029616" cy="538815"/>
          </a:xfrm>
        </p:spPr>
        <p:txBody>
          <a:bodyPr>
            <a:normAutofit fontScale="90000"/>
          </a:bodyPr>
          <a:lstStyle/>
          <a:p>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4400" dirty="0" err="1">
                <a:latin typeface="Arial" panose="020B0604020202020204" pitchFamily="34" charset="0"/>
                <a:ea typeface="NanumSquare ExtraBold" panose="020B0600000101010101" pitchFamily="34" charset="-127"/>
                <a:cs typeface="Arial" panose="020B0604020202020204" pitchFamily="34" charset="0"/>
              </a:rPr>
              <a:t>chủ</a:t>
            </a:r>
            <a:endParaRPr lang="ko-KR" altLang="en-US" dirty="0">
              <a:latin typeface="NanumSquare ExtraBold" panose="020B0600000101010101" pitchFamily="34" charset="-127"/>
              <a:ea typeface="NanumSquare ExtraBold" panose="020B0600000101010101" pitchFamily="34" charset="-127"/>
            </a:endParaRPr>
          </a:p>
        </p:txBody>
      </p:sp>
      <p:sp>
        <p:nvSpPr>
          <p:cNvPr id="10" name="직사각형 9"/>
          <p:cNvSpPr/>
          <p:nvPr/>
        </p:nvSpPr>
        <p:spPr>
          <a:xfrm>
            <a:off x="7439317" y="2248991"/>
            <a:ext cx="1210161" cy="211773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739610" y="2164702"/>
            <a:ext cx="1443753" cy="129695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p:cNvCxnSpPr>
          <p:nvPr/>
        </p:nvCxnSpPr>
        <p:spPr>
          <a:xfrm>
            <a:off x="1461486" y="3461658"/>
            <a:ext cx="367314" cy="34056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1188239" y="3825550"/>
            <a:ext cx="1218603" cy="738664"/>
          </a:xfrm>
          <a:prstGeom prst="rect">
            <a:avLst/>
          </a:prstGeom>
          <a:noFill/>
        </p:spPr>
        <p:txBody>
          <a:bodyPr wrap="none" rtlCol="0">
            <a:spAutoFit/>
          </a:bodyPr>
          <a:lstStyle/>
          <a:p>
            <a:pPr algn="ct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Thông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tin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về</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p>
          <a:p>
            <a:pPr algn="ct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lịch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trình</a:t>
            </a:r>
            <a:endParaRPr lang="en-GB" altLang="ko-KR" sz="1400" dirty="0">
              <a:latin typeface="Arial" panose="020B0604020202020204" pitchFamily="34" charset="0"/>
              <a:ea typeface="나눔스퀘어 Bold" panose="020B0600000101010101" pitchFamily="34" charset="-127"/>
              <a:cs typeface="Arial" panose="020B0604020202020204" pitchFamily="34" charset="0"/>
            </a:endParaRPr>
          </a:p>
          <a:p>
            <a:pPr algn="ct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tập</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1" name="직사각형 10"/>
          <p:cNvSpPr/>
          <p:nvPr/>
        </p:nvSpPr>
        <p:spPr>
          <a:xfrm>
            <a:off x="3006868" y="2250234"/>
            <a:ext cx="1425173" cy="114610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3" name="Straight Connector 6">
            <a:extLst>
              <a:ext uri="{FF2B5EF4-FFF2-40B4-BE49-F238E27FC236}">
                <a16:creationId xmlns:a16="http://schemas.microsoft.com/office/drawing/2014/main" id="{32F816DE-0DAA-4A66-A03D-01B4BDA8D629}"/>
              </a:ext>
            </a:extLst>
          </p:cNvPr>
          <p:cNvCxnSpPr>
            <a:cxnSpLocks/>
          </p:cNvCxnSpPr>
          <p:nvPr/>
        </p:nvCxnSpPr>
        <p:spPr>
          <a:xfrm>
            <a:off x="3707404" y="3396343"/>
            <a:ext cx="367314" cy="34056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D743BFD-AAC9-4887-884E-645680280E39}"/>
              </a:ext>
            </a:extLst>
          </p:cNvPr>
          <p:cNvSpPr txBox="1"/>
          <p:nvPr/>
        </p:nvSpPr>
        <p:spPr>
          <a:xfrm>
            <a:off x="2824216" y="3760235"/>
            <a:ext cx="2501006" cy="738664"/>
          </a:xfrm>
          <a:prstGeom prst="rect">
            <a:avLst/>
          </a:prstGeom>
          <a:noFill/>
        </p:spPr>
        <p:txBody>
          <a:bodyPr wrap="none" rtlCol="0">
            <a:spAutoFit/>
          </a:bodyPr>
          <a:lstStyle/>
          <a:p>
            <a:r>
              <a:rPr lang="vi-VN" altLang="ko-KR" sz="1400" dirty="0">
                <a:latin typeface="Arial" panose="020B0604020202020204" pitchFamily="34" charset="0"/>
                <a:ea typeface="나눔스퀘어 Bold" panose="020B0600000101010101" pitchFamily="34" charset="-127"/>
                <a:cs typeface="Arial" panose="020B0604020202020204" pitchFamily="34" charset="0"/>
              </a:rPr>
              <a:t>Thông tin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về</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việc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cấp</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chứng</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chỉ</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điểm</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đang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theo</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và</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thẻ</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sinh viên</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cxnSp>
        <p:nvCxnSpPr>
          <p:cNvPr id="17" name="Straight Connector 6">
            <a:extLst>
              <a:ext uri="{FF2B5EF4-FFF2-40B4-BE49-F238E27FC236}">
                <a16:creationId xmlns:a16="http://schemas.microsoft.com/office/drawing/2014/main" id="{32F816DE-0DAA-4A66-A03D-01B4BDA8D629}"/>
              </a:ext>
            </a:extLst>
          </p:cNvPr>
          <p:cNvCxnSpPr>
            <a:cxnSpLocks/>
          </p:cNvCxnSpPr>
          <p:nvPr/>
        </p:nvCxnSpPr>
        <p:spPr>
          <a:xfrm>
            <a:off x="8671289" y="4316112"/>
            <a:ext cx="712548" cy="35247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8D743BFD-AAC9-4887-884E-645680280E39}"/>
              </a:ext>
            </a:extLst>
          </p:cNvPr>
          <p:cNvSpPr txBox="1"/>
          <p:nvPr/>
        </p:nvSpPr>
        <p:spPr>
          <a:xfrm>
            <a:off x="8271041" y="4668583"/>
            <a:ext cx="2386872" cy="523220"/>
          </a:xfrm>
          <a:prstGeom prst="rect">
            <a:avLst/>
          </a:prstGeom>
          <a:noFill/>
        </p:spPr>
        <p:txBody>
          <a:bodyPr wrap="none" rtlCol="0">
            <a:spAutoFit/>
          </a:bodyPr>
          <a:lstStyle/>
          <a:p>
            <a:r>
              <a:rPr lang="vi-VN" altLang="ko-KR" sz="1400" dirty="0">
                <a:latin typeface="Arial" panose="020B0604020202020204" pitchFamily="34" charset="0"/>
                <a:ea typeface="나눔스퀘어 Bold" panose="020B0600000101010101" pitchFamily="34" charset="-127"/>
                <a:cs typeface="Arial" panose="020B0604020202020204" pitchFamily="34" charset="0"/>
              </a:rPr>
              <a:t>Hướng dẫn các hoạt động</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 sinh</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viên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(câu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lạc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bộ</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v</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v</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9" name="직사각형 18"/>
          <p:cNvSpPr/>
          <p:nvPr/>
        </p:nvSpPr>
        <p:spPr>
          <a:xfrm>
            <a:off x="9679055" y="2217388"/>
            <a:ext cx="1293745" cy="191593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0" name="Straight Connector 6">
            <a:extLst>
              <a:ext uri="{FF2B5EF4-FFF2-40B4-BE49-F238E27FC236}">
                <a16:creationId xmlns:a16="http://schemas.microsoft.com/office/drawing/2014/main" id="{32F816DE-0DAA-4A66-A03D-01B4BDA8D629}"/>
              </a:ext>
            </a:extLst>
          </p:cNvPr>
          <p:cNvCxnSpPr>
            <a:cxnSpLocks/>
            <a:endCxn id="21" idx="0"/>
          </p:cNvCxnSpPr>
          <p:nvPr/>
        </p:nvCxnSpPr>
        <p:spPr>
          <a:xfrm>
            <a:off x="10345177" y="4133327"/>
            <a:ext cx="173137" cy="114488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8D743BFD-AAC9-4887-884E-645680280E39}"/>
              </a:ext>
            </a:extLst>
          </p:cNvPr>
          <p:cNvSpPr txBox="1"/>
          <p:nvPr/>
        </p:nvSpPr>
        <p:spPr>
          <a:xfrm>
            <a:off x="8425112" y="5278215"/>
            <a:ext cx="4186403" cy="954107"/>
          </a:xfrm>
          <a:prstGeom prst="rect">
            <a:avLst/>
          </a:prstGeom>
          <a:noFill/>
        </p:spPr>
        <p:txBody>
          <a:bodyPr wrap="none" rtlCol="0">
            <a:spAutoFit/>
          </a:bodyPr>
          <a:lstStyle/>
          <a:p>
            <a:r>
              <a:rPr lang="en-US" altLang="ko-KR" sz="1400" dirty="0">
                <a:latin typeface="Arial" panose="020B0604020202020204" pitchFamily="34" charset="0"/>
                <a:ea typeface="나눔스퀘어 Bold" panose="020B0600000101010101" pitchFamily="34" charset="-127"/>
                <a:cs typeface="Arial" panose="020B0604020202020204" pitchFamily="34" charset="0"/>
              </a:rPr>
              <a:t>T</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hiết</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bị</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tiện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nghi cho sinh</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viên</a:t>
            </a:r>
            <a:endParaRPr lang="vi-VN"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Phòng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y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tế</a:t>
            </a:r>
            <a:endParaRPr lang="vi-VN"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Nhà</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ăn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sinh</a:t>
            </a:r>
          </a:p>
          <a:p>
            <a:r>
              <a:rPr lang="vi-VN" altLang="ko-KR" sz="1400" dirty="0">
                <a:latin typeface="Arial" panose="020B0604020202020204" pitchFamily="34" charset="0"/>
                <a:ea typeface="나눔스퀘어 Bold" panose="020B0600000101010101" pitchFamily="34" charset="-127"/>
                <a:cs typeface="Arial" panose="020B0604020202020204" pitchFamily="34" charset="0"/>
              </a:rPr>
              <a:t>-Cho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mượn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địa</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điểm</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sân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bóng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đá</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sân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bóng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rổ</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22" name="직사각형 21"/>
          <p:cNvSpPr/>
          <p:nvPr/>
        </p:nvSpPr>
        <p:spPr>
          <a:xfrm>
            <a:off x="5209300" y="4492347"/>
            <a:ext cx="864929" cy="3689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3" name="Straight Connector 6">
            <a:extLst>
              <a:ext uri="{FF2B5EF4-FFF2-40B4-BE49-F238E27FC236}">
                <a16:creationId xmlns:a16="http://schemas.microsoft.com/office/drawing/2014/main" id="{32F816DE-0DAA-4A66-A03D-01B4BDA8D629}"/>
              </a:ext>
            </a:extLst>
          </p:cNvPr>
          <p:cNvCxnSpPr>
            <a:cxnSpLocks/>
            <a:endCxn id="24" idx="0"/>
          </p:cNvCxnSpPr>
          <p:nvPr/>
        </p:nvCxnSpPr>
        <p:spPr>
          <a:xfrm flipH="1">
            <a:off x="6083758" y="4852966"/>
            <a:ext cx="6" cy="36163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4377361" y="5214602"/>
            <a:ext cx="3412793" cy="523220"/>
          </a:xfrm>
          <a:prstGeom prst="rect">
            <a:avLst/>
          </a:prstGeom>
          <a:noFill/>
        </p:spPr>
        <p:txBody>
          <a:bodyPr wrap="none" rtlCol="0">
            <a:spAutoFit/>
          </a:bodyPr>
          <a:lstStyle/>
          <a:p>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Những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thắc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mắc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liên quan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đến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các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hoạt</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động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của</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trường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và</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cuộc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sống</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29" name="직사각형 28"/>
          <p:cNvSpPr/>
          <p:nvPr/>
        </p:nvSpPr>
        <p:spPr>
          <a:xfrm>
            <a:off x="7406112" y="4524661"/>
            <a:ext cx="864929" cy="3689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4532093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hape 143"/>
          <p:cNvSpPr/>
          <p:nvPr/>
        </p:nvSpPr>
        <p:spPr>
          <a:xfrm>
            <a:off x="0" y="-1969"/>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5" name="그림 4"/>
          <p:cNvPicPr>
            <a:picLocks noChangeAspect="1"/>
          </p:cNvPicPr>
          <p:nvPr/>
        </p:nvPicPr>
        <p:blipFill>
          <a:blip r:embed="rId2"/>
          <a:stretch>
            <a:fillRect/>
          </a:stretch>
        </p:blipFill>
        <p:spPr>
          <a:xfrm>
            <a:off x="6200677" y="1712234"/>
            <a:ext cx="5743575" cy="3781425"/>
          </a:xfrm>
          <a:prstGeom prst="rect">
            <a:avLst/>
          </a:prstGeom>
        </p:spPr>
      </p:pic>
      <p:pic>
        <p:nvPicPr>
          <p:cNvPr id="4" name="그림 3"/>
          <p:cNvPicPr>
            <a:picLocks noChangeAspect="1"/>
          </p:cNvPicPr>
          <p:nvPr/>
        </p:nvPicPr>
        <p:blipFill>
          <a:blip r:embed="rId3"/>
          <a:stretch>
            <a:fillRect/>
          </a:stretch>
        </p:blipFill>
        <p:spPr>
          <a:xfrm>
            <a:off x="195214" y="2558860"/>
            <a:ext cx="5810250" cy="3886200"/>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226814" y="179418"/>
            <a:ext cx="11029616" cy="538815"/>
          </a:xfrm>
        </p:spPr>
        <p:txBody>
          <a:bodyPr>
            <a:normAutofit fontScale="90000"/>
          </a:bodyPr>
          <a:lstStyle/>
          <a:p>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4400" dirty="0" err="1">
                <a:latin typeface="Arial" panose="020B0604020202020204" pitchFamily="34" charset="0"/>
                <a:ea typeface="NanumSquare ExtraBold" panose="020B0600000101010101" pitchFamily="34" charset="-127"/>
                <a:cs typeface="Arial" panose="020B0604020202020204" pitchFamily="34" charset="0"/>
              </a:rPr>
              <a:t>chủ</a:t>
            </a:r>
            <a:endParaRPr lang="ko-KR" altLang="en-US" dirty="0">
              <a:latin typeface="Arial" panose="020B0604020202020204" pitchFamily="34" charset="0"/>
              <a:ea typeface="NanumSquare ExtraBold" panose="020B0600000101010101" pitchFamily="34" charset="-127"/>
              <a:cs typeface="Arial" panose="020B0604020202020204" pitchFamily="34" charset="0"/>
            </a:endParaRPr>
          </a:p>
        </p:txBody>
      </p:sp>
      <p:sp>
        <p:nvSpPr>
          <p:cNvPr id="22" name="직사각형 21"/>
          <p:cNvSpPr/>
          <p:nvPr/>
        </p:nvSpPr>
        <p:spPr>
          <a:xfrm>
            <a:off x="1184942" y="2835775"/>
            <a:ext cx="270587" cy="34523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3" name="Straight Connector 6">
            <a:extLst>
              <a:ext uri="{FF2B5EF4-FFF2-40B4-BE49-F238E27FC236}">
                <a16:creationId xmlns:a16="http://schemas.microsoft.com/office/drawing/2014/main" id="{32F816DE-0DAA-4A66-A03D-01B4BDA8D629}"/>
              </a:ext>
            </a:extLst>
          </p:cNvPr>
          <p:cNvCxnSpPr>
            <a:cxnSpLocks/>
            <a:stCxn id="22" idx="0"/>
            <a:endCxn id="24" idx="1"/>
          </p:cNvCxnSpPr>
          <p:nvPr/>
        </p:nvCxnSpPr>
        <p:spPr>
          <a:xfrm flipV="1">
            <a:off x="1320236" y="1649812"/>
            <a:ext cx="588447" cy="118596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1908683" y="1495923"/>
            <a:ext cx="1728165" cy="307777"/>
          </a:xfrm>
          <a:prstGeom prst="rect">
            <a:avLst/>
          </a:prstGeom>
          <a:noFill/>
        </p:spPr>
        <p:txBody>
          <a:bodyPr wrap="none" rtlCol="0">
            <a:spAutoFit/>
          </a:bodyPr>
          <a:lstStyle/>
          <a:p>
            <a:pPr algn="ct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Toàn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bộ</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thông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báo</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25" name="Content Placeholder 2">
            <a:extLst>
              <a:ext uri="{FF2B5EF4-FFF2-40B4-BE49-F238E27FC236}">
                <a16:creationId xmlns:a16="http://schemas.microsoft.com/office/drawing/2014/main" id="{99B3EC79-44FA-4638-9787-EF429AF4402D}"/>
              </a:ext>
            </a:extLst>
          </p:cNvPr>
          <p:cNvSpPr>
            <a:spLocks noGrp="1"/>
          </p:cNvSpPr>
          <p:nvPr>
            <p:ph idx="1"/>
          </p:nvPr>
        </p:nvSpPr>
        <p:spPr>
          <a:xfrm>
            <a:off x="226814" y="2175643"/>
            <a:ext cx="1368907" cy="366425"/>
          </a:xfrm>
        </p:spPr>
        <p:txBody>
          <a:bodyPr anchor="t">
            <a:normAutofit/>
          </a:bodyPr>
          <a:lstStyle/>
          <a:p>
            <a:r>
              <a:rPr lang="en-US" sz="1400" dirty="0" err="1">
                <a:solidFill>
                  <a:schemeClr val="tx1"/>
                </a:solidFill>
                <a:latin typeface="Arial" panose="020B0604020202020204" pitchFamily="34" charset="0"/>
                <a:ea typeface="나눔스퀘어 Bold" panose="020B0600000101010101" pitchFamily="34" charset="-127"/>
                <a:cs typeface="Arial" panose="020B0604020202020204" pitchFamily="34" charset="0"/>
              </a:rPr>
              <a:t>Th</a:t>
            </a:r>
            <a:r>
              <a:rPr lang="en-US" sz="1400" dirty="0" err="1">
                <a:latin typeface="Arial" panose="020B0604020202020204" pitchFamily="34" charset="0"/>
                <a:ea typeface="나눔스퀘어 Bold" panose="020B0600000101010101" pitchFamily="34" charset="-127"/>
                <a:cs typeface="Arial" panose="020B0604020202020204" pitchFamily="34" charset="0"/>
              </a:rPr>
              <a:t>ông</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báo</a:t>
            </a:r>
            <a:endParaRPr lang="en-US" sz="1400" dirty="0">
              <a:solidFill>
                <a:schemeClr val="tx1"/>
              </a:solidFill>
              <a:latin typeface="Arial" panose="020B0604020202020204" pitchFamily="34" charset="0"/>
              <a:ea typeface="나눔스퀘어 Bold" panose="020B0600000101010101" pitchFamily="34" charset="-127"/>
              <a:cs typeface="Arial" panose="020B0604020202020204" pitchFamily="34" charset="0"/>
            </a:endParaRPr>
          </a:p>
        </p:txBody>
      </p:sp>
      <p:sp>
        <p:nvSpPr>
          <p:cNvPr id="31" name="직사각형 30"/>
          <p:cNvSpPr/>
          <p:nvPr/>
        </p:nvSpPr>
        <p:spPr>
          <a:xfrm>
            <a:off x="5037686" y="2777078"/>
            <a:ext cx="615820" cy="34523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2" name="Straight Connector 6">
            <a:extLst>
              <a:ext uri="{FF2B5EF4-FFF2-40B4-BE49-F238E27FC236}">
                <a16:creationId xmlns:a16="http://schemas.microsoft.com/office/drawing/2014/main" id="{32F816DE-0DAA-4A66-A03D-01B4BDA8D629}"/>
              </a:ext>
            </a:extLst>
          </p:cNvPr>
          <p:cNvCxnSpPr>
            <a:cxnSpLocks/>
            <a:stCxn id="31" idx="0"/>
            <a:endCxn id="33" idx="2"/>
          </p:cNvCxnSpPr>
          <p:nvPr/>
        </p:nvCxnSpPr>
        <p:spPr>
          <a:xfrm flipV="1">
            <a:off x="5345596" y="1712234"/>
            <a:ext cx="294002" cy="106484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8D743BFD-AAC9-4887-884E-645680280E39}"/>
              </a:ext>
            </a:extLst>
          </p:cNvPr>
          <p:cNvSpPr txBox="1"/>
          <p:nvPr/>
        </p:nvSpPr>
        <p:spPr>
          <a:xfrm>
            <a:off x="4977397" y="758127"/>
            <a:ext cx="1324401" cy="954107"/>
          </a:xfrm>
          <a:prstGeom prst="rect">
            <a:avLst/>
          </a:prstGeom>
          <a:noFill/>
        </p:spPr>
        <p:txBody>
          <a:bodyPr wrap="square" rtlCol="0">
            <a:spAutoFit/>
          </a:bodyPr>
          <a:lstStyle/>
          <a:p>
            <a:pPr algn="ct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Thông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báo</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dành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riêng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cho</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sinh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viên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quốc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tế</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39" name="직사각형 38"/>
          <p:cNvSpPr/>
          <p:nvPr/>
        </p:nvSpPr>
        <p:spPr>
          <a:xfrm>
            <a:off x="6301798" y="1803700"/>
            <a:ext cx="5642454" cy="35614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40"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6450227" y="1304278"/>
            <a:ext cx="4626727" cy="6303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13563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534240" y="567234"/>
            <a:ext cx="11029616" cy="538815"/>
          </a:xfrm>
        </p:spPr>
        <p:txBody>
          <a:bodyPr>
            <a:normAutofit fontScale="90000"/>
          </a:bodyPr>
          <a:lstStyle/>
          <a:p>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Hướng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dẫn</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sử</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a:t>
            </a:r>
            <a:r>
              <a:rPr lang="vi-VN" altLang="ko-KR" sz="4400" dirty="0" err="1">
                <a:latin typeface="Arial" panose="020B0604020202020204" pitchFamily="34" charset="0"/>
                <a:ea typeface="NanumSquare ExtraBold" panose="020B0600000101010101" pitchFamily="34" charset="-127"/>
                <a:cs typeface="Arial" panose="020B0604020202020204" pitchFamily="34" charset="0"/>
              </a:rPr>
              <a:t>dụng</a:t>
            </a:r>
            <a:r>
              <a:rPr lang="vi-VN" altLang="ko-KR" sz="4400" dirty="0">
                <a:latin typeface="Arial" panose="020B0604020202020204" pitchFamily="34" charset="0"/>
                <a:ea typeface="NanumSquare ExtraBold" panose="020B0600000101010101" pitchFamily="34" charset="-127"/>
                <a:cs typeface="Arial" panose="020B0604020202020204" pitchFamily="34" charset="0"/>
              </a:rPr>
              <a:t> trang </a:t>
            </a:r>
            <a:r>
              <a:rPr lang="en-US" altLang="ko-KR" sz="4400" dirty="0" err="1">
                <a:latin typeface="Arial" panose="020B0604020202020204" pitchFamily="34" charset="0"/>
                <a:ea typeface="NanumSquare ExtraBold" panose="020B0600000101010101" pitchFamily="34" charset="-127"/>
                <a:cs typeface="Arial" panose="020B0604020202020204" pitchFamily="34" charset="0"/>
              </a:rPr>
              <a:t>chủ</a:t>
            </a:r>
            <a:endParaRPr lang="ko-KR" altLang="en-US" dirty="0">
              <a:latin typeface="NanumSquare ExtraBold" panose="020B0600000101010101" pitchFamily="34" charset="-127"/>
              <a:ea typeface="NanumSquare ExtraBold" panose="020B0600000101010101" pitchFamily="34" charset="-127"/>
            </a:endParaRPr>
          </a:p>
        </p:txBody>
      </p:sp>
      <p:pic>
        <p:nvPicPr>
          <p:cNvPr id="6" name="그림 5"/>
          <p:cNvPicPr>
            <a:picLocks noChangeAspect="1"/>
          </p:cNvPicPr>
          <p:nvPr/>
        </p:nvPicPr>
        <p:blipFill>
          <a:blip r:embed="rId2"/>
          <a:stretch>
            <a:fillRect/>
          </a:stretch>
        </p:blipFill>
        <p:spPr>
          <a:xfrm>
            <a:off x="374392" y="1747253"/>
            <a:ext cx="11163300" cy="1590675"/>
          </a:xfrm>
          <a:prstGeom prst="rect">
            <a:avLst/>
          </a:prstGeom>
        </p:spPr>
      </p:pic>
      <p:sp>
        <p:nvSpPr>
          <p:cNvPr id="27" name="직사각형 26"/>
          <p:cNvSpPr/>
          <p:nvPr/>
        </p:nvSpPr>
        <p:spPr>
          <a:xfrm>
            <a:off x="2391454" y="2045730"/>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8" name="Straight Connector 6">
            <a:extLst>
              <a:ext uri="{FF2B5EF4-FFF2-40B4-BE49-F238E27FC236}">
                <a16:creationId xmlns:a16="http://schemas.microsoft.com/office/drawing/2014/main" id="{32F816DE-0DAA-4A66-A03D-01B4BDA8D629}"/>
              </a:ext>
            </a:extLst>
          </p:cNvPr>
          <p:cNvCxnSpPr>
            <a:cxnSpLocks/>
            <a:stCxn id="27" idx="2"/>
          </p:cNvCxnSpPr>
          <p:nvPr/>
        </p:nvCxnSpPr>
        <p:spPr>
          <a:xfrm flipH="1">
            <a:off x="2823918" y="3023118"/>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8D743BFD-AAC9-4887-884E-645680280E39}"/>
              </a:ext>
            </a:extLst>
          </p:cNvPr>
          <p:cNvSpPr txBox="1"/>
          <p:nvPr/>
        </p:nvSpPr>
        <p:spPr>
          <a:xfrm>
            <a:off x="1907642" y="3593967"/>
            <a:ext cx="1832554" cy="523220"/>
          </a:xfrm>
          <a:prstGeom prst="rect">
            <a:avLst/>
          </a:prstGeom>
          <a:noFill/>
        </p:spPr>
        <p:txBody>
          <a:bodyPr wrap="none" rtlCol="0">
            <a:spAutoFit/>
          </a:bodyPr>
          <a:lstStyle/>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KW-MOOC</a:t>
            </a:r>
          </a:p>
          <a:p>
            <a:pPr algn="ct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Bài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giảng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trực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tuyến</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30" name="직사각형 29"/>
          <p:cNvSpPr/>
          <p:nvPr/>
        </p:nvSpPr>
        <p:spPr>
          <a:xfrm>
            <a:off x="3847931" y="2045730"/>
            <a:ext cx="1050640"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Straight Connector 6">
            <a:extLst>
              <a:ext uri="{FF2B5EF4-FFF2-40B4-BE49-F238E27FC236}">
                <a16:creationId xmlns:a16="http://schemas.microsoft.com/office/drawing/2014/main" id="{32F816DE-0DAA-4A66-A03D-01B4BDA8D629}"/>
              </a:ext>
            </a:extLst>
          </p:cNvPr>
          <p:cNvCxnSpPr>
            <a:cxnSpLocks/>
          </p:cNvCxnSpPr>
          <p:nvPr/>
        </p:nvCxnSpPr>
        <p:spPr>
          <a:xfrm flipH="1">
            <a:off x="4373251" y="3023118"/>
            <a:ext cx="9332" cy="1492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8D743BFD-AAC9-4887-884E-645680280E39}"/>
              </a:ext>
            </a:extLst>
          </p:cNvPr>
          <p:cNvSpPr txBox="1"/>
          <p:nvPr/>
        </p:nvSpPr>
        <p:spPr>
          <a:xfrm>
            <a:off x="2603233" y="4620335"/>
            <a:ext cx="3445815" cy="1169551"/>
          </a:xfrm>
          <a:prstGeom prst="rect">
            <a:avLst/>
          </a:prstGeom>
          <a:noFill/>
        </p:spPr>
        <p:txBody>
          <a:bodyPr wrap="none" rtlCol="0">
            <a:sp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Thông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báo</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về</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việc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cấp</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giấy</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chứng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nhận</a:t>
            </a:r>
            <a:endParaRPr lang="en-GB"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en-GB" altLang="ko-KR" sz="1400" dirty="0">
                <a:latin typeface="Arial" panose="020B0604020202020204" pitchFamily="34" charset="0"/>
                <a:ea typeface="나눔스퀘어 Bold" panose="020B0600000101010101" pitchFamily="34" charset="-127"/>
                <a:cs typeface="Arial" panose="020B0604020202020204" pitchFamily="34" charset="0"/>
              </a:rPr>
              <a:t>(</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Mọi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giấy</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chứng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nhận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a:t>
            </a:r>
          </a:p>
          <a:p>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Cấp</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trực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tuyến</a:t>
            </a:r>
            <a:endParaRPr lang="en-GB" altLang="ko-KR" sz="1400" dirty="0">
              <a:latin typeface="Arial" panose="020B0604020202020204" pitchFamily="34" charset="0"/>
              <a:ea typeface="나눔스퀘어 Bold" panose="020B0600000101010101" pitchFamily="34" charset="-127"/>
              <a:cs typeface="Arial" panose="020B0604020202020204" pitchFamily="34" charset="0"/>
            </a:endParaRPr>
          </a:p>
          <a:p>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Cấp</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FAX</a:t>
            </a:r>
          </a:p>
          <a:p>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Cấp</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trực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tiếp</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v.v.</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36" name="직사각형 35"/>
          <p:cNvSpPr/>
          <p:nvPr/>
        </p:nvSpPr>
        <p:spPr>
          <a:xfrm>
            <a:off x="5499450" y="2045730"/>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7" name="Straight Connector 6">
            <a:extLst>
              <a:ext uri="{FF2B5EF4-FFF2-40B4-BE49-F238E27FC236}">
                <a16:creationId xmlns:a16="http://schemas.microsoft.com/office/drawing/2014/main" id="{32F816DE-0DAA-4A66-A03D-01B4BDA8D629}"/>
              </a:ext>
            </a:extLst>
          </p:cNvPr>
          <p:cNvCxnSpPr>
            <a:cxnSpLocks/>
            <a:stCxn id="36" idx="2"/>
          </p:cNvCxnSpPr>
          <p:nvPr/>
        </p:nvCxnSpPr>
        <p:spPr>
          <a:xfrm flipH="1">
            <a:off x="5931914" y="3023118"/>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8D743BFD-AAC9-4887-884E-645680280E39}"/>
              </a:ext>
            </a:extLst>
          </p:cNvPr>
          <p:cNvSpPr txBox="1"/>
          <p:nvPr/>
        </p:nvSpPr>
        <p:spPr>
          <a:xfrm>
            <a:off x="4443849" y="3593967"/>
            <a:ext cx="2976136" cy="307777"/>
          </a:xfrm>
          <a:prstGeom prst="rect">
            <a:avLst/>
          </a:prstGeom>
          <a:noFill/>
        </p:spPr>
        <p:txBody>
          <a:bodyPr wrap="none" rtlCol="0">
            <a:spAutoFit/>
          </a:bodyPr>
          <a:lstStyle/>
          <a:p>
            <a:pPr algn="ct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Hướng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dẫn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WiFi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trong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trường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41" name="직사각형 40"/>
          <p:cNvSpPr/>
          <p:nvPr/>
        </p:nvSpPr>
        <p:spPr>
          <a:xfrm>
            <a:off x="7096107" y="2045730"/>
            <a:ext cx="817603"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3" name="TextBox 42">
            <a:extLst>
              <a:ext uri="{FF2B5EF4-FFF2-40B4-BE49-F238E27FC236}">
                <a16:creationId xmlns:a16="http://schemas.microsoft.com/office/drawing/2014/main" id="{8D743BFD-AAC9-4887-884E-645680280E39}"/>
              </a:ext>
            </a:extLst>
          </p:cNvPr>
          <p:cNvSpPr txBox="1"/>
          <p:nvPr/>
        </p:nvSpPr>
        <p:spPr>
          <a:xfrm>
            <a:off x="6740013" y="4620335"/>
            <a:ext cx="1609736" cy="307777"/>
          </a:xfrm>
          <a:prstGeom prst="rect">
            <a:avLst/>
          </a:prstGeom>
          <a:noFill/>
        </p:spPr>
        <p:txBody>
          <a:bodyPr wrap="none" rtlCol="0">
            <a:spAutoFit/>
          </a:bodyPr>
          <a:lstStyle/>
          <a:p>
            <a:pPr algn="ct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Lịch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trình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tập</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cxnSp>
        <p:nvCxnSpPr>
          <p:cNvPr id="44" name="Straight Connector 6">
            <a:extLst>
              <a:ext uri="{FF2B5EF4-FFF2-40B4-BE49-F238E27FC236}">
                <a16:creationId xmlns:a16="http://schemas.microsoft.com/office/drawing/2014/main" id="{32F816DE-0DAA-4A66-A03D-01B4BDA8D629}"/>
              </a:ext>
            </a:extLst>
          </p:cNvPr>
          <p:cNvCxnSpPr>
            <a:cxnSpLocks/>
          </p:cNvCxnSpPr>
          <p:nvPr/>
        </p:nvCxnSpPr>
        <p:spPr>
          <a:xfrm flipH="1">
            <a:off x="7535546" y="3023118"/>
            <a:ext cx="9332" cy="1492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직사각형 48"/>
          <p:cNvSpPr/>
          <p:nvPr/>
        </p:nvSpPr>
        <p:spPr>
          <a:xfrm>
            <a:off x="8652412" y="2049247"/>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50" name="Straight Connector 6">
            <a:extLst>
              <a:ext uri="{FF2B5EF4-FFF2-40B4-BE49-F238E27FC236}">
                <a16:creationId xmlns:a16="http://schemas.microsoft.com/office/drawing/2014/main" id="{32F816DE-0DAA-4A66-A03D-01B4BDA8D629}"/>
              </a:ext>
            </a:extLst>
          </p:cNvPr>
          <p:cNvCxnSpPr>
            <a:cxnSpLocks/>
            <a:stCxn id="49" idx="2"/>
          </p:cNvCxnSpPr>
          <p:nvPr/>
        </p:nvCxnSpPr>
        <p:spPr>
          <a:xfrm flipH="1">
            <a:off x="9084876" y="3026635"/>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8D743BFD-AAC9-4887-884E-645680280E39}"/>
              </a:ext>
            </a:extLst>
          </p:cNvPr>
          <p:cNvSpPr txBox="1"/>
          <p:nvPr/>
        </p:nvSpPr>
        <p:spPr>
          <a:xfrm>
            <a:off x="7637369" y="3597484"/>
            <a:ext cx="2895024" cy="307777"/>
          </a:xfrm>
          <a:prstGeom prst="rect">
            <a:avLst/>
          </a:prstGeom>
          <a:noFill/>
        </p:spPr>
        <p:txBody>
          <a:bodyPr wrap="none" rtlCol="0">
            <a:spAutoFit/>
          </a:bodyPr>
          <a:lstStyle/>
          <a:p>
            <a:pPr algn="ct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Giới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thiệu</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và</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tải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về</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UI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của</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trường</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32378982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1502010" y="2549473"/>
            <a:ext cx="9245377" cy="1189038"/>
          </a:xfrm>
        </p:spPr>
        <p:txBody>
          <a:bodyPr>
            <a:normAutofit/>
          </a:bodyPr>
          <a:lstStyle/>
          <a:p>
            <a:pPr algn="ctr">
              <a:lnSpc>
                <a:spcPct val="150000"/>
              </a:lnSpc>
            </a:pPr>
            <a:r>
              <a:rPr lang="en-US" altLang="ko-KR" sz="3200" dirty="0" err="1">
                <a:latin typeface="Arial" panose="020B0604020202020204" pitchFamily="34" charset="0"/>
                <a:ea typeface="NanumSquare ExtraBold" panose="020B0600000101010101" pitchFamily="34" charset="-127"/>
                <a:cs typeface="Arial" panose="020B0604020202020204" pitchFamily="34" charset="0"/>
              </a:rPr>
              <a:t>Hướng</a:t>
            </a:r>
            <a:r>
              <a:rPr lang="en-US" altLang="ko-KR" sz="3200" dirty="0">
                <a:latin typeface="Arial" panose="020B0604020202020204" pitchFamily="34" charset="0"/>
                <a:ea typeface="NanumSquare ExtraBold" panose="020B0600000101010101" pitchFamily="34" charset="-127"/>
                <a:cs typeface="Arial" panose="020B0604020202020204" pitchFamily="34" charset="0"/>
              </a:rPr>
              <a:t> </a:t>
            </a:r>
            <a:r>
              <a:rPr lang="en-US" altLang="ko-KR" sz="3200" dirty="0" err="1">
                <a:latin typeface="Arial" panose="020B0604020202020204" pitchFamily="34" charset="0"/>
                <a:ea typeface="NanumSquare ExtraBold" panose="020B0600000101010101" pitchFamily="34" charset="-127"/>
                <a:cs typeface="Arial" panose="020B0604020202020204" pitchFamily="34" charset="0"/>
              </a:rPr>
              <a:t>dẫn</a:t>
            </a:r>
            <a:r>
              <a:rPr lang="en-US" altLang="ko-KR" sz="3200" dirty="0">
                <a:latin typeface="Arial" panose="020B0604020202020204" pitchFamily="34" charset="0"/>
                <a:ea typeface="NanumSquare ExtraBold" panose="020B0600000101010101" pitchFamily="34" charset="-127"/>
                <a:cs typeface="Arial" panose="020B0604020202020204" pitchFamily="34" charset="0"/>
              </a:rPr>
              <a:t> </a:t>
            </a:r>
            <a:r>
              <a:rPr lang="en-US" altLang="ko-KR" sz="3200" dirty="0" err="1">
                <a:latin typeface="Arial" panose="020B0604020202020204" pitchFamily="34" charset="0"/>
                <a:ea typeface="NanumSquare ExtraBold" panose="020B0600000101010101" pitchFamily="34" charset="-127"/>
                <a:cs typeface="Arial" panose="020B0604020202020204" pitchFamily="34" charset="0"/>
              </a:rPr>
              <a:t>sử</a:t>
            </a:r>
            <a:r>
              <a:rPr lang="en-US" altLang="ko-KR" sz="3200" dirty="0">
                <a:latin typeface="Arial" panose="020B0604020202020204" pitchFamily="34" charset="0"/>
                <a:ea typeface="NanumSquare ExtraBold" panose="020B0600000101010101" pitchFamily="34" charset="-127"/>
                <a:cs typeface="Arial" panose="020B0604020202020204" pitchFamily="34" charset="0"/>
              </a:rPr>
              <a:t> </a:t>
            </a:r>
            <a:r>
              <a:rPr lang="en-US" altLang="ko-KR" sz="3200" dirty="0" err="1">
                <a:latin typeface="Arial" panose="020B0604020202020204" pitchFamily="34" charset="0"/>
                <a:ea typeface="NanumSquare ExtraBold" panose="020B0600000101010101" pitchFamily="34" charset="-127"/>
                <a:cs typeface="Arial" panose="020B0604020202020204" pitchFamily="34" charset="0"/>
              </a:rPr>
              <a:t>dụng</a:t>
            </a:r>
            <a:r>
              <a:rPr lang="en-US" altLang="ko-KR" sz="3200" dirty="0">
                <a:latin typeface="Arial" panose="020B0604020202020204" pitchFamily="34" charset="0"/>
                <a:ea typeface="NanumSquare ExtraBold" panose="020B0600000101010101" pitchFamily="34" charset="-127"/>
                <a:cs typeface="Arial" panose="020B0604020202020204" pitchFamily="34" charset="0"/>
              </a:rPr>
              <a:t> KLAS</a:t>
            </a:r>
            <a:endParaRPr lang="ko-KR" altLang="en-US" sz="3200" dirty="0">
              <a:latin typeface="Arial" panose="020B0604020202020204" pitchFamily="34" charset="0"/>
              <a:ea typeface="NanumSquare Extra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19338125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6443"/>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683828" y="442045"/>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Cách</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tìm</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mã</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số</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sinh</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viên</a:t>
            </a:r>
            <a:endParaRPr lang="ko-KR" altLang="en-US" dirty="0">
              <a:latin typeface="Arial" panose="020B0604020202020204" pitchFamily="34" charset="0"/>
              <a:ea typeface="NanumSquare ExtraBold" panose="020B0600000101010101" pitchFamily="34" charset="-127"/>
              <a:cs typeface="Arial" panose="020B0604020202020204" pitchFamily="34" charset="0"/>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Arial" panose="020B0604020202020204" pitchFamily="34" charset="0"/>
                <a:ea typeface="나눔스퀘어 Bold" panose="020B0600000101010101" pitchFamily="34" charset="-127"/>
                <a:cs typeface="Arial" panose="020B0604020202020204" pitchFamily="34" charset="0"/>
              </a:rPr>
              <a:t>STEP 1 – Ở </a:t>
            </a:r>
            <a:r>
              <a:rPr lang="en-US" sz="1400" dirty="0" err="1">
                <a:latin typeface="Arial" panose="020B0604020202020204" pitchFamily="34" charset="0"/>
                <a:ea typeface="나눔스퀘어 Bold" panose="020B0600000101010101" pitchFamily="34" charset="-127"/>
                <a:cs typeface="Arial" panose="020B0604020202020204" pitchFamily="34" charset="0"/>
              </a:rPr>
              <a:t>trên</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trang</a:t>
            </a:r>
            <a:r>
              <a:rPr lang="en-US" sz="1400" dirty="0">
                <a:latin typeface="Arial" panose="020B0604020202020204" pitchFamily="34" charset="0"/>
                <a:ea typeface="나눔스퀘어 Bold" panose="020B0600000101010101" pitchFamily="34" charset="-127"/>
                <a:cs typeface="Arial" panose="020B0604020202020204" pitchFamily="34" charset="0"/>
              </a:rPr>
              <a:t> KLAS (</a:t>
            </a:r>
            <a:r>
              <a:rPr lang="en-US" sz="1400" dirty="0">
                <a:latin typeface="Arial" panose="020B0604020202020204" pitchFamily="34" charset="0"/>
                <a:ea typeface="나눔스퀘어 Bold" panose="020B0600000101010101" pitchFamily="34" charset="-127"/>
                <a:cs typeface="Arial" panose="020B0604020202020204" pitchFamily="34" charset="0"/>
                <a:hlinkClick r:id="rId2"/>
              </a:rPr>
              <a:t>https://klas.kw.ac.kr/usr/cmn/login/LoginForm.do</a:t>
            </a:r>
            <a:r>
              <a:rPr lang="en-US" sz="1400" dirty="0">
                <a:latin typeface="Arial" panose="020B0604020202020204" pitchFamily="34" charset="0"/>
                <a:ea typeface="나눔스퀘어 Bold" panose="020B0600000101010101" pitchFamily="34" charset="-127"/>
                <a:cs typeface="Arial" panose="020B0604020202020204" pitchFamily="34" charset="0"/>
              </a:rPr>
              <a:t>) Click ‘</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개인번호조회</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3"/>
          <a:srcRect/>
          <a:stretch/>
        </p:blipFill>
        <p:spPr>
          <a:xfrm>
            <a:off x="1581168" y="1804023"/>
            <a:ext cx="9029663" cy="476424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flipH="1">
            <a:off x="3909358" y="4359344"/>
            <a:ext cx="1157164" cy="0"/>
          </a:xfrm>
          <a:prstGeom prst="line">
            <a:avLst/>
          </a:prstGeom>
          <a:ln>
            <a:solidFill>
              <a:schemeClr val="bg1"/>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3325544" y="4217437"/>
            <a:ext cx="564578" cy="307777"/>
          </a:xfrm>
          <a:prstGeom prst="rect">
            <a:avLst/>
          </a:prstGeom>
          <a:noFill/>
          <a:ln>
            <a:solidFill>
              <a:schemeClr val="bg1"/>
            </a:solidFill>
          </a:ln>
        </p:spPr>
        <p:txBody>
          <a:bodyPr wrap="none" rtlCol="0">
            <a:spAutoFit/>
          </a:bodyPr>
          <a:lstStyle/>
          <a:p>
            <a:r>
              <a:rPr lang="en-US" sz="1400" dirty="0">
                <a:solidFill>
                  <a:schemeClr val="bg1"/>
                </a:solidFill>
                <a:latin typeface="나눔스퀘어 Bold" panose="020B0600000101010101" pitchFamily="34" charset="-127"/>
                <a:ea typeface="나눔스퀘어 Bold" panose="020B0600000101010101" pitchFamily="34" charset="-127"/>
              </a:rPr>
              <a:t>Click</a:t>
            </a:r>
          </a:p>
        </p:txBody>
      </p:sp>
      <p:sp>
        <p:nvSpPr>
          <p:cNvPr id="4" name="Rectangle 3">
            <a:extLst>
              <a:ext uri="{FF2B5EF4-FFF2-40B4-BE49-F238E27FC236}">
                <a16:creationId xmlns:a16="http://schemas.microsoft.com/office/drawing/2014/main" id="{68D4BC16-B051-4E28-95F1-53CEF1D35F35}"/>
              </a:ext>
            </a:extLst>
          </p:cNvPr>
          <p:cNvSpPr/>
          <p:nvPr/>
        </p:nvSpPr>
        <p:spPr>
          <a:xfrm>
            <a:off x="5066522" y="4217437"/>
            <a:ext cx="1029478" cy="2985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39931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618516" y="493197"/>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Cách</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tìm</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mã</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số</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sinh</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viên</a:t>
            </a:r>
            <a:endParaRPr lang="en-US" dirty="0"/>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Arial" panose="020B0604020202020204" pitchFamily="34" charset="0"/>
                <a:ea typeface="나눔스퀘어 Bold" panose="020B0600000101010101" pitchFamily="34" charset="-127"/>
                <a:cs typeface="Arial" panose="020B0604020202020204" pitchFamily="34" charset="0"/>
              </a:rPr>
              <a:t>STEP 2 – </a:t>
            </a:r>
            <a:r>
              <a:rPr lang="en-US" sz="1400" dirty="0" err="1">
                <a:latin typeface="Arial" panose="020B0604020202020204" pitchFamily="34" charset="0"/>
                <a:ea typeface="나눔스퀘어 Bold" panose="020B0600000101010101" pitchFamily="34" charset="-127"/>
                <a:cs typeface="Arial" panose="020B0604020202020204" pitchFamily="34" charset="0"/>
              </a:rPr>
              <a:t>Nhập</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tên</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Tên</a:t>
            </a:r>
            <a:r>
              <a:rPr lang="en-US" altLang="ko-KR" sz="14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tiếng</a:t>
            </a:r>
            <a:r>
              <a:rPr lang="en-US" altLang="ko-KR" sz="14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Hàn</a:t>
            </a:r>
            <a:r>
              <a:rPr lang="en-US" altLang="ko-KR" sz="14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khi</a:t>
            </a:r>
            <a:r>
              <a:rPr lang="en-US" altLang="ko-KR" sz="14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đăng</a:t>
            </a:r>
            <a:r>
              <a:rPr lang="en-US" altLang="ko-KR" sz="14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ký</a:t>
            </a:r>
            <a:r>
              <a:rPr lang="en-US" altLang="ko-KR" sz="14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nhập</a:t>
            </a:r>
            <a:r>
              <a:rPr lang="en-US" altLang="ko-KR" sz="1400" b="1"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b="1"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học</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và</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ngày</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tháng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năm</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sinh</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theo</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dạng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yy</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/mm/dd)</a:t>
            </a: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2"/>
          <a:srcRect/>
          <a:stretch/>
        </p:blipFill>
        <p:spPr>
          <a:xfrm>
            <a:off x="1813018" y="1804023"/>
            <a:ext cx="8565962" cy="476424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flipH="1">
            <a:off x="3060273" y="3392086"/>
            <a:ext cx="1157164"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3713499" y="5498088"/>
            <a:ext cx="2612655" cy="307777"/>
          </a:xfrm>
          <a:prstGeom prst="rect">
            <a:avLst/>
          </a:prstGeom>
          <a:noFill/>
        </p:spPr>
        <p:txBody>
          <a:bodyPr wrap="square" rtlCol="0">
            <a:spAutoFit/>
          </a:bodyPr>
          <a:lstStyle/>
          <a:p>
            <a:r>
              <a:rPr lang="en-US"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Nhập</a:t>
            </a:r>
            <a:r>
              <a:rPr 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tên</a:t>
            </a:r>
            <a:r>
              <a:rPr 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tiếng</a:t>
            </a:r>
            <a:r>
              <a:rPr 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Hàn</a:t>
            </a:r>
            <a:endParaRPr 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endParaRPr>
          </a:p>
        </p:txBody>
      </p:sp>
      <p:sp>
        <p:nvSpPr>
          <p:cNvPr id="4" name="Rectangle 3">
            <a:extLst>
              <a:ext uri="{FF2B5EF4-FFF2-40B4-BE49-F238E27FC236}">
                <a16:creationId xmlns:a16="http://schemas.microsoft.com/office/drawing/2014/main" id="{68D4BC16-B051-4E28-95F1-53CEF1D35F35}"/>
              </a:ext>
            </a:extLst>
          </p:cNvPr>
          <p:cNvSpPr/>
          <p:nvPr/>
        </p:nvSpPr>
        <p:spPr>
          <a:xfrm>
            <a:off x="4217437" y="3261048"/>
            <a:ext cx="774440"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220849-E125-48B3-B9B4-9AD5DB87BD2B}"/>
              </a:ext>
            </a:extLst>
          </p:cNvPr>
          <p:cNvSpPr/>
          <p:nvPr/>
        </p:nvSpPr>
        <p:spPr>
          <a:xfrm>
            <a:off x="5549202" y="3251720"/>
            <a:ext cx="584122"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8D291549-F5B6-496B-B5E3-01B80B1311E5}"/>
              </a:ext>
            </a:extLst>
          </p:cNvPr>
          <p:cNvCxnSpPr>
            <a:cxnSpLocks/>
            <a:stCxn id="13" idx="2"/>
          </p:cNvCxnSpPr>
          <p:nvPr/>
        </p:nvCxnSpPr>
        <p:spPr>
          <a:xfrm>
            <a:off x="5841263" y="3517643"/>
            <a:ext cx="0" cy="107301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A3E49C0E-4C33-4EE7-95A3-598B41B08212}"/>
              </a:ext>
            </a:extLst>
          </p:cNvPr>
          <p:cNvSpPr txBox="1"/>
          <p:nvPr/>
        </p:nvSpPr>
        <p:spPr>
          <a:xfrm>
            <a:off x="3713500" y="5805865"/>
            <a:ext cx="4161717" cy="307777"/>
          </a:xfrm>
          <a:prstGeom prst="rect">
            <a:avLst/>
          </a:prstGeom>
          <a:noFill/>
        </p:spPr>
        <p:txBody>
          <a:bodyPr wrap="none" rtlCol="0">
            <a:spAutoFit/>
          </a:bodyPr>
          <a:lstStyle/>
          <a:p>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Nhập</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ngày</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tháng</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năm</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sinh</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theo</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dạng</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yy</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/mm/dd) </a:t>
            </a:r>
            <a:endParaRPr lang="ko-KR" alt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endParaRPr>
          </a:p>
        </p:txBody>
      </p:sp>
      <p:sp>
        <p:nvSpPr>
          <p:cNvPr id="21" name="Rectangle 20">
            <a:extLst>
              <a:ext uri="{FF2B5EF4-FFF2-40B4-BE49-F238E27FC236}">
                <a16:creationId xmlns:a16="http://schemas.microsoft.com/office/drawing/2014/main" id="{74BECE1E-6175-495A-AB21-B244D4DC2EBC}"/>
              </a:ext>
            </a:extLst>
          </p:cNvPr>
          <p:cNvSpPr/>
          <p:nvPr/>
        </p:nvSpPr>
        <p:spPr>
          <a:xfrm>
            <a:off x="6194234" y="3251720"/>
            <a:ext cx="231151"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B8E13453-E946-4B18-B447-ADF546AEFB4C}"/>
              </a:ext>
            </a:extLst>
          </p:cNvPr>
          <p:cNvCxnSpPr>
            <a:cxnSpLocks/>
          </p:cNvCxnSpPr>
          <p:nvPr/>
        </p:nvCxnSpPr>
        <p:spPr>
          <a:xfrm flipV="1">
            <a:off x="6425385" y="3261048"/>
            <a:ext cx="1972166" cy="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4120116B-BDA9-43E7-A3FA-557CCE13FF9C}"/>
              </a:ext>
            </a:extLst>
          </p:cNvPr>
          <p:cNvSpPr txBox="1"/>
          <p:nvPr/>
        </p:nvSpPr>
        <p:spPr>
          <a:xfrm>
            <a:off x="3713498" y="6128660"/>
            <a:ext cx="1122423" cy="307777"/>
          </a:xfrm>
          <a:prstGeom prst="rect">
            <a:avLst/>
          </a:prstGeom>
          <a:noFill/>
        </p:spPr>
        <p:txBody>
          <a:bodyPr wrap="none" rtlCol="0">
            <a:spAutoFit/>
          </a:bodyPr>
          <a:lstStyle/>
          <a:p>
            <a:r>
              <a:rPr lang="en-US" sz="1400" dirty="0" err="1">
                <a:solidFill>
                  <a:srgbClr val="FF0000"/>
                </a:solidFill>
                <a:latin typeface="Arial" panose="020B0604020202020204" pitchFamily="34" charset="0"/>
                <a:ea typeface="나눔스퀘어 Bold" panose="020B0600000101010101" pitchFamily="34" charset="-127"/>
                <a:cs typeface="Arial" panose="020B0604020202020204" pitchFamily="34" charset="0"/>
              </a:rPr>
              <a:t>Nhấn</a:t>
            </a:r>
            <a:r>
              <a:rPr 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 ‘</a:t>
            </a:r>
            <a:r>
              <a:rPr lang="ko-KR" alt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검색</a:t>
            </a:r>
            <a:r>
              <a:rPr lang="en-US" altLang="ko-KR"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rPr>
              <a:t>‘</a:t>
            </a:r>
            <a:endParaRPr lang="en-US" sz="1400" dirty="0">
              <a:solidFill>
                <a:srgbClr val="FF0000"/>
              </a:solidFill>
              <a:latin typeface="Arial" panose="020B0604020202020204" pitchFamily="34" charset="0"/>
              <a:ea typeface="나눔스퀘어 Bold" panose="020B0600000101010101" pitchFamily="34" charset="-127"/>
              <a:cs typeface="Arial" panose="020B0604020202020204" pitchFamily="34" charset="0"/>
            </a:endParaRPr>
          </a:p>
        </p:txBody>
      </p:sp>
      <p:pic>
        <p:nvPicPr>
          <p:cNvPr id="24" name="Graphic 34" descr="Badge 1">
            <a:extLst>
              <a:ext uri="{FF2B5EF4-FFF2-40B4-BE49-F238E27FC236}">
                <a16:creationId xmlns:a16="http://schemas.microsoft.com/office/drawing/2014/main" id="{B8A349A7-7E52-4471-835C-EA9BC2C83EF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34617" y="3247869"/>
            <a:ext cx="288434" cy="288434"/>
          </a:xfrm>
          <a:prstGeom prst="rect">
            <a:avLst/>
          </a:prstGeom>
        </p:spPr>
      </p:pic>
      <p:pic>
        <p:nvPicPr>
          <p:cNvPr id="25" name="Graphic 35" descr="Badge">
            <a:extLst>
              <a:ext uri="{FF2B5EF4-FFF2-40B4-BE49-F238E27FC236}">
                <a16:creationId xmlns:a16="http://schemas.microsoft.com/office/drawing/2014/main" id="{E4D81795-B79C-4447-93C1-DA8E4634FE67}"/>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5697046" y="4541225"/>
            <a:ext cx="288434" cy="288434"/>
          </a:xfrm>
          <a:prstGeom prst="rect">
            <a:avLst/>
          </a:prstGeom>
        </p:spPr>
      </p:pic>
      <p:pic>
        <p:nvPicPr>
          <p:cNvPr id="28" name="Graphic 44" descr="Badge 3">
            <a:extLst>
              <a:ext uri="{FF2B5EF4-FFF2-40B4-BE49-F238E27FC236}">
                <a16:creationId xmlns:a16="http://schemas.microsoft.com/office/drawing/2014/main" id="{AEFD7FE5-D47A-4F69-A947-88063E6F3B97}"/>
              </a:ext>
            </a:extLst>
          </p:cNvPr>
          <p:cNvPicPr>
            <a:picLocks noChangeAspect="1"/>
          </p:cNvPicPr>
          <p:nvPr/>
        </p:nvPicPr>
        <p:blipFill>
          <a:blip r:embed="rId7">
            <a:extLst>
              <a:ext uri="{96DAC541-7B7A-43D3-8B79-37D633B846F1}">
                <asvg:svgBlip xmlns="" xmlns:asvg="http://schemas.microsoft.com/office/drawing/2016/SVG/main" r:embed="rId8"/>
              </a:ext>
            </a:extLst>
          </a:blip>
          <a:srcRect/>
          <a:stretch/>
        </p:blipFill>
        <p:spPr>
          <a:xfrm>
            <a:off x="8353382" y="3116831"/>
            <a:ext cx="288434" cy="288434"/>
          </a:xfrm>
          <a:prstGeom prst="rect">
            <a:avLst/>
          </a:prstGeom>
        </p:spPr>
      </p:pic>
      <p:pic>
        <p:nvPicPr>
          <p:cNvPr id="29" name="Graphic 39" descr="Badge 1">
            <a:extLst>
              <a:ext uri="{FF2B5EF4-FFF2-40B4-BE49-F238E27FC236}">
                <a16:creationId xmlns:a16="http://schemas.microsoft.com/office/drawing/2014/main" id="{5A7A8932-2BEC-49DB-BA9D-94CD063C3F8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3425064" y="5495757"/>
            <a:ext cx="288434" cy="288434"/>
          </a:xfrm>
          <a:prstGeom prst="rect">
            <a:avLst/>
          </a:prstGeom>
        </p:spPr>
      </p:pic>
      <p:pic>
        <p:nvPicPr>
          <p:cNvPr id="30" name="Graphic 40" descr="Badge">
            <a:extLst>
              <a:ext uri="{FF2B5EF4-FFF2-40B4-BE49-F238E27FC236}">
                <a16:creationId xmlns:a16="http://schemas.microsoft.com/office/drawing/2014/main" id="{EAE14A67-CACD-4D39-9D17-7BEEE2390296}"/>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425064" y="5818889"/>
            <a:ext cx="288434" cy="288434"/>
          </a:xfrm>
          <a:prstGeom prst="rect">
            <a:avLst/>
          </a:prstGeom>
        </p:spPr>
      </p:pic>
      <p:pic>
        <p:nvPicPr>
          <p:cNvPr id="32" name="Graphic 41" descr="Badge 3">
            <a:extLst>
              <a:ext uri="{FF2B5EF4-FFF2-40B4-BE49-F238E27FC236}">
                <a16:creationId xmlns:a16="http://schemas.microsoft.com/office/drawing/2014/main" id="{D060D407-46D5-45F6-8346-63BDF14EEA4C}"/>
              </a:ext>
            </a:extLst>
          </p:cNvPr>
          <p:cNvPicPr>
            <a:picLocks noChangeAspect="1"/>
          </p:cNvPicPr>
          <p:nvPr/>
        </p:nvPicPr>
        <p:blipFill>
          <a:blip r:embed="rId7">
            <a:extLst>
              <a:ext uri="{96DAC541-7B7A-43D3-8B79-37D633B846F1}">
                <asvg:svgBlip xmlns="" xmlns:asvg="http://schemas.microsoft.com/office/drawing/2016/SVG/main" r:embed="rId8"/>
              </a:ext>
            </a:extLst>
          </a:blip>
          <a:srcRect/>
          <a:stretch/>
        </p:blipFill>
        <p:spPr>
          <a:xfrm>
            <a:off x="3425064" y="6136225"/>
            <a:ext cx="288434" cy="288434"/>
          </a:xfrm>
          <a:prstGeom prst="rect">
            <a:avLst/>
          </a:prstGeom>
        </p:spPr>
      </p:pic>
    </p:spTree>
    <p:extLst>
      <p:ext uri="{BB962C8B-B14F-4D97-AF65-F5344CB8AC3E}">
        <p14:creationId xmlns:p14="http://schemas.microsoft.com/office/powerpoint/2010/main" val="31410717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2757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743205" y="451180"/>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Cách</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tìm</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mã</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số</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sinh</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viên</a:t>
            </a:r>
            <a:endParaRPr lang="en-US" dirty="0"/>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Arial" panose="020B0604020202020204" pitchFamily="34" charset="0"/>
                <a:ea typeface="나눔스퀘어 Bold" panose="020B0600000101010101" pitchFamily="34" charset="-127"/>
                <a:cs typeface="Arial" panose="020B0604020202020204" pitchFamily="34" charset="0"/>
              </a:rPr>
              <a:t>STEP 3 –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Xác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nhận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mã</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số</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sinh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viên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của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bản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thân</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2"/>
          <a:srcRect/>
          <a:stretch/>
        </p:blipFill>
        <p:spPr>
          <a:xfrm>
            <a:off x="1813018" y="1822588"/>
            <a:ext cx="8565962" cy="472711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a:off x="8042987" y="4026842"/>
            <a:ext cx="606491"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8649478" y="3872953"/>
            <a:ext cx="1468672" cy="307777"/>
          </a:xfrm>
          <a:prstGeom prst="rect">
            <a:avLst/>
          </a:prstGeom>
          <a:noFill/>
        </p:spPr>
        <p:txBody>
          <a:bodyPr wrap="none" rtlCol="0">
            <a:spAutoFit/>
          </a:bodyPr>
          <a:lstStyle/>
          <a:p>
            <a:r>
              <a:rPr lang="en-US" sz="14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Mã</a:t>
            </a:r>
            <a:r>
              <a:rPr lang="en-US" sz="14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sz="14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số</a:t>
            </a:r>
            <a:r>
              <a:rPr lang="en-US" sz="14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sz="14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sinh</a:t>
            </a:r>
            <a:r>
              <a:rPr lang="en-US" sz="14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sz="14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viên</a:t>
            </a:r>
            <a:endParaRPr lang="en-US" sz="1400" dirty="0">
              <a:solidFill>
                <a:schemeClr val="bg1"/>
              </a:solidFill>
              <a:latin typeface="Arial" panose="020B0604020202020204" pitchFamily="34" charset="0"/>
              <a:ea typeface="나눔스퀘어 Bold" panose="020B0600000101010101" pitchFamily="34" charset="-127"/>
              <a:cs typeface="Arial" panose="020B0604020202020204" pitchFamily="34" charset="0"/>
            </a:endParaRPr>
          </a:p>
        </p:txBody>
      </p:sp>
      <p:sp>
        <p:nvSpPr>
          <p:cNvPr id="4" name="Rectangle 3">
            <a:extLst>
              <a:ext uri="{FF2B5EF4-FFF2-40B4-BE49-F238E27FC236}">
                <a16:creationId xmlns:a16="http://schemas.microsoft.com/office/drawing/2014/main" id="{68D4BC16-B051-4E28-95F1-53CEF1D35F35}"/>
              </a:ext>
            </a:extLst>
          </p:cNvPr>
          <p:cNvSpPr/>
          <p:nvPr/>
        </p:nvSpPr>
        <p:spPr>
          <a:xfrm>
            <a:off x="7072604" y="3920224"/>
            <a:ext cx="970383" cy="2132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11029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109182" y="0"/>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Arial" panose="020B0604020202020204" pitchFamily="34" charset="0"/>
                <a:ea typeface="나눔스퀘어 Bold" panose="020B0600000101010101" pitchFamily="34" charset="-127"/>
                <a:cs typeface="Arial" panose="020B0604020202020204" pitchFamily="34" charset="0"/>
              </a:rPr>
              <a:t>STEP 1 – </a:t>
            </a:r>
            <a:r>
              <a:rPr lang="en-US" sz="1400" dirty="0" err="1">
                <a:latin typeface="Arial" panose="020B0604020202020204" pitchFamily="34" charset="0"/>
                <a:ea typeface="나눔스퀘어 Bold" panose="020B0600000101010101" pitchFamily="34" charset="-127"/>
                <a:cs typeface="Arial" panose="020B0604020202020204" pitchFamily="34" charset="0"/>
              </a:rPr>
              <a:t>Trên</a:t>
            </a:r>
            <a:r>
              <a:rPr lang="en-US" sz="1400" dirty="0">
                <a:latin typeface="Arial" panose="020B0604020202020204" pitchFamily="34" charset="0"/>
                <a:ea typeface="나눔스퀘어 Bold" panose="020B0600000101010101" pitchFamily="34" charset="-127"/>
                <a:cs typeface="Arial" panose="020B0604020202020204" pitchFamily="34" charset="0"/>
              </a:rPr>
              <a:t> KLAS (</a:t>
            </a:r>
            <a:r>
              <a:rPr lang="en-US" sz="1400" dirty="0">
                <a:latin typeface="Arial" panose="020B0604020202020204" pitchFamily="34" charset="0"/>
                <a:ea typeface="나눔스퀘어 Bold" panose="020B0600000101010101" pitchFamily="34" charset="-127"/>
                <a:cs typeface="Arial" panose="020B0604020202020204" pitchFamily="34" charset="0"/>
                <a:hlinkClick r:id="rId2"/>
              </a:rPr>
              <a:t>https://klas.kw.ac.kr/usr/cmn/login/LoginForm.do</a:t>
            </a:r>
            <a:r>
              <a:rPr lang="en-US" sz="1400" dirty="0">
                <a:latin typeface="Arial" panose="020B0604020202020204" pitchFamily="34" charset="0"/>
                <a:ea typeface="나눔스퀘어 Bold" panose="020B0600000101010101" pitchFamily="34" charset="-127"/>
                <a:cs typeface="Arial" panose="020B0604020202020204" pitchFamily="34" charset="0"/>
              </a:rPr>
              <a:t>) click ‘</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비밀번호 최초 등록</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3"/>
          <a:srcRect/>
          <a:stretch/>
        </p:blipFill>
        <p:spPr>
          <a:xfrm>
            <a:off x="1581168" y="1804023"/>
            <a:ext cx="9029663" cy="476424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a:stCxn id="4" idx="3"/>
          </p:cNvCxnSpPr>
          <p:nvPr/>
        </p:nvCxnSpPr>
        <p:spPr>
          <a:xfrm flipV="1">
            <a:off x="7105261" y="4359343"/>
            <a:ext cx="788437" cy="4599"/>
          </a:xfrm>
          <a:prstGeom prst="line">
            <a:avLst/>
          </a:prstGeom>
          <a:ln>
            <a:solidFill>
              <a:schemeClr val="bg1"/>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7893698" y="4192180"/>
            <a:ext cx="574196" cy="307777"/>
          </a:xfrm>
          <a:prstGeom prst="rect">
            <a:avLst/>
          </a:prstGeom>
          <a:noFill/>
        </p:spPr>
        <p:txBody>
          <a:bodyPr wrap="none" rtlCol="0">
            <a:spAutoFit/>
          </a:bodyPr>
          <a:lstStyle/>
          <a:p>
            <a:r>
              <a:rPr lang="en-US" sz="14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Click</a:t>
            </a:r>
          </a:p>
        </p:txBody>
      </p:sp>
      <p:sp>
        <p:nvSpPr>
          <p:cNvPr id="4" name="Rectangle 3">
            <a:extLst>
              <a:ext uri="{FF2B5EF4-FFF2-40B4-BE49-F238E27FC236}">
                <a16:creationId xmlns:a16="http://schemas.microsoft.com/office/drawing/2014/main" id="{68D4BC16-B051-4E28-95F1-53CEF1D35F35}"/>
              </a:ext>
            </a:extLst>
          </p:cNvPr>
          <p:cNvSpPr/>
          <p:nvPr/>
        </p:nvSpPr>
        <p:spPr>
          <a:xfrm>
            <a:off x="6075783" y="4214652"/>
            <a:ext cx="1029478" cy="2985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75035D1A-EE37-4F40-B95F-7BA0D10C095F}"/>
              </a:ext>
            </a:extLst>
          </p:cNvPr>
          <p:cNvSpPr txBox="1">
            <a:spLocks/>
          </p:cNvSpPr>
          <p:nvPr/>
        </p:nvSpPr>
        <p:spPr>
          <a:xfrm>
            <a:off x="419204" y="442045"/>
            <a:ext cx="11029616" cy="538815"/>
          </a:xfrm>
          <a:prstGeom prst="rect">
            <a:avLst/>
          </a:prstGeom>
        </p:spPr>
        <p:txBody>
          <a:bodyPr vert="horz" lIns="91440" tIns="45720" rIns="91440" bIns="45720" rtlCol="0" anchor="b">
            <a:no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altLang="ko-KR"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rPr>
              <a:t>Phương </a:t>
            </a:r>
            <a:r>
              <a:rPr lang="vi-VN" altLang="ko-KR" sz="3200" dirty="0" err="1">
                <a:solidFill>
                  <a:schemeClr val="tx1"/>
                </a:solidFill>
                <a:latin typeface="Arial" panose="020B0604020202020204" pitchFamily="34" charset="0"/>
                <a:ea typeface="NanumSquare ExtraBold" panose="020B0600000101010101" pitchFamily="34" charset="-127"/>
                <a:cs typeface="Arial" panose="020B0604020202020204" pitchFamily="34" charset="0"/>
              </a:rPr>
              <a:t>pháp</a:t>
            </a:r>
            <a:r>
              <a:rPr lang="vi-VN" altLang="ko-KR"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rPr>
              <a:t> đăng </a:t>
            </a:r>
            <a:r>
              <a:rPr lang="vi-VN" altLang="ko-KR" sz="3200" dirty="0" err="1">
                <a:solidFill>
                  <a:schemeClr val="tx1"/>
                </a:solidFill>
                <a:latin typeface="Arial" panose="020B0604020202020204" pitchFamily="34" charset="0"/>
                <a:ea typeface="NanumSquare ExtraBold" panose="020B0600000101010101" pitchFamily="34" charset="-127"/>
                <a:cs typeface="Arial" panose="020B0604020202020204" pitchFamily="34" charset="0"/>
              </a:rPr>
              <a:t>ký</a:t>
            </a:r>
            <a:r>
              <a:rPr lang="vi-VN" altLang="ko-KR"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rPr>
              <a:t> </a:t>
            </a:r>
            <a:r>
              <a:rPr lang="vi-VN" altLang="ko-KR" sz="3200" dirty="0" err="1">
                <a:solidFill>
                  <a:schemeClr val="tx1"/>
                </a:solidFill>
                <a:latin typeface="Arial" panose="020B0604020202020204" pitchFamily="34" charset="0"/>
                <a:ea typeface="NanumSquare ExtraBold" panose="020B0600000101010101" pitchFamily="34" charset="-127"/>
                <a:cs typeface="Arial" panose="020B0604020202020204" pitchFamily="34" charset="0"/>
              </a:rPr>
              <a:t>mật</a:t>
            </a:r>
            <a:r>
              <a:rPr lang="vi-VN" altLang="ko-KR"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rPr>
              <a:t> </a:t>
            </a:r>
            <a:r>
              <a:rPr lang="vi-VN" altLang="ko-KR" sz="3200" dirty="0" err="1">
                <a:solidFill>
                  <a:schemeClr val="tx1"/>
                </a:solidFill>
                <a:latin typeface="Arial" panose="020B0604020202020204" pitchFamily="34" charset="0"/>
                <a:ea typeface="NanumSquare ExtraBold" panose="020B0600000101010101" pitchFamily="34" charset="-127"/>
                <a:cs typeface="Arial" panose="020B0604020202020204" pitchFamily="34" charset="0"/>
              </a:rPr>
              <a:t>khẩu</a:t>
            </a:r>
            <a:r>
              <a:rPr lang="vi-VN" altLang="ko-KR"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rPr>
              <a:t> </a:t>
            </a:r>
            <a:r>
              <a:rPr lang="vi-VN" altLang="ko-KR" sz="3200" dirty="0" err="1">
                <a:solidFill>
                  <a:schemeClr val="tx1"/>
                </a:solidFill>
                <a:latin typeface="Arial" panose="020B0604020202020204" pitchFamily="34" charset="0"/>
                <a:ea typeface="NanumSquare ExtraBold" panose="020B0600000101010101" pitchFamily="34" charset="-127"/>
                <a:cs typeface="Arial" panose="020B0604020202020204" pitchFamily="34" charset="0"/>
              </a:rPr>
              <a:t>lần</a:t>
            </a:r>
            <a:r>
              <a:rPr lang="vi-VN" altLang="ko-KR"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rPr>
              <a:t> </a:t>
            </a:r>
            <a:r>
              <a:rPr lang="vi-VN" altLang="ko-KR" sz="3200" dirty="0" err="1">
                <a:solidFill>
                  <a:schemeClr val="tx1"/>
                </a:solidFill>
                <a:latin typeface="Arial" panose="020B0604020202020204" pitchFamily="34" charset="0"/>
                <a:ea typeface="NanumSquare ExtraBold" panose="020B0600000101010101" pitchFamily="34" charset="-127"/>
                <a:cs typeface="Arial" panose="020B0604020202020204" pitchFamily="34" charset="0"/>
              </a:rPr>
              <a:t>đầu</a:t>
            </a:r>
            <a:r>
              <a:rPr lang="vi-VN" altLang="ko-KR"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rPr>
              <a:t> tiên</a:t>
            </a:r>
            <a:endParaRPr lang="en-US" sz="3200" dirty="0">
              <a:solidFill>
                <a:schemeClr val="tx1"/>
              </a:solidFill>
              <a:latin typeface="Arial" panose="020B0604020202020204" pitchFamily="34" charset="0"/>
              <a:ea typeface="NanumSquare Extra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14899178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Picture 8">
            <a:extLst>
              <a:ext uri="{FF2B5EF4-FFF2-40B4-BE49-F238E27FC236}">
                <a16:creationId xmlns:a16="http://schemas.microsoft.com/office/drawing/2014/main" id="{5CB6E603-DA1F-4421-921A-837FF0FF0374}"/>
              </a:ext>
            </a:extLst>
          </p:cNvPr>
          <p:cNvPicPr>
            <a:picLocks noChangeAspect="1"/>
          </p:cNvPicPr>
          <p:nvPr/>
        </p:nvPicPr>
        <p:blipFill>
          <a:blip r:embed="rId2"/>
          <a:stretch>
            <a:fillRect/>
          </a:stretch>
        </p:blipFill>
        <p:spPr>
          <a:xfrm>
            <a:off x="758890" y="1815547"/>
            <a:ext cx="10674220" cy="4730365"/>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243201" y="483046"/>
            <a:ext cx="11029616" cy="538815"/>
          </a:xfrm>
        </p:spPr>
        <p:txBody>
          <a:bodyPr>
            <a:normAutofit fontScale="90000"/>
          </a:bodyPr>
          <a:lstStyle/>
          <a:p>
            <a:r>
              <a:rPr lang="vi-VN" altLang="ko-KR" dirty="0">
                <a:latin typeface="Arial" panose="020B0604020202020204" pitchFamily="34" charset="0"/>
                <a:ea typeface="NanumSquare ExtraBold" panose="020B0600000101010101" pitchFamily="34" charset="-127"/>
                <a:cs typeface="Arial" panose="020B0604020202020204" pitchFamily="34" charset="0"/>
              </a:rPr>
              <a:t>Phương </a:t>
            </a:r>
            <a:r>
              <a:rPr lang="vi-VN" altLang="ko-KR" dirty="0" err="1">
                <a:latin typeface="Arial" panose="020B0604020202020204" pitchFamily="34" charset="0"/>
                <a:ea typeface="NanumSquare ExtraBold" panose="020B0600000101010101" pitchFamily="34" charset="-127"/>
                <a:cs typeface="Arial" panose="020B0604020202020204" pitchFamily="34" charset="0"/>
              </a:rPr>
              <a:t>pháp</a:t>
            </a:r>
            <a:r>
              <a:rPr lang="vi-VN" altLang="ko-KR" dirty="0">
                <a:latin typeface="Arial" panose="020B0604020202020204" pitchFamily="34" charset="0"/>
                <a:ea typeface="NanumSquare ExtraBold" panose="020B0600000101010101" pitchFamily="34" charset="-127"/>
                <a:cs typeface="Arial" panose="020B0604020202020204" pitchFamily="34" charset="0"/>
              </a:rPr>
              <a:t> đăng </a:t>
            </a:r>
            <a:r>
              <a:rPr lang="vi-VN" altLang="ko-KR" dirty="0" err="1">
                <a:latin typeface="Arial" panose="020B0604020202020204" pitchFamily="34" charset="0"/>
                <a:ea typeface="NanumSquare ExtraBold" panose="020B0600000101010101" pitchFamily="34" charset="-127"/>
                <a:cs typeface="Arial" panose="020B0604020202020204" pitchFamily="34" charset="0"/>
              </a:rPr>
              <a:t>ký</a:t>
            </a:r>
            <a:r>
              <a:rPr lang="vi-VN" altLang="ko-KR" dirty="0">
                <a:latin typeface="Arial" panose="020B0604020202020204" pitchFamily="34" charset="0"/>
                <a:ea typeface="NanumSquare ExtraBold" panose="020B0600000101010101" pitchFamily="34" charset="-127"/>
                <a:cs typeface="Arial" panose="020B0604020202020204" pitchFamily="34" charset="0"/>
              </a:rPr>
              <a:t> </a:t>
            </a:r>
            <a:r>
              <a:rPr lang="vi-VN" altLang="ko-KR" dirty="0" err="1">
                <a:latin typeface="Arial" panose="020B0604020202020204" pitchFamily="34" charset="0"/>
                <a:ea typeface="NanumSquare ExtraBold" panose="020B0600000101010101" pitchFamily="34" charset="-127"/>
                <a:cs typeface="Arial" panose="020B0604020202020204" pitchFamily="34" charset="0"/>
              </a:rPr>
              <a:t>mật</a:t>
            </a:r>
            <a:r>
              <a:rPr lang="vi-VN" altLang="ko-KR" dirty="0">
                <a:latin typeface="Arial" panose="020B0604020202020204" pitchFamily="34" charset="0"/>
                <a:ea typeface="NanumSquare ExtraBold" panose="020B0600000101010101" pitchFamily="34" charset="-127"/>
                <a:cs typeface="Arial" panose="020B0604020202020204" pitchFamily="34" charset="0"/>
              </a:rPr>
              <a:t> </a:t>
            </a:r>
            <a:r>
              <a:rPr lang="vi-VN" altLang="ko-KR" dirty="0" err="1">
                <a:latin typeface="Arial" panose="020B0604020202020204" pitchFamily="34" charset="0"/>
                <a:ea typeface="NanumSquare ExtraBold" panose="020B0600000101010101" pitchFamily="34" charset="-127"/>
                <a:cs typeface="Arial" panose="020B0604020202020204" pitchFamily="34" charset="0"/>
              </a:rPr>
              <a:t>khẩu</a:t>
            </a:r>
            <a:r>
              <a:rPr lang="vi-VN" altLang="ko-KR" dirty="0">
                <a:latin typeface="Arial" panose="020B0604020202020204" pitchFamily="34" charset="0"/>
                <a:ea typeface="NanumSquare ExtraBold" panose="020B0600000101010101" pitchFamily="34" charset="-127"/>
                <a:cs typeface="Arial" panose="020B0604020202020204" pitchFamily="34" charset="0"/>
              </a:rPr>
              <a:t> </a:t>
            </a:r>
            <a:r>
              <a:rPr lang="vi-VN" altLang="ko-KR" dirty="0" err="1">
                <a:latin typeface="Arial" panose="020B0604020202020204" pitchFamily="34" charset="0"/>
                <a:ea typeface="NanumSquare ExtraBold" panose="020B0600000101010101" pitchFamily="34" charset="-127"/>
                <a:cs typeface="Arial" panose="020B0604020202020204" pitchFamily="34" charset="0"/>
              </a:rPr>
              <a:t>lần</a:t>
            </a:r>
            <a:r>
              <a:rPr lang="vi-VN" altLang="ko-KR" dirty="0">
                <a:latin typeface="Arial" panose="020B0604020202020204" pitchFamily="34" charset="0"/>
                <a:ea typeface="NanumSquare ExtraBold" panose="020B0600000101010101" pitchFamily="34" charset="-127"/>
                <a:cs typeface="Arial" panose="020B0604020202020204" pitchFamily="34" charset="0"/>
              </a:rPr>
              <a:t> </a:t>
            </a:r>
            <a:r>
              <a:rPr lang="vi-VN" altLang="ko-KR" dirty="0" err="1">
                <a:latin typeface="Arial" panose="020B0604020202020204" pitchFamily="34" charset="0"/>
                <a:ea typeface="NanumSquare ExtraBold" panose="020B0600000101010101" pitchFamily="34" charset="-127"/>
                <a:cs typeface="Arial" panose="020B0604020202020204" pitchFamily="34" charset="0"/>
              </a:rPr>
              <a:t>đầu</a:t>
            </a:r>
            <a:r>
              <a:rPr lang="vi-VN" altLang="ko-KR" dirty="0">
                <a:latin typeface="Arial" panose="020B0604020202020204" pitchFamily="34" charset="0"/>
                <a:ea typeface="NanumSquare ExtraBold" panose="020B0600000101010101" pitchFamily="34" charset="-127"/>
                <a:cs typeface="Arial" panose="020B0604020202020204" pitchFamily="34" charset="0"/>
              </a:rPr>
              <a:t> tiên</a:t>
            </a:r>
            <a:endParaRPr lang="en-US" altLang="ko-KR" dirty="0">
              <a:latin typeface="Arial" panose="020B0604020202020204" pitchFamily="34" charset="0"/>
              <a:ea typeface="NanumSquare ExtraBold" panose="020B0600000101010101" pitchFamily="34" charset="-127"/>
              <a:cs typeface="Arial" panose="020B0604020202020204" pitchFamily="34" charset="0"/>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40825" y="1299949"/>
            <a:ext cx="12413642" cy="466860"/>
          </a:xfrm>
        </p:spPr>
        <p:txBody>
          <a:bodyPr anchor="t">
            <a:noAutofit/>
          </a:bodyPr>
          <a:lstStyle/>
          <a:p>
            <a:r>
              <a:rPr lang="en-US" sz="1400" dirty="0">
                <a:latin typeface="Arial" panose="020B0604020202020204" pitchFamily="34" charset="0"/>
                <a:ea typeface="나눔스퀘어 Bold" panose="020B0600000101010101" pitchFamily="34" charset="-127"/>
                <a:cs typeface="Arial" panose="020B0604020202020204" pitchFamily="34" charset="0"/>
              </a:rPr>
              <a:t>STEP 2 – </a:t>
            </a:r>
            <a:r>
              <a:rPr lang="en-US" sz="1400" dirty="0" err="1">
                <a:latin typeface="Arial" panose="020B0604020202020204" pitchFamily="34" charset="0"/>
                <a:ea typeface="나눔스퀘어 Bold" panose="020B0600000101010101" pitchFamily="34" charset="-127"/>
                <a:cs typeface="Arial" panose="020B0604020202020204" pitchFamily="34" charset="0"/>
              </a:rPr>
              <a:t>Nhập</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thông</a:t>
            </a:r>
            <a:r>
              <a:rPr lang="en-US" sz="1400" dirty="0">
                <a:latin typeface="Arial" panose="020B0604020202020204" pitchFamily="34" charset="0"/>
                <a:ea typeface="나눔스퀘어 Bold" panose="020B0600000101010101" pitchFamily="34" charset="-127"/>
                <a:cs typeface="Arial" panose="020B0604020202020204" pitchFamily="34" charset="0"/>
              </a:rPr>
              <a:t> chi </a:t>
            </a:r>
            <a:r>
              <a:rPr lang="en-US" sz="1400" dirty="0" err="1">
                <a:latin typeface="Arial" panose="020B0604020202020204" pitchFamily="34" charset="0"/>
                <a:ea typeface="나눔스퀘어 Bold" panose="020B0600000101010101" pitchFamily="34" charset="-127"/>
                <a:cs typeface="Arial" panose="020B0604020202020204" pitchFamily="34" charset="0"/>
              </a:rPr>
              <a:t>tiết</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và</a:t>
            </a:r>
            <a:r>
              <a:rPr lang="en-US" sz="1400" dirty="0">
                <a:latin typeface="Arial" panose="020B0604020202020204" pitchFamily="34" charset="0"/>
                <a:ea typeface="나눔스퀘어 Bold" panose="020B0600000101010101" pitchFamily="34" charset="-127"/>
                <a:cs typeface="Arial" panose="020B0604020202020204" pitchFamily="34" charset="0"/>
              </a:rPr>
              <a:t> click</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다음</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sau</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đó</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nhận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mật</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khẩu</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tạm</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thời</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-&gt;</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đăng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nhập</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bằng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mật</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khẩu</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tạm</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thời</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sau</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đó</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đổi</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mật</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khẩu</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mới</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chính</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thức</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3928188" y="3648269"/>
            <a:ext cx="1537044" cy="46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882917" y="3527577"/>
            <a:ext cx="2753513" cy="276999"/>
          </a:xfrm>
          <a:prstGeom prst="rect">
            <a:avLst/>
          </a:prstGeom>
          <a:noFill/>
        </p:spPr>
        <p:txBody>
          <a:bodyPr wrap="square" rtlCol="0">
            <a:spAutoFit/>
          </a:bodyPr>
          <a:lstStyle/>
          <a:p>
            <a:pPr algn="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Cách</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nhận</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mật</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khẩu</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tạm</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thời</a:t>
            </a:r>
            <a:endParaRPr lang="ko-KR" altLang="en-US"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endParaRPr>
          </a:p>
        </p:txBody>
      </p:sp>
      <p:sp>
        <p:nvSpPr>
          <p:cNvPr id="4" name="Rectangle 3">
            <a:extLst>
              <a:ext uri="{FF2B5EF4-FFF2-40B4-BE49-F238E27FC236}">
                <a16:creationId xmlns:a16="http://schemas.microsoft.com/office/drawing/2014/main" id="{68D4BC16-B051-4E28-95F1-53CEF1D35F35}"/>
              </a:ext>
            </a:extLst>
          </p:cNvPr>
          <p:cNvSpPr/>
          <p:nvPr/>
        </p:nvSpPr>
        <p:spPr>
          <a:xfrm>
            <a:off x="5458408" y="3648269"/>
            <a:ext cx="970383" cy="22468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9810916E-1010-4E5C-9543-4343EECBD6A6}"/>
              </a:ext>
            </a:extLst>
          </p:cNvPr>
          <p:cNvSpPr/>
          <p:nvPr/>
        </p:nvSpPr>
        <p:spPr>
          <a:xfrm>
            <a:off x="4693299" y="4096913"/>
            <a:ext cx="2463282" cy="100691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 name="Straight Connector 20">
            <a:extLst>
              <a:ext uri="{FF2B5EF4-FFF2-40B4-BE49-F238E27FC236}">
                <a16:creationId xmlns:a16="http://schemas.microsoft.com/office/drawing/2014/main" id="{78018221-EB36-4144-82FB-197F11E26CD0}"/>
              </a:ext>
            </a:extLst>
          </p:cNvPr>
          <p:cNvCxnSpPr>
            <a:cxnSpLocks/>
          </p:cNvCxnSpPr>
          <p:nvPr/>
        </p:nvCxnSpPr>
        <p:spPr>
          <a:xfrm flipH="1">
            <a:off x="3928188" y="4600368"/>
            <a:ext cx="765112"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EAE3F78-BA54-4ACB-AB2E-6BF9C5A8ED9B}"/>
              </a:ext>
            </a:extLst>
          </p:cNvPr>
          <p:cNvSpPr txBox="1"/>
          <p:nvPr/>
        </p:nvSpPr>
        <p:spPr>
          <a:xfrm>
            <a:off x="950708" y="4239280"/>
            <a:ext cx="2753513" cy="646331"/>
          </a:xfrm>
          <a:prstGeom prst="rect">
            <a:avLst/>
          </a:prstGeom>
          <a:noFill/>
        </p:spPr>
        <p:txBody>
          <a:bodyPr wrap="square" rtlCol="0">
            <a:spAutoFit/>
          </a:bodyPr>
          <a:lstStyle/>
          <a:p>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Nhập</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mã</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số</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sinh</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viên</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tên</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tiếng</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Hàn</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năm</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tháng</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ngày</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sinh</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(yyyy/mm/dd,</a:t>
            </a:r>
          </a:p>
          <a:p>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số</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điện</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thoại</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hoặc</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email)</a:t>
            </a:r>
          </a:p>
        </p:txBody>
      </p:sp>
      <p:cxnSp>
        <p:nvCxnSpPr>
          <p:cNvPr id="31" name="Straight Connector 30">
            <a:extLst>
              <a:ext uri="{FF2B5EF4-FFF2-40B4-BE49-F238E27FC236}">
                <a16:creationId xmlns:a16="http://schemas.microsoft.com/office/drawing/2014/main" id="{A939FD1B-5F46-4DE7-B09B-5E6CEACFF9A4}"/>
              </a:ext>
            </a:extLst>
          </p:cNvPr>
          <p:cNvCxnSpPr>
            <a:cxnSpLocks/>
          </p:cNvCxnSpPr>
          <p:nvPr/>
        </p:nvCxnSpPr>
        <p:spPr>
          <a:xfrm flipH="1">
            <a:off x="3928189" y="5290522"/>
            <a:ext cx="765110"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D5DE0DCB-EE9E-457A-9F2E-9AEC868D506B}"/>
              </a:ext>
            </a:extLst>
          </p:cNvPr>
          <p:cNvSpPr txBox="1"/>
          <p:nvPr/>
        </p:nvSpPr>
        <p:spPr>
          <a:xfrm>
            <a:off x="1424281" y="5980603"/>
            <a:ext cx="9343433" cy="276999"/>
          </a:xfrm>
          <a:prstGeom prst="rect">
            <a:avLst/>
          </a:prstGeom>
          <a:noFill/>
        </p:spPr>
        <p:txBody>
          <a:bodyPr wrap="square" rtlCol="0">
            <a:spAutoFit/>
          </a:bodyPr>
          <a:lstStyle/>
          <a:p>
            <a:pPr algn="ct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Sau khi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nhận</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được</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mật</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khẩu</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tạm</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thời</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nếu</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bạn</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đăng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nhập</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với</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mật</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khẩu</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tạm</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thời</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bạn</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sẽ</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được</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yêu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cầu</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đăng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ký</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mật</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khẩu</a:t>
            </a:r>
            <a:r>
              <a:rPr lang="vi-VN"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r>
              <a:rPr lang="vi-VN" altLang="ko-KR" sz="1200" dirty="0" err="1">
                <a:solidFill>
                  <a:schemeClr val="bg1"/>
                </a:solidFill>
                <a:latin typeface="Arial" panose="020B0604020202020204" pitchFamily="34" charset="0"/>
                <a:ea typeface="나눔스퀘어 Bold" panose="020B0600000101010101" pitchFamily="34" charset="-127"/>
                <a:cs typeface="Arial" panose="020B0604020202020204" pitchFamily="34" charset="0"/>
              </a:rPr>
              <a:t>mới</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a:t>
            </a:r>
          </a:p>
        </p:txBody>
      </p:sp>
      <p:sp>
        <p:nvSpPr>
          <p:cNvPr id="39" name="TextBox 38">
            <a:extLst>
              <a:ext uri="{FF2B5EF4-FFF2-40B4-BE49-F238E27FC236}">
                <a16:creationId xmlns:a16="http://schemas.microsoft.com/office/drawing/2014/main" id="{0D561661-BD0E-4136-B742-C2BFCFD73425}"/>
              </a:ext>
            </a:extLst>
          </p:cNvPr>
          <p:cNvSpPr txBox="1"/>
          <p:nvPr/>
        </p:nvSpPr>
        <p:spPr>
          <a:xfrm>
            <a:off x="882917" y="5185356"/>
            <a:ext cx="2753513" cy="276999"/>
          </a:xfrm>
          <a:prstGeom prst="rect">
            <a:avLst/>
          </a:prstGeom>
          <a:noFill/>
        </p:spPr>
        <p:txBody>
          <a:bodyPr wrap="square" rtlCol="0">
            <a:spAutoFit/>
          </a:bodyPr>
          <a:lstStyle/>
          <a:p>
            <a:pPr algn="r"/>
            <a:r>
              <a:rPr lang="en-US"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Click ‘</a:t>
            </a:r>
            <a:r>
              <a:rPr lang="ko-KR" altLang="en-US"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다음</a:t>
            </a:r>
            <a:r>
              <a:rPr lang="en-US" altLang="ko-KR"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rPr>
              <a:t>’ </a:t>
            </a:r>
            <a:endParaRPr lang="en-US" sz="1200" dirty="0">
              <a:solidFill>
                <a:schemeClr val="bg1"/>
              </a:solidFill>
              <a:latin typeface="Arial" panose="020B0604020202020204" pitchFamily="34" charset="0"/>
              <a:ea typeface="나눔스퀘어 Bold" panose="020B0600000101010101" pitchFamily="34" charset="-127"/>
              <a:cs typeface="Arial" panose="020B0604020202020204" pitchFamily="34" charset="0"/>
            </a:endParaRPr>
          </a:p>
        </p:txBody>
      </p:sp>
      <p:pic>
        <p:nvPicPr>
          <p:cNvPr id="19" name="Graphic 37" descr="Badge 1">
            <a:extLst>
              <a:ext uri="{FF2B5EF4-FFF2-40B4-BE49-F238E27FC236}">
                <a16:creationId xmlns:a16="http://schemas.microsoft.com/office/drawing/2014/main" id="{4495C0F4-5048-4A25-9A13-18EB6329EEF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3704222" y="3516677"/>
            <a:ext cx="288434" cy="288434"/>
          </a:xfrm>
          <a:prstGeom prst="rect">
            <a:avLst/>
          </a:prstGeom>
        </p:spPr>
      </p:pic>
      <p:pic>
        <p:nvPicPr>
          <p:cNvPr id="23" name="Graphic 39" descr="Badge">
            <a:extLst>
              <a:ext uri="{FF2B5EF4-FFF2-40B4-BE49-F238E27FC236}">
                <a16:creationId xmlns:a16="http://schemas.microsoft.com/office/drawing/2014/main" id="{45DAE762-1E0C-4661-B6CA-E9A581A48D68}"/>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704222" y="4456151"/>
            <a:ext cx="288434" cy="288434"/>
          </a:xfrm>
          <a:prstGeom prst="rect">
            <a:avLst/>
          </a:prstGeom>
        </p:spPr>
      </p:pic>
      <p:pic>
        <p:nvPicPr>
          <p:cNvPr id="25" name="Graphic 40" descr="Badge 3">
            <a:extLst>
              <a:ext uri="{FF2B5EF4-FFF2-40B4-BE49-F238E27FC236}">
                <a16:creationId xmlns:a16="http://schemas.microsoft.com/office/drawing/2014/main" id="{C4405F20-A541-4E9F-95FD-011A0157D0A1}"/>
              </a:ext>
            </a:extLst>
          </p:cNvPr>
          <p:cNvPicPr>
            <a:picLocks noChangeAspect="1"/>
          </p:cNvPicPr>
          <p:nvPr/>
        </p:nvPicPr>
        <p:blipFill>
          <a:blip r:embed="rId7">
            <a:extLst>
              <a:ext uri="{96DAC541-7B7A-43D3-8B79-37D633B846F1}">
                <asvg:svgBlip xmlns="" xmlns:asvg="http://schemas.microsoft.com/office/drawing/2016/SVG/main" r:embed="rId8"/>
              </a:ext>
            </a:extLst>
          </a:blip>
          <a:srcRect/>
          <a:stretch/>
        </p:blipFill>
        <p:spPr>
          <a:xfrm>
            <a:off x="3704222" y="5173921"/>
            <a:ext cx="288434" cy="288434"/>
          </a:xfrm>
          <a:prstGeom prst="rect">
            <a:avLst/>
          </a:prstGeom>
        </p:spPr>
      </p:pic>
    </p:spTree>
    <p:extLst>
      <p:ext uri="{BB962C8B-B14F-4D97-AF65-F5344CB8AC3E}">
        <p14:creationId xmlns:p14="http://schemas.microsoft.com/office/powerpoint/2010/main" val="6986221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730312" y="536647"/>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Arial" panose="020B0604020202020204" pitchFamily="34" charset="0"/>
              <a:ea typeface="NanumSquare ExtraBold" panose="020B0600000101010101" pitchFamily="34" charset="-127"/>
              <a:cs typeface="Arial" panose="020B0604020202020204" pitchFamily="34" charset="0"/>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err="1">
                <a:latin typeface="Arial" panose="020B0604020202020204" pitchFamily="34" charset="0"/>
                <a:ea typeface="나눔스퀘어 Bold" panose="020B0600000101010101" pitchFamily="34" charset="-127"/>
                <a:cs typeface="Arial" panose="020B0604020202020204" pitchFamily="34" charset="0"/>
              </a:rPr>
              <a:t>Kiểm</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tra</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thông</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báo</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của</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môn</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học</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grpSp>
        <p:nvGrpSpPr>
          <p:cNvPr id="14" name="그룹 13"/>
          <p:cNvGrpSpPr/>
          <p:nvPr/>
        </p:nvGrpSpPr>
        <p:grpSpPr>
          <a:xfrm>
            <a:off x="1315843" y="1679136"/>
            <a:ext cx="9858555" cy="4975489"/>
            <a:chOff x="1315843" y="1679136"/>
            <a:chExt cx="9858555" cy="4975489"/>
          </a:xfrm>
        </p:grpSpPr>
        <p:pic>
          <p:nvPicPr>
            <p:cNvPr id="13" name="그림 12"/>
            <p:cNvPicPr>
              <a:picLocks noChangeAspect="1"/>
            </p:cNvPicPr>
            <p:nvPr/>
          </p:nvPicPr>
          <p:blipFill>
            <a:blip r:embed="rId2"/>
            <a:stretch>
              <a:fillRect/>
            </a:stretch>
          </p:blipFill>
          <p:spPr>
            <a:xfrm>
              <a:off x="1315843" y="1679136"/>
              <a:ext cx="9858555" cy="4975489"/>
            </a:xfrm>
            <a:prstGeom prst="rect">
              <a:avLst/>
            </a:prstGeom>
            <a:ln>
              <a:solidFill>
                <a:schemeClr val="tx1"/>
              </a:solidFill>
            </a:ln>
          </p:spPr>
        </p:pic>
        <p:pic>
          <p:nvPicPr>
            <p:cNvPr id="6" name="그림 5"/>
            <p:cNvPicPr>
              <a:picLocks noChangeAspect="1"/>
            </p:cNvPicPr>
            <p:nvPr/>
          </p:nvPicPr>
          <p:blipFill>
            <a:blip r:embed="rId3"/>
            <a:stretch>
              <a:fillRect/>
            </a:stretch>
          </p:blipFill>
          <p:spPr>
            <a:xfrm>
              <a:off x="7045139" y="1762243"/>
              <a:ext cx="1562100" cy="192063"/>
            </a:xfrm>
            <a:prstGeom prst="rect">
              <a:avLst/>
            </a:prstGeom>
            <a:ln>
              <a:solidFill>
                <a:schemeClr val="tx1"/>
              </a:solidFill>
            </a:ln>
          </p:spPr>
        </p:pic>
      </p:grpSp>
      <p:sp>
        <p:nvSpPr>
          <p:cNvPr id="15" name="직사각형 14"/>
          <p:cNvSpPr/>
          <p:nvPr/>
        </p:nvSpPr>
        <p:spPr>
          <a:xfrm>
            <a:off x="4829855" y="2662517"/>
            <a:ext cx="701370" cy="161365"/>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a:off x="2967318" y="2743200"/>
            <a:ext cx="1862537" cy="35858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732688" y="3101788"/>
            <a:ext cx="1324402" cy="523220"/>
          </a:xfrm>
          <a:prstGeom prst="rect">
            <a:avLst/>
          </a:prstGeom>
          <a:noFill/>
        </p:spPr>
        <p:txBody>
          <a:bodyPr wrap="none" rtlCol="0">
            <a:spAutoFit/>
          </a:bodyPr>
          <a:lstStyle/>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Click</a:t>
            </a:r>
          </a:p>
          <a:p>
            <a:pPr algn="ctr"/>
            <a:r>
              <a:rPr lang="ko-KR" altLang="en-US" sz="1400" dirty="0">
                <a:latin typeface="Arial" panose="020B0604020202020204" pitchFamily="34" charset="0"/>
                <a:ea typeface="나눔스퀘어 Bold" panose="020B0600000101010101" pitchFamily="34" charset="-127"/>
                <a:cs typeface="Arial" panose="020B0604020202020204" pitchFamily="34" charset="0"/>
              </a:rPr>
              <a:t>강의 공지사항</a:t>
            </a:r>
          </a:p>
        </p:txBody>
      </p:sp>
    </p:spTree>
    <p:extLst>
      <p:ext uri="{BB962C8B-B14F-4D97-AF65-F5344CB8AC3E}">
        <p14:creationId xmlns:p14="http://schemas.microsoft.com/office/powerpoint/2010/main" val="16849102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1" name="그림 10"/>
          <p:cNvPicPr>
            <a:picLocks noChangeAspect="1"/>
          </p:cNvPicPr>
          <p:nvPr/>
        </p:nvPicPr>
        <p:blipFill>
          <a:blip r:embed="rId2"/>
          <a:stretch>
            <a:fillRect/>
          </a:stretch>
        </p:blipFill>
        <p:spPr>
          <a:xfrm>
            <a:off x="1045855" y="2174255"/>
            <a:ext cx="10100289" cy="4036974"/>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814456" y="508623"/>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thông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báo</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môn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học</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6751318" y="2662517"/>
            <a:ext cx="3791176" cy="60063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6221507" y="1854511"/>
            <a:ext cx="2425399" cy="80800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4611392" y="1378667"/>
            <a:ext cx="2969211" cy="307777"/>
          </a:xfrm>
          <a:prstGeom prst="rect">
            <a:avLst/>
          </a:prstGeom>
          <a:noFill/>
        </p:spPr>
        <p:txBody>
          <a:bodyPr wrap="none" rtlCol="0">
            <a:spAutoFit/>
          </a:bodyPr>
          <a:lstStyle/>
          <a:p>
            <a:pPr algn="ct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Chọn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môn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tương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ứng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để</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xem</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28140174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1" name="내용 개체 틀 3"/>
          <p:cNvPicPr>
            <a:picLocks noChangeAspect="1"/>
          </p:cNvPicPr>
          <p:nvPr/>
        </p:nvPicPr>
        <p:blipFill>
          <a:blip r:embed="rId2"/>
          <a:stretch>
            <a:fillRect/>
          </a:stretch>
        </p:blipFill>
        <p:spPr>
          <a:xfrm>
            <a:off x="1785077" y="1825625"/>
            <a:ext cx="8621846" cy="435133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581190" y="420377"/>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bản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kế</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hoạch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giảng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dạy</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3547900" y="2770093"/>
            <a:ext cx="746193" cy="20618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a:off x="1516010" y="2873188"/>
            <a:ext cx="2031890" cy="10309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51697" y="2401515"/>
            <a:ext cx="1503938" cy="738664"/>
          </a:xfrm>
          <a:prstGeom prst="rect">
            <a:avLst/>
          </a:prstGeom>
          <a:noFill/>
        </p:spPr>
        <p:txBody>
          <a:bodyPr wrap="none" rtlCol="0">
            <a:spAutoFit/>
          </a:bodyPr>
          <a:lstStyle/>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Click</a:t>
            </a:r>
          </a:p>
          <a:p>
            <a:pPr algn="ctr"/>
            <a:r>
              <a:rPr lang="ko-KR" altLang="en-US" sz="1400" dirty="0">
                <a:latin typeface="Arial" panose="020B0604020202020204" pitchFamily="34" charset="0"/>
                <a:ea typeface="나눔스퀘어 Bold" panose="020B0600000101010101" pitchFamily="34" charset="-127"/>
                <a:cs typeface="Arial" panose="020B0604020202020204" pitchFamily="34" charset="0"/>
              </a:rPr>
              <a:t>강의계획서 조회</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pPr algn="ct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36235224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1765331" y="1762243"/>
            <a:ext cx="10039124" cy="456177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581190" y="543230"/>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bản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kế</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hoạch</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giảng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dạy</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2708638" y="4340868"/>
            <a:ext cx="5861621" cy="50007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0" idx="0"/>
          </p:cNvCxnSpPr>
          <p:nvPr/>
        </p:nvCxnSpPr>
        <p:spPr>
          <a:xfrm flipV="1">
            <a:off x="4884703" y="2052918"/>
            <a:ext cx="1439040" cy="1275569"/>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4028887" y="1278221"/>
            <a:ext cx="4589719" cy="307777"/>
          </a:xfrm>
          <a:prstGeom prst="rect">
            <a:avLst/>
          </a:prstGeom>
          <a:noFill/>
        </p:spPr>
        <p:txBody>
          <a:bodyPr wrap="none" rtlCol="0">
            <a:spAutoFit/>
          </a:bodyPr>
          <a:lstStyle/>
          <a:p>
            <a:pPr algn="ctr"/>
            <a:r>
              <a:rPr lang="vi-VN" altLang="ko-KR" sz="1400" dirty="0">
                <a:latin typeface="Arial" panose="020B0604020202020204" pitchFamily="34" charset="0"/>
                <a:ea typeface="나눔스퀘어 Bold" panose="020B0600000101010101" pitchFamily="34" charset="-127"/>
                <a:cs typeface="Arial" panose="020B0604020202020204" pitchFamily="34" charset="0"/>
              </a:rPr>
              <a:t>Nhập thông tin tương ứng để kiểm tra thiết kế bài giảng</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0" name="직사각형 9"/>
          <p:cNvSpPr/>
          <p:nvPr/>
        </p:nvSpPr>
        <p:spPr>
          <a:xfrm>
            <a:off x="2866582" y="3328487"/>
            <a:ext cx="4036242" cy="35089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7106888" y="3328487"/>
            <a:ext cx="3579041" cy="35089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4" name="Straight Connector 6">
            <a:extLst>
              <a:ext uri="{FF2B5EF4-FFF2-40B4-BE49-F238E27FC236}">
                <a16:creationId xmlns:a16="http://schemas.microsoft.com/office/drawing/2014/main" id="{32F816DE-0DAA-4A66-A03D-01B4BDA8D629}"/>
              </a:ext>
            </a:extLst>
          </p:cNvPr>
          <p:cNvCxnSpPr>
            <a:cxnSpLocks/>
            <a:stCxn id="13" idx="0"/>
          </p:cNvCxnSpPr>
          <p:nvPr/>
        </p:nvCxnSpPr>
        <p:spPr>
          <a:xfrm flipH="1" flipV="1">
            <a:off x="6323744" y="2052919"/>
            <a:ext cx="2572665" cy="127556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V="1">
            <a:off x="5639449" y="2052918"/>
            <a:ext cx="684294" cy="228795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5462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1213296" y="1679136"/>
            <a:ext cx="9974765" cy="5034139"/>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685870" y="551309"/>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tài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liệu</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giảng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dạy</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4802959" y="2924735"/>
            <a:ext cx="746194" cy="19498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805953" y="2924735"/>
            <a:ext cx="1997006" cy="974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436678" y="2663125"/>
            <a:ext cx="1144864" cy="523220"/>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a:t>
            </a:r>
          </a:p>
          <a:p>
            <a:pPr algn="ctr"/>
            <a:r>
              <a:rPr lang="ko-KR" altLang="en-US" sz="1400" dirty="0">
                <a:latin typeface="나눔스퀘어 Bold" panose="020B0600000101010101" pitchFamily="34" charset="-127"/>
                <a:ea typeface="나눔스퀘어 Bold" panose="020B0600000101010101" pitchFamily="34" charset="-127"/>
              </a:rPr>
              <a:t>강의 자료실</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9039276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2"/>
          <a:stretch>
            <a:fillRect/>
          </a:stretch>
        </p:blipFill>
        <p:spPr>
          <a:xfrm>
            <a:off x="533400" y="1909065"/>
            <a:ext cx="11125200" cy="4467225"/>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628984" y="494018"/>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tài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liệu</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giảng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dạy</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6590522" y="2358597"/>
            <a:ext cx="4740866" cy="96730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6759389" y="1564852"/>
            <a:ext cx="2201566" cy="79374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4940870" y="1158904"/>
            <a:ext cx="3299301" cy="307777"/>
          </a:xfrm>
          <a:prstGeom prst="rect">
            <a:avLst/>
          </a:prstGeom>
          <a:noFill/>
        </p:spPr>
        <p:txBody>
          <a:bodyPr wrap="none" rtlCol="0">
            <a:spAutoFit/>
          </a:bodyPr>
          <a:lstStyle/>
          <a:p>
            <a:pPr algn="ct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Chọn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môn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tương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ứng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để</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tra</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33245177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1655635" y="1679136"/>
            <a:ext cx="9132807" cy="4609213"/>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581190" y="540103"/>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phòng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tài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liệu</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của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sinh</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4838819" y="2947147"/>
            <a:ext cx="728264" cy="15464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980037" y="3024467"/>
            <a:ext cx="1858782" cy="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655635" y="2685537"/>
            <a:ext cx="1324402" cy="523220"/>
          </a:xfrm>
          <a:prstGeom prst="rect">
            <a:avLst/>
          </a:prstGeom>
          <a:noFill/>
        </p:spPr>
        <p:txBody>
          <a:bodyPr wrap="none" rtlCol="0">
            <a:spAutoFit/>
          </a:bodyPr>
          <a:lstStyle/>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Click</a:t>
            </a:r>
          </a:p>
          <a:p>
            <a:pPr algn="ctr"/>
            <a:r>
              <a:rPr lang="ko-KR" altLang="en-US" sz="1400" dirty="0">
                <a:latin typeface="Arial" panose="020B0604020202020204" pitchFamily="34" charset="0"/>
                <a:ea typeface="나눔스퀘어 Bold" panose="020B0600000101010101" pitchFamily="34" charset="-127"/>
                <a:cs typeface="Arial" panose="020B0604020202020204" pitchFamily="34" charset="0"/>
              </a:rPr>
              <a:t>수강생 자료실</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36998407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2"/>
          <a:stretch>
            <a:fillRect/>
          </a:stretch>
        </p:blipFill>
        <p:spPr>
          <a:xfrm>
            <a:off x="1661504" y="2309948"/>
            <a:ext cx="10443826" cy="4084949"/>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581191" y="522918"/>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phòng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tài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liệu</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của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sinh</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6061602" y="2819462"/>
            <a:ext cx="5108422" cy="68573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5583054" y="2055191"/>
            <a:ext cx="3032759" cy="76427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983415" y="1646546"/>
            <a:ext cx="7026283" cy="307777"/>
          </a:xfrm>
          <a:prstGeom prst="rect">
            <a:avLst/>
          </a:prstGeom>
          <a:noFill/>
        </p:spPr>
        <p:txBody>
          <a:bodyPr wrap="none" rtlCol="0">
            <a:spAutoFit/>
          </a:bodyPr>
          <a:lstStyle/>
          <a:p>
            <a:pPr algn="ctr"/>
            <a:r>
              <a:rPr lang="vi-VN" altLang="ko-KR" sz="1400" dirty="0">
                <a:latin typeface="Arial" panose="020B0604020202020204" pitchFamily="34" charset="0"/>
                <a:ea typeface="나눔스퀘어 Bold" panose="020B0600000101010101" pitchFamily="34" charset="-127"/>
                <a:cs typeface="Arial" panose="020B0604020202020204" pitchFamily="34" charset="0"/>
              </a:rPr>
              <a:t>Sau khi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chọn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môn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tương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ứng</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bạn</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có</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thể</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tra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tài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liệu</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sinh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được</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a:t>
            </a:r>
            <a:r>
              <a:rPr lang="vi-VN" altLang="ko-KR" sz="1400" dirty="0" err="1">
                <a:latin typeface="Arial" panose="020B0604020202020204" pitchFamily="34" charset="0"/>
                <a:ea typeface="나눔스퀘어 Bold" panose="020B0600000101010101" pitchFamily="34" charset="-127"/>
                <a:cs typeface="Arial" panose="020B0604020202020204" pitchFamily="34" charset="0"/>
              </a:rPr>
              <a:t>tải</a:t>
            </a:r>
            <a:r>
              <a:rPr lang="vi-VN" altLang="ko-KR" sz="1400" dirty="0">
                <a:latin typeface="Arial" panose="020B0604020202020204" pitchFamily="34" charset="0"/>
                <a:ea typeface="나눔스퀘어 Bold" panose="020B0600000101010101" pitchFamily="34" charset="-127"/>
                <a:cs typeface="Arial" panose="020B0604020202020204" pitchFamily="34" charset="0"/>
              </a:rPr>
              <a:t> lên</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28053032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6039570" y="1312916"/>
            <a:ext cx="6065760" cy="1925461"/>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676849" y="497154"/>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Kiểm</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tra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phòng</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tài</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liệu</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của</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sinh</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11028049" y="1587705"/>
            <a:ext cx="582757" cy="28591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2"/>
            <a:endCxn id="17" idx="0"/>
          </p:cNvCxnSpPr>
          <p:nvPr/>
        </p:nvCxnSpPr>
        <p:spPr>
          <a:xfrm flipH="1">
            <a:off x="9930317" y="1873624"/>
            <a:ext cx="1389111" cy="200906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8949278" y="3882687"/>
            <a:ext cx="1962077" cy="307777"/>
          </a:xfrm>
          <a:prstGeom prst="rect">
            <a:avLst/>
          </a:prstGeom>
          <a:noFill/>
        </p:spPr>
        <p:txBody>
          <a:bodyPr wrap="none" rtlCol="0">
            <a:spAutoFit/>
          </a:bodyPr>
          <a:lstStyle/>
          <a:p>
            <a:pPr algn="ct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Nhấn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vào</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nút</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글쓰기 </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pic>
        <p:nvPicPr>
          <p:cNvPr id="11" name="그림 10"/>
          <p:cNvPicPr>
            <a:picLocks noChangeAspect="1"/>
          </p:cNvPicPr>
          <p:nvPr/>
        </p:nvPicPr>
        <p:blipFill>
          <a:blip r:embed="rId3"/>
          <a:stretch>
            <a:fillRect/>
          </a:stretch>
        </p:blipFill>
        <p:spPr>
          <a:xfrm>
            <a:off x="503315" y="3075580"/>
            <a:ext cx="6811886" cy="3782419"/>
          </a:xfrm>
          <a:prstGeom prst="rect">
            <a:avLst/>
          </a:prstGeom>
          <a:ln>
            <a:solidFill>
              <a:schemeClr val="tx1"/>
            </a:solidFill>
          </a:ln>
        </p:spPr>
      </p:pic>
      <p:cxnSp>
        <p:nvCxnSpPr>
          <p:cNvPr id="13" name="Straight Connector 6">
            <a:extLst>
              <a:ext uri="{FF2B5EF4-FFF2-40B4-BE49-F238E27FC236}">
                <a16:creationId xmlns:a16="http://schemas.microsoft.com/office/drawing/2014/main" id="{32F816DE-0DAA-4A66-A03D-01B4BDA8D629}"/>
              </a:ext>
            </a:extLst>
          </p:cNvPr>
          <p:cNvCxnSpPr>
            <a:cxnSpLocks/>
            <a:stCxn id="18" idx="3"/>
          </p:cNvCxnSpPr>
          <p:nvPr/>
        </p:nvCxnSpPr>
        <p:spPr>
          <a:xfrm flipV="1">
            <a:off x="7073153" y="4714841"/>
            <a:ext cx="1542781" cy="503847"/>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직사각형 17"/>
          <p:cNvSpPr/>
          <p:nvPr/>
        </p:nvSpPr>
        <p:spPr>
          <a:xfrm>
            <a:off x="676849" y="4036576"/>
            <a:ext cx="6396304" cy="236422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4" name="TextBox 23">
            <a:extLst>
              <a:ext uri="{FF2B5EF4-FFF2-40B4-BE49-F238E27FC236}">
                <a16:creationId xmlns:a16="http://schemas.microsoft.com/office/drawing/2014/main" id="{8D743BFD-AAC9-4887-884E-645680280E39}"/>
              </a:ext>
            </a:extLst>
          </p:cNvPr>
          <p:cNvSpPr txBox="1"/>
          <p:nvPr/>
        </p:nvSpPr>
        <p:spPr>
          <a:xfrm>
            <a:off x="8982350" y="4585037"/>
            <a:ext cx="2689199" cy="307777"/>
          </a:xfrm>
          <a:prstGeom prst="rect">
            <a:avLst/>
          </a:prstGeom>
          <a:noFill/>
        </p:spPr>
        <p:txBody>
          <a:bodyPr wrap="none" rtlCol="0">
            <a:spAutoFit/>
          </a:bodyPr>
          <a:lstStyle/>
          <a:p>
            <a:pPr algn="ct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Tải</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bài</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tập</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tài</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liệu</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của</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bạn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lên</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39862755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1" name="그림 10"/>
          <p:cNvPicPr>
            <a:picLocks noChangeAspect="1"/>
          </p:cNvPicPr>
          <p:nvPr/>
        </p:nvPicPr>
        <p:blipFill>
          <a:blip r:embed="rId2"/>
          <a:stretch>
            <a:fillRect/>
          </a:stretch>
        </p:blipFill>
        <p:spPr>
          <a:xfrm>
            <a:off x="2771625" y="1495923"/>
            <a:ext cx="8274205" cy="429726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581191" y="540734"/>
            <a:ext cx="11029616" cy="538815"/>
          </a:xfrm>
        </p:spPr>
        <p:txBody>
          <a:bodyPr>
            <a:normAutofit fontScale="90000"/>
          </a:bodyPr>
          <a:lstStyle/>
          <a:p>
            <a:r>
              <a:rPr lang="en-GB"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bài</a:t>
            </a:r>
            <a:r>
              <a:rPr lang="en-GB" altLang="ko-KR" dirty="0">
                <a:latin typeface="Arial" panose="020B0604020202020204" pitchFamily="34" charset="0"/>
                <a:ea typeface="NanumSquare ExtraBold" panose="020B0600000101010101" pitchFamily="34" charset="-127"/>
                <a:cs typeface="Arial" panose="020B0604020202020204" pitchFamily="34" charset="0"/>
              </a:rPr>
              <a:t> </a:t>
            </a:r>
            <a:r>
              <a:rPr lang="en-GB" altLang="ko-KR" dirty="0" err="1">
                <a:latin typeface="Arial" panose="020B0604020202020204" pitchFamily="34" charset="0"/>
                <a:ea typeface="NanumSquare ExtraBold" panose="020B0600000101010101" pitchFamily="34" charset="-127"/>
                <a:cs typeface="Arial" panose="020B0604020202020204" pitchFamily="34" charset="0"/>
              </a:rPr>
              <a:t>giảng</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err="1">
                <a:latin typeface="Arial" panose="020B0604020202020204" pitchFamily="34" charset="0"/>
                <a:ea typeface="나눔스퀘어 Bold" panose="020B0600000101010101" pitchFamily="34" charset="-127"/>
                <a:cs typeface="Arial" panose="020B0604020202020204" pitchFamily="34" charset="0"/>
              </a:rPr>
              <a:t>Kiểm</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tra</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điểm</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3467219" y="3845858"/>
            <a:ext cx="862734" cy="18826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429435" y="3379534"/>
            <a:ext cx="1037784" cy="56045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917001" y="2985881"/>
            <a:ext cx="1394933" cy="954107"/>
          </a:xfrm>
          <a:prstGeom prst="rect">
            <a:avLst/>
          </a:prstGeom>
          <a:noFill/>
        </p:spPr>
        <p:txBody>
          <a:bodyPr wrap="none" rtlCol="0">
            <a:spAutoFit/>
          </a:bodyPr>
          <a:lstStyle/>
          <a:p>
            <a:pPr algn="ct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Click</a:t>
            </a:r>
          </a:p>
          <a:p>
            <a:pPr algn="ctr"/>
            <a:r>
              <a:rPr lang="ko-KR" altLang="en-US" sz="1400" dirty="0">
                <a:latin typeface="Arial" panose="020B0604020202020204" pitchFamily="34" charset="0"/>
                <a:ea typeface="나눔스퀘어 Bold" panose="020B0600000101010101" pitchFamily="34" charset="-127"/>
                <a:cs typeface="Arial" panose="020B0604020202020204" pitchFamily="34" charset="0"/>
              </a:rPr>
              <a:t>수강</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성적 조회</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pPr algn="ct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38996812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내용 개체 틀 3"/>
          <p:cNvPicPr>
            <a:picLocks noChangeAspect="1"/>
          </p:cNvPicPr>
          <p:nvPr/>
        </p:nvPicPr>
        <p:blipFill>
          <a:blip r:embed="rId2"/>
          <a:stretch>
            <a:fillRect/>
          </a:stretch>
        </p:blipFill>
        <p:spPr>
          <a:xfrm>
            <a:off x="2559381" y="2107913"/>
            <a:ext cx="7664909" cy="435133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581191" y="425174"/>
            <a:ext cx="11029616" cy="538815"/>
          </a:xfrm>
        </p:spPr>
        <p:txBody>
          <a:bodyPr>
            <a:normAutofit fontScale="90000"/>
          </a:bodyPr>
          <a:lstStyle/>
          <a:p>
            <a:r>
              <a:rPr lang="en-US"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học</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phí</a:t>
            </a:r>
            <a:endParaRPr lang="ko-KR" altLang="en-US" dirty="0">
              <a:latin typeface="Arial" panose="020B0604020202020204" pitchFamily="34" charset="0"/>
              <a:ea typeface="NanumSquare ExtraBold" panose="020B0600000101010101" pitchFamily="34" charset="-127"/>
              <a:cs typeface="Arial" panose="020B0604020202020204" pitchFamily="34" charset="0"/>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altLang="ko-KR" sz="1400" dirty="0">
                <a:latin typeface="Arial" panose="020B0604020202020204" pitchFamily="34" charset="0"/>
                <a:ea typeface="나눔스퀘어 Bold" panose="020B0600000101010101" pitchFamily="34" charset="-127"/>
                <a:cs typeface="Arial" panose="020B0604020202020204" pitchFamily="34" charset="0"/>
              </a:rPr>
              <a:t>In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giấy</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thông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báo</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đóng</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phí</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8342958" y="2556148"/>
            <a:ext cx="862734" cy="18826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7324360" y="1837765"/>
            <a:ext cx="1449965" cy="71838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6451863" y="1314545"/>
            <a:ext cx="1683473" cy="738664"/>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Click</a:t>
            </a:r>
          </a:p>
          <a:p>
            <a:pPr algn="ctr"/>
            <a:r>
              <a:rPr lang="ko-KR" altLang="en-US" sz="1400" dirty="0">
                <a:latin typeface="나눔스퀘어 Bold" panose="020B0600000101010101" pitchFamily="34" charset="-127"/>
                <a:ea typeface="나눔스퀘어 Bold" panose="020B0600000101010101" pitchFamily="34" charset="-127"/>
              </a:rPr>
              <a:t>등록금 고지서출력</a:t>
            </a:r>
            <a:endParaRPr lang="en-US" altLang="ko-KR"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5534565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2"/>
          <a:stretch>
            <a:fillRect/>
          </a:stretch>
        </p:blipFill>
        <p:spPr>
          <a:xfrm>
            <a:off x="523875" y="1912434"/>
            <a:ext cx="10829925" cy="4572000"/>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424029" y="401585"/>
            <a:ext cx="11029616" cy="538815"/>
          </a:xfrm>
        </p:spPr>
        <p:txBody>
          <a:bodyPr>
            <a:normAutofit fontScale="90000"/>
          </a:bodyPr>
          <a:lstStyle/>
          <a:p>
            <a:r>
              <a:rPr lang="en-US"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học</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phí</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Arial" panose="020B0604020202020204" pitchFamily="34" charset="0"/>
                <a:ea typeface="나눔스퀘어 Bold" panose="020B0600000101010101" pitchFamily="34" charset="-127"/>
                <a:cs typeface="Arial" panose="020B0604020202020204" pitchFamily="34" charset="0"/>
              </a:rPr>
              <a:t>In </a:t>
            </a:r>
            <a:r>
              <a:rPr lang="en-US" sz="1400" dirty="0" err="1">
                <a:latin typeface="Arial" panose="020B0604020202020204" pitchFamily="34" charset="0"/>
                <a:ea typeface="나눔스퀘어 Bold" panose="020B0600000101010101" pitchFamily="34" charset="-127"/>
                <a:cs typeface="Arial" panose="020B0604020202020204" pitchFamily="34" charset="0"/>
              </a:rPr>
              <a:t>giấy</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thông</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báo</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đóng</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học</a:t>
            </a:r>
            <a:r>
              <a:rPr lang="en-US" sz="1400" dirty="0">
                <a:latin typeface="Arial" panose="020B0604020202020204" pitchFamily="34" charset="0"/>
                <a:ea typeface="나눔스퀘어 Bold" panose="020B0600000101010101" pitchFamily="34" charset="-127"/>
                <a:cs typeface="Arial" panose="020B0604020202020204" pitchFamily="34" charset="0"/>
              </a:rPr>
              <a:t> </a:t>
            </a:r>
            <a:r>
              <a:rPr lang="en-US" sz="1400" dirty="0" err="1">
                <a:latin typeface="Arial" panose="020B0604020202020204" pitchFamily="34" charset="0"/>
                <a:ea typeface="나눔스퀘어 Bold" panose="020B0600000101010101" pitchFamily="34" charset="-127"/>
                <a:cs typeface="Arial" panose="020B0604020202020204" pitchFamily="34" charset="0"/>
              </a:rPr>
              <a:t>phí</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9822134" y="2367888"/>
            <a:ext cx="1347890" cy="60839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7799294" y="2361966"/>
            <a:ext cx="2022841" cy="3591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5701448" y="1986898"/>
            <a:ext cx="2512226" cy="307777"/>
          </a:xfrm>
          <a:prstGeom prst="rect">
            <a:avLst/>
          </a:prstGeom>
          <a:noFill/>
        </p:spPr>
        <p:txBody>
          <a:bodyPr wrap="none" rtlCol="0">
            <a:spAutoFit/>
          </a:bodyPr>
          <a:lstStyle/>
          <a:p>
            <a:pPr algn="ct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Nhấn</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en-US" altLang="ko-KR" sz="1400" dirty="0" err="1">
                <a:latin typeface="Arial" panose="020B0604020202020204" pitchFamily="34" charset="0"/>
                <a:ea typeface="나눔스퀘어 Bold" panose="020B0600000101010101" pitchFamily="34" charset="-127"/>
                <a:cs typeface="Arial" panose="020B0604020202020204" pitchFamily="34" charset="0"/>
              </a:rPr>
              <a:t>nút</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 </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등록금고지서 출력</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2988467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121920" y="-4900"/>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6" name="그림 5"/>
          <p:cNvPicPr>
            <a:picLocks noChangeAspect="1"/>
          </p:cNvPicPr>
          <p:nvPr/>
        </p:nvPicPr>
        <p:blipFill>
          <a:blip r:embed="rId2"/>
          <a:stretch>
            <a:fillRect/>
          </a:stretch>
        </p:blipFill>
        <p:spPr>
          <a:xfrm>
            <a:off x="1075714" y="5235824"/>
            <a:ext cx="4219575" cy="1066800"/>
          </a:xfrm>
          <a:prstGeom prst="rect">
            <a:avLst/>
          </a:prstGeom>
        </p:spPr>
      </p:pic>
      <p:pic>
        <p:nvPicPr>
          <p:cNvPr id="9" name="그림 8"/>
          <p:cNvPicPr>
            <a:picLocks noChangeAspect="1"/>
          </p:cNvPicPr>
          <p:nvPr/>
        </p:nvPicPr>
        <p:blipFill>
          <a:blip r:embed="rId3"/>
          <a:stretch>
            <a:fillRect/>
          </a:stretch>
        </p:blipFill>
        <p:spPr>
          <a:xfrm>
            <a:off x="4466729" y="825254"/>
            <a:ext cx="7607223" cy="4624627"/>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307357" y="236753"/>
            <a:ext cx="11029616" cy="538815"/>
          </a:xfrm>
        </p:spPr>
        <p:txBody>
          <a:bodyPr>
            <a:normAutofit fontScale="90000"/>
          </a:bodyPr>
          <a:lstStyle/>
          <a:p>
            <a:r>
              <a:rPr lang="en-US" altLang="ko-KR" dirty="0" err="1">
                <a:latin typeface="Arial" panose="020B0604020202020204" pitchFamily="34" charset="0"/>
                <a:ea typeface="NanumSquare ExtraBold" panose="020B0600000101010101" pitchFamily="34" charset="-127"/>
                <a:cs typeface="Arial" panose="020B0604020202020204" pitchFamily="34" charset="0"/>
              </a:rPr>
              <a:t>Liên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quan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đến</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học</a:t>
            </a:r>
            <a:r>
              <a:rPr lang="en-US" altLang="ko-KR" dirty="0">
                <a:latin typeface="Arial" panose="020B0604020202020204" pitchFamily="34" charset="0"/>
                <a:ea typeface="NanumSquare ExtraBold" panose="020B0600000101010101" pitchFamily="34" charset="-127"/>
                <a:cs typeface="Arial" panose="020B0604020202020204" pitchFamily="34" charset="0"/>
              </a:rPr>
              <a:t> </a:t>
            </a:r>
            <a:r>
              <a:rPr lang="en-US" altLang="ko-KR" dirty="0" err="1">
                <a:latin typeface="Arial" panose="020B0604020202020204" pitchFamily="34" charset="0"/>
                <a:ea typeface="NanumSquare ExtraBold" panose="020B0600000101010101" pitchFamily="34" charset="-127"/>
                <a:cs typeface="Arial" panose="020B0604020202020204" pitchFamily="34" charset="0"/>
              </a:rPr>
              <a:t>phí</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Xác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nhận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nộp</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tiền</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học</a:t>
            </a:r>
            <a:r>
              <a:rPr lang="en-GB" altLang="ko-KR" sz="1400" dirty="0">
                <a:latin typeface="Arial" panose="020B0604020202020204" pitchFamily="34" charset="0"/>
                <a:ea typeface="나눔스퀘어 Bold" panose="020B0600000101010101" pitchFamily="34" charset="-127"/>
                <a:cs typeface="Arial" panose="020B0604020202020204" pitchFamily="34" charset="0"/>
              </a:rPr>
              <a:t> </a:t>
            </a:r>
            <a:r>
              <a:rPr lang="en-GB" altLang="ko-KR" sz="1400" dirty="0" err="1">
                <a:latin typeface="Arial" panose="020B0604020202020204" pitchFamily="34" charset="0"/>
                <a:ea typeface="나눔스퀘어 Bold" panose="020B0600000101010101" pitchFamily="34" charset="-127"/>
                <a:cs typeface="Arial" panose="020B0604020202020204" pitchFamily="34" charset="0"/>
              </a:rPr>
              <a:t>phí</a:t>
            </a:r>
            <a:endParaRPr lang="en-US"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5" name="직사각형 14"/>
          <p:cNvSpPr/>
          <p:nvPr/>
        </p:nvSpPr>
        <p:spPr>
          <a:xfrm>
            <a:off x="1162228" y="5764508"/>
            <a:ext cx="4064196" cy="43906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endCxn id="17" idx="3"/>
          </p:cNvCxnSpPr>
          <p:nvPr/>
        </p:nvCxnSpPr>
        <p:spPr>
          <a:xfrm flipH="1">
            <a:off x="4161101" y="1808321"/>
            <a:ext cx="6082630" cy="46257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2227559" y="1901564"/>
            <a:ext cx="1933542" cy="738664"/>
          </a:xfrm>
          <a:prstGeom prst="rect">
            <a:avLst/>
          </a:prstGeom>
          <a:noFill/>
        </p:spPr>
        <p:txBody>
          <a:bodyPr wrap="none" rtlCol="0">
            <a:spAutoFit/>
          </a:bodyPr>
          <a:lstStyle/>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Click</a:t>
            </a:r>
          </a:p>
          <a:p>
            <a:pPr algn="ctr"/>
            <a:r>
              <a:rPr lang="ko-KR" altLang="en-US" sz="1400" dirty="0">
                <a:latin typeface="Arial" panose="020B0604020202020204" pitchFamily="34" charset="0"/>
                <a:ea typeface="나눔스퀘어 Bold" panose="020B0600000101010101" pitchFamily="34" charset="-127"/>
                <a:cs typeface="Arial" panose="020B0604020202020204" pitchFamily="34" charset="0"/>
              </a:rPr>
              <a:t>등록금</a:t>
            </a:r>
            <a:r>
              <a:rPr lang="en-US" altLang="ko-KR" sz="1400" dirty="0">
                <a:latin typeface="Arial" panose="020B0604020202020204" pitchFamily="34" charset="0"/>
                <a:ea typeface="나눔스퀘어 Bold" panose="020B0600000101010101" pitchFamily="34" charset="-127"/>
                <a:cs typeface="Arial" panose="020B0604020202020204" pitchFamily="34" charset="0"/>
              </a:rPr>
              <a:t>/</a:t>
            </a:r>
            <a:r>
              <a:rPr lang="ko-KR" altLang="en-US" sz="1400" dirty="0">
                <a:latin typeface="Arial" panose="020B0604020202020204" pitchFamily="34" charset="0"/>
                <a:ea typeface="나눔스퀘어 Bold" panose="020B0600000101010101" pitchFamily="34" charset="-127"/>
                <a:cs typeface="Arial" panose="020B0604020202020204" pitchFamily="34" charset="0"/>
              </a:rPr>
              <a:t>교육비 증명서</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a:p>
            <a:pPr algn="ct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4" name="직사각형 13"/>
          <p:cNvSpPr/>
          <p:nvPr/>
        </p:nvSpPr>
        <p:spPr>
          <a:xfrm>
            <a:off x="10214558" y="1694902"/>
            <a:ext cx="955466" cy="20666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8"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2678076" y="4490176"/>
            <a:ext cx="516250" cy="127433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D743BFD-AAC9-4887-884E-645680280E39}"/>
              </a:ext>
            </a:extLst>
          </p:cNvPr>
          <p:cNvSpPr txBox="1"/>
          <p:nvPr/>
        </p:nvSpPr>
        <p:spPr>
          <a:xfrm>
            <a:off x="1694929" y="3909474"/>
            <a:ext cx="1745991" cy="523220"/>
          </a:xfrm>
          <a:prstGeom prst="rect">
            <a:avLst/>
          </a:prstGeom>
          <a:noFill/>
        </p:spPr>
        <p:txBody>
          <a:bodyPr wrap="none" rtlCol="0">
            <a:spAutoFit/>
          </a:bodyPr>
          <a:lstStyle/>
          <a:p>
            <a:pPr algn="ctr"/>
            <a:r>
              <a:rPr lang="en-US" altLang="ko-KR" sz="1400" dirty="0">
                <a:latin typeface="Arial" panose="020B0604020202020204" pitchFamily="34" charset="0"/>
                <a:ea typeface="나눔스퀘어 Bold" panose="020B0600000101010101" pitchFamily="34" charset="-127"/>
                <a:cs typeface="Arial" panose="020B0604020202020204" pitchFamily="34" charset="0"/>
              </a:rPr>
              <a:t>Click</a:t>
            </a:r>
          </a:p>
          <a:p>
            <a:pPr algn="ctr"/>
            <a:r>
              <a:rPr lang="ko-KR" altLang="en-US" sz="1400" dirty="0">
                <a:latin typeface="Arial" panose="020B0604020202020204" pitchFamily="34" charset="0"/>
                <a:ea typeface="나눔스퀘어 Bold" panose="020B0600000101010101" pitchFamily="34" charset="-127"/>
                <a:cs typeface="Arial" panose="020B0604020202020204" pitchFamily="34" charset="0"/>
              </a:rPr>
              <a:t>등록금 납부 확인서</a:t>
            </a:r>
            <a:endParaRPr lang="en-US" altLang="ko-KR" sz="1400" dirty="0">
              <a:latin typeface="Arial" panose="020B0604020202020204" pitchFamily="34" charset="0"/>
              <a:ea typeface="나눔스퀘어 Bold" panose="020B0600000101010101" pitchFamily="34" charset="-127"/>
              <a:cs typeface="Arial" panose="020B0604020202020204" pitchFamily="34" charset="0"/>
            </a:endParaRPr>
          </a:p>
        </p:txBody>
      </p:sp>
    </p:spTree>
    <p:extLst>
      <p:ext uri="{BB962C8B-B14F-4D97-AF65-F5344CB8AC3E}">
        <p14:creationId xmlns:p14="http://schemas.microsoft.com/office/powerpoint/2010/main" val="3833587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528437" y="2172404"/>
            <a:ext cx="10976108" cy="830997"/>
          </a:xfrm>
          <a:prstGeom prst="rect">
            <a:avLst/>
          </a:prstGeom>
          <a:noFill/>
        </p:spPr>
        <p:txBody>
          <a:bodyPr wrap="square" rtlCol="0">
            <a:spAutoFit/>
          </a:bodyPr>
          <a:lstStyle/>
          <a:p>
            <a:pPr algn="ctr"/>
            <a:r>
              <a:rPr lang="en-US" altLang="ko-KR" sz="4800" dirty="0">
                <a:solidFill>
                  <a:schemeClr val="accent5">
                    <a:lumMod val="50000"/>
                  </a:schemeClr>
                </a:solidFill>
                <a:latin typeface="Arial" panose="020B0604020202020204" pitchFamily="34" charset="0"/>
                <a:cs typeface="Arial" panose="020B0604020202020204" pitchFamily="34" charset="0"/>
              </a:rPr>
              <a:t>VI. </a:t>
            </a:r>
            <a:r>
              <a:rPr lang="en-US" altLang="ko-KR" sz="4800" dirty="0" err="1">
                <a:solidFill>
                  <a:schemeClr val="accent5">
                    <a:lumMod val="50000"/>
                  </a:schemeClr>
                </a:solidFill>
                <a:latin typeface="Arial" panose="020B0604020202020204" pitchFamily="34" charset="0"/>
                <a:cs typeface="Arial" panose="020B0604020202020204" pitchFamily="34" charset="0"/>
              </a:rPr>
              <a:t>Hướng</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dẫn</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đăng</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kí</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môn</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học</a:t>
            </a:r>
            <a:endParaRPr lang="en-US" altLang="ko-KR" sz="4800" dirty="0">
              <a:solidFill>
                <a:schemeClr val="accent5">
                  <a:lumMod val="50000"/>
                </a:schemeClr>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2691039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40" y="140051"/>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312021" y="3495283"/>
            <a:ext cx="11183292" cy="421462"/>
          </a:xfrm>
          <a:prstGeom prst="rect">
            <a:avLst/>
          </a:prstGeom>
          <a:solidFill>
            <a:schemeClr val="accent2">
              <a:lumMod val="40000"/>
              <a:lumOff val="60000"/>
            </a:schemeClr>
          </a:solidFill>
          <a:ln w="19050">
            <a:solidFill>
              <a:schemeClr val="accent2"/>
            </a:solidFill>
          </a:ln>
        </p:spPr>
        <p:txBody>
          <a:bodyPr wrap="square" rtlCol="0">
            <a:spAutoFit/>
          </a:bodyPr>
          <a:lstStyle/>
          <a:p>
            <a:pPr>
              <a:lnSpc>
                <a:spcPct val="150000"/>
              </a:lnSpc>
            </a:pPr>
            <a:r>
              <a:rPr lang="en-US" altLang="ko-KR" sz="1600" dirty="0">
                <a:solidFill>
                  <a:srgbClr val="002060"/>
                </a:solidFill>
                <a:latin typeface="Arial" panose="020B0604020202020204" pitchFamily="34" charset="0"/>
                <a:cs typeface="Arial" panose="020B0604020202020204" pitchFamily="34" charset="0"/>
              </a:rPr>
              <a:t>2. </a:t>
            </a:r>
            <a:r>
              <a:rPr lang="vi-VN" altLang="ko-KR" sz="1600" dirty="0">
                <a:solidFill>
                  <a:srgbClr val="002060"/>
                </a:solidFill>
                <a:latin typeface="Arial" panose="020B0604020202020204" pitchFamily="34" charset="0"/>
                <a:cs typeface="Arial" panose="020B0604020202020204" pitchFamily="34" charset="0"/>
              </a:rPr>
              <a:t>Trang chủ trường Kwangwoon </a:t>
            </a:r>
            <a:r>
              <a:rPr lang="en-US" altLang="ko-KR" sz="1600" dirty="0">
                <a:solidFill>
                  <a:srgbClr val="002060"/>
                </a:solidFill>
                <a:latin typeface="Arial" panose="020B0604020202020204" pitchFamily="34" charset="0"/>
                <a:cs typeface="Arial" panose="020B0604020202020204" pitchFamily="34" charset="0"/>
              </a:rPr>
              <a:t>(</a:t>
            </a:r>
            <a:r>
              <a:rPr lang="en-US" altLang="ko-KR" sz="1600" dirty="0">
                <a:solidFill>
                  <a:srgbClr val="002060"/>
                </a:solidFill>
                <a:latin typeface="Arial" panose="020B0604020202020204" pitchFamily="34" charset="0"/>
                <a:cs typeface="Arial" panose="020B0604020202020204" pitchFamily="34" charset="0"/>
                <a:hlinkClick r:id="rId5">
                  <a:extLst>
                    <a:ext uri="{A12FA001-AC4F-418D-AE19-62706E023703}">
                      <ahyp:hlinkClr xmlns="" xmlns:ahyp="http://schemas.microsoft.com/office/drawing/2018/hyperlinkcolor" val="tx"/>
                    </a:ext>
                  </a:extLst>
                </a:hlinkClick>
              </a:rPr>
              <a:t>www.kw.ac.kr</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và </a:t>
            </a:r>
            <a:r>
              <a:rPr lang="vi-VN" altLang="ko-KR" sz="1600" b="1" dirty="0">
                <a:solidFill>
                  <a:srgbClr val="002060"/>
                </a:solidFill>
                <a:cs typeface="Arial" panose="020B0604020202020204" pitchFamily="34" charset="0"/>
              </a:rPr>
              <a:t>Click</a:t>
            </a:r>
            <a:r>
              <a:rPr lang="ko-KR" altLang="en-US" sz="1600" dirty="0">
                <a:solidFill>
                  <a:srgbClr val="002060"/>
                </a:solidFill>
                <a:latin typeface="Arial" panose="020B0604020202020204" pitchFamily="34" charset="0"/>
                <a:cs typeface="Arial" panose="020B0604020202020204" pitchFamily="34" charset="0"/>
              </a:rPr>
              <a:t> </a:t>
            </a:r>
            <a:r>
              <a:rPr lang="vi-VN" altLang="ko-KR" sz="1600" b="1" dirty="0">
                <a:solidFill>
                  <a:srgbClr val="002060"/>
                </a:solidFill>
                <a:latin typeface="Arial" panose="020B0604020202020204" pitchFamily="34" charset="0"/>
                <a:cs typeface="Arial" panose="020B0604020202020204" pitchFamily="34" charset="0"/>
              </a:rPr>
              <a:t>Trang chủ KLAS </a:t>
            </a:r>
            <a:r>
              <a:rPr lang="en-US" altLang="ko-KR" sz="1600" b="1" dirty="0">
                <a:solidFill>
                  <a:srgbClr val="002060"/>
                </a:solidFill>
                <a:latin typeface="Arial" panose="020B0604020202020204" pitchFamily="34" charset="0"/>
                <a:cs typeface="Arial" panose="020B0604020202020204" pitchFamily="34" charset="0"/>
              </a:rPr>
              <a:t>(</a:t>
            </a:r>
            <a:r>
              <a:rPr lang="en-US" altLang="ko-KR" sz="1600" b="1" dirty="0">
                <a:solidFill>
                  <a:srgbClr val="002060"/>
                </a:solidFill>
                <a:latin typeface="Arial" panose="020B0604020202020204" pitchFamily="34" charset="0"/>
                <a:cs typeface="Arial" panose="020B0604020202020204" pitchFamily="34" charset="0"/>
                <a:hlinkClick r:id="rId6">
                  <a:extLst>
                    <a:ext uri="{A12FA001-AC4F-418D-AE19-62706E023703}">
                      <ahyp:hlinkClr xmlns="" xmlns:ahyp="http://schemas.microsoft.com/office/drawing/2018/hyperlinkcolor" val="tx"/>
                    </a:ext>
                  </a:extLst>
                </a:hlinkClick>
              </a:rPr>
              <a:t>https://klas.kw.ac.kr/</a:t>
            </a:r>
            <a:r>
              <a:rPr lang="en-US" altLang="ko-KR" sz="1600" b="1" dirty="0">
                <a:solidFill>
                  <a:srgbClr val="002060"/>
                </a:solidFill>
                <a:latin typeface="Arial" panose="020B0604020202020204" pitchFamily="34" charset="0"/>
                <a:cs typeface="Arial" panose="020B0604020202020204" pitchFamily="34" charset="0"/>
              </a:rPr>
              <a:t>) </a:t>
            </a:r>
            <a:endParaRPr lang="ko-KR" altLang="en-US" sz="1600" dirty="0">
              <a:solidFill>
                <a:srgbClr val="002060"/>
              </a:solidFill>
              <a:latin typeface="Arial" panose="020B0604020202020204" pitchFamily="34" charset="0"/>
              <a:cs typeface="Arial" panose="020B0604020202020204" pitchFamily="34" charset="0"/>
            </a:endParaRPr>
          </a:p>
        </p:txBody>
      </p:sp>
      <p:sp>
        <p:nvSpPr>
          <p:cNvPr id="13" name="TextBox 12"/>
          <p:cNvSpPr txBox="1"/>
          <p:nvPr/>
        </p:nvSpPr>
        <p:spPr>
          <a:xfrm>
            <a:off x="310392" y="714635"/>
            <a:ext cx="11184921" cy="2630015"/>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1. </a:t>
            </a:r>
            <a:r>
              <a:rPr lang="en-US" altLang="ko-KR" sz="1600" dirty="0" err="1">
                <a:solidFill>
                  <a:srgbClr val="002060"/>
                </a:solidFill>
                <a:latin typeface="Arial" panose="020B0604020202020204" pitchFamily="34" charset="0"/>
                <a:cs typeface="Arial" panose="020B0604020202020204" pitchFamily="34" charset="0"/>
              </a:rPr>
              <a:t>Kiểm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tra</a:t>
            </a:r>
            <a:r>
              <a:rPr lang="ko-KR" altLang="en-US" sz="1600"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lịch</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đăng</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kí</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môn</a:t>
            </a:r>
            <a:r>
              <a:rPr lang="ko-KR" altLang="en-US" sz="1600" b="1"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có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thể</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mỗi</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ngày</a:t>
            </a:r>
            <a:r>
              <a:rPr lang="ko-KR" altLang="en-US" sz="1600"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Arial" panose="020B0604020202020204" pitchFamily="34" charset="0"/>
                <a:cs typeface="Arial" panose="020B0604020202020204" pitchFamily="34" charset="0"/>
              </a:rPr>
              <a:t>10 </a:t>
            </a:r>
            <a:r>
              <a:rPr lang="en-US" altLang="ko-KR" sz="1600" b="1" dirty="0" err="1">
                <a:solidFill>
                  <a:srgbClr val="002060"/>
                </a:solidFill>
                <a:latin typeface="Arial" panose="020B0604020202020204" pitchFamily="34" charset="0"/>
                <a:cs typeface="Arial" panose="020B0604020202020204" pitchFamily="34" charset="0"/>
              </a:rPr>
              <a:t>giờ</a:t>
            </a:r>
            <a:r>
              <a:rPr lang="en-US" altLang="ko-KR" sz="1600" b="1" dirty="0">
                <a:solidFill>
                  <a:srgbClr val="002060"/>
                </a:solidFill>
                <a:latin typeface="Arial" panose="020B0604020202020204" pitchFamily="34" charset="0"/>
                <a:cs typeface="Arial" panose="020B0604020202020204" pitchFamily="34" charset="0"/>
              </a:rPr>
              <a:t> ~ 4 </a:t>
            </a:r>
            <a:r>
              <a:rPr lang="en-US" altLang="ko-KR" sz="1600" b="1" dirty="0" err="1">
                <a:solidFill>
                  <a:srgbClr val="002060"/>
                </a:solidFill>
                <a:latin typeface="Arial" panose="020B0604020202020204" pitchFamily="34" charset="0"/>
                <a:cs typeface="Arial" panose="020B0604020202020204" pitchFamily="34" charset="0"/>
              </a:rPr>
              <a:t>giờ</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en-US" altLang="ko-KR" sz="1600" dirty="0" err="1">
                <a:solidFill>
                  <a:srgbClr val="002060"/>
                </a:solidFill>
                <a:latin typeface="Arial" panose="020B0604020202020204" pitchFamily="34" charset="0"/>
                <a:cs typeface="Arial" panose="020B0604020202020204" pitchFamily="34" charset="0"/>
              </a:rPr>
              <a:t>Sinh</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nhất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ngày</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23/2(</a:t>
            </a:r>
            <a:r>
              <a:rPr lang="en-US" altLang="ko-KR" sz="1600" dirty="0" err="1">
                <a:solidFill>
                  <a:srgbClr val="002060"/>
                </a:solidFill>
                <a:latin typeface="Arial" panose="020B0604020202020204" pitchFamily="34" charset="0"/>
                <a:cs typeface="Arial" panose="020B0604020202020204" pitchFamily="34" charset="0"/>
              </a:rPr>
              <a:t>Thứ</a:t>
            </a:r>
            <a:r>
              <a:rPr lang="en-US" altLang="ko-KR" sz="1600" dirty="0">
                <a:solidFill>
                  <a:srgbClr val="002060"/>
                </a:solidFill>
                <a:latin typeface="Arial" panose="020B0604020202020204" pitchFamily="34" charset="0"/>
                <a:cs typeface="Arial" panose="020B0604020202020204" pitchFamily="34" charset="0"/>
              </a:rPr>
              <a:t> 3)</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a:t>
            </a:r>
            <a:r>
              <a:rPr lang="vi-VN" altLang="ko-KR" sz="1600" dirty="0">
                <a:solidFill>
                  <a:srgbClr val="002060"/>
                </a:solidFill>
                <a:latin typeface="Arial" panose="020B0604020202020204" pitchFamily="34" charset="0"/>
                <a:cs typeface="Arial" panose="020B0604020202020204" pitchFamily="34" charset="0"/>
              </a:rPr>
              <a:t>Trường hợp học sinh không đăng kí được môn nào</a:t>
            </a:r>
            <a:r>
              <a:rPr lang="en-US" altLang="ko-KR" sz="1600" dirty="0">
                <a:solidFill>
                  <a:srgbClr val="002060"/>
                </a:solidFill>
                <a:latin typeface="Arial" panose="020B0604020202020204" pitchFamily="34" charset="0"/>
                <a:cs typeface="Arial" panose="020B0604020202020204" pitchFamily="34" charset="0"/>
              </a:rPr>
              <a:t>: 24/2(</a:t>
            </a:r>
            <a:r>
              <a:rPr lang="en-US" altLang="ko-KR" sz="1600" dirty="0" err="1">
                <a:solidFill>
                  <a:srgbClr val="002060"/>
                </a:solidFill>
                <a:latin typeface="Arial" panose="020B0604020202020204" pitchFamily="34" charset="0"/>
                <a:cs typeface="Arial" panose="020B0604020202020204" pitchFamily="34" charset="0"/>
              </a:rPr>
              <a:t>Thứ</a:t>
            </a:r>
            <a:r>
              <a:rPr lang="en-US" altLang="ko-KR" sz="1600" dirty="0">
                <a:solidFill>
                  <a:srgbClr val="002060"/>
                </a:solidFill>
                <a:latin typeface="Arial" panose="020B0604020202020204" pitchFamily="34" charset="0"/>
                <a:cs typeface="Arial" panose="020B0604020202020204" pitchFamily="34" charset="0"/>
              </a:rPr>
              <a:t> 4)- 5/3(</a:t>
            </a:r>
            <a:r>
              <a:rPr lang="en-US" altLang="ko-KR" sz="1600" dirty="0" err="1">
                <a:solidFill>
                  <a:srgbClr val="002060"/>
                </a:solidFill>
                <a:latin typeface="Arial" panose="020B0604020202020204" pitchFamily="34" charset="0"/>
                <a:cs typeface="Arial" panose="020B0604020202020204" pitchFamily="34" charset="0"/>
              </a:rPr>
              <a:t>Thứ</a:t>
            </a:r>
            <a:r>
              <a:rPr lang="en-US" altLang="ko-KR" sz="1600" dirty="0">
                <a:solidFill>
                  <a:srgbClr val="002060"/>
                </a:solidFill>
                <a:latin typeface="Arial" panose="020B0604020202020204" pitchFamily="34" charset="0"/>
                <a:cs typeface="Arial" panose="020B0604020202020204" pitchFamily="34" charset="0"/>
              </a:rPr>
              <a:t> 6), </a:t>
            </a:r>
            <a:r>
              <a:rPr lang="vi-VN" altLang="ko-KR" sz="1600" dirty="0">
                <a:solidFill>
                  <a:srgbClr val="002060"/>
                </a:solidFill>
                <a:latin typeface="Arial" panose="020B0604020202020204" pitchFamily="34" charset="0"/>
                <a:cs typeface="Arial" panose="020B0604020202020204" pitchFamily="34" charset="0"/>
              </a:rPr>
              <a:t>trong khoảng thời gian trên chỉ đăng kí được trong vòng một ngày duy nhất ( trừ thứ 7, chủ nhật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3) </a:t>
            </a:r>
            <a:r>
              <a:rPr lang="en-US" altLang="ko-KR" sz="1600" dirty="0" err="1">
                <a:solidFill>
                  <a:srgbClr val="002060"/>
                </a:solidFill>
                <a:latin typeface="Arial" panose="020B0604020202020204" pitchFamily="34" charset="0"/>
                <a:cs typeface="Arial" panose="020B0604020202020204" pitchFamily="34" charset="0"/>
              </a:rPr>
              <a:t>Thời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gian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thay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đổi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môn</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9/3(</a:t>
            </a:r>
            <a:r>
              <a:rPr lang="en-US" altLang="ko-KR" sz="1600" dirty="0" err="1">
                <a:solidFill>
                  <a:srgbClr val="002060"/>
                </a:solidFill>
                <a:latin typeface="Arial" panose="020B0604020202020204" pitchFamily="34" charset="0"/>
                <a:cs typeface="Arial" panose="020B0604020202020204" pitchFamily="34" charset="0"/>
              </a:rPr>
              <a:t>Thứ</a:t>
            </a:r>
            <a:r>
              <a:rPr lang="en-US" altLang="ko-KR" sz="1600" dirty="0">
                <a:solidFill>
                  <a:srgbClr val="002060"/>
                </a:solidFill>
                <a:latin typeface="Arial" panose="020B0604020202020204" pitchFamily="34" charset="0"/>
                <a:cs typeface="Arial" panose="020B0604020202020204" pitchFamily="34" charset="0"/>
              </a:rPr>
              <a:t> 5)-10/3(</a:t>
            </a:r>
            <a:r>
              <a:rPr lang="en-US" altLang="ko-KR" sz="1600" dirty="0" err="1">
                <a:solidFill>
                  <a:srgbClr val="002060"/>
                </a:solidFill>
                <a:latin typeface="Arial" panose="020B0604020202020204" pitchFamily="34" charset="0"/>
                <a:cs typeface="Arial" panose="020B0604020202020204" pitchFamily="34" charset="0"/>
              </a:rPr>
              <a:t>Thứ</a:t>
            </a:r>
            <a:r>
              <a:rPr lang="en-US" altLang="ko-KR" sz="1600" dirty="0">
                <a:solidFill>
                  <a:srgbClr val="002060"/>
                </a:solidFill>
                <a:latin typeface="Arial" panose="020B0604020202020204" pitchFamily="34" charset="0"/>
                <a:cs typeface="Arial" panose="020B0604020202020204" pitchFamily="34" charset="0"/>
              </a:rPr>
              <a:t> 4)</a:t>
            </a:r>
          </a:p>
          <a:p>
            <a:pPr fontAlgn="base">
              <a:lnSpc>
                <a:spcPct val="150000"/>
              </a:lnSpc>
            </a:pPr>
            <a:r>
              <a:rPr lang="en-US" altLang="ko-KR" sz="1600" dirty="0">
                <a:solidFill>
                  <a:srgbClr val="FF0000"/>
                </a:solidFill>
                <a:latin typeface="Arial" panose="020B0604020202020204" pitchFamily="34" charset="0"/>
                <a:cs typeface="Arial" panose="020B0604020202020204" pitchFamily="34" charset="0"/>
              </a:rPr>
              <a:t>   </a:t>
            </a:r>
            <a:r>
              <a:rPr lang="en-US" altLang="ko-KR" sz="1600" b="1" dirty="0">
                <a:solidFill>
                  <a:srgbClr val="FF0000"/>
                </a:solidFill>
                <a:latin typeface="Arial" panose="020B0604020202020204" pitchFamily="34" charset="0"/>
                <a:cs typeface="Arial" panose="020B0604020202020204" pitchFamily="34" charset="0"/>
              </a:rPr>
              <a:t>4) </a:t>
            </a:r>
            <a:r>
              <a:rPr lang="vi-VN" altLang="ko-KR" sz="1600" b="1" dirty="0">
                <a:solidFill>
                  <a:srgbClr val="002060"/>
                </a:solidFill>
                <a:latin typeface="Arial" panose="020B0604020202020204" pitchFamily="34" charset="0"/>
                <a:cs typeface="Arial" panose="020B0604020202020204" pitchFamily="34" charset="0"/>
              </a:rPr>
              <a:t>Buổi hướng dẫn đăng kí môn học do hội sinh viên Việt Nam </a:t>
            </a:r>
            <a:r>
              <a:rPr lang="ko-KR" altLang="en-US" sz="1600" b="1" dirty="0">
                <a:solidFill>
                  <a:srgbClr val="FF0000"/>
                </a:solidFill>
                <a:latin typeface="Arial" panose="020B0604020202020204" pitchFamily="34" charset="0"/>
                <a:cs typeface="Arial" panose="020B0604020202020204" pitchFamily="34" charset="0"/>
              </a:rPr>
              <a:t> </a:t>
            </a:r>
            <a:r>
              <a:rPr lang="en-US" altLang="ko-KR" sz="1600" b="1" dirty="0">
                <a:solidFill>
                  <a:srgbClr val="FF0000"/>
                </a:solidFill>
                <a:latin typeface="Arial" panose="020B0604020202020204" pitchFamily="34" charset="0"/>
                <a:cs typeface="Arial" panose="020B0604020202020204" pitchFamily="34" charset="0"/>
              </a:rPr>
              <a:t>(</a:t>
            </a:r>
            <a:r>
              <a:rPr lang="vi-VN" altLang="ko-KR" sz="1600" b="1" dirty="0">
                <a:solidFill>
                  <a:srgbClr val="FF0000"/>
                </a:solidFill>
                <a:latin typeface="Arial" panose="020B0604020202020204" pitchFamily="34" charset="0"/>
                <a:cs typeface="Arial" panose="020B0604020202020204" pitchFamily="34" charset="0"/>
              </a:rPr>
              <a:t>Sẽ thông báo sau</a:t>
            </a:r>
            <a:r>
              <a:rPr lang="en-US" altLang="ko-KR" sz="1600" b="1" dirty="0">
                <a:solidFill>
                  <a:srgbClr val="FF0000"/>
                </a:solidFill>
                <a:latin typeface="Arial" panose="020B0604020202020204" pitchFamily="34" charset="0"/>
                <a:cs typeface="Arial" panose="020B0604020202020204" pitchFamily="34" charset="0"/>
              </a:rPr>
              <a:t>)</a:t>
            </a:r>
            <a:r>
              <a:rPr lang="ko-KR" altLang="en-US" sz="1600" b="1" dirty="0">
                <a:solidFill>
                  <a:srgbClr val="FF0000"/>
                </a:solidFill>
                <a:latin typeface="Arial" panose="020B0604020202020204" pitchFamily="34" charset="0"/>
                <a:cs typeface="Arial" panose="020B0604020202020204" pitchFamily="34" charset="0"/>
              </a:rPr>
              <a:t>  </a:t>
            </a:r>
            <a:endParaRPr lang="en-US" altLang="ko-KR" sz="1600" b="1" dirty="0">
              <a:solidFill>
                <a:srgbClr val="FF0000"/>
              </a:solidFill>
              <a:latin typeface="Arial" panose="020B0604020202020204" pitchFamily="34" charset="0"/>
              <a:cs typeface="Arial" panose="020B0604020202020204" pitchFamily="34" charset="0"/>
            </a:endParaRPr>
          </a:p>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    5) </a:t>
            </a:r>
            <a:r>
              <a:rPr lang="vi-VN" altLang="ko-KR" sz="1600" b="1" dirty="0">
                <a:solidFill>
                  <a:srgbClr val="002060"/>
                </a:solidFill>
                <a:latin typeface="Arial" panose="020B0604020202020204" pitchFamily="34" charset="0"/>
                <a:cs typeface="Arial" panose="020B0604020202020204" pitchFamily="34" charset="0"/>
              </a:rPr>
              <a:t>Hướng dẫn đăng ký môn học </a:t>
            </a:r>
            <a:r>
              <a:rPr lang="en-US" altLang="ko-KR" sz="1600" b="1" dirty="0">
                <a:solidFill>
                  <a:srgbClr val="002060"/>
                </a:solidFill>
                <a:latin typeface="Arial" panose="020B0604020202020204" pitchFamily="34" charset="0"/>
                <a:cs typeface="Arial" panose="020B0604020202020204" pitchFamily="34" charset="0"/>
                <a:hlinkClick r:id="rId7"/>
              </a:rPr>
              <a:t>www.kw.ac.kr/ko/life/notice.jsp?BoardMode=view&amp;DUID=35178</a:t>
            </a:r>
            <a:endParaRPr lang="en-US" altLang="ko-KR" sz="1600" b="1" dirty="0">
              <a:solidFill>
                <a:srgbClr val="002060"/>
              </a:solidFill>
              <a:latin typeface="Arial" panose="020B0604020202020204" pitchFamily="34" charset="0"/>
              <a:cs typeface="Arial" panose="020B0604020202020204" pitchFamily="34" charset="0"/>
            </a:endParaRPr>
          </a:p>
        </p:txBody>
      </p:sp>
      <p:pic>
        <p:nvPicPr>
          <p:cNvPr id="6" name="그림 5"/>
          <p:cNvPicPr>
            <a:picLocks noChangeAspect="1"/>
          </p:cNvPicPr>
          <p:nvPr/>
        </p:nvPicPr>
        <p:blipFill>
          <a:blip r:embed="rId8"/>
          <a:stretch>
            <a:fillRect/>
          </a:stretch>
        </p:blipFill>
        <p:spPr>
          <a:xfrm>
            <a:off x="6394190" y="4089784"/>
            <a:ext cx="5726801" cy="2774593"/>
          </a:xfrm>
          <a:prstGeom prst="rect">
            <a:avLst/>
          </a:prstGeom>
        </p:spPr>
      </p:pic>
      <p:sp>
        <p:nvSpPr>
          <p:cNvPr id="7" name="타원 6"/>
          <p:cNvSpPr/>
          <p:nvPr/>
        </p:nvSpPr>
        <p:spPr>
          <a:xfrm>
            <a:off x="8730216" y="4488445"/>
            <a:ext cx="805656" cy="39014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20525" y="4115378"/>
            <a:ext cx="5492446" cy="707886"/>
          </a:xfrm>
          <a:prstGeom prst="rect">
            <a:avLst/>
          </a:prstGeom>
          <a:solidFill>
            <a:srgbClr val="FFFF00"/>
          </a:solidFill>
        </p:spPr>
        <p:txBody>
          <a:bodyPr wrap="square" rtlCol="0">
            <a:spAutoFit/>
          </a:bodyPr>
          <a:lstStyle/>
          <a:p>
            <a:r>
              <a:rPr lang="en-US" altLang="ko-KR" sz="1600" dirty="0">
                <a:solidFill>
                  <a:srgbClr val="002060"/>
                </a:solidFill>
              </a:rPr>
              <a:t> </a:t>
            </a:r>
            <a:r>
              <a:rPr lang="vi-VN" altLang="ko-KR" sz="1600" dirty="0">
                <a:solidFill>
                  <a:srgbClr val="002060"/>
                </a:solidFill>
              </a:rPr>
              <a:t>Danh sách môn học kỳ 1-2021 </a:t>
            </a:r>
            <a:r>
              <a:rPr lang="en-US" altLang="ko-KR" sz="1200" dirty="0">
                <a:solidFill>
                  <a:srgbClr val="002060"/>
                </a:solidFill>
                <a:hlinkClick r:id="rId9"/>
              </a:rPr>
              <a:t>www.kw.ac.kr/ko/life/notice.jsp?BoardMode=view&amp;DUID=35176</a:t>
            </a:r>
            <a:endParaRPr lang="en-US" altLang="ko-KR" sz="1200" dirty="0">
              <a:solidFill>
                <a:srgbClr val="002060"/>
              </a:solidFill>
            </a:endParaRPr>
          </a:p>
          <a:p>
            <a:endParaRPr lang="en-US" altLang="ko-KR" sz="1200" dirty="0">
              <a:solidFill>
                <a:srgbClr val="002060"/>
              </a:solidFill>
            </a:endParaRPr>
          </a:p>
        </p:txBody>
      </p:sp>
      <p:sp>
        <p:nvSpPr>
          <p:cNvPr id="15" name="TextBox 14"/>
          <p:cNvSpPr txBox="1"/>
          <p:nvPr/>
        </p:nvSpPr>
        <p:spPr>
          <a:xfrm>
            <a:off x="71009" y="5071243"/>
            <a:ext cx="6032572" cy="702949"/>
          </a:xfrm>
          <a:prstGeom prst="rect">
            <a:avLst/>
          </a:prstGeom>
          <a:solidFill>
            <a:srgbClr val="FFFF00"/>
          </a:solidFill>
        </p:spPr>
        <p:txBody>
          <a:bodyPr wrap="square" rtlCol="0">
            <a:spAutoFit/>
          </a:bodyPr>
          <a:lstStyle/>
          <a:p>
            <a:pPr fontAlgn="base">
              <a:lnSpc>
                <a:spcPct val="150000"/>
              </a:lnSpc>
            </a:pPr>
            <a:r>
              <a:rPr lang="en-US" altLang="ko-KR" sz="1600" dirty="0">
                <a:solidFill>
                  <a:srgbClr val="002060"/>
                </a:solidFill>
              </a:rPr>
              <a:t> </a:t>
            </a:r>
            <a:r>
              <a:rPr lang="vi-VN" altLang="ko-KR" sz="1600" dirty="0">
                <a:solidFill>
                  <a:srgbClr val="002060"/>
                </a:solidFill>
              </a:rPr>
              <a:t>Hướng dẫn đăng ký môn học kỳ 1- 2021 </a:t>
            </a:r>
            <a:r>
              <a:rPr lang="en-US" altLang="ko-KR" sz="1600" b="1" dirty="0">
                <a:solidFill>
                  <a:srgbClr val="002060"/>
                </a:solidFill>
              </a:rPr>
              <a:t>(</a:t>
            </a:r>
            <a:r>
              <a:rPr lang="vi-VN" altLang="ko-KR" sz="1600" b="1" dirty="0">
                <a:solidFill>
                  <a:srgbClr val="002060"/>
                </a:solidFill>
              </a:rPr>
              <a:t>Bao gồm cả video</a:t>
            </a:r>
            <a:r>
              <a:rPr lang="en-US" altLang="ko-KR" sz="1600" b="1" dirty="0">
                <a:solidFill>
                  <a:srgbClr val="002060"/>
                </a:solidFill>
              </a:rPr>
              <a:t>)</a:t>
            </a:r>
            <a:r>
              <a:rPr lang="ko-KR" altLang="en-US" sz="1600" dirty="0">
                <a:solidFill>
                  <a:srgbClr val="002060"/>
                </a:solidFill>
              </a:rPr>
              <a:t> </a:t>
            </a:r>
            <a:r>
              <a:rPr lang="en-US" altLang="ko-KR" sz="1200" b="1" dirty="0">
                <a:solidFill>
                  <a:srgbClr val="002060"/>
                </a:solidFill>
                <a:latin typeface="+mn-ea"/>
                <a:hlinkClick r:id="rId7"/>
              </a:rPr>
              <a:t>www.kw.ac.kr/ko/life/notice.jsp?BoardMode=view&amp;DUID=35178</a:t>
            </a:r>
            <a:endParaRPr lang="en-US" altLang="ko-KR" sz="1200" dirty="0">
              <a:solidFill>
                <a:srgbClr val="002060"/>
              </a:solidFill>
            </a:endParaRPr>
          </a:p>
        </p:txBody>
      </p:sp>
    </p:spTree>
    <p:extLst>
      <p:ext uri="{BB962C8B-B14F-4D97-AF65-F5344CB8AC3E}">
        <p14:creationId xmlns:p14="http://schemas.microsoft.com/office/powerpoint/2010/main" val="491965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53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69227" y="981314"/>
            <a:ext cx="11309747" cy="4478662"/>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3.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nhập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hệ</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thống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b="1" dirty="0">
                <a:solidFill>
                  <a:srgbClr val="002060"/>
                </a:solidFill>
                <a:latin typeface="Arial" panose="020B0604020202020204" pitchFamily="34" charset="0"/>
                <a:cs typeface="Arial" panose="020B0604020202020204" pitchFamily="34" charset="0"/>
              </a:rPr>
              <a:t>KLAS</a:t>
            </a:r>
          </a:p>
          <a:p>
            <a:pPr marL="342900" indent="-342900" fontAlgn="base">
              <a:lnSpc>
                <a:spcPct val="150000"/>
              </a:lnSpc>
              <a:buAutoNum type="arabicParenR"/>
            </a:pPr>
            <a:r>
              <a:rPr lang="en-GB" altLang="ko-KR" sz="1600" dirty="0" err="1">
                <a:solidFill>
                  <a:srgbClr val="002060"/>
                </a:solidFill>
                <a:latin typeface="Arial" panose="020B0604020202020204" pitchFamily="34" charset="0"/>
                <a:cs typeface="Arial" panose="020B0604020202020204" pitchFamily="34" charset="0"/>
              </a:rPr>
              <a:t>Tra</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cứu</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mã</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số</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sinh</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viên</a:t>
            </a:r>
            <a:r>
              <a:rPr lang="en-GB" altLang="ko-KR" sz="1600" dirty="0">
                <a:solidFill>
                  <a:srgbClr val="002060"/>
                </a:solidFill>
                <a:latin typeface="Arial" panose="020B0604020202020204" pitchFamily="34" charset="0"/>
                <a:cs typeface="Arial" panose="020B0604020202020204" pitchFamily="34" charset="0"/>
              </a:rPr>
              <a:t> : </a:t>
            </a:r>
            <a:r>
              <a:rPr lang="ko-KR" altLang="en-US" sz="1600" dirty="0">
                <a:solidFill>
                  <a:srgbClr val="002060"/>
                </a:solidFill>
                <a:latin typeface="Arial" panose="020B0604020202020204" pitchFamily="34" charset="0"/>
                <a:cs typeface="Arial" panose="020B0604020202020204" pitchFamily="34" charset="0"/>
              </a:rPr>
              <a:t>개인번호조회</a:t>
            </a:r>
            <a:r>
              <a:rPr lang="en-US" altLang="ko-KR" sz="1600" dirty="0">
                <a:solidFill>
                  <a:srgbClr val="002060"/>
                </a:solidFill>
                <a:latin typeface="Arial" panose="020B0604020202020204" pitchFamily="34" charset="0"/>
                <a:cs typeface="Arial" panose="020B0604020202020204" pitchFamily="34" charset="0"/>
              </a:rPr>
              <a:t>-&gt; </a:t>
            </a:r>
            <a:r>
              <a:rPr lang="en-GB" altLang="ko-KR" sz="1600" dirty="0" err="1">
                <a:solidFill>
                  <a:srgbClr val="002060"/>
                </a:solidFill>
                <a:latin typeface="Arial" panose="020B0604020202020204" pitchFamily="34" charset="0"/>
                <a:cs typeface="Arial" panose="020B0604020202020204" pitchFamily="34" charset="0"/>
              </a:rPr>
              <a:t>Tên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tên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tiếng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Hàn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khi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kí</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nhập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học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và</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ngày</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tháng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năm</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sinh</a:t>
            </a:r>
            <a:r>
              <a:rPr lang="en-GB" altLang="ko-KR" sz="1600" dirty="0">
                <a:solidFill>
                  <a:srgbClr val="002060"/>
                </a:solidFill>
                <a:latin typeface="Arial" panose="020B0604020202020204" pitchFamily="34" charset="0"/>
                <a:cs typeface="Arial" panose="020B0604020202020204" pitchFamily="34" charset="0"/>
              </a:rPr>
              <a:t> (6 </a:t>
            </a:r>
            <a:r>
              <a:rPr lang="en-GB" altLang="ko-KR" sz="1600" dirty="0" err="1">
                <a:solidFill>
                  <a:srgbClr val="002060"/>
                </a:solidFill>
                <a:latin typeface="Arial" panose="020B0604020202020204" pitchFamily="34" charset="0"/>
                <a:cs typeface="Arial" panose="020B0604020202020204" pitchFamily="34" charset="0"/>
              </a:rPr>
              <a:t>chữ</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cái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vd</a:t>
            </a:r>
            <a:r>
              <a:rPr lang="en-GB" altLang="ko-KR" sz="1600" dirty="0">
                <a:solidFill>
                  <a:srgbClr val="002060"/>
                </a:solidFill>
                <a:latin typeface="Arial" panose="020B0604020202020204" pitchFamily="34" charset="0"/>
                <a:cs typeface="Arial" panose="020B0604020202020204" pitchFamily="34" charset="0"/>
              </a:rPr>
              <a:t> : 980502) </a:t>
            </a:r>
            <a:r>
              <a:rPr lang="en-GB" altLang="ko-KR" sz="1600" dirty="0" err="1">
                <a:solidFill>
                  <a:srgbClr val="002060"/>
                </a:solidFill>
                <a:latin typeface="Arial" panose="020B0604020202020204" pitchFamily="34" charset="0"/>
                <a:cs typeface="Arial" panose="020B0604020202020204" pitchFamily="34" charset="0"/>
              </a:rPr>
              <a:t>để</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tìm</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mã</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số</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sinh</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viên</a:t>
            </a:r>
            <a:endParaRPr lang="en-GB"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marL="342900" indent="-342900" fontAlgn="base">
              <a:lnSpc>
                <a:spcPct val="150000"/>
              </a:lnSpc>
              <a:buAutoNum type="arabicParenR"/>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12" name="그림 11">
            <a:extLst>
              <a:ext uri="{FF2B5EF4-FFF2-40B4-BE49-F238E27FC236}">
                <a16:creationId xmlns:a16="http://schemas.microsoft.com/office/drawing/2014/main" id="{7B450577-6BAE-45AD-9604-66B3634679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044" y="2155371"/>
            <a:ext cx="4719583" cy="2715410"/>
          </a:xfrm>
          <a:prstGeom prst="rect">
            <a:avLst/>
          </a:prstGeom>
        </p:spPr>
      </p:pic>
      <p:pic>
        <p:nvPicPr>
          <p:cNvPr id="14" name="그림 13">
            <a:extLst>
              <a:ext uri="{FF2B5EF4-FFF2-40B4-BE49-F238E27FC236}">
                <a16:creationId xmlns:a16="http://schemas.microsoft.com/office/drawing/2014/main" id="{6B5936B0-35A3-40B1-80DC-ECFCB39BD0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91189" y="2107588"/>
            <a:ext cx="6071970" cy="2800277"/>
          </a:xfrm>
          <a:prstGeom prst="rect">
            <a:avLst/>
          </a:prstGeom>
        </p:spPr>
      </p:pic>
      <p:sp>
        <p:nvSpPr>
          <p:cNvPr id="15" name="화살표: 오른쪽 14">
            <a:extLst>
              <a:ext uri="{FF2B5EF4-FFF2-40B4-BE49-F238E27FC236}">
                <a16:creationId xmlns:a16="http://schemas.microsoft.com/office/drawing/2014/main" id="{C46D5AF5-7172-49EE-AC0B-F67E204D8FAC}"/>
              </a:ext>
            </a:extLst>
          </p:cNvPr>
          <p:cNvSpPr/>
          <p:nvPr/>
        </p:nvSpPr>
        <p:spPr>
          <a:xfrm>
            <a:off x="5064400" y="3246870"/>
            <a:ext cx="401547" cy="523220"/>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ko-KR" altLang="en-US"/>
          </a:p>
        </p:txBody>
      </p:sp>
      <p:sp>
        <p:nvSpPr>
          <p:cNvPr id="17" name="TextBox 16">
            <a:extLst>
              <a:ext uri="{FF2B5EF4-FFF2-40B4-BE49-F238E27FC236}">
                <a16:creationId xmlns:a16="http://schemas.microsoft.com/office/drawing/2014/main" id="{BF0C88AA-C8A0-4F48-A435-970B7B35CC19}"/>
              </a:ext>
            </a:extLst>
          </p:cNvPr>
          <p:cNvSpPr txBox="1"/>
          <p:nvPr/>
        </p:nvSpPr>
        <p:spPr>
          <a:xfrm>
            <a:off x="366448" y="5025563"/>
            <a:ext cx="4212467" cy="369332"/>
          </a:xfrm>
          <a:prstGeom prst="rect">
            <a:avLst/>
          </a:prstGeom>
          <a:solidFill>
            <a:srgbClr val="FFFF00"/>
          </a:solidFill>
        </p:spPr>
        <p:txBody>
          <a:bodyPr wrap="square" rtlCol="0">
            <a:spAutoFit/>
          </a:bodyPr>
          <a:lstStyle/>
          <a:p>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Kiểm</a:t>
            </a:r>
            <a:r>
              <a:rPr lang="en-US" altLang="ko-KR" b="1" dirty="0">
                <a:solidFill>
                  <a:srgbClr val="002060"/>
                </a:solidFill>
                <a:latin typeface="Arial" panose="020B0604020202020204" pitchFamily="34" charset="0"/>
                <a:cs typeface="Arial" panose="020B0604020202020204" pitchFamily="34" charset="0"/>
              </a:rPr>
              <a:t> </a:t>
            </a:r>
            <a:r>
              <a:rPr lang="en-US" altLang="ko-KR" b="1" dirty="0" err="1">
                <a:solidFill>
                  <a:srgbClr val="002060"/>
                </a:solidFill>
                <a:latin typeface="Arial" panose="020B0604020202020204" pitchFamily="34" charset="0"/>
                <a:cs typeface="Arial" panose="020B0604020202020204" pitchFamily="34" charset="0"/>
              </a:rPr>
              <a:t>tra</a:t>
            </a:r>
            <a:r>
              <a:rPr lang="en-US" altLang="ko-KR" b="1" dirty="0">
                <a:solidFill>
                  <a:srgbClr val="002060"/>
                </a:solidFill>
                <a:latin typeface="Arial" panose="020B0604020202020204" pitchFamily="34" charset="0"/>
                <a:cs typeface="Arial" panose="020B0604020202020204" pitchFamily="34" charset="0"/>
              </a:rPr>
              <a:t> c</a:t>
            </a:r>
            <a:r>
              <a:rPr lang="vi-VN" altLang="ko-KR" b="1" dirty="0">
                <a:solidFill>
                  <a:srgbClr val="002060"/>
                </a:solidFill>
                <a:latin typeface="Arial" panose="020B0604020202020204" pitchFamily="34" charset="0"/>
                <a:cs typeface="Arial" panose="020B0604020202020204" pitchFamily="34" charset="0"/>
              </a:rPr>
              <a:t>ách đăng nhập KLAS p35</a:t>
            </a:r>
            <a:endParaRPr lang="ko-KR" altLang="en-US" b="1" dirty="0">
              <a:solidFill>
                <a:srgbClr val="002060"/>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26BDAD17-8E59-264D-92F2-981BB020F1E5}"/>
              </a:ext>
            </a:extLst>
          </p:cNvPr>
          <p:cNvSpPr txBox="1"/>
          <p:nvPr/>
        </p:nvSpPr>
        <p:spPr>
          <a:xfrm>
            <a:off x="241940" y="140051"/>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endParaRPr>
          </a:p>
        </p:txBody>
      </p:sp>
    </p:spTree>
    <p:extLst>
      <p:ext uri="{BB962C8B-B14F-4D97-AF65-F5344CB8AC3E}">
        <p14:creationId xmlns:p14="http://schemas.microsoft.com/office/powerpoint/2010/main" val="2286819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54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69227" y="860365"/>
            <a:ext cx="11555628" cy="3000950"/>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2) </a:t>
            </a:r>
            <a:r>
              <a:rPr lang="en-US" altLang="ko-KR" sz="1600" dirty="0" err="1">
                <a:solidFill>
                  <a:srgbClr val="002060"/>
                </a:solidFill>
                <a:latin typeface="Arial" panose="020B0604020202020204" pitchFamily="34" charset="0"/>
                <a:cs typeface="Arial" panose="020B0604020202020204" pitchFamily="34" charset="0"/>
              </a:rPr>
              <a:t>Lần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đầu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phải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mật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khẩu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lần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đầu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tiên</a:t>
            </a:r>
            <a:r>
              <a:rPr lang="ko-KR" altLang="en-US" sz="1600" dirty="0">
                <a:solidFill>
                  <a:srgbClr val="002060"/>
                </a:solidFill>
                <a:latin typeface="Arial" panose="020B0604020202020204" pitchFamily="34" charset="0"/>
                <a:cs typeface="Arial" panose="020B0604020202020204" pitchFamily="34" charset="0"/>
              </a:rPr>
              <a:t> </a:t>
            </a:r>
            <a:r>
              <a:rPr lang="ko-KR" altLang="en-US" sz="1600" b="1" dirty="0">
                <a:solidFill>
                  <a:srgbClr val="FF0000"/>
                </a:solidFill>
                <a:latin typeface="Arial" panose="020B0604020202020204" pitchFamily="34" charset="0"/>
                <a:cs typeface="Arial" panose="020B0604020202020204" pitchFamily="34" charset="0"/>
              </a:rPr>
              <a:t>비밀번호 최초 등록 </a:t>
            </a:r>
            <a:r>
              <a:rPr lang="en-US" altLang="ko-KR" sz="1600" dirty="0">
                <a:solidFill>
                  <a:srgbClr val="002060"/>
                </a:solidFill>
                <a:latin typeface="Arial" panose="020B0604020202020204" pitchFamily="34" charset="0"/>
                <a:cs typeface="Arial" panose="020B0604020202020204" pitchFamily="34" charset="0"/>
              </a:rPr>
              <a:t>(</a:t>
            </a:r>
            <a:r>
              <a:rPr lang="en-US" altLang="ko-KR" sz="1600" dirty="0" err="1">
                <a:solidFill>
                  <a:srgbClr val="002060"/>
                </a:solidFill>
                <a:latin typeface="Arial" panose="020B0604020202020204" pitchFamily="34" charset="0"/>
                <a:cs typeface="Arial" panose="020B0604020202020204" pitchFamily="34" charset="0"/>
              </a:rPr>
              <a:t>bắt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buộc</a:t>
            </a:r>
            <a:r>
              <a:rPr lang="en-US" altLang="ko-KR" sz="1600" dirty="0">
                <a:solidFill>
                  <a:srgbClr val="002060"/>
                </a:solidFill>
                <a:latin typeface="Arial" panose="020B0604020202020204" pitchFamily="34" charset="0"/>
                <a:cs typeface="Arial" panose="020B0604020202020204" pitchFamily="34" charset="0"/>
              </a:rPr>
              <a:t>)</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en-US" altLang="ko-KR" sz="1600" dirty="0" err="1">
                <a:solidFill>
                  <a:srgbClr val="002060"/>
                </a:solidFill>
                <a:latin typeface="Arial" panose="020B0604020202020204" pitchFamily="34" charset="0"/>
                <a:cs typeface="Arial" panose="020B0604020202020204" pitchFamily="34" charset="0"/>
              </a:rPr>
              <a:t>Sự</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dụng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số</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điện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thoại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hoặc</a:t>
            </a:r>
            <a:r>
              <a:rPr lang="en-US" altLang="ko-KR" sz="1600" dirty="0">
                <a:solidFill>
                  <a:srgbClr val="002060"/>
                </a:solidFill>
                <a:latin typeface="Arial" panose="020B0604020202020204" pitchFamily="34" charset="0"/>
                <a:cs typeface="Arial" panose="020B0604020202020204" pitchFamily="34" charset="0"/>
              </a:rPr>
              <a:t> email </a:t>
            </a:r>
            <a:r>
              <a:rPr lang="en-US" altLang="ko-KR" sz="1600" dirty="0" err="1">
                <a:solidFill>
                  <a:srgbClr val="002060"/>
                </a:solidFill>
                <a:latin typeface="Arial" panose="020B0604020202020204" pitchFamily="34" charset="0"/>
                <a:cs typeface="Arial" panose="020B0604020202020204" pitchFamily="34" charset="0"/>
              </a:rPr>
              <a:t>khi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để</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mật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khẩu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tạm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thời</a:t>
            </a:r>
            <a:r>
              <a:rPr lang="en-US" altLang="ko-KR" sz="1600" dirty="0">
                <a:solidFill>
                  <a:srgbClr val="002060"/>
                </a:solidFill>
                <a:latin typeface="Arial" panose="020B0604020202020204" pitchFamily="34" charset="0"/>
                <a:cs typeface="Arial" panose="020B0604020202020204" pitchFamily="34" charset="0"/>
              </a:rPr>
              <a:t>.</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Cách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lấy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như</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sau</a:t>
            </a:r>
            <a:r>
              <a:rPr lang="en-US" altLang="ko-KR" sz="1600" dirty="0">
                <a:solidFill>
                  <a:srgbClr val="002060"/>
                </a:solidFill>
                <a:latin typeface="Arial" panose="020B0604020202020204" pitchFamily="34" charset="0"/>
                <a:cs typeface="Arial" panose="020B0604020202020204" pitchFamily="34" charset="0"/>
              </a:rPr>
              <a:t>:</a:t>
            </a:r>
          </a:p>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        </a:t>
            </a:r>
            <a:r>
              <a:rPr lang="ko-KR" altLang="en-US" sz="1600" b="1" dirty="0">
                <a:solidFill>
                  <a:srgbClr val="002060"/>
                </a:solidFill>
                <a:latin typeface="Arial" panose="020B0604020202020204" pitchFamily="34" charset="0"/>
                <a:cs typeface="Arial" panose="020B0604020202020204" pitchFamily="34" charset="0"/>
              </a:rPr>
              <a:t>임시비밀번호 수신</a:t>
            </a:r>
            <a:r>
              <a:rPr lang="en-US" altLang="ko-KR" sz="1600" b="1" dirty="0">
                <a:solidFill>
                  <a:srgbClr val="002060"/>
                </a:solidFill>
                <a:latin typeface="Arial" panose="020B0604020202020204" pitchFamily="34" charset="0"/>
                <a:cs typeface="Arial" panose="020B0604020202020204" pitchFamily="34" charset="0"/>
              </a:rPr>
              <a:t>-&gt;</a:t>
            </a:r>
            <a:r>
              <a:rPr lang="ko-KR" altLang="en-US" sz="1600" b="1" dirty="0" err="1">
                <a:solidFill>
                  <a:srgbClr val="002060"/>
                </a:solidFill>
                <a:latin typeface="Arial" panose="020B0604020202020204" pitchFamily="34" charset="0"/>
                <a:cs typeface="Arial" panose="020B0604020202020204" pitchFamily="34" charset="0"/>
              </a:rPr>
              <a:t>임시번호로</a:t>
            </a:r>
            <a:r>
              <a:rPr lang="ko-KR" altLang="en-US" sz="1600" b="1" dirty="0">
                <a:solidFill>
                  <a:srgbClr val="002060"/>
                </a:solidFill>
                <a:latin typeface="Arial" panose="020B0604020202020204" pitchFamily="34" charset="0"/>
                <a:cs typeface="Arial" panose="020B0604020202020204" pitchFamily="34" charset="0"/>
              </a:rPr>
              <a:t> 로그인 </a:t>
            </a:r>
            <a:r>
              <a:rPr lang="en-US" altLang="ko-KR" sz="1600" b="1" dirty="0">
                <a:solidFill>
                  <a:srgbClr val="002060"/>
                </a:solidFill>
                <a:latin typeface="Arial" panose="020B0604020202020204" pitchFamily="34" charset="0"/>
                <a:cs typeface="Arial" panose="020B0604020202020204" pitchFamily="34" charset="0"/>
              </a:rPr>
              <a:t>-&gt;</a:t>
            </a:r>
            <a:r>
              <a:rPr lang="ko-KR" altLang="en-US" sz="1600" b="1" dirty="0">
                <a:solidFill>
                  <a:srgbClr val="002060"/>
                </a:solidFill>
                <a:latin typeface="Arial" panose="020B0604020202020204" pitchFamily="34" charset="0"/>
                <a:cs typeface="Arial" panose="020B0604020202020204" pitchFamily="34" charset="0"/>
              </a:rPr>
              <a:t>임시비밀번호를 새비밀번호로 변경 </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Mật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khẩu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gồm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số</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chữ</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cái</a:t>
            </a:r>
            <a:r>
              <a:rPr lang="en-US" altLang="ko-KR" sz="1600" dirty="0">
                <a:solidFill>
                  <a:srgbClr val="002060"/>
                </a:solidFill>
                <a:latin typeface="Arial" panose="020B0604020202020204" pitchFamily="34" charset="0"/>
                <a:cs typeface="Arial" panose="020B0604020202020204" pitchFamily="34" charset="0"/>
              </a:rPr>
              <a:t> alpha </a:t>
            </a:r>
            <a:r>
              <a:rPr lang="en-US" altLang="ko-KR" sz="1600" dirty="0" err="1">
                <a:solidFill>
                  <a:srgbClr val="002060"/>
                </a:solidFill>
                <a:latin typeface="Arial" panose="020B0604020202020204" pitchFamily="34" charset="0"/>
                <a:cs typeface="Arial" panose="020B0604020202020204" pitchFamily="34" charset="0"/>
              </a:rPr>
              <a:t>và</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hiệu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đặc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biệt</a:t>
            </a: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Tổng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các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chữ</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số</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tự</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đặc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biệt</a:t>
            </a:r>
            <a:r>
              <a:rPr lang="en-US" altLang="ko-KR" sz="1600" dirty="0">
                <a:solidFill>
                  <a:srgbClr val="002060"/>
                </a:solidFill>
                <a:latin typeface="Arial" panose="020B0604020202020204" pitchFamily="34" charset="0"/>
                <a:cs typeface="Arial" panose="020B0604020202020204" pitchFamily="34" charset="0"/>
              </a:rPr>
              <a:t> bao </a:t>
            </a:r>
            <a:r>
              <a:rPr lang="en-US" altLang="ko-KR" sz="1600" dirty="0" err="1">
                <a:solidFill>
                  <a:srgbClr val="002060"/>
                </a:solidFill>
                <a:latin typeface="Arial" panose="020B0604020202020204" pitchFamily="34" charset="0"/>
                <a:cs typeface="Arial" panose="020B0604020202020204" pitchFamily="34" charset="0"/>
              </a:rPr>
              <a:t>gồm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mật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khẩu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là</a:t>
            </a:r>
            <a:r>
              <a:rPr lang="en-US" altLang="ko-KR" sz="1600"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Arial" panose="020B0604020202020204" pitchFamily="34" charset="0"/>
                <a:cs typeface="Arial" panose="020B0604020202020204" pitchFamily="34" charset="0"/>
              </a:rPr>
              <a:t>9 </a:t>
            </a:r>
            <a:r>
              <a:rPr lang="en-US" altLang="ko-KR" sz="1600" b="1" dirty="0" err="1">
                <a:solidFill>
                  <a:srgbClr val="002060"/>
                </a:solidFill>
                <a:latin typeface="Arial" panose="020B0604020202020204" pitchFamily="34" charset="0"/>
                <a:cs typeface="Arial" panose="020B0604020202020204" pitchFamily="34" charset="0"/>
              </a:rPr>
              <a:t>hoặc</a:t>
            </a:r>
            <a:r>
              <a:rPr lang="en-US" altLang="ko-KR" sz="1600" b="1" dirty="0">
                <a:solidFill>
                  <a:srgbClr val="002060"/>
                </a:solidFill>
                <a:latin typeface="Arial" panose="020B0604020202020204" pitchFamily="34" charset="0"/>
                <a:cs typeface="Arial" panose="020B0604020202020204" pitchFamily="34" charset="0"/>
              </a:rPr>
              <a:t> 10 </a:t>
            </a:r>
            <a:r>
              <a:rPr lang="en-US" altLang="ko-KR" sz="1600" b="1" dirty="0" err="1">
                <a:solidFill>
                  <a:srgbClr val="002060"/>
                </a:solidFill>
                <a:latin typeface="Arial" panose="020B0604020202020204" pitchFamily="34" charset="0"/>
                <a:cs typeface="Arial" panose="020B0604020202020204" pitchFamily="34" charset="0"/>
              </a:rPr>
              <a:t>chữ</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số</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a:t>
            </a:r>
            <a:r>
              <a:rPr lang="vi-VN" altLang="ko-KR" sz="1600" dirty="0">
                <a:solidFill>
                  <a:srgbClr val="002060"/>
                </a:solidFill>
                <a:cs typeface="Arial" panose="020B0604020202020204" pitchFamily="34" charset="0"/>
              </a:rPr>
              <a:t>) Trong trường hợp đổi số điện thoại hoặc gmail, xin vui lòng liên lạc tới văn phòng để xin đổi thông tin</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3) </a:t>
            </a:r>
            <a:r>
              <a:rPr lang="en-US" altLang="ko-KR" sz="1600" b="1" dirty="0" err="1">
                <a:solidFill>
                  <a:srgbClr val="002060"/>
                </a:solidFill>
                <a:latin typeface="Arial" panose="020B0604020202020204" pitchFamily="34" charset="0"/>
                <a:cs typeface="Arial" panose="020B0604020202020204" pitchFamily="34" charset="0"/>
              </a:rPr>
              <a:t>Trường</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hợp</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quên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mật</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khẩu</a:t>
            </a:r>
            <a:r>
              <a:rPr lang="en-US" altLang="ko-KR" sz="1600" b="1" dirty="0">
                <a:solidFill>
                  <a:srgbClr val="002060"/>
                </a:solidFill>
                <a:latin typeface="Arial" panose="020B0604020202020204" pitchFamily="34" charset="0"/>
                <a:cs typeface="Arial" panose="020B0604020202020204" pitchFamily="34" charset="0"/>
              </a:rPr>
              <a:t> : </a:t>
            </a:r>
            <a:r>
              <a:rPr lang="en-US" altLang="ko-KR" sz="1600" b="1" dirty="0" err="1">
                <a:solidFill>
                  <a:srgbClr val="002060"/>
                </a:solidFill>
                <a:latin typeface="Arial" panose="020B0604020202020204" pitchFamily="34" charset="0"/>
                <a:cs typeface="Arial" panose="020B0604020202020204" pitchFamily="34" charset="0"/>
              </a:rPr>
              <a:t>Làm</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theo</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hướng</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dẫn</a:t>
            </a:r>
            <a:r>
              <a:rPr lang="en-US" altLang="ko-KR" sz="1600" b="1" dirty="0">
                <a:solidFill>
                  <a:srgbClr val="002060"/>
                </a:solidFill>
                <a:latin typeface="Arial" panose="020B0604020202020204" pitchFamily="34" charset="0"/>
                <a:cs typeface="Arial" panose="020B0604020202020204" pitchFamily="34" charset="0"/>
              </a:rPr>
              <a:t> </a:t>
            </a:r>
            <a:r>
              <a:rPr lang="ko-KR" altLang="en-US" sz="1600" b="1" dirty="0">
                <a:solidFill>
                  <a:srgbClr val="002060"/>
                </a:solidFill>
                <a:latin typeface="Arial" panose="020B0604020202020204" pitchFamily="34" charset="0"/>
                <a:cs typeface="Arial" panose="020B0604020202020204" pitchFamily="34" charset="0"/>
              </a:rPr>
              <a:t>비밀번호 찾기 </a:t>
            </a:r>
            <a:r>
              <a:rPr lang="en-US" altLang="ko-KR" sz="1600" b="1" dirty="0">
                <a:solidFill>
                  <a:srgbClr val="002060"/>
                </a:solidFill>
                <a:latin typeface="Arial" panose="020B0604020202020204" pitchFamily="34" charset="0"/>
                <a:cs typeface="Arial" panose="020B0604020202020204" pitchFamily="34" charset="0"/>
              </a:rPr>
              <a:t>-&gt;</a:t>
            </a:r>
            <a:r>
              <a:rPr lang="ko-KR" altLang="en-US" sz="1600" b="1" dirty="0">
                <a:solidFill>
                  <a:srgbClr val="002060"/>
                </a:solidFill>
                <a:latin typeface="Arial" panose="020B0604020202020204" pitchFamily="34" charset="0"/>
                <a:cs typeface="Arial" panose="020B0604020202020204" pitchFamily="34" charset="0"/>
              </a:rPr>
              <a:t>휴대폰 인증</a:t>
            </a:r>
            <a:r>
              <a:rPr lang="en-US" altLang="ko-KR" sz="1600" b="1" dirty="0">
                <a:solidFill>
                  <a:srgbClr val="002060"/>
                </a:solidFill>
                <a:latin typeface="Arial" panose="020B0604020202020204" pitchFamily="34" charset="0"/>
                <a:cs typeface="Arial" panose="020B0604020202020204" pitchFamily="34" charset="0"/>
              </a:rPr>
              <a:t>-&gt;</a:t>
            </a:r>
            <a:r>
              <a:rPr lang="ko-KR" altLang="en-US" sz="1600" b="1" dirty="0">
                <a:solidFill>
                  <a:srgbClr val="002060"/>
                </a:solidFill>
                <a:latin typeface="Arial" panose="020B0604020202020204" pitchFamily="34" charset="0"/>
                <a:cs typeface="Arial" panose="020B0604020202020204" pitchFamily="34" charset="0"/>
              </a:rPr>
              <a:t>임시비밀번호발급 </a:t>
            </a:r>
            <a:r>
              <a:rPr lang="en-US" altLang="ko-KR" sz="1600" b="1" dirty="0">
                <a:solidFill>
                  <a:srgbClr val="002060"/>
                </a:solidFill>
                <a:latin typeface="Arial" panose="020B0604020202020204" pitchFamily="34" charset="0"/>
                <a:cs typeface="Arial" panose="020B0604020202020204" pitchFamily="34" charset="0"/>
              </a:rPr>
              <a:t>-&gt; </a:t>
            </a:r>
            <a:r>
              <a:rPr lang="ko-KR" altLang="en-US" sz="1600" b="1" dirty="0">
                <a:solidFill>
                  <a:srgbClr val="002060"/>
                </a:solidFill>
                <a:latin typeface="Arial" panose="020B0604020202020204" pitchFamily="34" charset="0"/>
                <a:cs typeface="Arial" panose="020B0604020202020204" pitchFamily="34" charset="0"/>
              </a:rPr>
              <a:t>비밀번호 변경</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7" name="그림 6"/>
          <p:cNvPicPr>
            <a:picLocks noChangeAspect="1"/>
          </p:cNvPicPr>
          <p:nvPr/>
        </p:nvPicPr>
        <p:blipFill>
          <a:blip r:embed="rId5"/>
          <a:stretch>
            <a:fillRect/>
          </a:stretch>
        </p:blipFill>
        <p:spPr>
          <a:xfrm>
            <a:off x="5749053" y="4134064"/>
            <a:ext cx="5829921" cy="2588455"/>
          </a:xfrm>
          <a:prstGeom prst="rect">
            <a:avLst/>
          </a:prstGeom>
        </p:spPr>
      </p:pic>
      <p:sp>
        <p:nvSpPr>
          <p:cNvPr id="9" name="타원 8"/>
          <p:cNvSpPr/>
          <p:nvPr/>
        </p:nvSpPr>
        <p:spPr>
          <a:xfrm>
            <a:off x="8352835" y="5762475"/>
            <a:ext cx="1000678" cy="28041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F51022E6-1E05-B549-AA76-59C455DDFFB8}"/>
              </a:ext>
            </a:extLst>
          </p:cNvPr>
          <p:cNvSpPr txBox="1"/>
          <p:nvPr/>
        </p:nvSpPr>
        <p:spPr>
          <a:xfrm>
            <a:off x="241940" y="140051"/>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endParaRPr>
          </a:p>
        </p:txBody>
      </p:sp>
    </p:spTree>
    <p:extLst>
      <p:ext uri="{BB962C8B-B14F-4D97-AF65-F5344CB8AC3E}">
        <p14:creationId xmlns:p14="http://schemas.microsoft.com/office/powerpoint/2010/main" val="266758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569167" y="2250308"/>
            <a:ext cx="606490" cy="139990"/>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55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69228" y="743073"/>
            <a:ext cx="11761142" cy="416011"/>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4. </a:t>
            </a:r>
            <a:r>
              <a:rPr lang="vi-VN" altLang="ko-KR" sz="1600" dirty="0">
                <a:solidFill>
                  <a:srgbClr val="002060"/>
                </a:solidFill>
                <a:cs typeface="Arial" panose="020B0604020202020204" pitchFamily="34" charset="0"/>
              </a:rPr>
              <a:t>Tải chương trình đăng kí học trên KLAS</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타원 10"/>
          <p:cNvSpPr/>
          <p:nvPr/>
        </p:nvSpPr>
        <p:spPr>
          <a:xfrm>
            <a:off x="447032" y="2250308"/>
            <a:ext cx="885444" cy="13999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그림 11"/>
          <p:cNvPicPr>
            <a:picLocks noChangeAspect="1"/>
          </p:cNvPicPr>
          <p:nvPr/>
        </p:nvPicPr>
        <p:blipFill>
          <a:blip r:embed="rId5"/>
          <a:stretch>
            <a:fillRect/>
          </a:stretch>
        </p:blipFill>
        <p:spPr>
          <a:xfrm>
            <a:off x="5989097" y="1629711"/>
            <a:ext cx="6041273" cy="3874208"/>
          </a:xfrm>
          <a:prstGeom prst="rect">
            <a:avLst/>
          </a:prstGeom>
        </p:spPr>
      </p:pic>
      <p:sp>
        <p:nvSpPr>
          <p:cNvPr id="19" name="타원 18"/>
          <p:cNvSpPr/>
          <p:nvPr/>
        </p:nvSpPr>
        <p:spPr>
          <a:xfrm>
            <a:off x="8531860" y="2698477"/>
            <a:ext cx="614315" cy="133871"/>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직사각형 14"/>
          <p:cNvSpPr/>
          <p:nvPr/>
        </p:nvSpPr>
        <p:spPr>
          <a:xfrm>
            <a:off x="569167" y="2250308"/>
            <a:ext cx="606490" cy="13999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ko-KR" altLang="en-US"/>
          </a:p>
        </p:txBody>
      </p:sp>
      <p:pic>
        <p:nvPicPr>
          <p:cNvPr id="9" name="그림 8"/>
          <p:cNvPicPr>
            <a:picLocks noChangeAspect="1"/>
          </p:cNvPicPr>
          <p:nvPr/>
        </p:nvPicPr>
        <p:blipFill>
          <a:blip r:embed="rId6"/>
          <a:stretch>
            <a:fillRect/>
          </a:stretch>
        </p:blipFill>
        <p:spPr>
          <a:xfrm>
            <a:off x="220708" y="1629711"/>
            <a:ext cx="5606758" cy="3874209"/>
          </a:xfrm>
          <a:prstGeom prst="rect">
            <a:avLst/>
          </a:prstGeom>
        </p:spPr>
      </p:pic>
      <p:sp>
        <p:nvSpPr>
          <p:cNvPr id="18" name="오른쪽 화살표 17"/>
          <p:cNvSpPr/>
          <p:nvPr/>
        </p:nvSpPr>
        <p:spPr>
          <a:xfrm>
            <a:off x="280162" y="2798892"/>
            <a:ext cx="262122" cy="29589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1" name="직선 연결선 20"/>
          <p:cNvCxnSpPr/>
          <p:nvPr/>
        </p:nvCxnSpPr>
        <p:spPr>
          <a:xfrm>
            <a:off x="653143" y="3089204"/>
            <a:ext cx="522514"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8" name="줄무늬가 있는 오른쪽 화살표 27"/>
          <p:cNvSpPr/>
          <p:nvPr/>
        </p:nvSpPr>
        <p:spPr>
          <a:xfrm>
            <a:off x="5562185" y="2263741"/>
            <a:ext cx="699796" cy="920121"/>
          </a:xfrm>
          <a:prstGeom prst="strip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5" name="TextBox 24">
            <a:extLst>
              <a:ext uri="{FF2B5EF4-FFF2-40B4-BE49-F238E27FC236}">
                <a16:creationId xmlns:a16="http://schemas.microsoft.com/office/drawing/2014/main" id="{BAFEEC59-51D0-4447-92E3-EDFAD51BFF05}"/>
              </a:ext>
            </a:extLst>
          </p:cNvPr>
          <p:cNvSpPr txBox="1"/>
          <p:nvPr/>
        </p:nvSpPr>
        <p:spPr>
          <a:xfrm>
            <a:off x="166591" y="158382"/>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7609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209307"/>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56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1027" name="_x328992872" descr="DRW00004d1828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5" y="2784794"/>
            <a:ext cx="4694913" cy="296597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A3F7338C-F11D-48EF-845D-742362819672}"/>
              </a:ext>
            </a:extLst>
          </p:cNvPr>
          <p:cNvSpPr txBox="1"/>
          <p:nvPr/>
        </p:nvSpPr>
        <p:spPr>
          <a:xfrm>
            <a:off x="269228" y="934377"/>
            <a:ext cx="11222046" cy="2262671"/>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5. </a:t>
            </a:r>
            <a:r>
              <a:rPr lang="vi-VN" altLang="ko-KR" sz="1600" dirty="0">
                <a:solidFill>
                  <a:srgbClr val="002060"/>
                </a:solidFill>
                <a:cs typeface="Arial" panose="020B0604020202020204" pitchFamily="34" charset="0"/>
              </a:rPr>
              <a:t>Sử dụng phần mềm đăng kí môn học để đăng kí môn</a:t>
            </a:r>
          </a:p>
          <a:p>
            <a:pPr fontAlgn="base">
              <a:lnSpc>
                <a:spcPct val="150000"/>
              </a:lnSpc>
            </a:pPr>
            <a:r>
              <a:rPr lang="vi-VN" altLang="ko-KR" sz="1600" dirty="0">
                <a:solidFill>
                  <a:srgbClr val="002060"/>
                </a:solidFill>
                <a:cs typeface="Arial" panose="020B0604020202020204" pitchFamily="34" charset="0"/>
              </a:rPr>
              <a:t>   1) </a:t>
            </a:r>
            <a:r>
              <a:rPr lang="vi-VN" altLang="ko-KR" sz="1600" b="1" dirty="0">
                <a:solidFill>
                  <a:srgbClr val="002060"/>
                </a:solidFill>
                <a:cs typeface="Arial" panose="020B0604020202020204" pitchFamily="34" charset="0"/>
              </a:rPr>
              <a:t>Nhấn vào biểu tượng </a:t>
            </a:r>
            <a:r>
              <a:rPr lang="vi-VN" altLang="ko-KR" sz="1600" dirty="0">
                <a:solidFill>
                  <a:srgbClr val="002060"/>
                </a:solidFill>
                <a:cs typeface="Arial" panose="020B0604020202020204" pitchFamily="34" charset="0"/>
              </a:rPr>
              <a:t>của chương trình đăng kí môn để đăng kí môn </a:t>
            </a: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2)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nhập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phần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mềm</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kí</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môn</a:t>
            </a:r>
            <a:r>
              <a:rPr lang="en-GB"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GB" altLang="ko-KR" sz="1600" dirty="0">
                <a:solidFill>
                  <a:srgbClr val="002060"/>
                </a:solidFill>
                <a:latin typeface="Arial" panose="020B0604020202020204" pitchFamily="34" charset="0"/>
                <a:cs typeface="Arial" panose="020B0604020202020204" pitchFamily="34" charset="0"/>
              </a:rPr>
              <a:t>   - </a:t>
            </a:r>
            <a:r>
              <a:rPr lang="en-GB" altLang="ko-KR" sz="1600" dirty="0" err="1">
                <a:solidFill>
                  <a:srgbClr val="002060"/>
                </a:solidFill>
                <a:latin typeface="Arial" panose="020B0604020202020204" pitchFamily="34" charset="0"/>
                <a:cs typeface="Arial" panose="020B0604020202020204" pitchFamily="34" charset="0"/>
              </a:rPr>
              <a:t>Nhập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mã</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số</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xác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nhận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nhập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lại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dãy</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số</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hiện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trong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ô</a:t>
            </a:r>
            <a:r>
              <a:rPr lang="en-GB" altLang="ko-KR" sz="1600" dirty="0">
                <a:solidFill>
                  <a:srgbClr val="002060"/>
                </a:solidFill>
                <a:latin typeface="Arial" panose="020B0604020202020204" pitchFamily="34" charset="0"/>
                <a:cs typeface="Arial" panose="020B0604020202020204" pitchFamily="34" charset="0"/>
              </a:rPr>
              <a:t>)</a:t>
            </a:r>
          </a:p>
          <a:p>
            <a:pPr fontAlgn="base">
              <a:lnSpc>
                <a:spcPct val="150000"/>
              </a:lnSpc>
            </a:pPr>
            <a:r>
              <a:rPr lang="en-GB" altLang="ko-KR" sz="1600" dirty="0">
                <a:solidFill>
                  <a:srgbClr val="002060"/>
                </a:solidFill>
                <a:latin typeface="Arial" panose="020B0604020202020204" pitchFamily="34" charset="0"/>
                <a:cs typeface="Arial" panose="020B0604020202020204" pitchFamily="34" charset="0"/>
              </a:rPr>
              <a:t>   - </a:t>
            </a:r>
            <a:r>
              <a:rPr lang="en-GB" altLang="ko-KR" sz="1600" dirty="0" err="1">
                <a:solidFill>
                  <a:srgbClr val="002060"/>
                </a:solidFill>
                <a:latin typeface="Arial" panose="020B0604020202020204" pitchFamily="34" charset="0"/>
                <a:cs typeface="Arial" panose="020B0604020202020204" pitchFamily="34" charset="0"/>
              </a:rPr>
              <a:t>Nhập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mã</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số</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sinh</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viên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và</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mật</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khẩu</a:t>
            </a:r>
            <a:endParaRPr lang="en-GB"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Giống</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khi</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đăng</a:t>
            </a:r>
            <a:r>
              <a:rPr lang="en-GB" altLang="ko-KR" sz="1600" b="1" dirty="0">
                <a:solidFill>
                  <a:srgbClr val="002060"/>
                </a:solidFill>
                <a:latin typeface="Arial" panose="020B0604020202020204" pitchFamily="34" charset="0"/>
                <a:cs typeface="Arial" panose="020B0604020202020204" pitchFamily="34" charset="0"/>
              </a:rPr>
              <a:t> </a:t>
            </a:r>
            <a:r>
              <a:rPr lang="en-GB" altLang="ko-KR" sz="1600" b="1" dirty="0" err="1">
                <a:solidFill>
                  <a:srgbClr val="002060"/>
                </a:solidFill>
                <a:latin typeface="Arial" panose="020B0604020202020204" pitchFamily="34" charset="0"/>
                <a:cs typeface="Arial" panose="020B0604020202020204" pitchFamily="34" charset="0"/>
              </a:rPr>
              <a:t>nhập</a:t>
            </a:r>
            <a:r>
              <a:rPr lang="en-GB" altLang="ko-KR" sz="1600" b="1" dirty="0">
                <a:solidFill>
                  <a:srgbClr val="002060"/>
                </a:solidFill>
                <a:latin typeface="Arial" panose="020B0604020202020204" pitchFamily="34" charset="0"/>
                <a:cs typeface="Arial" panose="020B0604020202020204" pitchFamily="34" charset="0"/>
              </a:rPr>
              <a:t> KLAS) </a:t>
            </a:r>
          </a:p>
        </p:txBody>
      </p:sp>
      <p:pic>
        <p:nvPicPr>
          <p:cNvPr id="18" name="_x328994168" descr="EMB00004d182839">
            <a:extLst>
              <a:ext uri="{FF2B5EF4-FFF2-40B4-BE49-F238E27FC236}">
                <a16:creationId xmlns:a16="http://schemas.microsoft.com/office/drawing/2014/main" id="{F021DE88-2EF3-4DBD-9DFB-442103BF12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5664" y="3663982"/>
            <a:ext cx="1093788" cy="1146175"/>
          </a:xfrm>
          <a:prstGeom prst="rect">
            <a:avLst/>
          </a:prstGeom>
          <a:noFill/>
          <a:extLst>
            <a:ext uri="{909E8E84-426E-40DD-AFC4-6F175D3DCCD1}">
              <a14:hiddenFill xmlns:a14="http://schemas.microsoft.com/office/drawing/2010/main">
                <a:solidFill>
                  <a:srgbClr val="FFFFFF"/>
                </a:solidFill>
              </a14:hiddenFill>
            </a:ext>
          </a:extLst>
        </p:spPr>
      </p:pic>
      <p:sp>
        <p:nvSpPr>
          <p:cNvPr id="7" name="왼쪽으로 구부러진 화살표 6"/>
          <p:cNvSpPr/>
          <p:nvPr/>
        </p:nvSpPr>
        <p:spPr>
          <a:xfrm>
            <a:off x="7399640" y="4304007"/>
            <a:ext cx="190519" cy="26125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12" name="화살표: 오른쪽 11">
            <a:extLst>
              <a:ext uri="{FF2B5EF4-FFF2-40B4-BE49-F238E27FC236}">
                <a16:creationId xmlns:a16="http://schemas.microsoft.com/office/drawing/2014/main" id="{5BA0CC96-5F7F-4D43-9A58-AE7CE3680559}"/>
              </a:ext>
            </a:extLst>
          </p:cNvPr>
          <p:cNvSpPr/>
          <p:nvPr/>
        </p:nvSpPr>
        <p:spPr>
          <a:xfrm>
            <a:off x="4163771" y="3928414"/>
            <a:ext cx="942680" cy="6154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9" name="TextBox 18">
            <a:extLst>
              <a:ext uri="{FF2B5EF4-FFF2-40B4-BE49-F238E27FC236}">
                <a16:creationId xmlns:a16="http://schemas.microsoft.com/office/drawing/2014/main" id="{8D8FB450-B6E7-854A-8428-CC8653366128}"/>
              </a:ext>
            </a:extLst>
          </p:cNvPr>
          <p:cNvSpPr txBox="1"/>
          <p:nvPr/>
        </p:nvSpPr>
        <p:spPr>
          <a:xfrm>
            <a:off x="318991" y="310782"/>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126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7989"/>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57</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4" name="TextBox 13"/>
          <p:cNvSpPr txBox="1"/>
          <p:nvPr/>
        </p:nvSpPr>
        <p:spPr>
          <a:xfrm>
            <a:off x="166591" y="677254"/>
            <a:ext cx="11405816" cy="5024773"/>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7. </a:t>
            </a:r>
            <a:r>
              <a:rPr lang="en-GB" altLang="ko-KR" dirty="0" err="1">
                <a:solidFill>
                  <a:srgbClr val="002060"/>
                </a:solidFill>
                <a:latin typeface="Arial" panose="020B0604020202020204" pitchFamily="34" charset="0"/>
                <a:cs typeface="Arial" panose="020B0604020202020204" pitchFamily="34" charset="0"/>
              </a:rPr>
              <a:t>Tìm</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kiếm</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môn</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học</a:t>
            </a:r>
            <a:r>
              <a:rPr lang="en-GB" altLang="ko-KR" dirty="0">
                <a:solidFill>
                  <a:srgbClr val="002060"/>
                </a:solidFill>
                <a:latin typeface="Arial" panose="020B0604020202020204" pitchFamily="34" charset="0"/>
                <a:cs typeface="Arial" panose="020B0604020202020204" pitchFamily="34" charset="0"/>
              </a:rPr>
              <a:t> </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1) </a:t>
            </a:r>
            <a:r>
              <a:rPr lang="vi-VN" altLang="ko-KR" dirty="0">
                <a:solidFill>
                  <a:srgbClr val="002060"/>
                </a:solidFill>
                <a:latin typeface="Arial" panose="020B0604020202020204" pitchFamily="34" charset="0"/>
                <a:cs typeface="Arial" panose="020B0604020202020204" pitchFamily="34" charset="0"/>
              </a:rPr>
              <a:t>Sử dụng chương trình đăng kí môn học</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vi-VN" altLang="ko-KR" dirty="0">
                <a:solidFill>
                  <a:srgbClr val="002060"/>
                </a:solidFill>
                <a:latin typeface="Arial" panose="020B0604020202020204" pitchFamily="34" charset="0"/>
                <a:cs typeface="Arial" panose="020B0604020202020204" pitchFamily="34" charset="0"/>
              </a:rPr>
              <a:t> Có thể tìm kiếm môn học từ </a:t>
            </a:r>
            <a:r>
              <a:rPr lang="vi-VN" altLang="ko-KR" b="1" dirty="0">
                <a:solidFill>
                  <a:srgbClr val="002060"/>
                </a:solidFill>
                <a:latin typeface="Arial" panose="020B0604020202020204" pitchFamily="34" charset="0"/>
                <a:cs typeface="Arial" panose="020B0604020202020204" pitchFamily="34" charset="0"/>
              </a:rPr>
              <a:t>0 giờ ngày đăng ký môn học </a:t>
            </a: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vi-VN" altLang="ko-KR" dirty="0">
                <a:solidFill>
                  <a:srgbClr val="002060"/>
                </a:solidFill>
                <a:latin typeface="Arial" panose="020B0604020202020204" pitchFamily="34" charset="0"/>
                <a:cs typeface="Arial" panose="020B0604020202020204" pitchFamily="34" charset="0"/>
              </a:rPr>
              <a:t>Tìm tên môn học theo dự định và nhấn chọn </a:t>
            </a:r>
            <a:r>
              <a:rPr lang="ko-KR" altLang="en-US" dirty="0">
                <a:solidFill>
                  <a:srgbClr val="002060"/>
                </a:solidFill>
                <a:latin typeface="Arial" panose="020B0604020202020204" pitchFamily="34" charset="0"/>
                <a:cs typeface="Arial" panose="020B0604020202020204" pitchFamily="34" charset="0"/>
              </a:rPr>
              <a:t>추가 </a:t>
            </a:r>
            <a:r>
              <a:rPr lang="en-US" altLang="ko-KR"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 </a:t>
            </a:r>
            <a:r>
              <a:rPr lang="vi-VN" altLang="ko-KR" dirty="0">
                <a:solidFill>
                  <a:srgbClr val="002060"/>
                </a:solidFill>
                <a:latin typeface="Arial" panose="020B0604020202020204" pitchFamily="34" charset="0"/>
                <a:cs typeface="Arial" panose="020B0604020202020204" pitchFamily="34" charset="0"/>
              </a:rPr>
              <a:t>Môn học sẽ tự động thêm vào thứ tự </a:t>
            </a:r>
            <a:r>
              <a:rPr lang="ko-KR" altLang="en-US" dirty="0">
                <a:solidFill>
                  <a:srgbClr val="002060"/>
                </a:solidFill>
                <a:latin typeface="Arial" panose="020B0604020202020204" pitchFamily="34" charset="0"/>
                <a:cs typeface="Arial" panose="020B0604020202020204" pitchFamily="34" charset="0"/>
              </a:rPr>
              <a:t>조회</a:t>
            </a:r>
            <a:r>
              <a:rPr lang="en-US" altLang="ko-KR" dirty="0">
                <a:solidFill>
                  <a:srgbClr val="002060"/>
                </a:solidFill>
                <a:latin typeface="Arial" panose="020B0604020202020204" pitchFamily="34" charset="0"/>
                <a:cs typeface="Arial" panose="020B0604020202020204" pitchFamily="34" charset="0"/>
              </a:rPr>
              <a:t>)</a:t>
            </a:r>
          </a:p>
          <a:p>
            <a:pPr fontAlgn="base">
              <a:lnSpc>
                <a:spcPct val="150000"/>
              </a:lnSpc>
            </a:pP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 </a:t>
            </a:r>
            <a:r>
              <a:rPr lang="vi-VN" altLang="ko-KR" dirty="0">
                <a:solidFill>
                  <a:srgbClr val="002060"/>
                </a:solidFill>
                <a:latin typeface="Arial" panose="020B0604020202020204" pitchFamily="34" charset="0"/>
                <a:cs typeface="Arial" panose="020B0604020202020204" pitchFamily="34" charset="0"/>
              </a:rPr>
              <a:t>Cách thêm môn vào giỏ môn học yêu thích :</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a:t>
            </a:r>
            <a:r>
              <a:rPr lang="en-US" altLang="ko-KR" b="1" dirty="0">
                <a:solidFill>
                  <a:srgbClr val="002060"/>
                </a:solidFill>
                <a:latin typeface="Arial" panose="020B0604020202020204" pitchFamily="34" charset="0"/>
                <a:cs typeface="Arial" panose="020B0604020202020204" pitchFamily="34" charset="0"/>
              </a:rPr>
              <a:t>     : </a:t>
            </a:r>
            <a:r>
              <a:rPr lang="ko-KR" altLang="en-US" b="1" dirty="0" err="1">
                <a:solidFill>
                  <a:srgbClr val="002060"/>
                </a:solidFill>
                <a:latin typeface="Arial" panose="020B0604020202020204" pitchFamily="34" charset="0"/>
                <a:cs typeface="Arial" panose="020B0604020202020204" pitchFamily="34" charset="0"/>
              </a:rPr>
              <a:t>과목검색</a:t>
            </a:r>
            <a:r>
              <a:rPr lang="ko-KR" altLang="en-US" b="1" dirty="0">
                <a:solidFill>
                  <a:srgbClr val="002060"/>
                </a:solidFill>
                <a:latin typeface="Arial" panose="020B0604020202020204" pitchFamily="34" charset="0"/>
                <a:cs typeface="Arial" panose="020B0604020202020204" pitchFamily="34" charset="0"/>
              </a:rPr>
              <a:t> </a:t>
            </a:r>
            <a:r>
              <a:rPr lang="en-US" altLang="ko-KR" b="1" dirty="0">
                <a:solidFill>
                  <a:srgbClr val="002060"/>
                </a:solidFill>
                <a:latin typeface="Arial" panose="020B0604020202020204" pitchFamily="34" charset="0"/>
                <a:cs typeface="Arial" panose="020B0604020202020204" pitchFamily="34" charset="0"/>
              </a:rPr>
              <a:t>-&gt; </a:t>
            </a:r>
            <a:r>
              <a:rPr lang="ko-KR" altLang="en-US" b="1" dirty="0">
                <a:solidFill>
                  <a:srgbClr val="002060"/>
                </a:solidFill>
                <a:latin typeface="Arial" panose="020B0604020202020204" pitchFamily="34" charset="0"/>
                <a:cs typeface="Arial" panose="020B0604020202020204" pitchFamily="34" charset="0"/>
              </a:rPr>
              <a:t>과목 선택 </a:t>
            </a:r>
            <a:r>
              <a:rPr lang="en-US" altLang="ko-KR" b="1" dirty="0">
                <a:solidFill>
                  <a:srgbClr val="002060"/>
                </a:solidFill>
                <a:latin typeface="Arial" panose="020B0604020202020204" pitchFamily="34" charset="0"/>
                <a:cs typeface="Arial" panose="020B0604020202020204" pitchFamily="34" charset="0"/>
              </a:rPr>
              <a:t>-&gt; Click </a:t>
            </a:r>
            <a:r>
              <a:rPr lang="ko-KR" altLang="en-US" b="1" dirty="0">
                <a:solidFill>
                  <a:srgbClr val="002060"/>
                </a:solidFill>
                <a:latin typeface="Arial" panose="020B0604020202020204" pitchFamily="34" charset="0"/>
                <a:cs typeface="Arial" panose="020B0604020202020204" pitchFamily="34" charset="0"/>
              </a:rPr>
              <a:t>추가</a:t>
            </a:r>
            <a:endParaRPr lang="en-US" altLang="ko-KR" b="1"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2) </a:t>
            </a:r>
            <a:r>
              <a:rPr lang="vi-VN" altLang="ko-KR" dirty="0">
                <a:solidFill>
                  <a:srgbClr val="002060"/>
                </a:solidFill>
                <a:latin typeface="Arial" panose="020B0604020202020204" pitchFamily="34" charset="0"/>
                <a:cs typeface="Arial" panose="020B0604020202020204" pitchFamily="34" charset="0"/>
              </a:rPr>
              <a:t>Cách sử dụng trang chủ của trường</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vi-VN" altLang="ko-KR" dirty="0">
                <a:solidFill>
                  <a:srgbClr val="002060"/>
                </a:solidFill>
                <a:latin typeface="Arial" panose="020B0604020202020204" pitchFamily="34" charset="0"/>
                <a:cs typeface="Arial" panose="020B0604020202020204" pitchFamily="34" charset="0"/>
              </a:rPr>
              <a:t>Tìm kiếm thông báo trên trang chủ của trường ở phần </a:t>
            </a:r>
            <a:r>
              <a:rPr lang="ko-KR" altLang="en-US" dirty="0">
                <a:solidFill>
                  <a:srgbClr val="002060"/>
                </a:solidFill>
                <a:latin typeface="Arial" panose="020B0604020202020204" pitchFamily="34" charset="0"/>
                <a:cs typeface="Arial" panose="020B0604020202020204" pitchFamily="34" charset="0"/>
              </a:rPr>
              <a:t>공지사항 </a:t>
            </a:r>
            <a:r>
              <a:rPr lang="vi-VN" altLang="ko-KR" dirty="0">
                <a:solidFill>
                  <a:srgbClr val="002060"/>
                </a:solidFill>
                <a:latin typeface="Arial" panose="020B0604020202020204" pitchFamily="34" charset="0"/>
                <a:cs typeface="Arial" panose="020B0604020202020204" pitchFamily="34" charset="0"/>
              </a:rPr>
              <a:t>tìm kiếm</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수강신청</a:t>
            </a:r>
            <a:r>
              <a:rPr lang="en-US" altLang="ko-KR" dirty="0">
                <a:solidFill>
                  <a:srgbClr val="002060"/>
                </a:solidFill>
                <a:latin typeface="Arial" panose="020B0604020202020204" pitchFamily="34" charset="0"/>
                <a:cs typeface="Arial" panose="020B0604020202020204" pitchFamily="34" charset="0"/>
              </a:rPr>
              <a:t>”</a:t>
            </a: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a:t>
            </a:r>
            <a:r>
              <a:rPr lang="vi-VN" altLang="ko-KR" dirty="0">
                <a:solidFill>
                  <a:srgbClr val="002060"/>
                </a:solidFill>
                <a:latin typeface="Arial" panose="020B0604020202020204" pitchFamily="34" charset="0"/>
                <a:cs typeface="Arial" panose="020B0604020202020204" pitchFamily="34" charset="0"/>
              </a:rPr>
              <a:t>Thông báo môn học của năm nay </a:t>
            </a:r>
            <a:r>
              <a:rPr lang="en-US" altLang="ko-KR"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hlinkClick r:id="rId5"/>
              </a:rPr>
              <a:t>www.kw.ac.kr/ko/life/notice.jsp?BoardMode=view&amp;DUID=35176</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Tải</a:t>
            </a:r>
            <a:r>
              <a:rPr lang="en-US" altLang="ko-KR" dirty="0">
                <a:solidFill>
                  <a:srgbClr val="002060"/>
                </a:solidFill>
                <a:latin typeface="Arial" panose="020B0604020202020204" pitchFamily="34" charset="0"/>
                <a:cs typeface="Arial" panose="020B0604020202020204" pitchFamily="34" charset="0"/>
              </a:rPr>
              <a:t> file </a:t>
            </a:r>
            <a:r>
              <a:rPr lang="en-US" altLang="ko-KR" b="1" dirty="0">
                <a:solidFill>
                  <a:srgbClr val="002060"/>
                </a:solidFill>
                <a:latin typeface="Arial" panose="020B0604020202020204" pitchFamily="34" charset="0"/>
                <a:cs typeface="Arial" panose="020B0604020202020204" pitchFamily="34" charset="0"/>
              </a:rPr>
              <a:t>“</a:t>
            </a:r>
            <a:r>
              <a:rPr lang="ko-KR" altLang="en-US" b="1" dirty="0">
                <a:solidFill>
                  <a:srgbClr val="002060"/>
                </a:solidFill>
                <a:latin typeface="Arial" panose="020B0604020202020204" pitchFamily="34" charset="0"/>
                <a:cs typeface="Arial" panose="020B0604020202020204" pitchFamily="34" charset="0"/>
              </a:rPr>
              <a:t>수강신청자료집</a:t>
            </a:r>
            <a:r>
              <a:rPr lang="en-US" altLang="ko-KR" b="1"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-&gt;</a:t>
            </a:r>
            <a:r>
              <a:rPr lang="vi-VN" altLang="ko-KR" dirty="0">
                <a:solidFill>
                  <a:srgbClr val="002060"/>
                </a:solidFill>
                <a:latin typeface="Arial" panose="020B0604020202020204" pitchFamily="34" charset="0"/>
                <a:cs typeface="Arial" panose="020B0604020202020204" pitchFamily="34" charset="0"/>
              </a:rPr>
              <a:t> Có thể kiểm tra toàn bộ các môn học của kì học năm nay</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vi-VN" altLang="ko-KR" dirty="0">
                <a:solidFill>
                  <a:srgbClr val="002060"/>
                </a:solidFill>
                <a:latin typeface="Arial" panose="020B0604020202020204" pitchFamily="34" charset="0"/>
                <a:cs typeface="Arial" panose="020B0604020202020204" pitchFamily="34" charset="0"/>
              </a:rPr>
              <a:t>Kiểm tra thông báo đối với trường hợp môn học đó đổi thời học</a:t>
            </a:r>
            <a:endParaRPr lang="en-US" altLang="ko-KR" sz="1600" dirty="0">
              <a:solidFill>
                <a:srgbClr val="002060"/>
              </a:solidFill>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1" name="Rectangle 4"/>
          <p:cNvSpPr>
            <a:spLocks noChangeArrowheads="1"/>
          </p:cNvSpPr>
          <p:nvPr/>
        </p:nvSpPr>
        <p:spPr bwMode="auto">
          <a:xfrm>
            <a:off x="269228" y="-25468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7" name="TextBox 6"/>
          <p:cNvSpPr txBox="1"/>
          <p:nvPr/>
        </p:nvSpPr>
        <p:spPr>
          <a:xfrm>
            <a:off x="8261445" y="2480381"/>
            <a:ext cx="3573504" cy="1200329"/>
          </a:xfrm>
          <a:prstGeom prst="rect">
            <a:avLst/>
          </a:prstGeom>
          <a:solidFill>
            <a:srgbClr val="FFFF00"/>
          </a:solidFill>
        </p:spPr>
        <p:txBody>
          <a:bodyPr wrap="square" rtlCol="0">
            <a:spAutoFit/>
          </a:bodyPr>
          <a:lstStyle/>
          <a:p>
            <a:r>
              <a:rPr lang="vi-VN" altLang="ko-KR" dirty="0">
                <a:solidFill>
                  <a:srgbClr val="002060"/>
                </a:solidFill>
                <a:latin typeface="Arial" panose="020B0604020202020204" pitchFamily="34" charset="0"/>
                <a:cs typeface="Arial" panose="020B0604020202020204" pitchFamily="34" charset="0"/>
              </a:rPr>
              <a:t>Thêm môn học vào giỏ trước khi đăng ký 10h</a:t>
            </a:r>
            <a:endParaRPr lang="en-US" altLang="ko-KR" dirty="0">
              <a:solidFill>
                <a:srgbClr val="002060"/>
              </a:solidFill>
              <a:latin typeface="Arial" panose="020B0604020202020204" pitchFamily="34" charset="0"/>
              <a:cs typeface="Arial" panose="020B0604020202020204" pitchFamily="34" charset="0"/>
            </a:endParaRPr>
          </a:p>
          <a:p>
            <a:r>
              <a:rPr lang="en-US" altLang="ko-KR" dirty="0">
                <a:solidFill>
                  <a:srgbClr val="002060"/>
                </a:solidFill>
                <a:latin typeface="Arial" panose="020B0604020202020204" pitchFamily="34" charset="0"/>
                <a:cs typeface="Arial" panose="020B0604020202020204" pitchFamily="34" charset="0"/>
              </a:rPr>
              <a:t>-&gt;</a:t>
            </a:r>
            <a:r>
              <a:rPr lang="ko-KR" altLang="en-US" dirty="0">
                <a:solidFill>
                  <a:srgbClr val="002060"/>
                </a:solidFill>
                <a:latin typeface="Arial" panose="020B0604020202020204" pitchFamily="34" charset="0"/>
                <a:cs typeface="Arial" panose="020B0604020202020204" pitchFamily="34" charset="0"/>
              </a:rPr>
              <a:t> </a:t>
            </a:r>
            <a:r>
              <a:rPr lang="vi-VN" altLang="ko-KR" dirty="0">
                <a:solidFill>
                  <a:srgbClr val="002060"/>
                </a:solidFill>
                <a:latin typeface="Arial" panose="020B0604020202020204" pitchFamily="34" charset="0"/>
                <a:cs typeface="Arial" panose="020B0604020202020204" pitchFamily="34" charset="0"/>
              </a:rPr>
              <a:t>Thời gian đăng ký môn từ 10h&gt; 4h chiều</a:t>
            </a:r>
            <a:endParaRPr lang="ko-KR" altLang="en-US" dirty="0">
              <a:solidFill>
                <a:srgbClr val="002060"/>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0E480D3-8C8D-49C4-9B39-992A83E99525}"/>
              </a:ext>
            </a:extLst>
          </p:cNvPr>
          <p:cNvSpPr txBox="1"/>
          <p:nvPr/>
        </p:nvSpPr>
        <p:spPr>
          <a:xfrm>
            <a:off x="7102640" y="5818854"/>
            <a:ext cx="4866463" cy="523220"/>
          </a:xfrm>
          <a:prstGeom prst="rect">
            <a:avLst/>
          </a:prstGeom>
          <a:solidFill>
            <a:srgbClr val="FFFF00"/>
          </a:solidFill>
        </p:spPr>
        <p:txBody>
          <a:bodyPr wrap="square" rtlCol="0">
            <a:spAutoFit/>
          </a:bodyPr>
          <a:lstStyle/>
          <a:p>
            <a:r>
              <a:rPr lang="vi-VN" altLang="ko-KR" sz="1600" dirty="0">
                <a:solidFill>
                  <a:srgbClr val="002060"/>
                </a:solidFill>
                <a:latin typeface="Arial" panose="020B0604020202020204" pitchFamily="34" charset="0"/>
                <a:cs typeface="Arial" panose="020B0604020202020204" pitchFamily="34" charset="0"/>
              </a:rPr>
              <a:t>Danh sách toàn bộ môn học của học kỳ 1- 2021 </a:t>
            </a:r>
            <a:r>
              <a:rPr lang="en-US" altLang="ko-KR" sz="1200" dirty="0" err="1">
                <a:solidFill>
                  <a:srgbClr val="002060"/>
                </a:solidFill>
                <a:latin typeface="Arial" panose="020B0604020202020204" pitchFamily="34" charset="0"/>
                <a:cs typeface="Arial" panose="020B0604020202020204" pitchFamily="34" charset="0"/>
              </a:rPr>
              <a:t>www.kw.ac.kr</a:t>
            </a:r>
            <a:r>
              <a:rPr lang="en-US" altLang="ko-KR" sz="1200" dirty="0">
                <a:solidFill>
                  <a:srgbClr val="002060"/>
                </a:solidFill>
                <a:latin typeface="Arial" panose="020B0604020202020204" pitchFamily="34" charset="0"/>
                <a:cs typeface="Arial" panose="020B0604020202020204" pitchFamily="34" charset="0"/>
              </a:rPr>
              <a:t>/ko/life/notice.jsp?BoardMode=view&amp;DUID=35176</a:t>
            </a:r>
            <a:endParaRPr lang="ko-KR" altLang="en-US" sz="12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1234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7989"/>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166590" y="775851"/>
            <a:ext cx="12025409" cy="3370282"/>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sz="1600" dirty="0">
                <a:solidFill>
                  <a:srgbClr val="002060"/>
                </a:solidFill>
                <a:latin typeface="+mn-ea"/>
              </a:rPr>
              <a:t>8. </a:t>
            </a:r>
            <a:r>
              <a:rPr lang="en-GB" altLang="ko-KR" sz="1600" dirty="0" err="1">
                <a:solidFill>
                  <a:srgbClr val="002060"/>
                </a:solidFill>
                <a:latin typeface="Arial" panose="020B0604020202020204" pitchFamily="34" charset="0"/>
                <a:cs typeface="Arial" panose="020B0604020202020204" pitchFamily="34" charset="0"/>
              </a:rPr>
              <a:t>Những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điều</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cần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kiểm</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tra</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khi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kí</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môn</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1) </a:t>
            </a:r>
            <a:r>
              <a:rPr lang="vi-VN" altLang="ko-KR" sz="1600" dirty="0">
                <a:solidFill>
                  <a:srgbClr val="002060"/>
                </a:solidFill>
                <a:cs typeface="Arial" panose="020B0604020202020204" pitchFamily="34" charset="0"/>
              </a:rPr>
              <a:t>Kiểm tra môn học chuyên dành cho người nước ngoài</a:t>
            </a:r>
          </a:p>
          <a:p>
            <a:pPr fontAlgn="base">
              <a:lnSpc>
                <a:spcPct val="150000"/>
              </a:lnSpc>
            </a:pPr>
            <a:r>
              <a:rPr lang="en-US" altLang="ko-KR" sz="1600" dirty="0">
                <a:solidFill>
                  <a:srgbClr val="002060"/>
                </a:solidFill>
                <a:latin typeface="+mn-ea"/>
              </a:rPr>
              <a:t>     -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b="1" dirty="0">
                <a:solidFill>
                  <a:srgbClr val="002060"/>
                </a:solidFill>
                <a:cs typeface="Arial" panose="020B0604020202020204" pitchFamily="34" charset="0"/>
              </a:rPr>
              <a:t>Kiểm tra các lớp học chỉ người nước ngoài đăng ký học</a:t>
            </a:r>
            <a:r>
              <a:rPr lang="en-US" altLang="ko-KR" sz="1600" dirty="0">
                <a:solidFill>
                  <a:srgbClr val="002060"/>
                </a:solidFill>
                <a:latin typeface="+mn-ea"/>
              </a:rPr>
              <a:t>     - </a:t>
            </a:r>
            <a:r>
              <a:rPr lang="en-US" altLang="ko-KR" sz="1600" b="1" dirty="0">
                <a:solidFill>
                  <a:srgbClr val="002060"/>
                </a:solidFill>
                <a:latin typeface="+mn-ea"/>
                <a:hlinkClick r:id="rId5"/>
              </a:rPr>
              <a:t>www.kw.ac.kr/ko/life/notice.jsp?BoardMode=view&amp;DUID=35178</a:t>
            </a:r>
            <a:endParaRPr lang="en-US" altLang="ko-KR" sz="1600" b="1" dirty="0">
              <a:solidFill>
                <a:srgbClr val="002060"/>
              </a:solidFill>
              <a:latin typeface="+mn-ea"/>
            </a:endParaRPr>
          </a:p>
          <a:p>
            <a:pPr fontAlgn="base">
              <a:lnSpc>
                <a:spcPct val="150000"/>
              </a:lnSpc>
            </a:pPr>
            <a:r>
              <a:rPr lang="ko-KR" altLang="en-US" sz="1600" dirty="0">
                <a:solidFill>
                  <a:srgbClr val="002060"/>
                </a:solidFill>
                <a:latin typeface="+mn-ea"/>
              </a:rPr>
              <a:t> </a:t>
            </a:r>
            <a:r>
              <a:rPr lang="en-US" altLang="ko-KR" sz="1600" dirty="0">
                <a:solidFill>
                  <a:srgbClr val="002060"/>
                </a:solidFill>
                <a:latin typeface="+mn-ea"/>
              </a:rPr>
              <a:t>  2) </a:t>
            </a:r>
            <a:r>
              <a:rPr lang="vi-VN" altLang="ko-KR" sz="1600" dirty="0">
                <a:solidFill>
                  <a:srgbClr val="002060"/>
                </a:solidFill>
                <a:cs typeface="Arial" panose="020B0604020202020204" pitchFamily="34" charset="0"/>
              </a:rPr>
              <a:t>Kiểm tra các môn tiếng Hàn bắt buộc dành cho sinh viên nước ngoài</a:t>
            </a:r>
            <a:r>
              <a:rPr lang="ko-KR" altLang="en-US" sz="1600"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Arial" panose="020B0604020202020204" pitchFamily="34" charset="0"/>
                <a:cs typeface="Arial" panose="020B0604020202020204" pitchFamily="34" charset="0"/>
              </a:rPr>
              <a:t>(</a:t>
            </a:r>
            <a:r>
              <a:rPr lang="en-US" altLang="ko-KR" sz="1600" b="1" dirty="0" err="1">
                <a:solidFill>
                  <a:srgbClr val="002060"/>
                </a:solidFill>
                <a:latin typeface="Arial" panose="020B0604020202020204" pitchFamily="34" charset="0"/>
                <a:cs typeface="Arial" panose="020B0604020202020204" pitchFamily="34" charset="0"/>
              </a:rPr>
              <a:t>Dưới</a:t>
            </a:r>
            <a:r>
              <a:rPr lang="en-US" altLang="ko-KR" sz="1600" b="1" dirty="0">
                <a:solidFill>
                  <a:srgbClr val="002060"/>
                </a:solidFill>
                <a:latin typeface="Arial" panose="020B0604020202020204" pitchFamily="34" charset="0"/>
                <a:cs typeface="Arial" panose="020B0604020202020204" pitchFamily="34" charset="0"/>
              </a:rPr>
              <a:t> TOPIK 4)</a:t>
            </a:r>
          </a:p>
          <a:p>
            <a:pPr fontAlgn="base">
              <a:lnSpc>
                <a:spcPct val="150000"/>
              </a:lnSpc>
            </a:pPr>
            <a:r>
              <a:rPr lang="en-US" altLang="ko-KR" sz="1600" dirty="0">
                <a:solidFill>
                  <a:srgbClr val="002060"/>
                </a:solidFill>
                <a:latin typeface="+mn-ea"/>
              </a:rPr>
              <a:t>     - </a:t>
            </a:r>
            <a:r>
              <a:rPr lang="vi-VN" altLang="ko-KR" sz="1600" dirty="0">
                <a:solidFill>
                  <a:srgbClr val="002060"/>
                </a:solidFill>
                <a:cs typeface="Arial" panose="020B0604020202020204" pitchFamily="34" charset="0"/>
              </a:rPr>
              <a:t>Học sinh không nộp chứng chỉ TOPIK 4 thì bắt buộc phải học từ 2-3 môn tiếng Hàn tùy năng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lực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đầu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vào</a:t>
            </a:r>
            <a:r>
              <a:rPr lang="vi-VN" altLang="ko-KR" sz="1600" dirty="0">
                <a:solidFill>
                  <a:srgbClr val="002060"/>
                </a:solidFill>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mn-ea"/>
              </a:rPr>
              <a:t>     - </a:t>
            </a:r>
            <a:r>
              <a:rPr lang="en-GB" altLang="ko-KR" sz="1600" dirty="0" err="1">
                <a:solidFill>
                  <a:srgbClr val="002060"/>
                </a:solidFill>
                <a:latin typeface="Arial" panose="020B0604020202020204" pitchFamily="34" charset="0"/>
                <a:cs typeface="Arial" panose="020B0604020202020204" pitchFamily="34" charset="0"/>
              </a:rPr>
              <a:t>Kiểm</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tra</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phân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lớp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học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tiếng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Hàn</a:t>
            </a:r>
            <a:r>
              <a:rPr lang="en-GB" altLang="ko-KR" sz="1600"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mn-ea"/>
              </a:rPr>
              <a:t>: </a:t>
            </a:r>
            <a:r>
              <a:rPr lang="en-US" altLang="ko-KR" sz="1600" b="1" dirty="0">
                <a:solidFill>
                  <a:srgbClr val="002060"/>
                </a:solidFill>
                <a:latin typeface="+mn-ea"/>
                <a:hlinkClick r:id="rId6"/>
              </a:rPr>
              <a:t>www.kw.ac.kr/ko/life/notice.jsp?BoardMode=view&amp;DUID=35205</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a:t>
            </a: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cs typeface="Arial" panose="020B0604020202020204" pitchFamily="34" charset="0"/>
              </a:rPr>
              <a:t>Môn học tiếng Hàn sẽ được Phòng giáo dục quốc tế đăng kí sẵn (Học sinh không thể tự đăng kí)</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b="1" dirty="0">
                <a:solidFill>
                  <a:srgbClr val="002060"/>
                </a:solidFill>
                <a:cs typeface="Arial" panose="020B0604020202020204" pitchFamily="34" charset="0"/>
              </a:rPr>
              <a:t>Khi đăng ký môn học ngoài môn tiếng Hàn, lưu ý chỉ đăng ký môn học không trùng với lịch học của môn tiếng Hàn.</a:t>
            </a:r>
            <a:endParaRPr lang="en-US" altLang="ko-KR" sz="1600" dirty="0">
              <a:solidFill>
                <a:srgbClr val="002060"/>
              </a:solidFill>
              <a:latin typeface="+mn-ea"/>
            </a:endParaRPr>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1824271" y="4490670"/>
            <a:ext cx="7769451" cy="923330"/>
          </a:xfrm>
          <a:prstGeom prst="rect">
            <a:avLst/>
          </a:prstGeom>
          <a:solidFill>
            <a:srgbClr val="FFFF00"/>
          </a:solidFill>
        </p:spPr>
        <p:txBody>
          <a:bodyPr wrap="square" rtlCol="0">
            <a:spAutoFit/>
          </a:bodyPr>
          <a:lstStyle/>
          <a:p>
            <a:r>
              <a:rPr lang="vi-VN" altLang="ko-KR" b="1" dirty="0">
                <a:solidFill>
                  <a:srgbClr val="002060"/>
                </a:solidFill>
              </a:rPr>
              <a:t>Bạn có thể kiểm tra các môn học tiếng Hàn được văn phòng giáo dục quốc tế đăng ký từ sau 17h ngày 23/3 ( thứ 3 ) trên KLAS</a:t>
            </a:r>
            <a:br>
              <a:rPr lang="vi-VN" altLang="ko-KR" b="1" dirty="0">
                <a:solidFill>
                  <a:srgbClr val="002060"/>
                </a:solidFill>
              </a:rPr>
            </a:br>
            <a:r>
              <a:rPr lang="vi-VN" altLang="ko-KR" b="1" dirty="0">
                <a:solidFill>
                  <a:srgbClr val="002060"/>
                </a:solidFill>
              </a:rPr>
              <a:t>Trước hôm đăng ký sẽ chưa được nhập vào</a:t>
            </a:r>
            <a:endParaRPr lang="ko-KR" altLang="en-US" b="1" dirty="0">
              <a:solidFill>
                <a:srgbClr val="002060"/>
              </a:solidFill>
            </a:endParaRPr>
          </a:p>
        </p:txBody>
      </p:sp>
    </p:spTree>
    <p:extLst>
      <p:ext uri="{BB962C8B-B14F-4D97-AF65-F5344CB8AC3E}">
        <p14:creationId xmlns:p14="http://schemas.microsoft.com/office/powerpoint/2010/main" val="241348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3"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59</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4" name="TextBox 13"/>
          <p:cNvSpPr txBox="1"/>
          <p:nvPr/>
        </p:nvSpPr>
        <p:spPr>
          <a:xfrm>
            <a:off x="337594" y="882096"/>
            <a:ext cx="10754372" cy="1892954"/>
          </a:xfrm>
          <a:prstGeom prst="rect">
            <a:avLst/>
          </a:prstGeom>
          <a:solidFill>
            <a:schemeClr val="accent2">
              <a:lumMod val="40000"/>
              <a:lumOff val="60000"/>
            </a:schemeClr>
          </a:solidFill>
          <a:ln w="19050">
            <a:solidFill>
              <a:schemeClr val="accent2"/>
            </a:solidFill>
          </a:ln>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9.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kí</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môn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học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đã</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cho</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vào</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giỏ</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môn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học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yêu</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thích</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en-US" altLang="ko-KR" sz="1600" dirty="0" err="1">
                <a:solidFill>
                  <a:srgbClr val="002060"/>
                </a:solidFill>
                <a:latin typeface="Arial" panose="020B0604020202020204" pitchFamily="34" charset="0"/>
                <a:cs typeface="Arial" panose="020B0604020202020204" pitchFamily="34" charset="0"/>
              </a:rPr>
              <a:t>Nhấn</a:t>
            </a:r>
            <a:r>
              <a:rPr lang="en-US" altLang="ko-KR" sz="1600" dirty="0">
                <a:solidFill>
                  <a:srgbClr val="002060"/>
                </a:solidFill>
                <a:latin typeface="Arial" panose="020B0604020202020204" pitchFamily="34" charset="0"/>
                <a:cs typeface="Arial" panose="020B0604020202020204" pitchFamily="34" charset="0"/>
              </a:rPr>
              <a:t> “</a:t>
            </a:r>
            <a:r>
              <a:rPr lang="ko-KR" altLang="en-US" sz="1600" b="1" dirty="0">
                <a:solidFill>
                  <a:srgbClr val="002060"/>
                </a:solidFill>
                <a:latin typeface="Arial" panose="020B0604020202020204" pitchFamily="34" charset="0"/>
                <a:cs typeface="Arial" panose="020B0604020202020204" pitchFamily="34" charset="0"/>
              </a:rPr>
              <a:t>조회</a:t>
            </a:r>
            <a:r>
              <a:rPr lang="en-US" altLang="ko-KR" sz="1600" b="1" dirty="0">
                <a:solidFill>
                  <a:srgbClr val="002060"/>
                </a:solidFill>
                <a:latin typeface="Arial" panose="020B0604020202020204" pitchFamily="34" charset="0"/>
                <a:cs typeface="Arial" panose="020B0604020202020204" pitchFamily="34" charset="0"/>
              </a:rPr>
              <a:t>”</a:t>
            </a:r>
            <a:r>
              <a:rPr lang="ko-KR" altLang="en-US" sz="1600" b="1"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Arial" panose="020B0604020202020204" pitchFamily="34" charset="0"/>
                <a:cs typeface="Arial" panose="020B0604020202020204" pitchFamily="34" charset="0"/>
              </a:rPr>
              <a:t>-&gt; </a:t>
            </a:r>
            <a:r>
              <a:rPr lang="en-US" altLang="ko-KR" sz="1600" dirty="0" err="1">
                <a:solidFill>
                  <a:srgbClr val="002060"/>
                </a:solidFill>
                <a:latin typeface="Arial" panose="020B0604020202020204" pitchFamily="34" charset="0"/>
                <a:cs typeface="Arial" panose="020B0604020202020204" pitchFamily="34" charset="0"/>
              </a:rPr>
              <a:t>Nhấn</a:t>
            </a:r>
            <a:r>
              <a:rPr lang="en-US" altLang="ko-KR" sz="1600" b="1" dirty="0">
                <a:solidFill>
                  <a:srgbClr val="002060"/>
                </a:solidFill>
                <a:latin typeface="Arial" panose="020B0604020202020204" pitchFamily="34" charset="0"/>
                <a:cs typeface="Arial" panose="020B0604020202020204" pitchFamily="34" charset="0"/>
              </a:rPr>
              <a:t> “</a:t>
            </a:r>
            <a:r>
              <a:rPr lang="ko-KR" altLang="en-US" sz="1600" b="1" dirty="0">
                <a:solidFill>
                  <a:srgbClr val="002060"/>
                </a:solidFill>
                <a:latin typeface="Arial" panose="020B0604020202020204" pitchFamily="34" charset="0"/>
                <a:cs typeface="Arial" panose="020B0604020202020204" pitchFamily="34" charset="0"/>
              </a:rPr>
              <a:t>수강신청</a:t>
            </a:r>
            <a:r>
              <a:rPr lang="en-US" altLang="ko-KR" sz="1600" b="1" dirty="0">
                <a:solidFill>
                  <a:srgbClr val="002060"/>
                </a:solidFill>
                <a:latin typeface="Arial" panose="020B0604020202020204" pitchFamily="34" charset="0"/>
                <a:cs typeface="Arial" panose="020B0604020202020204" pitchFamily="34" charset="0"/>
              </a:rPr>
              <a:t>”</a:t>
            </a:r>
          </a:p>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        - </a:t>
            </a:r>
            <a:r>
              <a:rPr lang="vi-VN" altLang="ko-KR" sz="1600" b="1" dirty="0">
                <a:solidFill>
                  <a:srgbClr val="002060"/>
                </a:solidFill>
                <a:latin typeface="Arial" panose="020B0604020202020204" pitchFamily="34" charset="0"/>
                <a:cs typeface="Arial" panose="020B0604020202020204" pitchFamily="34" charset="0"/>
              </a:rPr>
              <a:t>Không thể đăng kí môn học trường hợp không còn chỗ </a:t>
            </a:r>
            <a:r>
              <a:rPr lang="en-US" altLang="ko-KR" sz="1600" b="1" dirty="0">
                <a:solidFill>
                  <a:srgbClr val="002060"/>
                </a:solidFill>
                <a:latin typeface="Arial" panose="020B0604020202020204" pitchFamily="34" charset="0"/>
                <a:cs typeface="Arial" panose="020B0604020202020204" pitchFamily="34" charset="0"/>
              </a:rPr>
              <a:t>: 9/3( </a:t>
            </a:r>
            <a:r>
              <a:rPr lang="en-US" altLang="ko-KR" sz="1600" b="1" dirty="0" err="1">
                <a:solidFill>
                  <a:srgbClr val="002060"/>
                </a:solidFill>
                <a:latin typeface="Arial" panose="020B0604020202020204" pitchFamily="34" charset="0"/>
                <a:cs typeface="Arial" panose="020B0604020202020204" pitchFamily="34" charset="0"/>
              </a:rPr>
              <a:t>thứ</a:t>
            </a:r>
            <a:r>
              <a:rPr lang="en-US" altLang="ko-KR" sz="1600" b="1" dirty="0">
                <a:solidFill>
                  <a:srgbClr val="002060"/>
                </a:solidFill>
                <a:latin typeface="Arial" panose="020B0604020202020204" pitchFamily="34" charset="0"/>
                <a:cs typeface="Arial" panose="020B0604020202020204" pitchFamily="34" charset="0"/>
              </a:rPr>
              <a:t> 3 ) -10( </a:t>
            </a:r>
            <a:r>
              <a:rPr lang="vi-VN" altLang="ko-KR" sz="1600" b="1" dirty="0">
                <a:solidFill>
                  <a:srgbClr val="002060"/>
                </a:solidFill>
                <a:latin typeface="Arial" panose="020B0604020202020204" pitchFamily="34" charset="0"/>
                <a:cs typeface="Arial" panose="020B0604020202020204" pitchFamily="34" charset="0"/>
              </a:rPr>
              <a:t>thứ 4) có thể đăng ký lại trong thời gian đổi môn</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a:t>
            </a:r>
            <a:r>
              <a:rPr lang="en-GB" altLang="ko-KR" sz="1600" dirty="0">
                <a:solidFill>
                  <a:srgbClr val="002060"/>
                </a:solidFill>
                <a:latin typeface="Arial" panose="020B0604020202020204" pitchFamily="34" charset="0"/>
                <a:cs typeface="Arial" panose="020B0604020202020204" pitchFamily="34" charset="0"/>
              </a:rPr>
              <a:t> Khi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mỗi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môn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học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đều</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phải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nhấn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vào</a:t>
            </a:r>
            <a:r>
              <a:rPr lang="en-GB" altLang="ko-KR" sz="1600" dirty="0">
                <a:solidFill>
                  <a:srgbClr val="002060"/>
                </a:solidFill>
                <a:latin typeface="Arial" panose="020B0604020202020204" pitchFamily="34" charset="0"/>
                <a:cs typeface="Arial" panose="020B0604020202020204" pitchFamily="34" charset="0"/>
              </a:rPr>
              <a:t> “</a:t>
            </a:r>
            <a:r>
              <a:rPr lang="ko-KR" altLang="en-US" sz="1600" b="1" dirty="0">
                <a:solidFill>
                  <a:srgbClr val="002060"/>
                </a:solidFill>
                <a:latin typeface="Arial" panose="020B0604020202020204" pitchFamily="34" charset="0"/>
                <a:cs typeface="Arial" panose="020B0604020202020204" pitchFamily="34" charset="0"/>
              </a:rPr>
              <a:t>조회</a:t>
            </a:r>
            <a:r>
              <a:rPr lang="ko-KR" altLang="en-US" sz="1600" dirty="0">
                <a:solidFill>
                  <a:srgbClr val="002060"/>
                </a:solidFill>
                <a:latin typeface="Arial" panose="020B0604020202020204" pitchFamily="34" charset="0"/>
                <a:cs typeface="Arial" panose="020B0604020202020204" pitchFamily="34" charset="0"/>
              </a:rPr>
              <a:t>”</a:t>
            </a:r>
            <a:r>
              <a:rPr lang="en-GB" altLang="ko-KR" sz="1600" dirty="0" err="1">
                <a:solidFill>
                  <a:srgbClr val="002060"/>
                </a:solidFill>
                <a:latin typeface="Arial" panose="020B0604020202020204" pitchFamily="34" charset="0"/>
                <a:cs typeface="Arial" panose="020B0604020202020204" pitchFamily="34" charset="0"/>
              </a:rPr>
              <a:t>rồi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sau</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đó</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kí</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môn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học</a:t>
            </a:r>
            <a:endParaRPr lang="en-US" altLang="ko-KR" sz="1600" dirty="0">
              <a:solidFill>
                <a:srgbClr val="002060"/>
              </a:solidFill>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7"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BDA97AD8-C845-CC4C-BA97-3691BC9E9697}"/>
              </a:ext>
            </a:extLst>
          </p:cNvPr>
          <p:cNvSpPr txBox="1"/>
          <p:nvPr/>
        </p:nvSpPr>
        <p:spPr>
          <a:xfrm>
            <a:off x="6003135" y="689382"/>
            <a:ext cx="5088831" cy="954107"/>
          </a:xfrm>
          <a:prstGeom prst="rect">
            <a:avLst/>
          </a:prstGeom>
          <a:solidFill>
            <a:srgbClr val="FFFF00"/>
          </a:solidFill>
        </p:spPr>
        <p:txBody>
          <a:bodyPr wrap="square" rtlCol="0">
            <a:spAutoFit/>
          </a:bodyPr>
          <a:lstStyle/>
          <a:p>
            <a:r>
              <a:rPr lang="en-US" altLang="ko-KR" sz="1400" dirty="0" err="1">
                <a:solidFill>
                  <a:srgbClr val="002060"/>
                </a:solidFill>
                <a:latin typeface="Arial" panose="020B0604020202020204" pitchFamily="34" charset="0"/>
                <a:cs typeface="Arial" panose="020B0604020202020204" pitchFamily="34" charset="0"/>
              </a:rPr>
              <a:t>Ngày</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đăng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ký</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môn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trước</a:t>
            </a:r>
            <a:r>
              <a:rPr lang="en-US" altLang="ko-KR" sz="1400" dirty="0">
                <a:solidFill>
                  <a:srgbClr val="002060"/>
                </a:solidFill>
                <a:latin typeface="Arial" panose="020B0604020202020204" pitchFamily="34" charset="0"/>
                <a:cs typeface="Arial" panose="020B0604020202020204" pitchFamily="34" charset="0"/>
              </a:rPr>
              <a:t> 10 </a:t>
            </a:r>
            <a:r>
              <a:rPr lang="en-US" altLang="ko-KR" sz="1400" dirty="0" err="1">
                <a:solidFill>
                  <a:srgbClr val="002060"/>
                </a:solidFill>
                <a:latin typeface="Arial" panose="020B0604020202020204" pitchFamily="34" charset="0"/>
                <a:cs typeface="Arial" panose="020B0604020202020204" pitchFamily="34" charset="0"/>
              </a:rPr>
              <a:t>giờ</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có</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thể</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dễ</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dàng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tìm</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kiếm</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môn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học</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và</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cho</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vào</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giỏ</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môn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yêu</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thích</a:t>
            </a:r>
            <a:r>
              <a:rPr lang="en-US" altLang="ko-KR" sz="1400" dirty="0">
                <a:solidFill>
                  <a:srgbClr val="002060"/>
                </a:solidFill>
                <a:latin typeface="Arial" panose="020B0604020202020204" pitchFamily="34" charset="0"/>
                <a:cs typeface="Arial" panose="020B0604020202020204" pitchFamily="34" charset="0"/>
              </a:rPr>
              <a:t> . </a:t>
            </a:r>
            <a:r>
              <a:rPr lang="en-US" altLang="ko-KR" sz="1400" dirty="0" err="1">
                <a:solidFill>
                  <a:srgbClr val="002060"/>
                </a:solidFill>
                <a:latin typeface="Arial" panose="020B0604020202020204" pitchFamily="34" charset="0"/>
                <a:cs typeface="Arial" panose="020B0604020202020204" pitchFamily="34" charset="0"/>
              </a:rPr>
              <a:t>Tuy</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nhiên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vào</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thời</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gian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từ</a:t>
            </a:r>
            <a:r>
              <a:rPr lang="en-US" altLang="ko-KR" sz="1400" dirty="0">
                <a:solidFill>
                  <a:srgbClr val="002060"/>
                </a:solidFill>
                <a:latin typeface="Arial" panose="020B0604020202020204" pitchFamily="34" charset="0"/>
                <a:cs typeface="Arial" panose="020B0604020202020204" pitchFamily="34" charset="0"/>
              </a:rPr>
              <a:t> 10h </a:t>
            </a:r>
            <a:r>
              <a:rPr lang="en-US" altLang="ko-KR" sz="1400" dirty="0" err="1">
                <a:solidFill>
                  <a:srgbClr val="002060"/>
                </a:solidFill>
                <a:latin typeface="Arial" panose="020B0604020202020204" pitchFamily="34" charset="0"/>
                <a:cs typeface="Arial" panose="020B0604020202020204" pitchFamily="34" charset="0"/>
              </a:rPr>
              <a:t>trở</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đi</a:t>
            </a:r>
            <a:r>
              <a:rPr lang="en-US" altLang="ko-KR" sz="1400" dirty="0">
                <a:solidFill>
                  <a:srgbClr val="002060"/>
                </a:solidFill>
                <a:latin typeface="Arial" panose="020B0604020202020204" pitchFamily="34" charset="0"/>
                <a:cs typeface="Arial" panose="020B0604020202020204" pitchFamily="34" charset="0"/>
              </a:rPr>
              <a:t> : </a:t>
            </a:r>
            <a:r>
              <a:rPr lang="en-US" altLang="ko-KR" sz="1400" dirty="0" err="1">
                <a:solidFill>
                  <a:srgbClr val="002060"/>
                </a:solidFill>
                <a:latin typeface="Arial" panose="020B0604020202020204" pitchFamily="34" charset="0"/>
                <a:cs typeface="Arial" panose="020B0604020202020204" pitchFamily="34" charset="0"/>
              </a:rPr>
              <a:t>có</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thể</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khó</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đăng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ký</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hơn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vì</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số</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lượng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sinh</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viên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đăng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ký</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rất</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đông</a:t>
            </a:r>
            <a:endParaRPr lang="ko-KR" altLang="en-US" sz="1400" dirty="0">
              <a:solidFill>
                <a:srgbClr val="002060"/>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3293D03-63DA-0D47-8058-8581E7540CAE}"/>
              </a:ext>
            </a:extLst>
          </p:cNvPr>
          <p:cNvSpPr txBox="1"/>
          <p:nvPr/>
        </p:nvSpPr>
        <p:spPr>
          <a:xfrm>
            <a:off x="166591" y="158382"/>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latin typeface="Arial" panose="020B0604020202020204" pitchFamily="34" charset="0"/>
              <a:cs typeface="Arial" panose="020B0604020202020204" pitchFamily="34" charset="0"/>
            </a:endParaRPr>
          </a:p>
        </p:txBody>
      </p:sp>
      <p:pic>
        <p:nvPicPr>
          <p:cNvPr id="18" name="그림 17" descr="테이블이(가) 표시된 사진&#10;&#10;자동 생성된 설명">
            <a:extLst>
              <a:ext uri="{FF2B5EF4-FFF2-40B4-BE49-F238E27FC236}">
                <a16:creationId xmlns:a16="http://schemas.microsoft.com/office/drawing/2014/main" id="{50DFEF0C-81E2-BE4C-B8D3-77B58D5173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02873" y="2729943"/>
            <a:ext cx="7589093" cy="4112223"/>
          </a:xfrm>
          <a:prstGeom prst="rect">
            <a:avLst/>
          </a:prstGeom>
        </p:spPr>
      </p:pic>
    </p:spTree>
    <p:extLst>
      <p:ext uri="{BB962C8B-B14F-4D97-AF65-F5344CB8AC3E}">
        <p14:creationId xmlns:p14="http://schemas.microsoft.com/office/powerpoint/2010/main" val="2099367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536"/>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10. </a:t>
            </a:r>
            <a:r>
              <a:rPr lang="vi-VN" altLang="ko-KR">
                <a:solidFill>
                  <a:srgbClr val="002060"/>
                </a:solidFill>
                <a:latin typeface="Arial" panose="020B0604020202020204" pitchFamily="34" charset="0"/>
                <a:cs typeface="Arial" panose="020B0604020202020204" pitchFamily="34" charset="0"/>
              </a:rPr>
              <a:t>Bí kíp đăng ký môn học</a:t>
            </a:r>
            <a:endParaRPr lang="ko-KR" altLang="en-US"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60</a:t>
            </a:fld>
            <a:endParaRPr lang="ko-KR" altLang="en-US" dirty="0">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43934"/>
            <a:ext cx="120329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1" name="Rectangle 4"/>
          <p:cNvSpPr>
            <a:spLocks noChangeArrowheads="1"/>
          </p:cNvSpPr>
          <p:nvPr/>
        </p:nvSpPr>
        <p:spPr bwMode="auto">
          <a:xfrm>
            <a:off x="751661" y="-30372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7" name="TextBox 6"/>
          <p:cNvSpPr txBox="1"/>
          <p:nvPr/>
        </p:nvSpPr>
        <p:spPr>
          <a:xfrm>
            <a:off x="1003015" y="2414638"/>
            <a:ext cx="10026952" cy="128746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a:solidFill>
                  <a:srgbClr val="002060"/>
                </a:solidFill>
                <a:latin typeface="Arial" panose="020B0604020202020204" pitchFamily="34" charset="0"/>
                <a:cs typeface="Arial" panose="020B0604020202020204" pitchFamily="34" charset="0"/>
              </a:rPr>
              <a:t>2) </a:t>
            </a:r>
            <a:r>
              <a:rPr lang="en-US" altLang="ko-KR" sz="1600" b="1" dirty="0" err="1">
                <a:solidFill>
                  <a:srgbClr val="002060"/>
                </a:solidFill>
                <a:latin typeface="Arial" panose="020B0604020202020204" pitchFamily="34" charset="0"/>
                <a:cs typeface="Arial" panose="020B0604020202020204" pitchFamily="34" charset="0"/>
              </a:rPr>
              <a:t>Sinh</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viên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mới</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nhập</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học</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có</a:t>
            </a:r>
            <a:r>
              <a:rPr lang="en-US" altLang="ko-KR" sz="1600" b="1" dirty="0">
                <a:solidFill>
                  <a:srgbClr val="002060"/>
                </a:solidFill>
                <a:latin typeface="Arial" panose="020B0604020202020204" pitchFamily="34" charset="0"/>
                <a:cs typeface="Arial" panose="020B0604020202020204" pitchFamily="34" charset="0"/>
              </a:rPr>
              <a:t> TOPIK 4 </a:t>
            </a:r>
            <a:r>
              <a:rPr lang="en-US" altLang="ko-KR" sz="1600" b="1" dirty="0" err="1">
                <a:solidFill>
                  <a:srgbClr val="002060"/>
                </a:solidFill>
                <a:latin typeface="Arial" panose="020B0604020202020204" pitchFamily="34" charset="0"/>
                <a:cs typeface="Arial" panose="020B0604020202020204" pitchFamily="34" charset="0"/>
              </a:rPr>
              <a:t>trở</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lên</a:t>
            </a:r>
            <a:endParaRPr lang="en-US" altLang="ko-KR" sz="1600" b="1" dirty="0">
              <a:solidFill>
                <a:srgbClr val="002060"/>
              </a:solidFill>
              <a:latin typeface="Arial" panose="020B0604020202020204" pitchFamily="34" charset="0"/>
              <a:cs typeface="Arial" panose="020B0604020202020204" pitchFamily="34" charset="0"/>
            </a:endParaRPr>
          </a:p>
          <a:p>
            <a:pPr>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cs typeface="Arial" panose="020B0604020202020204" pitchFamily="34" charset="0"/>
              </a:rPr>
              <a:t>2~3 Môn đại cương dành cho người nước ngoài</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2~3</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môn chuyên ngành cho người nước ngoài</a:t>
            </a:r>
            <a:endParaRPr lang="en-US" altLang="ko-KR" sz="1600" dirty="0">
              <a:solidFill>
                <a:srgbClr val="002060"/>
              </a:solidFill>
              <a:latin typeface="Arial" panose="020B0604020202020204" pitchFamily="34" charset="0"/>
              <a:cs typeface="Arial" panose="020B0604020202020204" pitchFamily="34" charset="0"/>
            </a:endParaRPr>
          </a:p>
        </p:txBody>
      </p:sp>
      <p:sp>
        <p:nvSpPr>
          <p:cNvPr id="16" name="TextBox 15"/>
          <p:cNvSpPr txBox="1"/>
          <p:nvPr/>
        </p:nvSpPr>
        <p:spPr>
          <a:xfrm>
            <a:off x="1017133" y="3925244"/>
            <a:ext cx="10026952" cy="115467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a:solidFill>
                  <a:srgbClr val="002060"/>
                </a:solidFill>
                <a:latin typeface="Arial" panose="020B0604020202020204" pitchFamily="34" charset="0"/>
                <a:cs typeface="Arial" panose="020B0604020202020204" pitchFamily="34" charset="0"/>
              </a:rPr>
              <a:t>4) </a:t>
            </a:r>
            <a:r>
              <a:rPr lang="vi-VN" altLang="ko-KR" sz="1600" dirty="0">
                <a:solidFill>
                  <a:srgbClr val="002060"/>
                </a:solidFill>
                <a:latin typeface="Arial" panose="020B0604020202020204" pitchFamily="34" charset="0"/>
                <a:cs typeface="Arial" panose="020B0604020202020204" pitchFamily="34" charset="0"/>
              </a:rPr>
              <a:t>Đối với trường hợp khoa trực thuộc có môn chuyên ngành ngành riêng cho sinh viên người nước ngoài</a:t>
            </a:r>
            <a:endParaRPr lang="en-US" altLang="ko-KR" sz="1600" dirty="0">
              <a:solidFill>
                <a:srgbClr val="002060"/>
              </a:solidFill>
              <a:latin typeface="Arial" panose="020B0604020202020204" pitchFamily="34" charset="0"/>
              <a:cs typeface="Arial" panose="020B0604020202020204" pitchFamily="34" charset="0"/>
            </a:endParaRPr>
          </a:p>
          <a:p>
            <a:pPr>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Năm</a:t>
            </a:r>
            <a:r>
              <a:rPr lang="en-US" altLang="ko-KR" sz="1600" dirty="0">
                <a:solidFill>
                  <a:srgbClr val="002060"/>
                </a:solidFill>
                <a:latin typeface="Arial" panose="020B0604020202020204" pitchFamily="34" charset="0"/>
                <a:cs typeface="Arial" panose="020B0604020202020204" pitchFamily="34" charset="0"/>
              </a:rPr>
              <a:t> 1~2 </a:t>
            </a:r>
            <a:r>
              <a:rPr lang="en-US" altLang="ko-KR" sz="1600" dirty="0" err="1">
                <a:solidFill>
                  <a:srgbClr val="002060"/>
                </a:solidFill>
                <a:latin typeface="Arial" panose="020B0604020202020204" pitchFamily="34" charset="0"/>
                <a:cs typeface="Arial" panose="020B0604020202020204" pitchFamily="34" charset="0"/>
              </a:rPr>
              <a:t>nên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những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môn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chuyên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ngành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dành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riêng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sinh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ngoại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quốc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năm</a:t>
            </a:r>
            <a:r>
              <a:rPr lang="en-US" altLang="ko-KR" sz="1600" dirty="0">
                <a:solidFill>
                  <a:srgbClr val="002060"/>
                </a:solidFill>
                <a:latin typeface="Arial" panose="020B0604020202020204" pitchFamily="34" charset="0"/>
                <a:cs typeface="Arial" panose="020B0604020202020204" pitchFamily="34" charset="0"/>
              </a:rPr>
              <a:t> 3 </a:t>
            </a:r>
            <a:r>
              <a:rPr lang="en-US" altLang="ko-KR" sz="1600" dirty="0" err="1">
                <a:solidFill>
                  <a:srgbClr val="002060"/>
                </a:solidFill>
                <a:latin typeface="Arial" panose="020B0604020202020204" pitchFamily="34" charset="0"/>
                <a:cs typeface="Arial" panose="020B0604020202020204" pitchFamily="34" charset="0"/>
              </a:rPr>
              <a:t>trở</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những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tiết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bình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thường</a:t>
            </a:r>
            <a:endParaRPr lang="en-US" altLang="ko-KR" sz="1600" dirty="0">
              <a:solidFill>
                <a:srgbClr val="002060"/>
              </a:solidFill>
              <a:latin typeface="Arial" panose="020B0604020202020204" pitchFamily="34" charset="0"/>
              <a:cs typeface="Arial" panose="020B0604020202020204" pitchFamily="34" charset="0"/>
            </a:endParaRPr>
          </a:p>
        </p:txBody>
      </p:sp>
      <p:sp>
        <p:nvSpPr>
          <p:cNvPr id="19" name="TextBox 18"/>
          <p:cNvSpPr txBox="1"/>
          <p:nvPr/>
        </p:nvSpPr>
        <p:spPr>
          <a:xfrm>
            <a:off x="1007707" y="1252643"/>
            <a:ext cx="10026952" cy="115467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a:solidFill>
                  <a:srgbClr val="002060"/>
                </a:solidFill>
                <a:latin typeface="Arial" panose="020B0604020202020204" pitchFamily="34" charset="0"/>
                <a:cs typeface="Arial" panose="020B0604020202020204" pitchFamily="34" charset="0"/>
              </a:rPr>
              <a:t>1) </a:t>
            </a:r>
            <a:r>
              <a:rPr lang="en-US" altLang="ko-KR" sz="1600" b="1" dirty="0" err="1">
                <a:solidFill>
                  <a:srgbClr val="002060"/>
                </a:solidFill>
                <a:latin typeface="Arial" panose="020B0604020202020204" pitchFamily="34" charset="0"/>
                <a:cs typeface="Arial" panose="020B0604020202020204" pitchFamily="34" charset="0"/>
              </a:rPr>
              <a:t>Sinh</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viên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mới</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nhập</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học</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dưới</a:t>
            </a:r>
            <a:r>
              <a:rPr lang="en-US" altLang="ko-KR" sz="1600" b="1" dirty="0">
                <a:solidFill>
                  <a:srgbClr val="002060"/>
                </a:solidFill>
                <a:latin typeface="Arial" panose="020B0604020202020204" pitchFamily="34" charset="0"/>
                <a:cs typeface="Arial" panose="020B0604020202020204" pitchFamily="34" charset="0"/>
              </a:rPr>
              <a:t> TOPIK 4</a:t>
            </a:r>
          </a:p>
          <a:p>
            <a:pPr>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latin typeface="Arial" panose="020B0604020202020204" pitchFamily="34" charset="0"/>
                <a:cs typeface="Arial" panose="020B0604020202020204" pitchFamily="34" charset="0"/>
              </a:rPr>
              <a:t>Học từ 2~3 môn tiếng Hàn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2~3 Môn đại cương dành cho người nước ngoài</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a:t>
            </a:r>
            <a:r>
              <a:rPr lang="vi-VN" altLang="ko-KR" sz="1600" dirty="0">
                <a:solidFill>
                  <a:srgbClr val="002060"/>
                </a:solidFill>
                <a:latin typeface="Arial" panose="020B0604020202020204" pitchFamily="34" charset="0"/>
                <a:cs typeface="Arial" panose="020B0604020202020204" pitchFamily="34" charset="0"/>
              </a:rPr>
              <a:t>1 Môn chuyên ngành dành cho sinh viên người nước ngoài</a:t>
            </a:r>
            <a:endParaRPr lang="en-US" altLang="ko-KR" sz="1600" dirty="0">
              <a:solidFill>
                <a:srgbClr val="002060"/>
              </a:solidFill>
              <a:latin typeface="Arial" panose="020B0604020202020204" pitchFamily="34" charset="0"/>
              <a:cs typeface="Arial" panose="020B0604020202020204" pitchFamily="34" charset="0"/>
            </a:endParaRPr>
          </a:p>
        </p:txBody>
      </p:sp>
      <p:sp>
        <p:nvSpPr>
          <p:cNvPr id="17" name="TextBox 16"/>
          <p:cNvSpPr txBox="1"/>
          <p:nvPr/>
        </p:nvSpPr>
        <p:spPr>
          <a:xfrm>
            <a:off x="1017133" y="3315188"/>
            <a:ext cx="10026952" cy="78534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sz="1600" dirty="0">
                <a:solidFill>
                  <a:srgbClr val="002060"/>
                </a:solidFill>
                <a:latin typeface="Arial" panose="020B0604020202020204" pitchFamily="34" charset="0"/>
                <a:cs typeface="Arial" panose="020B0604020202020204" pitchFamily="34" charset="0"/>
              </a:rPr>
              <a:t>3) </a:t>
            </a:r>
            <a:r>
              <a:rPr lang="en-US" altLang="ko-KR" sz="1600" dirty="0" err="1">
                <a:solidFill>
                  <a:srgbClr val="002060"/>
                </a:solidFill>
                <a:latin typeface="Arial" panose="020B0604020202020204" pitchFamily="34" charset="0"/>
                <a:cs typeface="Arial" panose="020B0604020202020204" pitchFamily="34" charset="0"/>
              </a:rPr>
              <a:t>Môn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cương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chuyên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ngành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dành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riêng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người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nước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ngoài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chỉ</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người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nước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ngoài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sinh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người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hàn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không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thể</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endParaRPr lang="en-US" altLang="ko-KR" sz="1600" dirty="0">
              <a:solidFill>
                <a:srgbClr val="002060"/>
              </a:solidFill>
              <a:latin typeface="Arial" panose="020B0604020202020204" pitchFamily="34" charset="0"/>
              <a:cs typeface="Arial" panose="020B0604020202020204" pitchFamily="34" charset="0"/>
            </a:endParaRPr>
          </a:p>
        </p:txBody>
      </p:sp>
      <p:sp>
        <p:nvSpPr>
          <p:cNvPr id="10" name="말풍선: 모서리가 둥근 사각형 9">
            <a:extLst>
              <a:ext uri="{FF2B5EF4-FFF2-40B4-BE49-F238E27FC236}">
                <a16:creationId xmlns:a16="http://schemas.microsoft.com/office/drawing/2014/main" id="{28AD4876-AD53-45CA-8B4D-FF46620FAF2B}"/>
              </a:ext>
            </a:extLst>
          </p:cNvPr>
          <p:cNvSpPr/>
          <p:nvPr/>
        </p:nvSpPr>
        <p:spPr>
          <a:xfrm>
            <a:off x="9530832" y="139395"/>
            <a:ext cx="2581659" cy="1412825"/>
          </a:xfrm>
          <a:prstGeom prst="wedgeRoundRectCallout">
            <a:avLst>
              <a:gd name="adj1" fmla="val -19672"/>
              <a:gd name="adj2" fmla="val 54012"/>
              <a:gd name="adj3" fmla="val 16667"/>
            </a:avLst>
          </a:prstGeom>
          <a:solidFill>
            <a:schemeClr val="accent2">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400" dirty="0" err="1">
                <a:solidFill>
                  <a:srgbClr val="002060"/>
                </a:solidFill>
                <a:latin typeface="Arial" panose="020B0604020202020204" pitchFamily="34" charset="0"/>
                <a:cs typeface="Arial" panose="020B0604020202020204" pitchFamily="34" charset="0"/>
              </a:rPr>
              <a:t>Từ</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khi</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mới</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bắt</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đầu</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nhập</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học</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mà</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đã</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đăng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ký</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quá</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nhiều</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môn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chuyên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ngành</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thì</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sẽ</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khó</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và</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điểm</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số</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nhận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được</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sẽ</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không</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tốt</a:t>
            </a:r>
            <a:r>
              <a:rPr lang="en-US" altLang="ko-KR" sz="1400" dirty="0">
                <a:solidFill>
                  <a:srgbClr val="002060"/>
                </a:solidFill>
                <a:latin typeface="Arial" panose="020B0604020202020204" pitchFamily="34" charset="0"/>
                <a:cs typeface="Arial" panose="020B0604020202020204" pitchFamily="34" charset="0"/>
              </a:rPr>
              <a:t> </a:t>
            </a:r>
            <a:endParaRPr lang="ko-KR" altLang="en-US" sz="1400" dirty="0">
              <a:solidFill>
                <a:srgbClr val="00206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9734B198-B6B5-47A8-AF1C-7EAF9DE859B5}"/>
              </a:ext>
            </a:extLst>
          </p:cNvPr>
          <p:cNvSpPr txBox="1"/>
          <p:nvPr/>
        </p:nvSpPr>
        <p:spPr>
          <a:xfrm>
            <a:off x="1017133" y="5129044"/>
            <a:ext cx="10026952" cy="87158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latin typeface="Arial" panose="020B0604020202020204" pitchFamily="34" charset="0"/>
                <a:cs typeface="Arial" panose="020B0604020202020204" pitchFamily="34" charset="0"/>
              </a:rPr>
              <a:t>5) </a:t>
            </a:r>
            <a:r>
              <a:rPr lang="en-US" altLang="ko-KR" dirty="0">
                <a:solidFill>
                  <a:srgbClr val="002060"/>
                </a:solidFill>
                <a:latin typeface="Arial" panose="020B0604020202020204" pitchFamily="34" charset="0"/>
                <a:cs typeface="Arial" panose="020B0604020202020204" pitchFamily="34" charset="0"/>
                <a:hlinkClick r:id="rId5"/>
              </a:rPr>
              <a:t>https://everytime.kr/</a:t>
            </a: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là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ứng</a:t>
            </a:r>
            <a:r>
              <a:rPr lang="en-US" altLang="ko-KR" dirty="0">
                <a:solidFill>
                  <a:srgbClr val="002060"/>
                </a:solidFill>
                <a:latin typeface="Arial" panose="020B0604020202020204" pitchFamily="34" charset="0"/>
                <a:cs typeface="Arial" panose="020B0604020202020204" pitchFamily="34" charset="0"/>
              </a:rPr>
              <a:t> dung </a:t>
            </a:r>
            <a:r>
              <a:rPr lang="en-US" altLang="ko-KR" dirty="0" err="1">
                <a:solidFill>
                  <a:srgbClr val="002060"/>
                </a:solidFill>
                <a:latin typeface="Arial" panose="020B0604020202020204" pitchFamily="34" charset="0"/>
                <a:cs typeface="Arial" panose="020B0604020202020204" pitchFamily="34" charset="0"/>
              </a:rPr>
              <a:t>có</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thể</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kiểm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đánh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giá</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về</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chất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lượng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môn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từ</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đánh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giá</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của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những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sinh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đã</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từng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endParaRPr lang="en-US" altLang="ko-KR" dirty="0">
              <a:solidFill>
                <a:srgbClr val="002060"/>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9A6790EE-D5D1-AC4B-AA1B-79B74AF161BB}"/>
              </a:ext>
            </a:extLst>
          </p:cNvPr>
          <p:cNvSpPr txBox="1"/>
          <p:nvPr/>
        </p:nvSpPr>
        <p:spPr>
          <a:xfrm>
            <a:off x="166591" y="158382"/>
            <a:ext cx="7580871" cy="523220"/>
          </a:xfrm>
          <a:prstGeom prst="rect">
            <a:avLst/>
          </a:prstGeom>
          <a:noFill/>
        </p:spPr>
        <p:txBody>
          <a:bodyPr wrap="square" rtlCol="0">
            <a:spAutoFit/>
          </a:bodyPr>
          <a:lstStyle/>
          <a:p>
            <a:r>
              <a:rPr lang="en-US" altLang="ko-KR" sz="2800" dirty="0" err="1">
                <a:solidFill>
                  <a:schemeClr val="accent5">
                    <a:lumMod val="50000"/>
                  </a:schemeClr>
                </a:solidFill>
                <a:latin typeface="Arial" panose="020B0604020202020204" pitchFamily="34" charset="0"/>
                <a:cs typeface="Arial" panose="020B0604020202020204" pitchFamily="34" charset="0"/>
              </a:rPr>
              <a:t>Hướng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dẫn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đăng</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kí</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môn</a:t>
            </a:r>
            <a:r>
              <a:rPr lang="en-US" altLang="ko-KR" sz="2800" dirty="0">
                <a:solidFill>
                  <a:schemeClr val="accent5">
                    <a:lumMod val="50000"/>
                  </a:schemeClr>
                </a:solidFill>
                <a:latin typeface="Arial" panose="020B0604020202020204" pitchFamily="34" charset="0"/>
                <a:cs typeface="Arial" panose="020B0604020202020204" pitchFamily="34" charset="0"/>
              </a:rPr>
              <a:t> </a:t>
            </a:r>
            <a:r>
              <a:rPr lang="en-US" altLang="ko-KR" sz="2800" dirty="0" err="1">
                <a:solidFill>
                  <a:schemeClr val="accent5">
                    <a:lumMod val="50000"/>
                  </a:schemeClr>
                </a:solidFill>
                <a:latin typeface="Arial" panose="020B0604020202020204" pitchFamily="34" charset="0"/>
                <a:cs typeface="Arial" panose="020B0604020202020204" pitchFamily="34" charset="0"/>
              </a:rPr>
              <a:t>học</a:t>
            </a:r>
            <a:endParaRPr lang="ko-KR" altLang="en-US"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8160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vi-VN" altLang="ko-KR" sz="2800" dirty="0">
                <a:solidFill>
                  <a:srgbClr val="002060"/>
                </a:solidFill>
                <a:latin typeface="Arial" panose="020B0604020202020204" pitchFamily="34" charset="0"/>
                <a:cs typeface="Arial" panose="020B0604020202020204" pitchFamily="34" charset="0"/>
              </a:rPr>
              <a:t>Hướng dẫn học học lớp online</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61</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3" name="TextBox 12"/>
          <p:cNvSpPr txBox="1"/>
          <p:nvPr/>
        </p:nvSpPr>
        <p:spPr>
          <a:xfrm>
            <a:off x="166591" y="703166"/>
            <a:ext cx="10754372" cy="1938992"/>
          </a:xfrm>
          <a:prstGeom prst="rect">
            <a:avLst/>
          </a:prstGeom>
          <a:noFill/>
        </p:spPr>
        <p:txBody>
          <a:bodyPr wrap="square" rtlCol="0">
            <a:spAutoFit/>
          </a:bodyPr>
          <a:lstStyle/>
          <a:p>
            <a:pPr marL="342900" indent="-342900" fontAlgn="base">
              <a:lnSpc>
                <a:spcPct val="150000"/>
              </a:lnSpc>
              <a:buAutoNum type="arabicPeriod"/>
            </a:pPr>
            <a:r>
              <a:rPr lang="vi-VN" altLang="ko-KR" sz="2000" dirty="0">
                <a:solidFill>
                  <a:srgbClr val="002060"/>
                </a:solidFill>
                <a:latin typeface="Arial" panose="020B0604020202020204" pitchFamily="34" charset="0"/>
                <a:cs typeface="Arial" panose="020B0604020202020204" pitchFamily="34" charset="0"/>
              </a:rPr>
              <a:t>Hướng dẫn cách học các môn học online dành cho du học sinh</a:t>
            </a:r>
            <a:endParaRPr lang="en-US" altLang="ko-KR" sz="20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2000" dirty="0">
                <a:solidFill>
                  <a:srgbClr val="002060"/>
                </a:solidFill>
                <a:latin typeface="Arial" panose="020B0604020202020204" pitchFamily="34" charset="0"/>
                <a:cs typeface="Arial" panose="020B0604020202020204" pitchFamily="34" charset="0"/>
              </a:rPr>
              <a:t>    </a:t>
            </a:r>
            <a:r>
              <a:rPr lang="ko-KR" altLang="en-US" sz="2000" dirty="0">
                <a:solidFill>
                  <a:srgbClr val="002060"/>
                </a:solidFill>
                <a:latin typeface="Arial" panose="020B0604020202020204" pitchFamily="34" charset="0"/>
                <a:cs typeface="Arial" panose="020B0604020202020204" pitchFamily="34" charset="0"/>
              </a:rPr>
              <a:t> </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a:solidFill>
                  <a:srgbClr val="002060"/>
                </a:solidFill>
                <a:latin typeface="Arial" panose="020B0604020202020204" pitchFamily="34" charset="0"/>
                <a:cs typeface="Arial" panose="020B0604020202020204" pitchFamily="34" charset="0"/>
                <a:hlinkClick r:id="rId5"/>
              </a:rPr>
              <a:t>www.kw.ac.kr/ko/life/notice.jsp?BoardMode=view&amp;DUID=35192</a:t>
            </a:r>
            <a:endParaRPr lang="en-US" altLang="ko-KR" sz="20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2000" dirty="0">
                <a:solidFill>
                  <a:srgbClr val="002060"/>
                </a:solidFill>
                <a:latin typeface="Arial" panose="020B0604020202020204" pitchFamily="34" charset="0"/>
                <a:cs typeface="Arial" panose="020B0604020202020204" pitchFamily="34" charset="0"/>
              </a:rPr>
              <a:t>2. </a:t>
            </a:r>
            <a:r>
              <a:rPr lang="vi-VN" altLang="ko-KR" sz="2000" dirty="0">
                <a:solidFill>
                  <a:srgbClr val="002060"/>
                </a:solidFill>
                <a:latin typeface="Arial" panose="020B0604020202020204" pitchFamily="34" charset="0"/>
                <a:cs typeface="Arial" panose="020B0604020202020204" pitchFamily="34" charset="0"/>
              </a:rPr>
              <a:t>Hình thức điều hành lớp học</a:t>
            </a:r>
            <a:endParaRPr lang="en-US" altLang="ko-KR" sz="20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2000" dirty="0">
                <a:solidFill>
                  <a:srgbClr val="002060"/>
                </a:solidFill>
                <a:latin typeface="Arial" panose="020B0604020202020204" pitchFamily="34" charset="0"/>
                <a:cs typeface="Arial" panose="020B0604020202020204" pitchFamily="34" charset="0"/>
              </a:rPr>
              <a:t>    </a:t>
            </a:r>
          </a:p>
        </p:txBody>
      </p:sp>
      <p:graphicFrame>
        <p:nvGraphicFramePr>
          <p:cNvPr id="9" name="표 8">
            <a:extLst>
              <a:ext uri="{FF2B5EF4-FFF2-40B4-BE49-F238E27FC236}">
                <a16:creationId xmlns:a16="http://schemas.microsoft.com/office/drawing/2014/main" id="{C53C21F2-7F93-4F20-9B0F-9F2D8784E1D4}"/>
              </a:ext>
            </a:extLst>
          </p:cNvPr>
          <p:cNvGraphicFramePr>
            <a:graphicFrameLocks noGrp="1"/>
          </p:cNvGraphicFramePr>
          <p:nvPr>
            <p:extLst>
              <p:ext uri="{D42A27DB-BD31-4B8C-83A1-F6EECF244321}">
                <p14:modId xmlns:p14="http://schemas.microsoft.com/office/powerpoint/2010/main" val="1787589576"/>
              </p:ext>
            </p:extLst>
          </p:nvPr>
        </p:nvGraphicFramePr>
        <p:xfrm>
          <a:off x="698240" y="2180654"/>
          <a:ext cx="10584804" cy="3743960"/>
        </p:xfrm>
        <a:graphic>
          <a:graphicData uri="http://schemas.openxmlformats.org/drawingml/2006/table">
            <a:tbl>
              <a:tblPr>
                <a:solidFill>
                  <a:srgbClr val="FB9B9B"/>
                </a:solidFill>
                <a:tableStyleId>{5C22544A-7EE6-4342-B048-85BDC9FD1C3A}</a:tableStyleId>
              </a:tblPr>
              <a:tblGrid>
                <a:gridCol w="2405907">
                  <a:extLst>
                    <a:ext uri="{9D8B030D-6E8A-4147-A177-3AD203B41FA5}">
                      <a16:colId xmlns:a16="http://schemas.microsoft.com/office/drawing/2014/main" val="1634397403"/>
                    </a:ext>
                  </a:extLst>
                </a:gridCol>
                <a:gridCol w="3284621">
                  <a:extLst>
                    <a:ext uri="{9D8B030D-6E8A-4147-A177-3AD203B41FA5}">
                      <a16:colId xmlns:a16="http://schemas.microsoft.com/office/drawing/2014/main" val="1312079234"/>
                    </a:ext>
                  </a:extLst>
                </a:gridCol>
                <a:gridCol w="2646948">
                  <a:extLst>
                    <a:ext uri="{9D8B030D-6E8A-4147-A177-3AD203B41FA5}">
                      <a16:colId xmlns:a16="http://schemas.microsoft.com/office/drawing/2014/main" val="2498885675"/>
                    </a:ext>
                  </a:extLst>
                </a:gridCol>
                <a:gridCol w="2247328">
                  <a:extLst>
                    <a:ext uri="{9D8B030D-6E8A-4147-A177-3AD203B41FA5}">
                      <a16:colId xmlns:a16="http://schemas.microsoft.com/office/drawing/2014/main" val="588992668"/>
                    </a:ext>
                  </a:extLst>
                </a:gridCol>
              </a:tblGrid>
              <a:tr h="675640">
                <a:tc>
                  <a:txBody>
                    <a:bodyPr/>
                    <a:lstStyle/>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Thể loại lớp học</a:t>
                      </a:r>
                      <a:endParaRPr lang="ko-KR" alt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Quy định điều hành lớp học</a:t>
                      </a:r>
                      <a:endParaRPr lang="ko-KR" alt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vi-VN" altLang="ko-KR" sz="1800" b="0" i="0" u="none" strike="noStrike" dirty="0">
                          <a:solidFill>
                            <a:srgbClr val="002060"/>
                          </a:solidFill>
                          <a:effectLst/>
                          <a:latin typeface="Arial" panose="020B0604020202020204" pitchFamily="34" charset="0"/>
                          <a:ea typeface="+mn-ea"/>
                          <a:cs typeface="Arial" panose="020B0604020202020204" pitchFamily="34" charset="0"/>
                        </a:rPr>
                        <a:t>Hình thức có thể giảng dạy lớp học</a:t>
                      </a:r>
                      <a:endParaRPr lang="ko-KR" alt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vi-VN" altLang="ko-KR" sz="1800" b="0" i="0" u="none" strike="noStrike" dirty="0">
                          <a:solidFill>
                            <a:srgbClr val="002060"/>
                          </a:solidFill>
                          <a:effectLst/>
                          <a:latin typeface="Arial" panose="020B0604020202020204" pitchFamily="34" charset="0"/>
                          <a:ea typeface="+mn-ea"/>
                          <a:cs typeface="Arial" panose="020B0604020202020204" pitchFamily="34" charset="0"/>
                        </a:rPr>
                        <a:t>Khác</a:t>
                      </a:r>
                      <a:endParaRPr lang="ko-KR" alt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40000"/>
                        <a:lumOff val="60000"/>
                      </a:schemeClr>
                    </a:solidFill>
                  </a:tcPr>
                </a:tc>
                <a:extLst>
                  <a:ext uri="{0D108BD9-81ED-4DB2-BD59-A6C34878D82A}">
                    <a16:rowId xmlns:a16="http://schemas.microsoft.com/office/drawing/2014/main" val="1452461359"/>
                  </a:ext>
                </a:extLst>
              </a:tr>
              <a:tr h="675640">
                <a:tc rowSpan="2">
                  <a:txBody>
                    <a:bodyPr/>
                    <a:lstStyle/>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Môn học </a:t>
                      </a:r>
                    </a:p>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Thí nghiệm</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a:t>
                      </a:r>
                    </a:p>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Thực nghiệm</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a:t>
                      </a:r>
                    </a:p>
                    <a:p>
                      <a:pPr algn="ctr" fontAlgn="ctr" latinLnBrk="0">
                        <a:spcBef>
                          <a:spcPts val="0"/>
                        </a:spcBef>
                        <a:spcAft>
                          <a:spcPts val="0"/>
                        </a:spcAft>
                      </a:pP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T</a:t>
                      </a: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hực hành</a:t>
                      </a:r>
                      <a:endParaRPr lang="ko-KR" altLang="en-US" sz="1800" u="none" strike="noStrike" dirty="0">
                        <a:solidFill>
                          <a:srgbClr val="002060"/>
                        </a:solidFill>
                        <a:effectLst/>
                        <a:latin typeface="Arial" panose="020B0604020202020204" pitchFamily="34" charset="0"/>
                        <a:ea typeface="+mn-ea"/>
                        <a:cs typeface="Arial" panose="020B0604020202020204" pitchFamily="34" charset="0"/>
                      </a:endParaRPr>
                    </a:p>
                    <a:p>
                      <a:pPr algn="ctr" fontAlgn="ctr" latinLnBrk="0">
                        <a:spcBef>
                          <a:spcPts val="0"/>
                        </a:spcBef>
                        <a:spcAft>
                          <a:spcPts val="0"/>
                        </a:spcAft>
                      </a:pP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a:t>
                      </a:r>
                      <a:r>
                        <a:rPr lang="en-US" altLang="ko-KR" sz="1800" u="none" strike="noStrike" dirty="0" err="1">
                          <a:solidFill>
                            <a:srgbClr val="002060"/>
                          </a:solidFill>
                          <a:effectLst/>
                          <a:latin typeface="Arial" panose="020B0604020202020204" pitchFamily="34" charset="0"/>
                          <a:ea typeface="+mn-ea"/>
                          <a:cs typeface="Arial" panose="020B0604020202020204" pitchFamily="34" charset="0"/>
                        </a:rPr>
                        <a:t>Thiết</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a:t>
                      </a:r>
                      <a:r>
                        <a:rPr lang="en-US" altLang="ko-KR" sz="1800" u="none" strike="noStrike" dirty="0" err="1">
                          <a:solidFill>
                            <a:srgbClr val="002060"/>
                          </a:solidFill>
                          <a:effectLst/>
                          <a:latin typeface="Arial" panose="020B0604020202020204" pitchFamily="34" charset="0"/>
                          <a:ea typeface="+mn-ea"/>
                          <a:cs typeface="Arial" panose="020B0604020202020204" pitchFamily="34" charset="0"/>
                        </a:rPr>
                        <a:t>kế</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B</a:t>
                      </a: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áo cáo</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a:t>
                      </a:r>
                      <a:endParaRPr lang="ko-KR" altLang="en-US" sz="180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20000"/>
                        <a:lumOff val="80000"/>
                      </a:schemeClr>
                    </a:solidFill>
                  </a:tcPr>
                </a:tc>
                <a:tc rowSpan="2">
                  <a:txBody>
                    <a:bodyPr/>
                    <a:lstStyle/>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Toàn bộ tiết học offline</a:t>
                      </a:r>
                      <a:endParaRPr lang="ko-KR" alt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Arial" panose="020B0604020202020204" pitchFamily="34" charset="0"/>
                          <a:ea typeface="+mn-ea"/>
                          <a:cs typeface="Arial" panose="020B0604020202020204" pitchFamily="34" charset="0"/>
                        </a:rPr>
                        <a:t>T1 (</a:t>
                      </a:r>
                      <a:r>
                        <a:rPr lang="vi-VN" sz="1800" u="none" strike="noStrike" dirty="0">
                          <a:solidFill>
                            <a:srgbClr val="002060"/>
                          </a:solidFill>
                          <a:effectLst/>
                          <a:latin typeface="Arial" panose="020B0604020202020204" pitchFamily="34" charset="0"/>
                          <a:ea typeface="+mn-ea"/>
                          <a:cs typeface="Arial" panose="020B0604020202020204" pitchFamily="34" charset="0"/>
                        </a:rPr>
                        <a:t>Toàn bộ là offline</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a:t>
                      </a:r>
                      <a:endParaRPr 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rgbClr val="FFAFE4"/>
                    </a:solidFill>
                  </a:tcPr>
                </a:tc>
                <a:tc rowSpan="4">
                  <a:txBody>
                    <a:bodyPr/>
                    <a:lstStyle/>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Thông báo hình thức điều hành lớp học và thể loại lớp học trong danh sách toàn bộ các môn học</a:t>
                      </a:r>
                      <a:endParaRPr lang="ko-KR" altLang="en-US" sz="180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20000"/>
                        <a:lumOff val="80000"/>
                      </a:schemeClr>
                    </a:solidFill>
                  </a:tcPr>
                </a:tc>
                <a:extLst>
                  <a:ext uri="{0D108BD9-81ED-4DB2-BD59-A6C34878D82A}">
                    <a16:rowId xmlns:a16="http://schemas.microsoft.com/office/drawing/2014/main" val="3549164568"/>
                  </a:ext>
                </a:extLst>
              </a:tr>
              <a:tr h="675640">
                <a:tc vMerge="1">
                  <a:txBody>
                    <a:bodyPr/>
                    <a:lstStyle/>
                    <a:p>
                      <a:endParaRPr lang="en-US"/>
                    </a:p>
                  </a:txBody>
                  <a:tcPr/>
                </a:tc>
                <a:tc vMerge="1">
                  <a:txBody>
                    <a:bodyPr/>
                    <a:lstStyle/>
                    <a:p>
                      <a:endParaRPr lang="en-US"/>
                    </a:p>
                  </a:txBody>
                  <a:tcPr/>
                </a:tc>
                <a:tc>
                  <a:txBody>
                    <a:bodyPr/>
                    <a:lstStyle/>
                    <a:p>
                      <a:pPr algn="ctr" fontAlgn="ctr" latinLnBrk="0">
                        <a:spcBef>
                          <a:spcPts val="0"/>
                        </a:spcBef>
                        <a:spcAft>
                          <a:spcPts val="0"/>
                        </a:spcAft>
                      </a:pPr>
                      <a:r>
                        <a:rPr lang="en-US" altLang="ko-KR" sz="1800" b="0" i="0" u="none" strike="noStrike" dirty="0">
                          <a:solidFill>
                            <a:srgbClr val="002060"/>
                          </a:solidFill>
                          <a:effectLst/>
                          <a:latin typeface="Arial" panose="020B0604020202020204" pitchFamily="34" charset="0"/>
                          <a:ea typeface="+mn-ea"/>
                          <a:cs typeface="Arial" panose="020B0604020202020204" pitchFamily="34" charset="0"/>
                        </a:rPr>
                        <a:t>B1</a:t>
                      </a:r>
                    </a:p>
                    <a:p>
                      <a:pPr algn="ctr" fontAlgn="ctr" latinLnBrk="0">
                        <a:spcBef>
                          <a:spcPts val="0"/>
                        </a:spcBef>
                        <a:spcAft>
                          <a:spcPts val="0"/>
                        </a:spcAft>
                      </a:pPr>
                      <a:r>
                        <a:rPr lang="en-US" altLang="ko-KR" sz="1800" b="0" i="0" u="none" strike="noStrike" dirty="0">
                          <a:solidFill>
                            <a:srgbClr val="002060"/>
                          </a:solidFill>
                          <a:effectLst/>
                          <a:latin typeface="Arial" panose="020B0604020202020204" pitchFamily="34" charset="0"/>
                          <a:ea typeface="+mn-ea"/>
                          <a:cs typeface="Arial" panose="020B0604020202020204" pitchFamily="34" charset="0"/>
                        </a:rPr>
                        <a:t>(</a:t>
                      </a:r>
                      <a:r>
                        <a:rPr lang="vi-VN" altLang="ko-KR" sz="1800" b="0" i="0" u="none" strike="noStrike" dirty="0">
                          <a:solidFill>
                            <a:srgbClr val="002060"/>
                          </a:solidFill>
                          <a:effectLst/>
                          <a:latin typeface="Arial" panose="020B0604020202020204" pitchFamily="34" charset="0"/>
                          <a:ea typeface="+mn-ea"/>
                          <a:cs typeface="Arial" panose="020B0604020202020204" pitchFamily="34" charset="0"/>
                        </a:rPr>
                        <a:t>Lý luận offline</a:t>
                      </a:r>
                      <a:r>
                        <a:rPr lang="en-US" altLang="ko-KR" sz="1800" b="0" i="0" u="none" strike="noStrike" dirty="0">
                          <a:solidFill>
                            <a:srgbClr val="002060"/>
                          </a:solidFill>
                          <a:effectLst/>
                          <a:latin typeface="Arial" panose="020B0604020202020204" pitchFamily="34" charset="0"/>
                          <a:ea typeface="+mn-ea"/>
                          <a:cs typeface="Arial" panose="020B0604020202020204" pitchFamily="34" charset="0"/>
                        </a:rPr>
                        <a:t>+</a:t>
                      </a:r>
                    </a:p>
                    <a:p>
                      <a:pPr algn="ctr" fontAlgn="ctr" latinLnBrk="0">
                        <a:spcBef>
                          <a:spcPts val="0"/>
                        </a:spcBef>
                        <a:spcAft>
                          <a:spcPts val="0"/>
                        </a:spcAft>
                      </a:pPr>
                      <a:r>
                        <a:rPr lang="vi-VN" altLang="ko-KR" sz="1800" b="0" i="0" u="none" strike="noStrike" dirty="0">
                          <a:solidFill>
                            <a:srgbClr val="002060"/>
                          </a:solidFill>
                          <a:effectLst/>
                          <a:latin typeface="Arial" panose="020B0604020202020204" pitchFamily="34" charset="0"/>
                          <a:ea typeface="+mn-ea"/>
                          <a:cs typeface="Arial" panose="020B0604020202020204" pitchFamily="34" charset="0"/>
                        </a:rPr>
                        <a:t>Thực hành online</a:t>
                      </a:r>
                      <a:r>
                        <a:rPr lang="en-US" altLang="ko-KR" sz="1800" b="0" i="0" u="none" strike="noStrike" dirty="0">
                          <a:solidFill>
                            <a:srgbClr val="002060"/>
                          </a:solidFill>
                          <a:effectLst/>
                          <a:latin typeface="Arial" panose="020B0604020202020204" pitchFamily="34" charset="0"/>
                          <a:ea typeface="+mn-ea"/>
                          <a:cs typeface="Arial" panose="020B0604020202020204" pitchFamily="34" charset="0"/>
                        </a:rPr>
                        <a:t>)</a:t>
                      </a:r>
                      <a:endParaRPr 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rgbClr val="00B0F0"/>
                    </a:solidFill>
                  </a:tcPr>
                </a:tc>
                <a:tc vMerge="1">
                  <a:txBody>
                    <a:bodyPr/>
                    <a:lstStyle/>
                    <a:p>
                      <a:endParaRPr lang="en-US"/>
                    </a:p>
                  </a:txBody>
                  <a:tcPr/>
                </a:tc>
                <a:extLst>
                  <a:ext uri="{0D108BD9-81ED-4DB2-BD59-A6C34878D82A}">
                    <a16:rowId xmlns:a16="http://schemas.microsoft.com/office/drawing/2014/main" val="2028135894"/>
                  </a:ext>
                </a:extLst>
              </a:tr>
              <a:tr h="675640">
                <a:tc rowSpan="2">
                  <a:txBody>
                    <a:bodyPr/>
                    <a:lstStyle/>
                    <a:p>
                      <a:pPr algn="ctr" fontAlgn="ctr" latinLnBrk="0">
                        <a:spcBef>
                          <a:spcPts val="0"/>
                        </a:spcBef>
                        <a:spcAft>
                          <a:spcPts val="0"/>
                        </a:spcAft>
                      </a:pPr>
                      <a:r>
                        <a:rPr lang="vi-VN" altLang="ko-KR" sz="1800" b="0" i="0" u="none" strike="noStrike" dirty="0">
                          <a:solidFill>
                            <a:srgbClr val="002060"/>
                          </a:solidFill>
                          <a:effectLst/>
                          <a:latin typeface="Arial" panose="020B0604020202020204" pitchFamily="34" charset="0"/>
                          <a:ea typeface="+mn-ea"/>
                          <a:cs typeface="Arial" panose="020B0604020202020204" pitchFamily="34" charset="0"/>
                        </a:rPr>
                        <a:t>Lớp học cơ bản lý luận</a:t>
                      </a:r>
                      <a:endParaRPr lang="ko-KR" alt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Lớp học hỗn hợp</a:t>
                      </a:r>
                      <a:endParaRPr lang="en-US" altLang="ko-KR" sz="1800" u="none" strike="noStrike" dirty="0">
                        <a:solidFill>
                          <a:srgbClr val="002060"/>
                        </a:solidFill>
                        <a:effectLst/>
                        <a:latin typeface="Arial" panose="020B0604020202020204" pitchFamily="34" charset="0"/>
                        <a:ea typeface="+mn-ea"/>
                        <a:cs typeface="Arial" panose="020B0604020202020204" pitchFamily="34" charset="0"/>
                      </a:endParaRPr>
                    </a:p>
                    <a:p>
                      <a:pPr algn="ctr" fontAlgn="ctr" latinLnBrk="0">
                        <a:spcBef>
                          <a:spcPts val="0"/>
                        </a:spcBef>
                        <a:spcAft>
                          <a:spcPts val="0"/>
                        </a:spcAft>
                      </a:pP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a:t>
                      </a:r>
                      <a:r>
                        <a:rPr lang="en-US" altLang="ko-KR" sz="1800" u="none" strike="noStrike" dirty="0" err="1">
                          <a:solidFill>
                            <a:srgbClr val="002060"/>
                          </a:solidFill>
                          <a:effectLst/>
                          <a:latin typeface="Arial" panose="020B0604020202020204" pitchFamily="34" charset="0"/>
                          <a:ea typeface="+mn-ea"/>
                          <a:cs typeface="Arial" panose="020B0604020202020204" pitchFamily="34" charset="0"/>
                        </a:rPr>
                        <a:t>Tuần</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1 </a:t>
                      </a:r>
                      <a:r>
                        <a:rPr lang="en-US" altLang="ko-KR" sz="1800" u="none" strike="noStrike" dirty="0" err="1">
                          <a:solidFill>
                            <a:srgbClr val="002060"/>
                          </a:solidFill>
                          <a:effectLst/>
                          <a:latin typeface="Arial" panose="020B0604020202020204" pitchFamily="34" charset="0"/>
                          <a:ea typeface="+mn-ea"/>
                          <a:cs typeface="Arial" panose="020B0604020202020204" pitchFamily="34" charset="0"/>
                        </a:rPr>
                        <a:t>buổi</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offline / </a:t>
                      </a:r>
                    </a:p>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Tuần 1 buổi online</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a:t>
                      </a:r>
                      <a:endParaRPr lang="ko-KR" alt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Arial" panose="020B0604020202020204" pitchFamily="34" charset="0"/>
                          <a:ea typeface="+mn-ea"/>
                          <a:cs typeface="Arial" panose="020B0604020202020204" pitchFamily="34" charset="0"/>
                        </a:rPr>
                        <a:t>T2, B1</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a:t>
                      </a: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Lớp học hỗn hợp</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a:t>
                      </a:r>
                      <a:endParaRPr 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rgbClr val="00B0F0"/>
                    </a:solidFill>
                  </a:tcPr>
                </a:tc>
                <a:tc vMerge="1">
                  <a:txBody>
                    <a:bodyPr/>
                    <a:lstStyle/>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과목별 대면강의주차 </a:t>
                      </a:r>
                      <a:endParaRPr lang="en-US" altLang="ko-KR" sz="1400" u="none" strike="noStrike" dirty="0">
                        <a:effectLst/>
                        <a:latin typeface="NanumSquare" panose="020B0600000101010101" pitchFamily="34" charset="-127"/>
                        <a:ea typeface="NanumSquare" panose="020B0600000101010101" pitchFamily="34" charset="-127"/>
                      </a:endParaRPr>
                    </a:p>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수강신청 자료집에 공지 예정</a:t>
                      </a:r>
                      <a:endParaRPr lang="en-US" altLang="ko-KR" sz="140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extLst>
                  <a:ext uri="{0D108BD9-81ED-4DB2-BD59-A6C34878D82A}">
                    <a16:rowId xmlns:a16="http://schemas.microsoft.com/office/drawing/2014/main" val="3871904050"/>
                  </a:ext>
                </a:extLst>
              </a:tr>
              <a:tr h="675640">
                <a:tc vMerge="1">
                  <a:txBody>
                    <a:bodyPr/>
                    <a:lstStyle/>
                    <a:p>
                      <a:pPr algn="ctr" fontAlgn="ctr" latinLnBrk="0">
                        <a:spcBef>
                          <a:spcPts val="0"/>
                        </a:spcBef>
                        <a:spcAft>
                          <a:spcPts val="0"/>
                        </a:spcAft>
                      </a:pPr>
                      <a:endParaRPr lang="ko-KR" altLang="en-US" sz="1400" b="0" i="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tc>
                  <a:txBody>
                    <a:bodyPr/>
                    <a:lstStyle/>
                    <a:p>
                      <a:pPr algn="ctr" fontAlgn="ctr" latinLnBrk="0">
                        <a:spcBef>
                          <a:spcPts val="0"/>
                        </a:spcBef>
                        <a:spcAft>
                          <a:spcPts val="0"/>
                        </a:spcAft>
                      </a:pP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Toàn bộ tiết học là online</a:t>
                      </a:r>
                      <a:endParaRPr lang="ko-KR" altLang="en-US" sz="180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Arial" panose="020B0604020202020204" pitchFamily="34" charset="0"/>
                          <a:ea typeface="+mn-ea"/>
                          <a:cs typeface="Arial" panose="020B0604020202020204" pitchFamily="34" charset="0"/>
                        </a:rPr>
                        <a:t>T3, B2, R </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 </a:t>
                      </a:r>
                      <a:r>
                        <a:rPr lang="vi-VN" altLang="ko-KR" sz="1800" u="none" strike="noStrike" dirty="0">
                          <a:solidFill>
                            <a:srgbClr val="002060"/>
                          </a:solidFill>
                          <a:effectLst/>
                          <a:latin typeface="Arial" panose="020B0604020202020204" pitchFamily="34" charset="0"/>
                          <a:ea typeface="+mn-ea"/>
                          <a:cs typeface="Arial" panose="020B0604020202020204" pitchFamily="34" charset="0"/>
                        </a:rPr>
                        <a:t>Toàn bộ là online </a:t>
                      </a:r>
                      <a:r>
                        <a:rPr lang="en-US" altLang="ko-KR" sz="1800" u="none" strike="noStrike" dirty="0">
                          <a:solidFill>
                            <a:srgbClr val="002060"/>
                          </a:solidFill>
                          <a:effectLst/>
                          <a:latin typeface="Arial" panose="020B0604020202020204" pitchFamily="34" charset="0"/>
                          <a:ea typeface="+mn-ea"/>
                          <a:cs typeface="Arial" panose="020B0604020202020204" pitchFamily="34" charset="0"/>
                        </a:rPr>
                        <a:t>)</a:t>
                      </a:r>
                      <a:endParaRPr lang="en-US" sz="1800" b="0" i="0" u="none" strike="noStrike" dirty="0">
                        <a:solidFill>
                          <a:srgbClr val="002060"/>
                        </a:solidFill>
                        <a:effectLst/>
                        <a:latin typeface="Arial" panose="020B0604020202020204" pitchFamily="34" charset="0"/>
                        <a:ea typeface="+mn-ea"/>
                        <a:cs typeface="Arial" panose="020B0604020202020204" pitchFamily="34" charset="0"/>
                      </a:endParaRPr>
                    </a:p>
                  </a:txBody>
                  <a:tcPr marL="64770" marR="64770" marT="17780" marB="17780" anchor="ctr">
                    <a:solidFill>
                      <a:srgbClr val="92D050"/>
                    </a:solidFill>
                  </a:tcPr>
                </a:tc>
                <a:tc vMerge="1">
                  <a:txBody>
                    <a:bodyPr/>
                    <a:lstStyle/>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수강신청 완료 후 확정 가능</a:t>
                      </a:r>
                      <a:endParaRPr lang="ko-KR" altLang="en-US" sz="1400" b="0" i="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extLst>
                  <a:ext uri="{0D108BD9-81ED-4DB2-BD59-A6C34878D82A}">
                    <a16:rowId xmlns:a16="http://schemas.microsoft.com/office/drawing/2014/main" val="1778058854"/>
                  </a:ext>
                </a:extLst>
              </a:tr>
            </a:tbl>
          </a:graphicData>
        </a:graphic>
      </p:graphicFrame>
    </p:spTree>
    <p:extLst>
      <p:ext uri="{BB962C8B-B14F-4D97-AF65-F5344CB8AC3E}">
        <p14:creationId xmlns:p14="http://schemas.microsoft.com/office/powerpoint/2010/main" val="2198717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62</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3" name="TextBox 12"/>
          <p:cNvSpPr txBox="1"/>
          <p:nvPr/>
        </p:nvSpPr>
        <p:spPr>
          <a:xfrm>
            <a:off x="264337" y="673451"/>
            <a:ext cx="10754372" cy="503792"/>
          </a:xfrm>
          <a:prstGeom prst="rect">
            <a:avLst/>
          </a:prstGeom>
          <a:noFill/>
        </p:spPr>
        <p:txBody>
          <a:bodyPr wrap="square" rtlCol="0">
            <a:spAutoFit/>
          </a:bodyPr>
          <a:lstStyle/>
          <a:p>
            <a:pPr fontAlgn="base">
              <a:lnSpc>
                <a:spcPct val="150000"/>
              </a:lnSpc>
            </a:pPr>
            <a:r>
              <a:rPr lang="en-US" altLang="ko-KR" sz="2000" dirty="0">
                <a:solidFill>
                  <a:srgbClr val="002060"/>
                </a:solidFill>
                <a:latin typeface="Arial" panose="020B0604020202020204" pitchFamily="34" charset="0"/>
                <a:cs typeface="Arial" panose="020B0604020202020204" pitchFamily="34" charset="0"/>
              </a:rPr>
              <a:t>3. </a:t>
            </a:r>
            <a:r>
              <a:rPr lang="vi-VN" altLang="ko-KR" sz="2000" dirty="0">
                <a:solidFill>
                  <a:srgbClr val="002060"/>
                </a:solidFill>
                <a:latin typeface="Arial" panose="020B0604020202020204" pitchFamily="34" charset="0"/>
                <a:cs typeface="Arial" panose="020B0604020202020204" pitchFamily="34" charset="0"/>
              </a:rPr>
              <a:t>Hình thức điều hành lớp học</a:t>
            </a:r>
            <a:r>
              <a:rPr lang="en-US" altLang="ko-KR" sz="2000" dirty="0">
                <a:solidFill>
                  <a:srgbClr val="002060"/>
                </a:solidFill>
                <a:latin typeface="Arial" panose="020B0604020202020204" pitchFamily="34" charset="0"/>
                <a:cs typeface="Arial" panose="020B0604020202020204" pitchFamily="34" charset="0"/>
              </a:rPr>
              <a:t>    </a:t>
            </a:r>
          </a:p>
        </p:txBody>
      </p:sp>
      <p:graphicFrame>
        <p:nvGraphicFramePr>
          <p:cNvPr id="6" name="표 5">
            <a:extLst>
              <a:ext uri="{FF2B5EF4-FFF2-40B4-BE49-F238E27FC236}">
                <a16:creationId xmlns:a16="http://schemas.microsoft.com/office/drawing/2014/main" id="{C0EB3C92-D3F2-4260-A32A-43178B635CFC}"/>
              </a:ext>
            </a:extLst>
          </p:cNvPr>
          <p:cNvGraphicFramePr>
            <a:graphicFrameLocks noGrp="1"/>
          </p:cNvGraphicFramePr>
          <p:nvPr>
            <p:extLst>
              <p:ext uri="{D42A27DB-BD31-4B8C-83A1-F6EECF244321}">
                <p14:modId xmlns:p14="http://schemas.microsoft.com/office/powerpoint/2010/main" val="461211573"/>
              </p:ext>
            </p:extLst>
          </p:nvPr>
        </p:nvGraphicFramePr>
        <p:xfrm>
          <a:off x="660190" y="1228162"/>
          <a:ext cx="10950282" cy="4647338"/>
        </p:xfrm>
        <a:graphic>
          <a:graphicData uri="http://schemas.openxmlformats.org/drawingml/2006/table">
            <a:tbl>
              <a:tblPr>
                <a:tableStyleId>{5C22544A-7EE6-4342-B048-85BDC9FD1C3A}</a:tableStyleId>
              </a:tblPr>
              <a:tblGrid>
                <a:gridCol w="1887379">
                  <a:extLst>
                    <a:ext uri="{9D8B030D-6E8A-4147-A177-3AD203B41FA5}">
                      <a16:colId xmlns:a16="http://schemas.microsoft.com/office/drawing/2014/main" val="3349079876"/>
                    </a:ext>
                  </a:extLst>
                </a:gridCol>
                <a:gridCol w="1887379">
                  <a:extLst>
                    <a:ext uri="{9D8B030D-6E8A-4147-A177-3AD203B41FA5}">
                      <a16:colId xmlns:a16="http://schemas.microsoft.com/office/drawing/2014/main" val="3964257565"/>
                    </a:ext>
                  </a:extLst>
                </a:gridCol>
                <a:gridCol w="1887379">
                  <a:extLst>
                    <a:ext uri="{9D8B030D-6E8A-4147-A177-3AD203B41FA5}">
                      <a16:colId xmlns:a16="http://schemas.microsoft.com/office/drawing/2014/main" val="1857188703"/>
                    </a:ext>
                  </a:extLst>
                </a:gridCol>
                <a:gridCol w="1887379">
                  <a:extLst>
                    <a:ext uri="{9D8B030D-6E8A-4147-A177-3AD203B41FA5}">
                      <a16:colId xmlns:a16="http://schemas.microsoft.com/office/drawing/2014/main" val="1955700667"/>
                    </a:ext>
                  </a:extLst>
                </a:gridCol>
                <a:gridCol w="3400766">
                  <a:extLst>
                    <a:ext uri="{9D8B030D-6E8A-4147-A177-3AD203B41FA5}">
                      <a16:colId xmlns:a16="http://schemas.microsoft.com/office/drawing/2014/main" val="1847623481"/>
                    </a:ext>
                  </a:extLst>
                </a:gridCol>
              </a:tblGrid>
              <a:tr h="528954">
                <a:tc rowSpan="2">
                  <a:txBody>
                    <a:bodyPr/>
                    <a:lstStyle/>
                    <a:p>
                      <a:pPr algn="ctr" fontAlgn="ctr" latinLnBrk="0">
                        <a:spcBef>
                          <a:spcPts val="0"/>
                        </a:spcBef>
                        <a:spcAft>
                          <a:spcPts val="0"/>
                        </a:spcAft>
                      </a:pPr>
                      <a:r>
                        <a:rPr lang="vi-VN" altLang="ko-KR" sz="1800" b="1" u="none" strike="noStrike" dirty="0">
                          <a:effectLst/>
                          <a:latin typeface="Arial" panose="020B0604020202020204" pitchFamily="34" charset="0"/>
                          <a:ea typeface="NanumSquare Bold" panose="020B0600000101010101" pitchFamily="34" charset="-127"/>
                          <a:cs typeface="Arial" panose="020B0604020202020204" pitchFamily="34" charset="0"/>
                        </a:rPr>
                        <a:t>Thể loại lớp học</a:t>
                      </a: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vi-VN" altLang="ko-KR" sz="2000" b="1" i="0" u="none" strike="noStrike" dirty="0">
                          <a:effectLst/>
                          <a:latin typeface="Arial" panose="020B0604020202020204" pitchFamily="34" charset="0"/>
                          <a:ea typeface="NanumSquare Bold" panose="020B0600000101010101" pitchFamily="34" charset="-127"/>
                          <a:cs typeface="Arial" panose="020B0604020202020204" pitchFamily="34" charset="0"/>
                        </a:rPr>
                        <a:t>Offline</a:t>
                      </a:r>
                      <a:endParaRPr lang="ko-KR" altLang="en-US" sz="2000" b="1" i="0" u="none" strike="noStrike" dirty="0">
                        <a:effectLst/>
                        <a:latin typeface="Arial" panose="020B0604020202020204" pitchFamily="34" charset="0"/>
                        <a:ea typeface="NanumSquare Bold"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2">
                        <a:lumMod val="40000"/>
                        <a:lumOff val="60000"/>
                      </a:schemeClr>
                    </a:solidFill>
                  </a:tcPr>
                </a:tc>
                <a:tc gridSpan="2">
                  <a:txBody>
                    <a:bodyPr/>
                    <a:lstStyle/>
                    <a:p>
                      <a:pPr algn="ctr" fontAlgn="ctr" latinLnBrk="0">
                        <a:spcBef>
                          <a:spcPts val="0"/>
                        </a:spcBef>
                        <a:spcAft>
                          <a:spcPts val="0"/>
                        </a:spcAft>
                      </a:pPr>
                      <a:r>
                        <a:rPr lang="vi-VN" altLang="ko-KR" sz="2000" b="1" i="0" u="none" strike="noStrike" dirty="0">
                          <a:effectLst/>
                          <a:latin typeface="Arial" panose="020B0604020202020204" pitchFamily="34" charset="0"/>
                          <a:ea typeface="NanumSquare Bold" panose="020B0600000101010101" pitchFamily="34" charset="-127"/>
                          <a:cs typeface="Arial" panose="020B0604020202020204" pitchFamily="34" charset="0"/>
                        </a:rPr>
                        <a:t>Online</a:t>
                      </a:r>
                      <a:endParaRPr lang="ko-KR" altLang="en-US" sz="2000" b="1" i="0" u="none" strike="noStrike" dirty="0">
                        <a:effectLst/>
                        <a:latin typeface="Arial" panose="020B0604020202020204" pitchFamily="34" charset="0"/>
                        <a:ea typeface="NanumSquare Bold"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2">
                        <a:lumMod val="40000"/>
                        <a:lumOff val="60000"/>
                      </a:schemeClr>
                    </a:solidFill>
                  </a:tcPr>
                </a:tc>
                <a:tc hMerge="1">
                  <a:txBody>
                    <a:bodyPr/>
                    <a:lstStyle/>
                    <a:p>
                      <a:endParaRPr lang="en-US"/>
                    </a:p>
                  </a:txBody>
                  <a:tcPr/>
                </a:tc>
                <a:tc rowSpan="2">
                  <a:txBody>
                    <a:bodyPr/>
                    <a:lstStyle/>
                    <a:p>
                      <a:pPr algn="ctr" fontAlgn="ctr" latinLnBrk="0">
                        <a:spcBef>
                          <a:spcPts val="0"/>
                        </a:spcBef>
                        <a:spcAft>
                          <a:spcPts val="0"/>
                        </a:spcAft>
                      </a:pPr>
                      <a:r>
                        <a:rPr lang="vi-VN" altLang="ko-KR" sz="2000" b="1" u="none" strike="noStrike" dirty="0">
                          <a:effectLst/>
                          <a:latin typeface="Arial" panose="020B0604020202020204" pitchFamily="34" charset="0"/>
                          <a:ea typeface="NanumSquare Bold" panose="020B0600000101010101" pitchFamily="34" charset="-127"/>
                          <a:cs typeface="Arial" panose="020B0604020202020204" pitchFamily="34" charset="0"/>
                        </a:rPr>
                        <a:t>Khác</a:t>
                      </a:r>
                      <a:endParaRPr lang="ko-KR" altLang="en-US" sz="2000" b="1" u="none" strike="noStrike" dirty="0">
                        <a:effectLst/>
                        <a:latin typeface="Arial" panose="020B0604020202020204" pitchFamily="34" charset="0"/>
                        <a:ea typeface="NanumSquare Bold" panose="020B0600000101010101" pitchFamily="34" charset="-127"/>
                        <a:cs typeface="Arial" panose="020B0604020202020204" pitchFamily="34" charset="0"/>
                      </a:endParaRPr>
                    </a:p>
                    <a:p>
                      <a:pPr algn="ctr" fontAlgn="ctr" latinLnBrk="0">
                        <a:spcBef>
                          <a:spcPts val="0"/>
                        </a:spcBef>
                        <a:spcAft>
                          <a:spcPts val="0"/>
                        </a:spcAft>
                      </a:pPr>
                      <a:r>
                        <a:rPr lang="en-US" altLang="ko-KR" sz="2000" b="1" u="none" strike="noStrike" dirty="0">
                          <a:effectLst/>
                          <a:latin typeface="Arial" panose="020B0604020202020204" pitchFamily="34" charset="0"/>
                          <a:ea typeface="NanumSquare Bold" panose="020B0600000101010101" pitchFamily="34" charset="-127"/>
                          <a:cs typeface="Arial" panose="020B0604020202020204" pitchFamily="34" charset="0"/>
                        </a:rPr>
                        <a:t>(</a:t>
                      </a:r>
                      <a:r>
                        <a:rPr lang="vi-VN" altLang="ko-KR" sz="2000" b="1" u="none" strike="noStrike" dirty="0">
                          <a:effectLst/>
                          <a:latin typeface="Arial" panose="020B0604020202020204" pitchFamily="34" charset="0"/>
                          <a:ea typeface="NanumSquare Bold" panose="020B0600000101010101" pitchFamily="34" charset="-127"/>
                          <a:cs typeface="Arial" panose="020B0604020202020204" pitchFamily="34" charset="0"/>
                        </a:rPr>
                        <a:t>Ý nghĩa kí tự</a:t>
                      </a:r>
                      <a:r>
                        <a:rPr lang="en-US" altLang="ko-KR" sz="2000" b="1" u="none" strike="noStrike" dirty="0">
                          <a:effectLst/>
                          <a:latin typeface="Arial" panose="020B0604020202020204" pitchFamily="34" charset="0"/>
                          <a:ea typeface="NanumSquare Bold" panose="020B0600000101010101" pitchFamily="34" charset="-127"/>
                          <a:cs typeface="Arial" panose="020B0604020202020204" pitchFamily="34" charset="0"/>
                        </a:rPr>
                        <a:t>)</a:t>
                      </a:r>
                      <a:endParaRPr lang="ko-KR" altLang="en-US" sz="2000" b="1" i="0" u="none" strike="noStrike" dirty="0">
                        <a:effectLst/>
                        <a:latin typeface="Arial" panose="020B0604020202020204" pitchFamily="34" charset="0"/>
                        <a:ea typeface="NanumSquare Bold"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091209266"/>
                  </a:ext>
                </a:extLst>
              </a:tr>
              <a:tr h="528954">
                <a:tc vMerge="1">
                  <a:txBody>
                    <a:bodyPr/>
                    <a:lstStyle/>
                    <a:p>
                      <a:endParaRPr lang="en-US"/>
                    </a:p>
                  </a:txBody>
                  <a:tcPr/>
                </a:tc>
                <a:tc>
                  <a:txBody>
                    <a:bodyPr/>
                    <a:lstStyle/>
                    <a:p>
                      <a:pPr algn="ctr" fontAlgn="ctr" latinLnBrk="0">
                        <a:spcBef>
                          <a:spcPts val="0"/>
                        </a:spcBef>
                        <a:spcAft>
                          <a:spcPts val="0"/>
                        </a:spcAft>
                      </a:pPr>
                      <a:r>
                        <a:rPr lang="vi-VN" altLang="ko-KR" sz="1800" b="1" u="none" strike="noStrike" dirty="0">
                          <a:effectLst/>
                          <a:latin typeface="Arial" panose="020B0604020202020204" pitchFamily="34" charset="0"/>
                          <a:ea typeface="NanumSquare Bold" panose="020B0600000101010101" pitchFamily="34" charset="-127"/>
                          <a:cs typeface="Arial" panose="020B0604020202020204" pitchFamily="34" charset="0"/>
                        </a:rPr>
                        <a:t>Đến trường học</a:t>
                      </a:r>
                      <a:endParaRPr lang="ko-KR" altLang="en-US" sz="1800" b="1" i="0" u="none" strike="noStrike" dirty="0">
                        <a:effectLst/>
                        <a:latin typeface="Arial" panose="020B0604020202020204" pitchFamily="34" charset="0"/>
                        <a:ea typeface="NanumSquare Bold"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vi-VN" altLang="ko-KR" sz="1800" b="1" u="none" strike="noStrike" dirty="0">
                          <a:effectLst/>
                          <a:latin typeface="Arial" panose="020B0604020202020204" pitchFamily="34" charset="0"/>
                          <a:ea typeface="NanumSquare Bold" panose="020B0600000101010101" pitchFamily="34" charset="-127"/>
                          <a:cs typeface="Arial" panose="020B0604020202020204" pitchFamily="34" charset="0"/>
                        </a:rPr>
                        <a:t>Học trực tuyến</a:t>
                      </a:r>
                      <a:endParaRPr lang="ko-KR" altLang="en-US" sz="1800" b="1" i="0" u="none" strike="noStrike" dirty="0">
                        <a:effectLst/>
                        <a:latin typeface="Arial" panose="020B0604020202020204" pitchFamily="34" charset="0"/>
                        <a:ea typeface="NanumSquare Bold"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vi-VN" altLang="ko-KR" sz="1800" b="1" u="none" strike="noStrike" dirty="0">
                          <a:effectLst/>
                          <a:latin typeface="Arial" panose="020B0604020202020204" pitchFamily="34" charset="0"/>
                          <a:ea typeface="NanumSquare Bold" panose="020B0600000101010101" pitchFamily="34" charset="-127"/>
                          <a:cs typeface="Arial" panose="020B0604020202020204" pitchFamily="34" charset="0"/>
                        </a:rPr>
                        <a:t>Video quay sẵn</a:t>
                      </a:r>
                      <a:endParaRPr lang="ko-KR" altLang="en-US" sz="1800" b="1" i="0" u="none" strike="noStrike" dirty="0">
                        <a:effectLst/>
                        <a:latin typeface="Arial" panose="020B0604020202020204" pitchFamily="34" charset="0"/>
                        <a:ea typeface="NanumSquare Bold" panose="020B0600000101010101" pitchFamily="34" charset="-127"/>
                        <a:cs typeface="Arial" panose="020B0604020202020204" pitchFamily="34" charset="0"/>
                      </a:endParaRPr>
                    </a:p>
                  </a:txBody>
                  <a:tcPr marL="55117" marR="55117" marT="15130" marB="1513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2">
                        <a:lumMod val="40000"/>
                        <a:lumOff val="60000"/>
                      </a:schemeClr>
                    </a:solidFill>
                  </a:tcPr>
                </a:tc>
                <a:tc vMerge="1">
                  <a:txBody>
                    <a:bodyPr/>
                    <a:lstStyle/>
                    <a:p>
                      <a:endParaRPr lang="en-US"/>
                    </a:p>
                  </a:txBody>
                  <a:tcPr/>
                </a:tc>
                <a:extLst>
                  <a:ext uri="{0D108BD9-81ED-4DB2-BD59-A6C34878D82A}">
                    <a16:rowId xmlns:a16="http://schemas.microsoft.com/office/drawing/2014/main" val="2817599711"/>
                  </a:ext>
                </a:extLst>
              </a:tr>
              <a:tr h="528954">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T1</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AFE4"/>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100%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AFE4"/>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rowSpan="3">
                  <a:txBody>
                    <a:bodyPr/>
                    <a:lstStyle/>
                    <a:p>
                      <a:pPr algn="l"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T : Two-way communication class</a:t>
                      </a:r>
                    </a:p>
                    <a:p>
                      <a:pPr algn="l"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 </a:t>
                      </a:r>
                      <a:r>
                        <a:rPr lang="vi-VN"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Bài giảng trực tuyến tương tác hai chiều </a:t>
                      </a:r>
                      <a:r>
                        <a:rPr lang="en-US"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a:t>
                      </a:r>
                      <a:endParaRPr lang="ko-KR" alt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78356756"/>
                  </a:ext>
                </a:extLst>
              </a:tr>
              <a:tr h="528954">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T2</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50%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50%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vMerge="1">
                  <a:txBody>
                    <a:bodyPr/>
                    <a:lstStyle/>
                    <a:p>
                      <a:endParaRPr lang="en-US"/>
                    </a:p>
                  </a:txBody>
                  <a:tcPr/>
                </a:tc>
                <a:extLst>
                  <a:ext uri="{0D108BD9-81ED-4DB2-BD59-A6C34878D82A}">
                    <a16:rowId xmlns:a16="http://schemas.microsoft.com/office/drawing/2014/main" val="3063520852"/>
                  </a:ext>
                </a:extLst>
              </a:tr>
              <a:tr h="528954">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T3</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100%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4226197857"/>
                  </a:ext>
                </a:extLst>
              </a:tr>
              <a:tr h="528954">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B1</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50%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50%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rowSpan="2">
                  <a:txBody>
                    <a:bodyPr/>
                    <a:lstStyle/>
                    <a:p>
                      <a:pPr algn="l" fontAlgn="ctr" latinLnBrk="0">
                        <a:spcBef>
                          <a:spcPts val="0"/>
                        </a:spcBef>
                        <a:spcAft>
                          <a:spcPts val="0"/>
                        </a:spcAft>
                      </a:pPr>
                      <a:r>
                        <a:rPr lang="en-US"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B : Blended learning</a:t>
                      </a:r>
                      <a:endParaRPr lang="ko-KR" altLang="en-US" sz="2000" u="none" strike="noStrike" dirty="0">
                        <a:effectLst/>
                        <a:latin typeface="Arial" panose="020B0604020202020204" pitchFamily="34" charset="0"/>
                        <a:ea typeface="NanumSquare" panose="020B0600000101010101" pitchFamily="34" charset="-127"/>
                        <a:cs typeface="Arial" panose="020B0604020202020204" pitchFamily="34" charset="0"/>
                      </a:endParaRPr>
                    </a:p>
                    <a:p>
                      <a:pPr algn="l" fontAlgn="ctr" latinLnBrk="0">
                        <a:spcBef>
                          <a:spcPts val="0"/>
                        </a:spcBef>
                        <a:spcAft>
                          <a:spcPts val="0"/>
                        </a:spcAft>
                      </a:pPr>
                      <a:r>
                        <a:rPr lang="ko-KR" alt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a:t>
                      </a:r>
                      <a:r>
                        <a:rPr lang="vi-VN"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Bài giảng song song và giao tiếp một chiều/ hai chiều</a:t>
                      </a:r>
                      <a:r>
                        <a:rPr lang="en-US"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a:t>
                      </a:r>
                      <a:endParaRPr lang="ko-KR" alt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9039750"/>
                  </a:ext>
                </a:extLst>
              </a:tr>
              <a:tr h="528954">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B2</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50%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50%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vMerge="1">
                  <a:txBody>
                    <a:bodyPr/>
                    <a:lstStyle/>
                    <a:p>
                      <a:endParaRPr lang="en-US"/>
                    </a:p>
                  </a:txBody>
                  <a:tcPr/>
                </a:tc>
                <a:extLst>
                  <a:ext uri="{0D108BD9-81ED-4DB2-BD59-A6C34878D82A}">
                    <a16:rowId xmlns:a16="http://schemas.microsoft.com/office/drawing/2014/main" val="4107537890"/>
                  </a:ext>
                </a:extLst>
              </a:tr>
              <a:tr h="528954">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R</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100%</a:t>
                      </a:r>
                      <a:endParaRPr 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l"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R : Recorded video Learning</a:t>
                      </a:r>
                    </a:p>
                    <a:p>
                      <a:pPr algn="l" fontAlgn="ctr" latinLnBrk="0">
                        <a:spcBef>
                          <a:spcPts val="0"/>
                        </a:spcBef>
                        <a:spcAft>
                          <a:spcPts val="0"/>
                        </a:spcAft>
                      </a:pPr>
                      <a:r>
                        <a:rPr lang="en-US" sz="200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vi-VN"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Bài giảng video được ghi hình sẵn</a:t>
                      </a:r>
                      <a:r>
                        <a:rPr lang="en-US" altLang="ko-KR" sz="2000" u="none" strike="noStrike" dirty="0">
                          <a:effectLst/>
                          <a:latin typeface="Arial" panose="020B0604020202020204" pitchFamily="34" charset="0"/>
                          <a:ea typeface="NanumSquare" panose="020B0600000101010101" pitchFamily="34" charset="-127"/>
                          <a:cs typeface="Arial" panose="020B0604020202020204" pitchFamily="34" charset="0"/>
                        </a:rPr>
                        <a:t>)</a:t>
                      </a:r>
                      <a:endParaRPr lang="ko-KR" altLang="en-US" sz="2000" b="0" i="0" u="none" strike="noStrike" dirty="0">
                        <a:effectLst/>
                        <a:latin typeface="Arial" panose="020B0604020202020204" pitchFamily="34" charset="0"/>
                        <a:ea typeface="NanumSquare" panose="020B0600000101010101" pitchFamily="34" charset="-127"/>
                        <a:cs typeface="Arial" panose="020B0604020202020204" pitchFamily="34" charset="0"/>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86026992"/>
                  </a:ext>
                </a:extLst>
              </a:tr>
            </a:tbl>
          </a:graphicData>
        </a:graphic>
      </p:graphicFrame>
      <p:sp>
        <p:nvSpPr>
          <p:cNvPr id="14" name="TextBox 13">
            <a:extLst>
              <a:ext uri="{FF2B5EF4-FFF2-40B4-BE49-F238E27FC236}">
                <a16:creationId xmlns:a16="http://schemas.microsoft.com/office/drawing/2014/main" id="{A0F04AF6-F7DB-A14F-A6C2-D399CC6C4DB1}"/>
              </a:ext>
            </a:extLst>
          </p:cNvPr>
          <p:cNvSpPr txBox="1"/>
          <p:nvPr/>
        </p:nvSpPr>
        <p:spPr>
          <a:xfrm>
            <a:off x="166591" y="168221"/>
            <a:ext cx="7580871" cy="523220"/>
          </a:xfrm>
          <a:prstGeom prst="rect">
            <a:avLst/>
          </a:prstGeom>
          <a:noFill/>
        </p:spPr>
        <p:txBody>
          <a:bodyPr wrap="square" rtlCol="0">
            <a:spAutoFit/>
          </a:bodyPr>
          <a:lstStyle/>
          <a:p>
            <a:r>
              <a:rPr lang="vi-VN" altLang="ko-KR" sz="2800" dirty="0">
                <a:solidFill>
                  <a:srgbClr val="002060"/>
                </a:solidFill>
                <a:latin typeface="Arial" panose="020B0604020202020204" pitchFamily="34" charset="0"/>
                <a:cs typeface="Arial" panose="020B0604020202020204" pitchFamily="34" charset="0"/>
              </a:rPr>
              <a:t>Hướng dẫn học học lớp online</a:t>
            </a:r>
            <a:endParaRPr lang="ko-KR" altLang="en-US"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9497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t>63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TextBox 12"/>
          <p:cNvSpPr txBox="1"/>
          <p:nvPr/>
        </p:nvSpPr>
        <p:spPr>
          <a:xfrm>
            <a:off x="264337" y="673451"/>
            <a:ext cx="10754372" cy="503792"/>
          </a:xfrm>
          <a:prstGeom prst="rect">
            <a:avLst/>
          </a:prstGeom>
          <a:noFill/>
        </p:spPr>
        <p:txBody>
          <a:bodyPr wrap="square" rtlCol="0">
            <a:spAutoFit/>
          </a:bodyPr>
          <a:lstStyle/>
          <a:p>
            <a:pPr fontAlgn="base">
              <a:lnSpc>
                <a:spcPct val="150000"/>
              </a:lnSpc>
            </a:pPr>
            <a:r>
              <a:rPr lang="en-US" altLang="ko-KR" sz="2000" dirty="0">
                <a:solidFill>
                  <a:srgbClr val="002060"/>
                </a:solidFill>
                <a:latin typeface="Arial" panose="020B0604020202020204" pitchFamily="34" charset="0"/>
                <a:cs typeface="Arial" panose="020B0604020202020204" pitchFamily="34" charset="0"/>
              </a:rPr>
              <a:t>4. </a:t>
            </a:r>
            <a:r>
              <a:rPr lang="vi-VN" altLang="ko-KR" sz="2000" dirty="0">
                <a:solidFill>
                  <a:srgbClr val="002060"/>
                </a:solidFill>
                <a:latin typeface="Arial" panose="020B0604020202020204" pitchFamily="34" charset="0"/>
                <a:cs typeface="Arial" panose="020B0604020202020204" pitchFamily="34" charset="0"/>
              </a:rPr>
              <a:t>Hình thức lớp học online</a:t>
            </a:r>
            <a:r>
              <a:rPr lang="en-US" altLang="ko-KR" sz="2000" dirty="0">
                <a:solidFill>
                  <a:srgbClr val="002060"/>
                </a:solidFill>
                <a:latin typeface="Arial" panose="020B0604020202020204" pitchFamily="34" charset="0"/>
                <a:cs typeface="Arial" panose="020B0604020202020204" pitchFamily="34" charset="0"/>
              </a:rPr>
              <a:t>    </a:t>
            </a:r>
          </a:p>
        </p:txBody>
      </p:sp>
      <p:graphicFrame>
        <p:nvGraphicFramePr>
          <p:cNvPr id="14" name="Content Placeholder 3">
            <a:extLst>
              <a:ext uri="{FF2B5EF4-FFF2-40B4-BE49-F238E27FC236}">
                <a16:creationId xmlns:a16="http://schemas.microsoft.com/office/drawing/2014/main" id="{D63AF58A-554D-419E-8666-915192E3174C}"/>
              </a:ext>
            </a:extLst>
          </p:cNvPr>
          <p:cNvGraphicFramePr>
            <a:graphicFrameLocks/>
          </p:cNvGraphicFramePr>
          <p:nvPr>
            <p:extLst>
              <p:ext uri="{D42A27DB-BD31-4B8C-83A1-F6EECF244321}">
                <p14:modId xmlns:p14="http://schemas.microsoft.com/office/powerpoint/2010/main" val="120791911"/>
              </p:ext>
            </p:extLst>
          </p:nvPr>
        </p:nvGraphicFramePr>
        <p:xfrm>
          <a:off x="1340039" y="1384196"/>
          <a:ext cx="9754059" cy="40742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5" name="TextBox 14">
            <a:extLst>
              <a:ext uri="{FF2B5EF4-FFF2-40B4-BE49-F238E27FC236}">
                <a16:creationId xmlns:a16="http://schemas.microsoft.com/office/drawing/2014/main" id="{6F63035A-0C13-1849-888E-3652A170000C}"/>
              </a:ext>
            </a:extLst>
          </p:cNvPr>
          <p:cNvSpPr txBox="1"/>
          <p:nvPr/>
        </p:nvSpPr>
        <p:spPr>
          <a:xfrm>
            <a:off x="166591" y="168221"/>
            <a:ext cx="7580871" cy="523220"/>
          </a:xfrm>
          <a:prstGeom prst="rect">
            <a:avLst/>
          </a:prstGeom>
          <a:noFill/>
        </p:spPr>
        <p:txBody>
          <a:bodyPr wrap="square" rtlCol="0">
            <a:spAutoFit/>
          </a:bodyPr>
          <a:lstStyle/>
          <a:p>
            <a:r>
              <a:rPr lang="vi-VN" altLang="ko-KR" sz="2800" dirty="0">
                <a:solidFill>
                  <a:srgbClr val="002060"/>
                </a:solidFill>
                <a:latin typeface="Arial" panose="020B0604020202020204" pitchFamily="34" charset="0"/>
                <a:cs typeface="Arial" panose="020B0604020202020204" pitchFamily="34" charset="0"/>
              </a:rPr>
              <a:t>Hướng dẫn học học lớp online</a:t>
            </a:r>
            <a:endParaRPr lang="ko-KR" altLang="en-US"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329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6133"/>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369332"/>
          </a:xfrm>
          <a:prstGeom prst="rect">
            <a:avLst/>
          </a:prstGeom>
          <a:noFill/>
        </p:spPr>
        <p:txBody>
          <a:bodyPr wrap="square" rtlCol="0">
            <a:spAutoFit/>
          </a:bodyPr>
          <a:lstStyle/>
          <a:p>
            <a:r>
              <a:rPr lang="en-US" altLang="ko-KR" dirty="0">
                <a:solidFill>
                  <a:srgbClr val="002060"/>
                </a:solidFill>
                <a:latin typeface="Arial" panose="020B0604020202020204" pitchFamily="34" charset="0"/>
                <a:cs typeface="Arial" panose="020B0604020202020204" pitchFamily="34" charset="0"/>
              </a:rPr>
              <a:t>5. FAQ </a:t>
            </a:r>
            <a:r>
              <a:rPr lang="en-US" altLang="ko-KR" dirty="0" err="1">
                <a:solidFill>
                  <a:srgbClr val="002060"/>
                </a:solidFill>
                <a:latin typeface="Arial" panose="020B0604020202020204" pitchFamily="34" charset="0"/>
                <a:cs typeface="Arial" panose="020B0604020202020204" pitchFamily="34" charset="0"/>
              </a:rPr>
              <a:t>về</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lớp</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online</a:t>
            </a:r>
            <a:endParaRPr lang="ko-KR" altLang="en-US"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64</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9" name="Rectangle 2"/>
          <p:cNvSpPr>
            <a:spLocks noChangeArrowheads="1"/>
          </p:cNvSpPr>
          <p:nvPr/>
        </p:nvSpPr>
        <p:spPr bwMode="auto">
          <a:xfrm>
            <a:off x="0" y="43934"/>
            <a:ext cx="120329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1" name="Rectangle 4"/>
          <p:cNvSpPr>
            <a:spLocks noChangeArrowheads="1"/>
          </p:cNvSpPr>
          <p:nvPr/>
        </p:nvSpPr>
        <p:spPr bwMode="auto">
          <a:xfrm>
            <a:off x="751661" y="-30372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7" name="TextBox 6"/>
          <p:cNvSpPr txBox="1"/>
          <p:nvPr/>
        </p:nvSpPr>
        <p:spPr>
          <a:xfrm>
            <a:off x="736162" y="2114259"/>
            <a:ext cx="10488362" cy="170296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latin typeface="Arial" panose="020B0604020202020204" pitchFamily="34" charset="0"/>
                <a:cs typeface="Arial" panose="020B0604020202020204" pitchFamily="34" charset="0"/>
              </a:rPr>
              <a:t>2) </a:t>
            </a:r>
            <a:r>
              <a:rPr lang="vi-VN" altLang="ko-KR" dirty="0">
                <a:solidFill>
                  <a:srgbClr val="002060"/>
                </a:solidFill>
                <a:latin typeface="Arial" panose="020B0604020202020204" pitchFamily="34" charset="0"/>
                <a:cs typeface="Arial" panose="020B0604020202020204" pitchFamily="34" charset="0"/>
              </a:rPr>
              <a:t>Loa không ra tiếng vậy nên tôi không được tính điểm chuyên cần</a:t>
            </a:r>
            <a:r>
              <a:rPr lang="en-US" altLang="ko-KR"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 </a:t>
            </a:r>
            <a:endParaRPr lang="en-US" altLang="ko-KR" dirty="0">
              <a:solidFill>
                <a:srgbClr val="002060"/>
              </a:solidFill>
              <a:latin typeface="Arial" panose="020B0604020202020204" pitchFamily="34" charset="0"/>
              <a:cs typeface="Arial" panose="020B0604020202020204" pitchFamily="34" charset="0"/>
            </a:endParaRPr>
          </a:p>
          <a:p>
            <a:pPr>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Trong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trường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hợp</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sử</a:t>
            </a:r>
            <a:r>
              <a:rPr lang="en-US" altLang="ko-KR" dirty="0">
                <a:solidFill>
                  <a:srgbClr val="002060"/>
                </a:solidFill>
                <a:latin typeface="Arial" panose="020B0604020202020204" pitchFamily="34" charset="0"/>
                <a:cs typeface="Arial" panose="020B0604020202020204" pitchFamily="34" charset="0"/>
              </a:rPr>
              <a:t> dung Zoom/</a:t>
            </a:r>
            <a:r>
              <a:rPr lang="en-US" altLang="ko-KR" dirty="0" err="1">
                <a:solidFill>
                  <a:srgbClr val="002060"/>
                </a:solidFill>
                <a:latin typeface="Arial" panose="020B0604020202020204" pitchFamily="34" charset="0"/>
                <a:cs typeface="Arial" panose="020B0604020202020204" pitchFamily="34" charset="0"/>
              </a:rPr>
              <a:t>Webex</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để</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nhất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định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cần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phải</a:t>
            </a:r>
            <a:r>
              <a:rPr lang="en-US" altLang="ko-KR" dirty="0">
                <a:solidFill>
                  <a:srgbClr val="002060"/>
                </a:solidFill>
                <a:latin typeface="Arial" panose="020B0604020202020204" pitchFamily="34" charset="0"/>
                <a:cs typeface="Arial" panose="020B0604020202020204" pitchFamily="34" charset="0"/>
              </a:rPr>
              <a:t> </a:t>
            </a:r>
            <a:r>
              <a:rPr lang="vi-VN" altLang="ko-KR" dirty="0">
                <a:solidFill>
                  <a:srgbClr val="002060"/>
                </a:solidFill>
                <a:latin typeface="Arial" panose="020B0604020202020204" pitchFamily="34" charset="0"/>
                <a:cs typeface="Arial" panose="020B0604020202020204" pitchFamily="34" charset="0"/>
              </a:rPr>
              <a:t>test mic và loa trước học và sử dụng tai nghe để nghe giảng</a:t>
            </a:r>
          </a:p>
          <a:p>
            <a:pPr>
              <a:lnSpc>
                <a:spcPct val="150000"/>
              </a:lnSpc>
            </a:pPr>
            <a:endParaRPr lang="en-US" altLang="ko-KR" dirty="0">
              <a:solidFill>
                <a:srgbClr val="002060"/>
              </a:solidFill>
              <a:latin typeface="Arial" panose="020B0604020202020204" pitchFamily="34" charset="0"/>
              <a:cs typeface="Arial" panose="020B0604020202020204" pitchFamily="34" charset="0"/>
            </a:endParaRPr>
          </a:p>
        </p:txBody>
      </p:sp>
      <p:sp>
        <p:nvSpPr>
          <p:cNvPr id="16" name="TextBox 15"/>
          <p:cNvSpPr txBox="1"/>
          <p:nvPr/>
        </p:nvSpPr>
        <p:spPr>
          <a:xfrm>
            <a:off x="717042" y="4928266"/>
            <a:ext cx="10507482" cy="128746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latin typeface="Arial" panose="020B0604020202020204" pitchFamily="34" charset="0"/>
                <a:cs typeface="Arial" panose="020B0604020202020204" pitchFamily="34" charset="0"/>
              </a:rPr>
              <a:t>4)</a:t>
            </a:r>
            <a:r>
              <a:rPr lang="vi-VN" altLang="ko-KR" dirty="0">
                <a:solidFill>
                  <a:srgbClr val="002060"/>
                </a:solidFill>
                <a:latin typeface="Arial" panose="020B0604020202020204" pitchFamily="34" charset="0"/>
                <a:cs typeface="Arial" panose="020B0604020202020204" pitchFamily="34" charset="0"/>
              </a:rPr>
              <a:t> Chắc chắn là đã nghe giảng rồi nhưng vì sao lại bị tính là nghỉ học nhỉ</a:t>
            </a:r>
            <a:r>
              <a:rPr lang="en-US" altLang="ko-KR" dirty="0">
                <a:solidFill>
                  <a:srgbClr val="002060"/>
                </a:solidFill>
                <a:latin typeface="Arial" panose="020B0604020202020204" pitchFamily="34" charset="0"/>
                <a:cs typeface="Arial" panose="020B0604020202020204" pitchFamily="34" charset="0"/>
              </a:rPr>
              <a:t>?</a:t>
            </a:r>
          </a:p>
          <a:p>
            <a:pPr>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vi-VN" altLang="ko-KR" dirty="0">
                <a:solidFill>
                  <a:srgbClr val="002060"/>
                </a:solidFill>
                <a:latin typeface="Arial" panose="020B0604020202020204" pitchFamily="34" charset="0"/>
                <a:cs typeface="Arial" panose="020B0604020202020204" pitchFamily="34" charset="0"/>
              </a:rPr>
              <a:t>Thời gian tham gia tiết học phải hoàn thành 100%</a:t>
            </a:r>
            <a:r>
              <a:rPr lang="en-US" altLang="ko-KR" dirty="0">
                <a:solidFill>
                  <a:srgbClr val="002060"/>
                </a:solidFill>
                <a:latin typeface="Arial" panose="020B0604020202020204" pitchFamily="34" charset="0"/>
                <a:cs typeface="Arial" panose="020B0604020202020204" pitchFamily="34" charset="0"/>
              </a:rPr>
              <a:t>,</a:t>
            </a:r>
            <a:r>
              <a:rPr lang="vi-VN" altLang="ko-KR" dirty="0">
                <a:solidFill>
                  <a:srgbClr val="002060"/>
                </a:solidFill>
                <a:latin typeface="Arial" panose="020B0604020202020204" pitchFamily="34" charset="0"/>
                <a:cs typeface="Arial" panose="020B0604020202020204" pitchFamily="34" charset="0"/>
              </a:rPr>
              <a:t> Sau khi nghe giảng bắt buộc phải kiểm tra lại trên KLAS</a:t>
            </a:r>
            <a:endParaRPr lang="en-US" altLang="ko-KR" dirty="0">
              <a:solidFill>
                <a:srgbClr val="002060"/>
              </a:solidFill>
              <a:latin typeface="Arial" panose="020B0604020202020204" pitchFamily="34" charset="0"/>
              <a:cs typeface="Arial" panose="020B0604020202020204" pitchFamily="34" charset="0"/>
            </a:endParaRPr>
          </a:p>
        </p:txBody>
      </p:sp>
      <p:sp>
        <p:nvSpPr>
          <p:cNvPr id="19" name="TextBox 18"/>
          <p:cNvSpPr txBox="1"/>
          <p:nvPr/>
        </p:nvSpPr>
        <p:spPr>
          <a:xfrm>
            <a:off x="751661" y="1236133"/>
            <a:ext cx="10472863" cy="878126"/>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latin typeface="Arial" panose="020B0604020202020204" pitchFamily="34" charset="0"/>
                <a:cs typeface="Arial" panose="020B0604020202020204" pitchFamily="34" charset="0"/>
              </a:rPr>
              <a:t>1) </a:t>
            </a:r>
            <a:r>
              <a:rPr lang="vi-VN" altLang="ko-KR" dirty="0">
                <a:solidFill>
                  <a:srgbClr val="002060"/>
                </a:solidFill>
                <a:latin typeface="Arial" panose="020B0604020202020204" pitchFamily="34" charset="0"/>
                <a:cs typeface="Arial" panose="020B0604020202020204" pitchFamily="34" charset="0"/>
              </a:rPr>
              <a:t>Tôi nghe giảng bài học bằng điện thoại di động nhưng thường xuyên bị tắt và mất sóng</a:t>
            </a:r>
            <a:r>
              <a:rPr lang="en-US" altLang="ko-KR" dirty="0">
                <a:solidFill>
                  <a:srgbClr val="002060"/>
                </a:solidFill>
                <a:latin typeface="Arial" panose="020B0604020202020204" pitchFamily="34" charset="0"/>
                <a:cs typeface="Arial" panose="020B0604020202020204" pitchFamily="34" charset="0"/>
              </a:rPr>
              <a:t>.</a:t>
            </a:r>
            <a:endParaRPr lang="en-US" altLang="ko-KR" b="1" dirty="0">
              <a:solidFill>
                <a:srgbClr val="002060"/>
              </a:solidFill>
              <a:latin typeface="Arial" panose="020B0604020202020204" pitchFamily="34" charset="0"/>
              <a:cs typeface="Arial" panose="020B0604020202020204" pitchFamily="34" charset="0"/>
            </a:endParaRPr>
          </a:p>
          <a:p>
            <a:pPr>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Đừng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sử</a:t>
            </a:r>
            <a:r>
              <a:rPr lang="en-US" altLang="ko-KR" dirty="0">
                <a:solidFill>
                  <a:srgbClr val="002060"/>
                </a:solidFill>
                <a:latin typeface="Arial" panose="020B0604020202020204" pitchFamily="34" charset="0"/>
                <a:cs typeface="Arial" panose="020B0604020202020204" pitchFamily="34" charset="0"/>
              </a:rPr>
              <a:t> dung Safari </a:t>
            </a:r>
            <a:r>
              <a:rPr lang="en-US" altLang="ko-KR" dirty="0" err="1">
                <a:solidFill>
                  <a:srgbClr val="002060"/>
                </a:solidFill>
                <a:latin typeface="Arial" panose="020B0604020202020204" pitchFamily="34" charset="0"/>
                <a:cs typeface="Arial" panose="020B0604020202020204" pitchFamily="34" charset="0"/>
              </a:rPr>
              <a:t>của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Iphone</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hãy</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sử</a:t>
            </a:r>
            <a:r>
              <a:rPr lang="en-US" altLang="ko-KR" dirty="0">
                <a:solidFill>
                  <a:srgbClr val="002060"/>
                </a:solidFill>
                <a:latin typeface="Arial" panose="020B0604020202020204" pitchFamily="34" charset="0"/>
                <a:cs typeface="Arial" panose="020B0604020202020204" pitchFamily="34" charset="0"/>
              </a:rPr>
              <a:t> dung </a:t>
            </a:r>
            <a:r>
              <a:rPr lang="en-US" altLang="ko-KR" dirty="0" err="1">
                <a:solidFill>
                  <a:srgbClr val="002060"/>
                </a:solidFill>
                <a:latin typeface="Arial" panose="020B0604020202020204" pitchFamily="34" charset="0"/>
                <a:cs typeface="Arial" panose="020B0604020202020204" pitchFamily="34" charset="0"/>
              </a:rPr>
              <a:t>Naver</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nhé</a:t>
            </a:r>
            <a:r>
              <a:rPr lang="en-US" altLang="ko-KR" dirty="0">
                <a:solidFill>
                  <a:srgbClr val="002060"/>
                </a:solidFill>
                <a:latin typeface="Arial" panose="020B0604020202020204" pitchFamily="34" charset="0"/>
                <a:cs typeface="Arial" panose="020B0604020202020204" pitchFamily="34" charset="0"/>
              </a:rPr>
              <a:t> !</a:t>
            </a:r>
          </a:p>
        </p:txBody>
      </p:sp>
      <p:sp>
        <p:nvSpPr>
          <p:cNvPr id="17" name="TextBox 16"/>
          <p:cNvSpPr txBox="1"/>
          <p:nvPr/>
        </p:nvSpPr>
        <p:spPr>
          <a:xfrm>
            <a:off x="717043" y="3660194"/>
            <a:ext cx="10507483" cy="128746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latin typeface="Arial" panose="020B0604020202020204" pitchFamily="34" charset="0"/>
                <a:cs typeface="Arial" panose="020B0604020202020204" pitchFamily="34" charset="0"/>
              </a:rPr>
              <a:t>3) </a:t>
            </a:r>
            <a:r>
              <a:rPr lang="vi-VN" altLang="ko-KR" dirty="0">
                <a:solidFill>
                  <a:srgbClr val="002060"/>
                </a:solidFill>
                <a:latin typeface="Arial" panose="020B0604020202020204" pitchFamily="34" charset="0"/>
                <a:cs typeface="Arial" panose="020B0604020202020204" pitchFamily="34" charset="0"/>
              </a:rPr>
              <a:t>Do sức khoẻ không tốt nên tôi đã nghỉ học, vậy nên có cách nào để công nhận chuyên cần không </a:t>
            </a:r>
            <a:r>
              <a:rPr lang="en-US" altLang="ko-KR" dirty="0">
                <a:solidFill>
                  <a:srgbClr val="002060"/>
                </a:solidFill>
                <a:latin typeface="Arial" panose="020B0604020202020204" pitchFamily="34" charset="0"/>
                <a:cs typeface="Arial" panose="020B0604020202020204" pitchFamily="34" charset="0"/>
              </a:rPr>
              <a:t>?</a:t>
            </a:r>
          </a:p>
          <a:p>
            <a:pPr>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Liên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lạc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với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giáo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sư</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nộp</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giấy</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khám</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sức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khoẻ</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hoặc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các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loại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giấy</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tờ</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quan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có</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thể</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chứng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minh</a:t>
            </a:r>
            <a:endParaRPr lang="en-US" altLang="ko-KR" dirty="0">
              <a:solidFill>
                <a:srgbClr val="002060"/>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ABF79F95-BF95-6847-A078-E5101EED7B78}"/>
              </a:ext>
            </a:extLst>
          </p:cNvPr>
          <p:cNvSpPr txBox="1"/>
          <p:nvPr/>
        </p:nvSpPr>
        <p:spPr>
          <a:xfrm>
            <a:off x="166591" y="168221"/>
            <a:ext cx="7580871" cy="523220"/>
          </a:xfrm>
          <a:prstGeom prst="rect">
            <a:avLst/>
          </a:prstGeom>
          <a:noFill/>
        </p:spPr>
        <p:txBody>
          <a:bodyPr wrap="square" rtlCol="0">
            <a:spAutoFit/>
          </a:bodyPr>
          <a:lstStyle/>
          <a:p>
            <a:r>
              <a:rPr lang="vi-VN" altLang="ko-KR" sz="2800" dirty="0">
                <a:solidFill>
                  <a:srgbClr val="002060"/>
                </a:solidFill>
                <a:latin typeface="Arial" panose="020B0604020202020204" pitchFamily="34" charset="0"/>
                <a:cs typeface="Arial" panose="020B0604020202020204" pitchFamily="34" charset="0"/>
              </a:rPr>
              <a:t>Hướng dẫn học học lớp online</a:t>
            </a:r>
            <a:endParaRPr lang="ko-KR" altLang="en-US"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479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607946" y="2172404"/>
            <a:ext cx="10976108" cy="1569660"/>
          </a:xfrm>
          <a:prstGeom prst="rect">
            <a:avLst/>
          </a:prstGeom>
          <a:noFill/>
        </p:spPr>
        <p:txBody>
          <a:bodyPr wrap="square" rtlCol="0">
            <a:spAutoFit/>
          </a:bodyPr>
          <a:lstStyle/>
          <a:p>
            <a:pPr algn="ctr"/>
            <a:r>
              <a:rPr lang="en-US" altLang="ko-KR" sz="4800" dirty="0">
                <a:solidFill>
                  <a:schemeClr val="accent5">
                    <a:lumMod val="50000"/>
                  </a:schemeClr>
                </a:solidFill>
              </a:rPr>
              <a:t>V. </a:t>
            </a:r>
            <a:r>
              <a:rPr lang="vi-VN" altLang="ko-KR" sz="4800" dirty="0">
                <a:solidFill>
                  <a:schemeClr val="accent5">
                    <a:lumMod val="50000"/>
                  </a:schemeClr>
                </a:solidFill>
              </a:rPr>
              <a:t>Đóng học và chế độ học bổng</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2231505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en-US" sz="3200" dirty="0" err="1">
                <a:latin typeface="Arial" panose="020B0604020202020204" pitchFamily="34" charset="0"/>
                <a:ea typeface="NanumSquare ExtraBold" panose="020B0600000101010101" pitchFamily="34" charset="-127"/>
                <a:cs typeface="Arial" panose="020B0604020202020204" pitchFamily="34" charset="0"/>
              </a:rPr>
              <a:t>Đóng</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học</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phí</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dành</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cho</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sinh</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viên</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đang</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theo</a:t>
            </a:r>
            <a:r>
              <a:rPr lang="en-US" sz="3200" dirty="0">
                <a:latin typeface="Arial" panose="020B0604020202020204" pitchFamily="34" charset="0"/>
                <a:ea typeface="NanumSquare ExtraBold" panose="020B0600000101010101" pitchFamily="34" charset="-127"/>
                <a:cs typeface="Arial" panose="020B0604020202020204" pitchFamily="34" charset="0"/>
              </a:rPr>
              <a:t> </a:t>
            </a:r>
            <a:r>
              <a:rPr lang="en-US" sz="3200" dirty="0" err="1">
                <a:latin typeface="Arial" panose="020B0604020202020204" pitchFamily="34" charset="0"/>
                <a:ea typeface="NanumSquare ExtraBold" panose="020B0600000101010101" pitchFamily="34" charset="-127"/>
                <a:cs typeface="Arial" panose="020B0604020202020204" pitchFamily="34" charset="0"/>
              </a:rPr>
              <a:t>học</a:t>
            </a:r>
            <a:endParaRPr lang="en-US" sz="3200" dirty="0">
              <a:latin typeface="Arial" panose="020B0604020202020204" pitchFamily="34" charset="0"/>
              <a:cs typeface="Arial" panose="020B0604020202020204" pitchFamily="34" charset="0"/>
            </a:endParaRPr>
          </a:p>
        </p:txBody>
      </p:sp>
      <p:sp>
        <p:nvSpPr>
          <p:cNvPr id="6" name="Rectangle 5" descr="Classroom">
            <a:extLst>
              <a:ext uri="{FF2B5EF4-FFF2-40B4-BE49-F238E27FC236}">
                <a16:creationId xmlns:a16="http://schemas.microsoft.com/office/drawing/2014/main" id="{77C67856-75A2-4CB2-A066-6E9430503346}"/>
              </a:ext>
            </a:extLst>
          </p:cNvPr>
          <p:cNvSpPr/>
          <p:nvPr/>
        </p:nvSpPr>
        <p:spPr>
          <a:xfrm>
            <a:off x="5501481" y="1829469"/>
            <a:ext cx="1189037" cy="1189037"/>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16640447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11" name="Rectangle 10" descr="Classroom">
            <a:extLst>
              <a:ext uri="{FF2B5EF4-FFF2-40B4-BE49-F238E27FC236}">
                <a16:creationId xmlns:a16="http://schemas.microsoft.com/office/drawing/2014/main" id="{F2204100-C891-48DD-9D1B-780D3D350F2C}"/>
              </a:ext>
            </a:extLst>
          </p:cNvPr>
          <p:cNvSpPr/>
          <p:nvPr/>
        </p:nvSpPr>
        <p:spPr>
          <a:xfrm>
            <a:off x="435702" y="663142"/>
            <a:ext cx="570492" cy="570492"/>
          </a:xfrm>
          <a:prstGeom prst="rect">
            <a:avLst/>
          </a:prstGeom>
          <a:blipFill>
            <a:blip r:embed="rId3">
              <a:extLst>
                <a:ext uri="{96DAC541-7B7A-43D3-8B79-37D633B846F1}">
                  <asvg:svgBlip xmlns="" xmlns:asvg="http://schemas.microsoft.com/office/drawing/2016/SVG/main"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 name="Title 1">
            <a:extLst>
              <a:ext uri="{FF2B5EF4-FFF2-40B4-BE49-F238E27FC236}">
                <a16:creationId xmlns:a16="http://schemas.microsoft.com/office/drawing/2014/main" id="{B17FC45A-E51D-478C-B310-B12FA98D3ABF}"/>
              </a:ext>
            </a:extLst>
          </p:cNvPr>
          <p:cNvSpPr>
            <a:spLocks noGrp="1"/>
          </p:cNvSpPr>
          <p:nvPr>
            <p:ph type="title"/>
          </p:nvPr>
        </p:nvSpPr>
        <p:spPr>
          <a:xfrm>
            <a:off x="1075714" y="673997"/>
            <a:ext cx="11029616" cy="538815"/>
          </a:xfrm>
        </p:spPr>
        <p:txBody>
          <a:bodyPr>
            <a:normAutofit fontScale="90000"/>
          </a:bodyPr>
          <a:lstStyle/>
          <a:p>
            <a:r>
              <a:rPr lang="en-US" dirty="0" err="1">
                <a:latin typeface="Arial" panose="020B0604020202020204" pitchFamily="34" charset="0"/>
                <a:ea typeface="NanumSquare ExtraBold" panose="020B0600000101010101" pitchFamily="34" charset="-127"/>
                <a:cs typeface="Arial" panose="020B0604020202020204" pitchFamily="34" charset="0"/>
              </a:rPr>
              <a:t>Nộp</a:t>
            </a:r>
            <a:r>
              <a:rPr lang="en-US" dirty="0">
                <a:latin typeface="Arial" panose="020B0604020202020204" pitchFamily="34" charset="0"/>
                <a:ea typeface="NanumSquare ExtraBold" panose="020B0600000101010101" pitchFamily="34" charset="-127"/>
                <a:cs typeface="Arial" panose="020B0604020202020204" pitchFamily="34" charset="0"/>
              </a:rPr>
              <a:t> </a:t>
            </a:r>
            <a:r>
              <a:rPr lang="en-US" dirty="0" err="1">
                <a:latin typeface="Arial" panose="020B0604020202020204" pitchFamily="34" charset="0"/>
                <a:ea typeface="NanumSquare ExtraBold" panose="020B0600000101010101" pitchFamily="34" charset="-127"/>
                <a:cs typeface="Arial" panose="020B0604020202020204" pitchFamily="34" charset="0"/>
              </a:rPr>
              <a:t>học</a:t>
            </a:r>
            <a:r>
              <a:rPr lang="en-US" dirty="0">
                <a:latin typeface="Arial" panose="020B0604020202020204" pitchFamily="34" charset="0"/>
                <a:ea typeface="NanumSquare ExtraBold" panose="020B0600000101010101" pitchFamily="34" charset="-127"/>
                <a:cs typeface="Arial" panose="020B0604020202020204" pitchFamily="34" charset="0"/>
              </a:rPr>
              <a:t> </a:t>
            </a:r>
            <a:r>
              <a:rPr lang="en-US" dirty="0" err="1">
                <a:latin typeface="Arial" panose="020B0604020202020204" pitchFamily="34" charset="0"/>
                <a:ea typeface="NanumSquare ExtraBold" panose="020B0600000101010101" pitchFamily="34" charset="-127"/>
                <a:cs typeface="Arial" panose="020B0604020202020204" pitchFamily="34" charset="0"/>
              </a:rPr>
              <a:t>phí</a:t>
            </a:r>
            <a:endParaRPr lang="en-US" dirty="0">
              <a:latin typeface="Arial" panose="020B0604020202020204" pitchFamily="34" charset="0"/>
              <a:ea typeface="NanumSquare ExtraBold" panose="020B0600000101010101" pitchFamily="34" charset="-127"/>
              <a:cs typeface="Arial" panose="020B0604020202020204" pitchFamily="34" charset="0"/>
            </a:endParaRPr>
          </a:p>
        </p:txBody>
      </p:sp>
      <p:sp>
        <p:nvSpPr>
          <p:cNvPr id="15" name="TextBox 14">
            <a:extLst>
              <a:ext uri="{FF2B5EF4-FFF2-40B4-BE49-F238E27FC236}">
                <a16:creationId xmlns:a16="http://schemas.microsoft.com/office/drawing/2014/main" id="{648DACD9-D0BD-496F-A017-DE0AAEB240C2}"/>
              </a:ext>
            </a:extLst>
          </p:cNvPr>
          <p:cNvSpPr txBox="1"/>
          <p:nvPr/>
        </p:nvSpPr>
        <p:spPr>
          <a:xfrm>
            <a:off x="1006194" y="1884608"/>
            <a:ext cx="10548039" cy="1489382"/>
          </a:xfrm>
          <a:prstGeom prst="rect">
            <a:avLst/>
          </a:prstGeom>
          <a:noFill/>
        </p:spPr>
        <p:txBody>
          <a:bodyPr wrap="square">
            <a:spAutoFit/>
          </a:bodyPr>
          <a:lstStyle/>
          <a:p>
            <a:pPr marL="232410" indent="-127000" latinLnBrk="0">
              <a:lnSpc>
                <a:spcPct val="150000"/>
              </a:lnSpc>
            </a:pP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Học</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kì</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1</a:t>
            </a:r>
            <a:r>
              <a:rPr lang="ko-KR" altLang="en-US"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tháng</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3) :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Cuối</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tháng</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2</a:t>
            </a:r>
            <a:r>
              <a:rPr lang="ko-KR" altLang="en-US"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Đầu</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tháng</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3</a:t>
            </a:r>
            <a:r>
              <a:rPr lang="ko-KR" altLang="en-US"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endParaRPr lang="ko-KR" altLang="en-US" sz="3200" b="0" i="0" u="none" strike="noStrike" dirty="0">
              <a:effectLst/>
              <a:latin typeface="Arial" panose="020B0604020202020204" pitchFamily="34" charset="0"/>
              <a:ea typeface="NanumSquare" panose="020B0600000101010101" pitchFamily="34" charset="-127"/>
              <a:cs typeface="Arial" panose="020B0604020202020204" pitchFamily="34" charset="0"/>
            </a:endParaRPr>
          </a:p>
          <a:p>
            <a:pPr marL="232410" indent="-127000" latinLnBrk="0">
              <a:lnSpc>
                <a:spcPct val="150000"/>
              </a:lnSpc>
            </a:pP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Học</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kì</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dirty="0">
                <a:latin typeface="Arial" panose="020B0604020202020204" pitchFamily="34" charset="0"/>
                <a:ea typeface="NanumSquare" panose="020B0600000101010101" pitchFamily="34" charset="-127"/>
                <a:cs typeface="Arial" panose="020B0604020202020204" pitchFamily="34" charset="0"/>
              </a:rPr>
              <a:t>2</a:t>
            </a:r>
            <a:r>
              <a:rPr lang="ko-KR" altLang="en-US" sz="3200" b="1" dirty="0">
                <a:latin typeface="Arial" panose="020B0604020202020204" pitchFamily="34" charset="0"/>
                <a:ea typeface="NanumSquare" panose="020B0600000101010101" pitchFamily="34" charset="-127"/>
                <a:cs typeface="Arial" panose="020B0604020202020204" pitchFamily="34" charset="0"/>
              </a:rPr>
              <a:t> </a:t>
            </a:r>
            <a:r>
              <a:rPr lang="en-US" altLang="ko-KR" sz="3200" b="1" dirty="0">
                <a:latin typeface="Arial" panose="020B0604020202020204" pitchFamily="34" charset="0"/>
                <a:ea typeface="NanumSquare" panose="020B0600000101010101" pitchFamily="34" charset="-127"/>
                <a:cs typeface="Arial" panose="020B0604020202020204" pitchFamily="34" charset="0"/>
              </a:rPr>
              <a:t>(</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tháng</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9</a:t>
            </a:r>
            <a:r>
              <a:rPr lang="en-US" altLang="ko-KR" sz="3200" b="1" dirty="0">
                <a:latin typeface="Arial" panose="020B0604020202020204" pitchFamily="34" charset="0"/>
                <a:ea typeface="NanumSquare" panose="020B0600000101010101" pitchFamily="34" charset="-127"/>
                <a:cs typeface="Arial" panose="020B0604020202020204" pitchFamily="34" charset="0"/>
              </a:rPr>
              <a:t>) : </a:t>
            </a:r>
            <a:r>
              <a:rPr lang="en-US" altLang="ko-KR" sz="3200" b="1" dirty="0" err="1">
                <a:latin typeface="Arial" panose="020B0604020202020204" pitchFamily="34" charset="0"/>
                <a:ea typeface="NanumSquare" panose="020B0600000101010101" pitchFamily="34" charset="-127"/>
                <a:cs typeface="Arial" panose="020B0604020202020204" pitchFamily="34" charset="0"/>
              </a:rPr>
              <a:t>Cuối</a:t>
            </a:r>
            <a:r>
              <a:rPr lang="en-US" altLang="ko-KR" sz="3200" b="1" dirty="0">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tháng</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dirty="0">
                <a:latin typeface="Arial" panose="020B0604020202020204" pitchFamily="34" charset="0"/>
                <a:ea typeface="NanumSquare" panose="020B0600000101010101" pitchFamily="34" charset="-127"/>
                <a:cs typeface="Arial" panose="020B0604020202020204" pitchFamily="34" charset="0"/>
              </a:rPr>
              <a:t>8</a:t>
            </a:r>
            <a:r>
              <a:rPr lang="ko-KR" altLang="en-US" sz="3200" b="1" dirty="0">
                <a:latin typeface="Arial" panose="020B0604020202020204" pitchFamily="34" charset="0"/>
                <a:ea typeface="NanumSquare" panose="020B0600000101010101" pitchFamily="34" charset="-127"/>
                <a:cs typeface="Arial" panose="020B0604020202020204" pitchFamily="34" charset="0"/>
              </a:rPr>
              <a:t> </a:t>
            </a:r>
            <a:r>
              <a:rPr lang="en-US" altLang="ko-KR" sz="3200" b="1" dirty="0">
                <a:latin typeface="Arial" panose="020B0604020202020204" pitchFamily="34" charset="0"/>
                <a:ea typeface="NanumSquare" panose="020B0600000101010101" pitchFamily="34" charset="-127"/>
                <a:cs typeface="Arial" panose="020B0604020202020204" pitchFamily="34" charset="0"/>
              </a:rPr>
              <a:t>~ </a:t>
            </a:r>
            <a:r>
              <a:rPr lang="en-US" altLang="ko-KR" sz="3200" b="1" dirty="0" err="1">
                <a:latin typeface="Arial" panose="020B0604020202020204" pitchFamily="34" charset="0"/>
                <a:ea typeface="NanumSquare" panose="020B0600000101010101" pitchFamily="34" charset="-127"/>
                <a:cs typeface="Arial" panose="020B0604020202020204" pitchFamily="34" charset="0"/>
              </a:rPr>
              <a:t>Đầu</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i="0" u="none" strike="noStrike" dirty="0" err="1">
                <a:effectLst/>
                <a:latin typeface="Arial" panose="020B0604020202020204" pitchFamily="34" charset="0"/>
                <a:ea typeface="NanumSquare" panose="020B0600000101010101" pitchFamily="34" charset="-127"/>
                <a:cs typeface="Arial" panose="020B0604020202020204" pitchFamily="34" charset="0"/>
              </a:rPr>
              <a:t>tháng</a:t>
            </a:r>
            <a:r>
              <a:rPr lang="en-US" altLang="ko-KR"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en-US" altLang="ko-KR" sz="3200" b="1" dirty="0">
                <a:latin typeface="Arial" panose="020B0604020202020204" pitchFamily="34" charset="0"/>
                <a:ea typeface="NanumSquare" panose="020B0600000101010101" pitchFamily="34" charset="-127"/>
                <a:cs typeface="Arial" panose="020B0604020202020204" pitchFamily="34" charset="0"/>
              </a:rPr>
              <a:t>9</a:t>
            </a:r>
            <a:r>
              <a:rPr lang="ko-KR" altLang="en-US" sz="3200" b="1" dirty="0">
                <a:latin typeface="Arial" panose="020B0604020202020204" pitchFamily="34" charset="0"/>
                <a:ea typeface="NanumSquare" panose="020B0600000101010101" pitchFamily="34" charset="-127"/>
                <a:cs typeface="Arial" panose="020B0604020202020204" pitchFamily="34" charset="0"/>
              </a:rPr>
              <a:t> </a:t>
            </a:r>
            <a:endParaRPr lang="ko-KR" altLang="en-US" sz="3200" dirty="0">
              <a:latin typeface="Arial" panose="020B0604020202020204" pitchFamily="34" charset="0"/>
              <a:ea typeface="NanumSquare" panose="020B0600000101010101" pitchFamily="34" charset="-127"/>
              <a:cs typeface="Arial" panose="020B0604020202020204" pitchFamily="34" charset="0"/>
            </a:endParaRPr>
          </a:p>
        </p:txBody>
      </p:sp>
      <p:sp>
        <p:nvSpPr>
          <p:cNvPr id="8" name="Content Placeholder 2">
            <a:extLst>
              <a:ext uri="{FF2B5EF4-FFF2-40B4-BE49-F238E27FC236}">
                <a16:creationId xmlns:a16="http://schemas.microsoft.com/office/drawing/2014/main" id="{99B3EC79-44FA-4638-9787-EF429AF4402D}"/>
              </a:ext>
            </a:extLst>
          </p:cNvPr>
          <p:cNvSpPr>
            <a:spLocks noGrp="1"/>
          </p:cNvSpPr>
          <p:nvPr>
            <p:ph idx="1"/>
          </p:nvPr>
        </p:nvSpPr>
        <p:spPr>
          <a:xfrm>
            <a:off x="609962" y="1465520"/>
            <a:ext cx="11029615" cy="366425"/>
          </a:xfrm>
        </p:spPr>
        <p:txBody>
          <a:bodyPr anchor="t">
            <a:noAutofit/>
          </a:bodyPr>
          <a:lstStyle/>
          <a:p>
            <a:pPr marL="0" indent="0">
              <a:buNone/>
            </a:pPr>
            <a:r>
              <a:rPr lang="ko-KR" altLang="en-US" b="1" dirty="0">
                <a:latin typeface="Arial" panose="020B0604020202020204" pitchFamily="34" charset="0"/>
                <a:ea typeface="나눔스퀘어 Bold" panose="020B0600000101010101" pitchFamily="34" charset="-127"/>
                <a:cs typeface="Arial" panose="020B0604020202020204" pitchFamily="34" charset="0"/>
              </a:rPr>
              <a:t> </a:t>
            </a:r>
            <a:r>
              <a:rPr lang="en-US" altLang="ko-KR" b="1" dirty="0" err="1">
                <a:latin typeface="Arial" panose="020B0604020202020204" pitchFamily="34" charset="0"/>
                <a:ea typeface="나눔스퀘어 Bold" panose="020B0600000101010101" pitchFamily="34" charset="-127"/>
                <a:cs typeface="Arial" panose="020B0604020202020204" pitchFamily="34" charset="0"/>
              </a:rPr>
              <a:t>Thời</a:t>
            </a:r>
            <a:r>
              <a:rPr lang="en-US" altLang="ko-KR" b="1" dirty="0">
                <a:latin typeface="Arial" panose="020B0604020202020204" pitchFamily="34" charset="0"/>
                <a:ea typeface="나눔스퀘어 Bold" panose="020B0600000101010101" pitchFamily="34" charset="-127"/>
                <a:cs typeface="Arial" panose="020B0604020202020204" pitchFamily="34" charset="0"/>
              </a:rPr>
              <a:t> </a:t>
            </a:r>
            <a:r>
              <a:rPr lang="en-US" altLang="ko-KR" b="1" dirty="0" err="1">
                <a:latin typeface="Arial" panose="020B0604020202020204" pitchFamily="34" charset="0"/>
                <a:ea typeface="나눔스퀘어 Bold" panose="020B0600000101010101" pitchFamily="34" charset="-127"/>
                <a:cs typeface="Arial" panose="020B0604020202020204" pitchFamily="34" charset="0"/>
              </a:rPr>
              <a:t>gian</a:t>
            </a:r>
            <a:r>
              <a:rPr lang="en-US" altLang="ko-KR" b="1" dirty="0">
                <a:latin typeface="Arial" panose="020B0604020202020204" pitchFamily="34" charset="0"/>
                <a:ea typeface="나눔스퀘어 Bold" panose="020B0600000101010101" pitchFamily="34" charset="-127"/>
                <a:cs typeface="Arial" panose="020B0604020202020204" pitchFamily="34" charset="0"/>
              </a:rPr>
              <a:t> </a:t>
            </a:r>
            <a:r>
              <a:rPr lang="en-US" altLang="ko-KR" b="1" dirty="0" err="1">
                <a:latin typeface="Arial" panose="020B0604020202020204" pitchFamily="34" charset="0"/>
                <a:ea typeface="나눔스퀘어 Bold" panose="020B0600000101010101" pitchFamily="34" charset="-127"/>
                <a:cs typeface="Arial" panose="020B0604020202020204" pitchFamily="34" charset="0"/>
              </a:rPr>
              <a:t>nộp</a:t>
            </a:r>
            <a:r>
              <a:rPr lang="en-US" altLang="ko-KR" b="1" dirty="0">
                <a:latin typeface="Arial" panose="020B0604020202020204" pitchFamily="34" charset="0"/>
                <a:ea typeface="나눔스퀘어 Bold" panose="020B0600000101010101" pitchFamily="34" charset="-127"/>
                <a:cs typeface="Arial" panose="020B0604020202020204" pitchFamily="34" charset="0"/>
              </a:rPr>
              <a:t> </a:t>
            </a:r>
            <a:r>
              <a:rPr lang="en-US" altLang="ko-KR" b="1" dirty="0" err="1">
                <a:latin typeface="Arial" panose="020B0604020202020204" pitchFamily="34" charset="0"/>
                <a:ea typeface="나눔스퀘어 Bold" panose="020B0600000101010101" pitchFamily="34" charset="-127"/>
                <a:cs typeface="Arial" panose="020B0604020202020204" pitchFamily="34" charset="0"/>
              </a:rPr>
              <a:t>học</a:t>
            </a:r>
            <a:r>
              <a:rPr lang="en-US" altLang="ko-KR" b="1" dirty="0">
                <a:latin typeface="Arial" panose="020B0604020202020204" pitchFamily="34" charset="0"/>
                <a:ea typeface="나눔스퀘어 Bold" panose="020B0600000101010101" pitchFamily="34" charset="-127"/>
                <a:cs typeface="Arial" panose="020B0604020202020204" pitchFamily="34" charset="0"/>
              </a:rPr>
              <a:t> </a:t>
            </a:r>
            <a:r>
              <a:rPr lang="en-US" altLang="ko-KR" b="1" dirty="0" err="1">
                <a:latin typeface="Arial" panose="020B0604020202020204" pitchFamily="34" charset="0"/>
                <a:ea typeface="나눔스퀘어 Bold" panose="020B0600000101010101" pitchFamily="34" charset="-127"/>
                <a:cs typeface="Arial" panose="020B0604020202020204" pitchFamily="34" charset="0"/>
              </a:rPr>
              <a:t>phí</a:t>
            </a:r>
            <a:endParaRPr lang="en-US" altLang="ko-KR" b="1" dirty="0">
              <a:latin typeface="Arial" panose="020B0604020202020204" pitchFamily="34" charset="0"/>
              <a:ea typeface="나눔스퀘어 Bold" panose="020B0600000101010101" pitchFamily="34" charset="-127"/>
              <a:cs typeface="Arial" panose="020B0604020202020204" pitchFamily="34" charset="0"/>
            </a:endParaRPr>
          </a:p>
        </p:txBody>
      </p:sp>
      <p:sp>
        <p:nvSpPr>
          <p:cNvPr id="10" name="TextBox 9">
            <a:extLst>
              <a:ext uri="{FF2B5EF4-FFF2-40B4-BE49-F238E27FC236}">
                <a16:creationId xmlns:a16="http://schemas.microsoft.com/office/drawing/2014/main" id="{648DACD9-D0BD-496F-A017-DE0AAEB240C2}"/>
              </a:ext>
            </a:extLst>
          </p:cNvPr>
          <p:cNvSpPr txBox="1"/>
          <p:nvPr/>
        </p:nvSpPr>
        <p:spPr>
          <a:xfrm>
            <a:off x="1006193" y="3871801"/>
            <a:ext cx="10548039" cy="2228046"/>
          </a:xfrm>
          <a:prstGeom prst="rect">
            <a:avLst/>
          </a:prstGeom>
          <a:noFill/>
        </p:spPr>
        <p:txBody>
          <a:bodyPr wrap="square">
            <a:spAutoFit/>
          </a:bodyPr>
          <a:lstStyle/>
          <a:p>
            <a:pPr marL="232410" indent="-127000" latinLnBrk="0">
              <a:lnSpc>
                <a:spcPct val="150000"/>
              </a:lnSpc>
            </a:pPr>
            <a:r>
              <a:rPr lang="en-US" altLang="ko-KR" sz="3200" b="1" dirty="0">
                <a:latin typeface="Arial" panose="020B0604020202020204" pitchFamily="34" charset="0"/>
                <a:ea typeface="NanumSquare" panose="020B0600000101010101" pitchFamily="34" charset="-127"/>
                <a:cs typeface="Arial" panose="020B0604020202020204" pitchFamily="34" charset="0"/>
              </a:rPr>
              <a:t>-</a:t>
            </a:r>
            <a:r>
              <a:rPr lang="ko-KR" altLang="en-US" sz="3200" b="1" i="0" u="none" strike="noStrike" dirty="0">
                <a:effectLst/>
                <a:latin typeface="Arial" panose="020B0604020202020204" pitchFamily="34" charset="0"/>
                <a:ea typeface="NanumSquare" panose="020B0600000101010101" pitchFamily="34" charset="-127"/>
                <a:cs typeface="Arial" panose="020B0604020202020204" pitchFamily="34" charset="0"/>
              </a:rPr>
              <a:t> </a:t>
            </a:r>
            <a:r>
              <a:rPr lang="ko-KR" altLang="en-US"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Nhất</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định</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phải</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kiểm</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tra</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thời</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gian</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nộp</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học</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phí</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thông</a:t>
            </a:r>
            <a:r>
              <a:rPr lang="en-GB" altLang="ko-KR" sz="3200" b="1" dirty="0">
                <a:latin typeface="Arial" panose="020B0604020202020204" pitchFamily="34" charset="0"/>
                <a:ea typeface="NanumSquare" panose="020B0600000101010101" pitchFamily="34" charset="-127"/>
                <a:cs typeface="Arial" panose="020B0604020202020204" pitchFamily="34" charset="0"/>
              </a:rPr>
              <a:t> qua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các</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thông</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báo</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trên</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trang</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chủ</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và</a:t>
            </a:r>
            <a:r>
              <a:rPr lang="en-GB" altLang="ko-KR" sz="3200" b="1" dirty="0">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latin typeface="Arial" panose="020B0604020202020204" pitchFamily="34" charset="0"/>
                <a:ea typeface="NanumSquare" panose="020B0600000101010101" pitchFamily="34" charset="-127"/>
                <a:cs typeface="Arial" panose="020B0604020202020204" pitchFamily="34" charset="0"/>
              </a:rPr>
              <a:t>kênh</a:t>
            </a:r>
            <a:r>
              <a:rPr lang="en-GB" altLang="ko-KR" sz="3200" b="1" dirty="0">
                <a:latin typeface="Arial" panose="020B0604020202020204" pitchFamily="34" charset="0"/>
                <a:ea typeface="NanumSquare" panose="020B0600000101010101" pitchFamily="34" charset="-127"/>
                <a:cs typeface="Arial" panose="020B0604020202020204" pitchFamily="34" charset="0"/>
              </a:rPr>
              <a:t> SNS </a:t>
            </a:r>
            <a:r>
              <a:rPr lang="en-US"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Tuân</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thủ</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thời</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hạn</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nộp</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học</a:t>
            </a:r>
            <a:r>
              <a:rPr lang="en-GB"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 </a:t>
            </a:r>
            <a:r>
              <a:rPr lang="en-GB" altLang="ko-KR" sz="3200" b="1" dirty="0" err="1">
                <a:solidFill>
                  <a:srgbClr val="FF0000"/>
                </a:solidFill>
                <a:latin typeface="Arial" panose="020B0604020202020204" pitchFamily="34" charset="0"/>
                <a:ea typeface="NanumSquare" panose="020B0600000101010101" pitchFamily="34" charset="-127"/>
                <a:cs typeface="Arial" panose="020B0604020202020204" pitchFamily="34" charset="0"/>
              </a:rPr>
              <a:t>phí</a:t>
            </a:r>
            <a:r>
              <a:rPr lang="en-US" altLang="ko-KR" sz="3200" b="1" dirty="0">
                <a:solidFill>
                  <a:srgbClr val="FF0000"/>
                </a:solidFill>
                <a:latin typeface="Arial" panose="020B0604020202020204" pitchFamily="34" charset="0"/>
                <a:ea typeface="NanumSquare" panose="020B0600000101010101" pitchFamily="34" charset="-127"/>
                <a:cs typeface="Arial" panose="020B0604020202020204" pitchFamily="34" charset="0"/>
              </a:rPr>
              <a:t>*)</a:t>
            </a:r>
          </a:p>
        </p:txBody>
      </p:sp>
      <p:sp>
        <p:nvSpPr>
          <p:cNvPr id="14" name="Content Placeholder 2">
            <a:extLst>
              <a:ext uri="{FF2B5EF4-FFF2-40B4-BE49-F238E27FC236}">
                <a16:creationId xmlns:a16="http://schemas.microsoft.com/office/drawing/2014/main" id="{99B3EC79-44FA-4638-9787-EF429AF4402D}"/>
              </a:ext>
            </a:extLst>
          </p:cNvPr>
          <p:cNvSpPr txBox="1">
            <a:spLocks/>
          </p:cNvSpPr>
          <p:nvPr/>
        </p:nvSpPr>
        <p:spPr>
          <a:xfrm>
            <a:off x="609962" y="3563449"/>
            <a:ext cx="11029615" cy="366425"/>
          </a:xfrm>
          <a:prstGeom prst="rect">
            <a:avLst/>
          </a:prstGeom>
        </p:spPr>
        <p:txBody>
          <a:bodyPr vert="horz" lIns="91440" tIns="45720" rIns="91440" bIns="45720" rtlCol="0" anchor="t">
            <a:norm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ko-KR" sz="2000" b="1" dirty="0" err="1">
                <a:latin typeface="Arial" panose="020B0604020202020204" pitchFamily="34" charset="0"/>
                <a:ea typeface="나눔스퀘어 Bold" panose="020B0600000101010101" pitchFamily="34" charset="-127"/>
                <a:cs typeface="Arial" panose="020B0604020202020204" pitchFamily="34" charset="0"/>
              </a:rPr>
              <a:t>Chú</a:t>
            </a:r>
            <a:r>
              <a:rPr lang="en-US" altLang="ko-KR" sz="2000" b="1" dirty="0">
                <a:latin typeface="Arial" panose="020B0604020202020204" pitchFamily="34" charset="0"/>
                <a:ea typeface="나눔스퀘어 Bold" panose="020B0600000101010101" pitchFamily="34" charset="-127"/>
                <a:cs typeface="Arial" panose="020B0604020202020204" pitchFamily="34" charset="0"/>
              </a:rPr>
              <a:t> ý</a:t>
            </a:r>
          </a:p>
        </p:txBody>
      </p:sp>
      <p:sp>
        <p:nvSpPr>
          <p:cNvPr id="9" name="Rectangle 10" descr="Magnifying glass">
            <a:extLst>
              <a:ext uri="{FF2B5EF4-FFF2-40B4-BE49-F238E27FC236}">
                <a16:creationId xmlns:a16="http://schemas.microsoft.com/office/drawing/2014/main" id="{F2204100-C891-48DD-9D1B-780D3D350F2C}"/>
              </a:ext>
            </a:extLst>
          </p:cNvPr>
          <p:cNvSpPr/>
          <p:nvPr/>
        </p:nvSpPr>
        <p:spPr>
          <a:xfrm>
            <a:off x="236224" y="1418935"/>
            <a:ext cx="570492" cy="570492"/>
          </a:xfrm>
          <a:prstGeom prst="rect">
            <a:avLst/>
          </a:prstGeom>
          <a:blipFill>
            <a:blip r:embed="rId5">
              <a:extLst>
                <a:ext uri="{96DAC541-7B7A-43D3-8B79-37D633B846F1}">
                  <asvg:svgBlip xmlns="" xmlns:asvg="http://schemas.microsoft.com/office/drawing/2016/SVG/main"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6" name="직사각형 15">
            <a:extLst>
              <a:ext uri="{FF2B5EF4-FFF2-40B4-BE49-F238E27FC236}">
                <a16:creationId xmlns:a16="http://schemas.microsoft.com/office/drawing/2014/main" id="{599A1AA7-E847-3346-8310-0C120E450D8A}"/>
              </a:ext>
            </a:extLst>
          </p:cNvPr>
          <p:cNvSpPr/>
          <p:nvPr/>
        </p:nvSpPr>
        <p:spPr>
          <a:xfrm>
            <a:off x="218260" y="6014858"/>
            <a:ext cx="11755479" cy="646331"/>
          </a:xfrm>
          <a:prstGeom prst="rect">
            <a:avLst/>
          </a:prstGeom>
        </p:spPr>
        <p:txBody>
          <a:bodyPr wrap="square">
            <a:spAutoFit/>
          </a:bodyPr>
          <a:lstStyle/>
          <a:p>
            <a:r>
              <a:rPr lang="en-US" altLang="ko-KR" dirty="0">
                <a:hlinkClick r:id="rId7"/>
              </a:rPr>
              <a:t>https://www.kw.ac.kr/ko/life/notice.jsp?BoardMode=view&amp;DUID=35236&amp;tpage=1&amp;searchKey=1&amp;searchVal=%EB%93%B1%EB%A1%9D&amp;srCategoryId</a:t>
            </a:r>
            <a:endParaRPr lang="ko-KR" altLang="en-US" dirty="0"/>
          </a:p>
        </p:txBody>
      </p:sp>
    </p:spTree>
    <p:extLst>
      <p:ext uri="{BB962C8B-B14F-4D97-AF65-F5344CB8AC3E}">
        <p14:creationId xmlns:p14="http://schemas.microsoft.com/office/powerpoint/2010/main" val="165592212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0DF6ED3D-5EFC-4464-94EF-FF171919D77F}"/>
              </a:ext>
            </a:extLst>
          </p:cNvPr>
          <p:cNvSpPr txBox="1"/>
          <p:nvPr/>
        </p:nvSpPr>
        <p:spPr>
          <a:xfrm>
            <a:off x="844040" y="2005890"/>
            <a:ext cx="11149060" cy="206723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lvl="0">
              <a:spcBef>
                <a:spcPts val="1000"/>
              </a:spcBef>
            </a:pPr>
            <a:r>
              <a:rPr lang="ko-KR" altLang="en-US" sz="2000" dirty="0">
                <a:solidFill>
                  <a:srgbClr val="002060"/>
                </a:solidFill>
                <a:latin typeface="Arial" panose="020B0604020202020204" pitchFamily="34" charset="0"/>
                <a:cs typeface="Arial" panose="020B0604020202020204" pitchFamily="34" charset="0"/>
              </a:rPr>
              <a:t> </a:t>
            </a:r>
            <a:r>
              <a:rPr lang="vi-VN" altLang="ko-KR" sz="2000" dirty="0">
                <a:solidFill>
                  <a:srgbClr val="002060"/>
                </a:solidFill>
                <a:latin typeface="Arial" panose="020B0604020202020204" pitchFamily="34" charset="0"/>
                <a:cs typeface="Arial" panose="020B0604020202020204" pitchFamily="34" charset="0"/>
              </a:rPr>
              <a:t>Thời gian đóng học phí dành cho sinh viên đang theo học</a:t>
            </a:r>
            <a:endParaRPr lang="en-US" altLang="ko-KR" sz="2000" dirty="0">
              <a:solidFill>
                <a:srgbClr val="002060"/>
              </a:solidFill>
              <a:latin typeface="Arial" panose="020B0604020202020204" pitchFamily="34" charset="0"/>
              <a:cs typeface="Arial" panose="020B0604020202020204" pitchFamily="34" charset="0"/>
            </a:endParaRPr>
          </a:p>
          <a:p>
            <a:pPr marL="232410" indent="-127000" latinLnBrk="0">
              <a:lnSpc>
                <a:spcPct val="150000"/>
              </a:lnSpc>
            </a:pPr>
            <a:r>
              <a:rPr lang="en-US" altLang="ko-KR" sz="2000" dirty="0">
                <a:solidFill>
                  <a:srgbClr val="002060"/>
                </a:solidFill>
                <a:latin typeface="Arial" panose="020B0604020202020204" pitchFamily="34" charset="0"/>
                <a:cs typeface="Arial" panose="020B0604020202020204" pitchFamily="34" charset="0"/>
              </a:rPr>
              <a:t> *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Học</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kì</a:t>
            </a:r>
            <a:r>
              <a:rPr lang="en-US" altLang="ko-KR" sz="2000" b="1" dirty="0">
                <a:latin typeface="Arial" panose="020B0604020202020204" pitchFamily="34" charset="0"/>
                <a:ea typeface="NanumSquare" panose="020B0600000101010101" pitchFamily="34" charset="-127"/>
                <a:cs typeface="Arial" panose="020B0604020202020204" pitchFamily="34" charset="0"/>
              </a:rPr>
              <a:t> 1</a:t>
            </a:r>
            <a:r>
              <a:rPr lang="ko-KR" altLang="en-US"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tháng</a:t>
            </a:r>
            <a:r>
              <a:rPr lang="en-US" altLang="ko-KR" sz="2000" b="1" dirty="0">
                <a:latin typeface="Arial" panose="020B0604020202020204" pitchFamily="34" charset="0"/>
                <a:ea typeface="NanumSquare" panose="020B0600000101010101" pitchFamily="34" charset="-127"/>
                <a:cs typeface="Arial" panose="020B0604020202020204" pitchFamily="34" charset="0"/>
              </a:rPr>
              <a:t> 3) :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Cuối</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tháng</a:t>
            </a:r>
            <a:r>
              <a:rPr lang="en-US" altLang="ko-KR" sz="2000" b="1" dirty="0">
                <a:latin typeface="Arial" panose="020B0604020202020204" pitchFamily="34" charset="0"/>
                <a:ea typeface="NanumSquare" panose="020B0600000101010101" pitchFamily="34" charset="-127"/>
                <a:cs typeface="Arial" panose="020B0604020202020204" pitchFamily="34" charset="0"/>
              </a:rPr>
              <a:t> 2</a:t>
            </a:r>
            <a:r>
              <a:rPr lang="ko-KR" altLang="en-US"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Đầu</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tháng</a:t>
            </a:r>
            <a:r>
              <a:rPr lang="en-US" altLang="ko-KR" sz="2000" b="1" dirty="0">
                <a:latin typeface="Arial" panose="020B0604020202020204" pitchFamily="34" charset="0"/>
                <a:ea typeface="NanumSquare" panose="020B0600000101010101" pitchFamily="34" charset="-127"/>
                <a:cs typeface="Arial" panose="020B0604020202020204" pitchFamily="34" charset="0"/>
              </a:rPr>
              <a:t> 3</a:t>
            </a:r>
            <a:r>
              <a:rPr lang="ko-KR" altLang="en-US" sz="2000" b="1" dirty="0">
                <a:latin typeface="Arial" panose="020B0604020202020204" pitchFamily="34" charset="0"/>
                <a:ea typeface="NanumSquare" panose="020B0600000101010101" pitchFamily="34" charset="-127"/>
                <a:cs typeface="Arial" panose="020B0604020202020204" pitchFamily="34" charset="0"/>
              </a:rPr>
              <a:t> </a:t>
            </a:r>
            <a:endParaRPr lang="ko-KR" altLang="en-US" sz="2000" dirty="0">
              <a:latin typeface="Arial" panose="020B0604020202020204" pitchFamily="34" charset="0"/>
              <a:ea typeface="NanumSquare" panose="020B0600000101010101" pitchFamily="34" charset="-127"/>
              <a:cs typeface="Arial" panose="020B0604020202020204" pitchFamily="34" charset="0"/>
            </a:endParaRPr>
          </a:p>
          <a:p>
            <a:pPr marL="232410" indent="-127000" latinLnBrk="0">
              <a:lnSpc>
                <a:spcPct val="150000"/>
              </a:lnSpc>
            </a:pP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Học</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kì</a:t>
            </a:r>
            <a:r>
              <a:rPr lang="en-US" altLang="ko-KR" sz="2000" b="1" dirty="0">
                <a:latin typeface="Arial" panose="020B0604020202020204" pitchFamily="34" charset="0"/>
                <a:ea typeface="NanumSquare" panose="020B0600000101010101" pitchFamily="34" charset="-127"/>
                <a:cs typeface="Arial" panose="020B0604020202020204" pitchFamily="34" charset="0"/>
              </a:rPr>
              <a:t> 2</a:t>
            </a:r>
            <a:r>
              <a:rPr lang="ko-KR" altLang="en-US"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tháng</a:t>
            </a:r>
            <a:r>
              <a:rPr lang="en-US" altLang="ko-KR" sz="2000" b="1" dirty="0">
                <a:latin typeface="Arial" panose="020B0604020202020204" pitchFamily="34" charset="0"/>
                <a:ea typeface="NanumSquare" panose="020B0600000101010101" pitchFamily="34" charset="-127"/>
                <a:cs typeface="Arial" panose="020B0604020202020204" pitchFamily="34" charset="0"/>
              </a:rPr>
              <a:t> 9) :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Cuối</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tháng</a:t>
            </a:r>
            <a:r>
              <a:rPr lang="en-US" altLang="ko-KR" sz="2000" b="1" dirty="0">
                <a:latin typeface="Arial" panose="020B0604020202020204" pitchFamily="34" charset="0"/>
                <a:ea typeface="NanumSquare" panose="020B0600000101010101" pitchFamily="34" charset="-127"/>
                <a:cs typeface="Arial" panose="020B0604020202020204" pitchFamily="34" charset="0"/>
              </a:rPr>
              <a:t> 8</a:t>
            </a:r>
            <a:r>
              <a:rPr lang="ko-KR" altLang="en-US"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Đầu</a:t>
            </a:r>
            <a:r>
              <a:rPr lang="en-US" altLang="ko-KR" sz="2000" b="1" dirty="0">
                <a:latin typeface="Arial" panose="020B0604020202020204" pitchFamily="34" charset="0"/>
                <a:ea typeface="NanumSquare" panose="020B0600000101010101" pitchFamily="34" charset="-127"/>
                <a:cs typeface="Arial" panose="020B0604020202020204" pitchFamily="34" charset="0"/>
              </a:rPr>
              <a:t> </a:t>
            </a:r>
            <a:r>
              <a:rPr lang="en-US" altLang="ko-KR" sz="2000" b="1" dirty="0" err="1">
                <a:latin typeface="Arial" panose="020B0604020202020204" pitchFamily="34" charset="0"/>
                <a:ea typeface="NanumSquare" panose="020B0600000101010101" pitchFamily="34" charset="-127"/>
                <a:cs typeface="Arial" panose="020B0604020202020204" pitchFamily="34" charset="0"/>
              </a:rPr>
              <a:t>tháng</a:t>
            </a:r>
            <a:r>
              <a:rPr lang="en-US" altLang="ko-KR" sz="2000" b="1" dirty="0">
                <a:latin typeface="Arial" panose="020B0604020202020204" pitchFamily="34" charset="0"/>
                <a:ea typeface="NanumSquare" panose="020B0600000101010101" pitchFamily="34" charset="-127"/>
                <a:cs typeface="Arial" panose="020B0604020202020204" pitchFamily="34" charset="0"/>
              </a:rPr>
              <a:t> 9</a:t>
            </a:r>
            <a:r>
              <a:rPr lang="ko-KR" altLang="en-US" sz="2000" b="1" dirty="0">
                <a:latin typeface="Arial" panose="020B0604020202020204" pitchFamily="34" charset="0"/>
                <a:ea typeface="NanumSquare" panose="020B0600000101010101" pitchFamily="34" charset="-127"/>
                <a:cs typeface="Arial" panose="020B0604020202020204" pitchFamily="34" charset="0"/>
              </a:rPr>
              <a:t> </a:t>
            </a:r>
            <a:endParaRPr lang="ko-KR" altLang="en-US" sz="2000" dirty="0">
              <a:latin typeface="Arial" panose="020B0604020202020204" pitchFamily="34" charset="0"/>
              <a:ea typeface="NanumSquare" panose="020B0600000101010101" pitchFamily="34" charset="-127"/>
              <a:cs typeface="Arial" panose="020B0604020202020204" pitchFamily="34" charset="0"/>
            </a:endParaRPr>
          </a:p>
          <a:p>
            <a:pPr marL="232410" indent="-127000" latinLnBrk="0">
              <a:spcBef>
                <a:spcPts val="1000"/>
              </a:spcBef>
              <a:buFont typeface="Arial" panose="020B0604020202020204" pitchFamily="34" charset="0"/>
              <a:buChar char="•"/>
            </a:pPr>
            <a:r>
              <a:rPr lang="en-US" altLang="ko-KR" sz="2000" dirty="0">
                <a:solidFill>
                  <a:srgbClr val="002060"/>
                </a:solidFill>
                <a:latin typeface="Arial" panose="020B0604020202020204" pitchFamily="34" charset="0"/>
                <a:cs typeface="Arial" panose="020B0604020202020204" pitchFamily="34" charset="0"/>
              </a:rPr>
              <a:t> </a:t>
            </a:r>
            <a:r>
              <a:rPr lang="vi-VN" altLang="ko-KR" sz="2000" dirty="0">
                <a:solidFill>
                  <a:srgbClr val="002060"/>
                </a:solidFill>
                <a:cs typeface="Arial" panose="020B0604020202020204" pitchFamily="34" charset="0"/>
              </a:rPr>
              <a:t>Nhất định phải kiểm tra thời gian nộp học phí thông qua các thông báo trên trang chủ và kênh SNS (*Tuân thủ thời hạn nộp học phí*)</a:t>
            </a:r>
            <a:endParaRPr lang="en-US" altLang="ko-KR" sz="2000" dirty="0">
              <a:solidFill>
                <a:srgbClr val="002060"/>
              </a:solidFill>
              <a:latin typeface="Arial" panose="020B0604020202020204" pitchFamily="34" charset="0"/>
              <a:cs typeface="Arial" panose="020B0604020202020204" pitchFamily="34" charset="0"/>
            </a:endParaRPr>
          </a:p>
        </p:txBody>
      </p:sp>
      <p:sp>
        <p:nvSpPr>
          <p:cNvPr id="11" name="Rectangle 10" descr="Classroom">
            <a:extLst>
              <a:ext uri="{FF2B5EF4-FFF2-40B4-BE49-F238E27FC236}">
                <a16:creationId xmlns:a16="http://schemas.microsoft.com/office/drawing/2014/main" id="{F2204100-C891-48DD-9D1B-780D3D350F2C}"/>
              </a:ext>
            </a:extLst>
          </p:cNvPr>
          <p:cNvSpPr/>
          <p:nvPr/>
        </p:nvSpPr>
        <p:spPr>
          <a:xfrm>
            <a:off x="435702" y="252592"/>
            <a:ext cx="570492" cy="570492"/>
          </a:xfrm>
          <a:prstGeom prst="rect">
            <a:avLst/>
          </a:prstGeom>
          <a:blipFill>
            <a:blip r:embed="rId3">
              <a:extLst>
                <a:ext uri="{96DAC541-7B7A-43D3-8B79-37D633B846F1}">
                  <asvg:svgBlip xmlns="" xmlns:asvg="http://schemas.microsoft.com/office/drawing/2016/SVG/main"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 name="Title 1">
            <a:extLst>
              <a:ext uri="{FF2B5EF4-FFF2-40B4-BE49-F238E27FC236}">
                <a16:creationId xmlns:a16="http://schemas.microsoft.com/office/drawing/2014/main" id="{B17FC45A-E51D-478C-B310-B12FA98D3ABF}"/>
              </a:ext>
            </a:extLst>
          </p:cNvPr>
          <p:cNvSpPr>
            <a:spLocks noGrp="1"/>
          </p:cNvSpPr>
          <p:nvPr>
            <p:ph type="title"/>
          </p:nvPr>
        </p:nvSpPr>
        <p:spPr>
          <a:xfrm>
            <a:off x="1075714" y="282105"/>
            <a:ext cx="11029616" cy="538815"/>
          </a:xfrm>
        </p:spPr>
        <p:txBody>
          <a:bodyPr>
            <a:normAutofit/>
          </a:bodyPr>
          <a:lstStyle/>
          <a:p>
            <a:r>
              <a:rPr lang="vi-VN" altLang="ko-KR" sz="2800" dirty="0">
                <a:solidFill>
                  <a:srgbClr val="002060"/>
                </a:solidFill>
                <a:latin typeface="Arial" panose="020B0604020202020204" pitchFamily="34" charset="0"/>
                <a:cs typeface="Arial" panose="020B0604020202020204" pitchFamily="34" charset="0"/>
              </a:rPr>
              <a:t>Hướng dẫn đóng học phí</a:t>
            </a:r>
            <a:endParaRPr lang="en-US" dirty="0">
              <a:latin typeface="Arial" panose="020B0604020202020204" pitchFamily="34" charset="0"/>
              <a:ea typeface="NanumSquare ExtraBold" panose="020B0600000101010101" pitchFamily="34" charset="-127"/>
              <a:cs typeface="Arial" panose="020B0604020202020204" pitchFamily="34" charset="0"/>
            </a:endParaRPr>
          </a:p>
        </p:txBody>
      </p:sp>
      <p:sp>
        <p:nvSpPr>
          <p:cNvPr id="9" name="Rectangle 10" descr="Magnifying glass">
            <a:extLst>
              <a:ext uri="{FF2B5EF4-FFF2-40B4-BE49-F238E27FC236}">
                <a16:creationId xmlns:a16="http://schemas.microsoft.com/office/drawing/2014/main" id="{F2204100-C891-48DD-9D1B-780D3D350F2C}"/>
              </a:ext>
            </a:extLst>
          </p:cNvPr>
          <p:cNvSpPr/>
          <p:nvPr/>
        </p:nvSpPr>
        <p:spPr>
          <a:xfrm>
            <a:off x="236224" y="2118742"/>
            <a:ext cx="570492" cy="570492"/>
          </a:xfrm>
          <a:prstGeom prst="rect">
            <a:avLst/>
          </a:prstGeom>
          <a:blipFill>
            <a:blip r:embed="rId5">
              <a:extLst>
                <a:ext uri="{96DAC541-7B7A-43D3-8B79-37D633B846F1}">
                  <asvg:svgBlip xmlns="" xmlns:asvg="http://schemas.microsoft.com/office/drawing/2016/SVG/main"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 name="직사각형 1"/>
          <p:cNvSpPr/>
          <p:nvPr/>
        </p:nvSpPr>
        <p:spPr>
          <a:xfrm>
            <a:off x="844040" y="988177"/>
            <a:ext cx="11149060" cy="1323439"/>
          </a:xfrm>
          <a:prstGeom prst="rect">
            <a:avLst/>
          </a:prstGeom>
        </p:spPr>
        <p:txBody>
          <a:bodyPr wrap="square">
            <a:spAutoFit/>
          </a:bodyPr>
          <a:lstStyle/>
          <a:p>
            <a:pPr marL="285750" indent="-285750">
              <a:buFont typeface="Arial" panose="020B0604020202020204" pitchFamily="34" charset="0"/>
              <a:buChar char="•"/>
            </a:pPr>
            <a:r>
              <a:rPr lang="vi-VN" altLang="ko-KR" sz="2000" dirty="0">
                <a:solidFill>
                  <a:srgbClr val="002060"/>
                </a:solidFill>
                <a:latin typeface="Arial" panose="020B0604020202020204" pitchFamily="34" charset="0"/>
                <a:cs typeface="Arial" panose="020B0604020202020204" pitchFamily="34" charset="0"/>
              </a:rPr>
              <a:t>Hướng dẫn đóng học phí kì 1 năm học 2021</a:t>
            </a:r>
            <a:r>
              <a:rPr lang="en-US" altLang="ko-KR" sz="2000" dirty="0">
                <a:solidFill>
                  <a:srgbClr val="002060"/>
                </a:solidFill>
                <a:latin typeface="Arial" panose="020B0604020202020204" pitchFamily="34" charset="0"/>
                <a:cs typeface="Arial" panose="020B0604020202020204" pitchFamily="34" charset="0"/>
              </a:rPr>
              <a:t> </a:t>
            </a:r>
            <a:r>
              <a:rPr lang="en-US" altLang="ko-KR" sz="2000" dirty="0">
                <a:solidFill>
                  <a:srgbClr val="002060"/>
                </a:solidFill>
                <a:latin typeface="Arial" panose="020B0604020202020204" pitchFamily="34" charset="0"/>
                <a:cs typeface="Arial" panose="020B0604020202020204" pitchFamily="34" charset="0"/>
                <a:hlinkClick r:id="rId7"/>
              </a:rPr>
              <a:t>https://www.kw.ac.kr/ko/life/notice.jsp?BoardMode=view&amp;DUID=35236&amp;tpage=1&amp;searchKey=1&amp;searchVal=%EB%93%B1%EB%A1%9D&amp;srCategoryId</a:t>
            </a:r>
            <a:endParaRPr lang="en-US" altLang="ko-KR" sz="20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ko-KR" altLang="en-US" sz="2000" dirty="0">
              <a:solidFill>
                <a:srgbClr val="002060"/>
              </a:solidFill>
              <a:latin typeface="Arial" panose="020B0604020202020204" pitchFamily="34" charset="0"/>
              <a:cs typeface="Arial" panose="020B0604020202020204" pitchFamily="34" charset="0"/>
            </a:endParaRPr>
          </a:p>
        </p:txBody>
      </p:sp>
      <p:sp>
        <p:nvSpPr>
          <p:cNvPr id="16" name="Rectangle 10" descr="Magnifying glass">
            <a:extLst>
              <a:ext uri="{FF2B5EF4-FFF2-40B4-BE49-F238E27FC236}">
                <a16:creationId xmlns:a16="http://schemas.microsoft.com/office/drawing/2014/main" id="{6513F260-1CB2-42A2-8354-5916246EA6B7}"/>
              </a:ext>
            </a:extLst>
          </p:cNvPr>
          <p:cNvSpPr/>
          <p:nvPr/>
        </p:nvSpPr>
        <p:spPr>
          <a:xfrm>
            <a:off x="236224" y="4327393"/>
            <a:ext cx="570492" cy="570492"/>
          </a:xfrm>
          <a:prstGeom prst="rect">
            <a:avLst/>
          </a:prstGeom>
          <a:blipFill>
            <a:blip r:embed="rId5">
              <a:extLst>
                <a:ext uri="{96DAC541-7B7A-43D3-8B79-37D633B846F1}">
                  <asvg:svgBlip xmlns="" xmlns:asvg="http://schemas.microsoft.com/office/drawing/2016/SVG/main"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1" name="Content Placeholder 2">
            <a:extLst>
              <a:ext uri="{FF2B5EF4-FFF2-40B4-BE49-F238E27FC236}">
                <a16:creationId xmlns:a16="http://schemas.microsoft.com/office/drawing/2014/main" id="{8F99035A-A860-42AA-A1E8-A9A4C3499286}"/>
              </a:ext>
            </a:extLst>
          </p:cNvPr>
          <p:cNvSpPr txBox="1">
            <a:spLocks/>
          </p:cNvSpPr>
          <p:nvPr/>
        </p:nvSpPr>
        <p:spPr>
          <a:xfrm>
            <a:off x="758272" y="4356998"/>
            <a:ext cx="10930450" cy="2005060"/>
          </a:xfrm>
          <a:prstGeom prst="rect">
            <a:avLst/>
          </a:prstGeom>
        </p:spPr>
        <p:txBody>
          <a:bodyPr vert="horz" lIns="91440" tIns="45720" rIns="91440" bIns="45720" rtlCol="0" anchor="t">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ko-KR" altLang="en-US" sz="2000" dirty="0">
                <a:solidFill>
                  <a:srgbClr val="002060"/>
                </a:solidFill>
                <a:latin typeface="Arial" panose="020B0604020202020204" pitchFamily="34" charset="0"/>
                <a:cs typeface="Arial" panose="020B0604020202020204" pitchFamily="34" charset="0"/>
              </a:rPr>
              <a:t> </a:t>
            </a:r>
            <a:r>
              <a:rPr lang="vi-VN" altLang="ko-KR" sz="2000" dirty="0">
                <a:solidFill>
                  <a:srgbClr val="002060"/>
                </a:solidFill>
                <a:latin typeface="Arial" panose="020B0604020202020204" pitchFamily="34" charset="0"/>
                <a:cs typeface="Arial" panose="020B0604020202020204" pitchFamily="34" charset="0"/>
              </a:rPr>
              <a:t>Cách nộp tiền học phí</a:t>
            </a:r>
            <a:endParaRPr lang="en-US" altLang="ko-KR" sz="2000" dirty="0">
              <a:solidFill>
                <a:srgbClr val="002060"/>
              </a:solidFill>
              <a:latin typeface="Arial" panose="020B0604020202020204" pitchFamily="34" charset="0"/>
              <a:cs typeface="Arial" panose="020B0604020202020204" pitchFamily="34" charset="0"/>
            </a:endParaRPr>
          </a:p>
          <a:p>
            <a:pPr marL="232410" indent="-127000" latinLnBrk="0">
              <a:lnSpc>
                <a:spcPct val="100000"/>
              </a:lnSpc>
            </a:pPr>
            <a:r>
              <a:rPr lang="en-US" altLang="ko-KR" sz="2000" dirty="0">
                <a:solidFill>
                  <a:srgbClr val="002060"/>
                </a:solidFill>
                <a:latin typeface="Arial" panose="020B0604020202020204" pitchFamily="34" charset="0"/>
                <a:cs typeface="Arial" panose="020B0604020202020204" pitchFamily="34" charset="0"/>
              </a:rPr>
              <a:t> STEP 1 –</a:t>
            </a:r>
            <a:r>
              <a:rPr lang="vi-VN" altLang="ko-KR" sz="2000" dirty="0">
                <a:solidFill>
                  <a:srgbClr val="002060"/>
                </a:solidFill>
                <a:latin typeface="Arial" panose="020B0604020202020204" pitchFamily="34" charset="0"/>
                <a:cs typeface="Arial" panose="020B0604020202020204" pitchFamily="34" charset="0"/>
              </a:rPr>
              <a:t>truy cập KLAS</a:t>
            </a:r>
            <a:endParaRPr lang="ko-KR" altLang="en-US" sz="2000" dirty="0">
              <a:solidFill>
                <a:srgbClr val="002060"/>
              </a:solidFill>
              <a:latin typeface="Arial" panose="020B0604020202020204" pitchFamily="34" charset="0"/>
              <a:cs typeface="Arial" panose="020B0604020202020204" pitchFamily="34" charset="0"/>
            </a:endParaRPr>
          </a:p>
        </p:txBody>
      </p:sp>
      <p:pic>
        <p:nvPicPr>
          <p:cNvPr id="22" name="Picture 4">
            <a:extLst>
              <a:ext uri="{FF2B5EF4-FFF2-40B4-BE49-F238E27FC236}">
                <a16:creationId xmlns:a16="http://schemas.microsoft.com/office/drawing/2014/main" id="{8912FEDE-2551-4A0B-B5D3-E55D9F944C65}"/>
              </a:ext>
            </a:extLst>
          </p:cNvPr>
          <p:cNvPicPr>
            <a:picLocks noChangeAspect="1"/>
          </p:cNvPicPr>
          <p:nvPr/>
        </p:nvPicPr>
        <p:blipFill rotWithShape="1">
          <a:blip r:embed="rId8"/>
          <a:srcRect l="21032" t="3554" r="21929" b="20865"/>
          <a:stretch/>
        </p:blipFill>
        <p:spPr>
          <a:xfrm>
            <a:off x="4804629" y="4113218"/>
            <a:ext cx="3925934" cy="2744782"/>
          </a:xfrm>
          <a:prstGeom prst="rect">
            <a:avLst/>
          </a:prstGeom>
        </p:spPr>
      </p:pic>
    </p:spTree>
    <p:extLst>
      <p:ext uri="{BB962C8B-B14F-4D97-AF65-F5344CB8AC3E}">
        <p14:creationId xmlns:p14="http://schemas.microsoft.com/office/powerpoint/2010/main" val="352534962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149524" y="206088"/>
            <a:ext cx="11029616" cy="538815"/>
          </a:xfrm>
        </p:spPr>
        <p:txBody>
          <a:bodyPr>
            <a:normAutofit/>
          </a:bodyPr>
          <a:lstStyle/>
          <a:p>
            <a:r>
              <a:rPr lang="en-US" altLang="ko-KR" sz="1800" dirty="0" err="1">
                <a:solidFill>
                  <a:srgbClr val="002060"/>
                </a:solidFill>
                <a:latin typeface="Arial" panose="020B0604020202020204" pitchFamily="34" charset="0"/>
                <a:ea typeface="NanumSquare ExtraBold" panose="020B0600000101010101" pitchFamily="34" charset="-127"/>
                <a:cs typeface="Arial" panose="020B0604020202020204" pitchFamily="34" charset="0"/>
              </a:rPr>
              <a:t>Cách</a:t>
            </a:r>
            <a:r>
              <a:rPr lang="en-US" altLang="ko-KR" sz="1800" dirty="0">
                <a:solidFill>
                  <a:srgbClr val="002060"/>
                </a:solidFill>
                <a:latin typeface="Arial" panose="020B0604020202020204" pitchFamily="34" charset="0"/>
                <a:ea typeface="NanumSquare ExtraBold" panose="020B0600000101010101" pitchFamily="34" charset="-127"/>
                <a:cs typeface="Arial" panose="020B0604020202020204" pitchFamily="34" charset="0"/>
              </a:rPr>
              <a:t> </a:t>
            </a:r>
            <a:r>
              <a:rPr lang="en-US" altLang="ko-KR" sz="1800" dirty="0" err="1">
                <a:solidFill>
                  <a:srgbClr val="002060"/>
                </a:solidFill>
                <a:latin typeface="Arial" panose="020B0604020202020204" pitchFamily="34" charset="0"/>
                <a:ea typeface="NanumSquare ExtraBold" panose="020B0600000101010101" pitchFamily="34" charset="-127"/>
                <a:cs typeface="Arial" panose="020B0604020202020204" pitchFamily="34" charset="0"/>
              </a:rPr>
              <a:t>nộp</a:t>
            </a:r>
            <a:r>
              <a:rPr lang="en-US" altLang="ko-KR" sz="1800" dirty="0">
                <a:solidFill>
                  <a:srgbClr val="002060"/>
                </a:solidFill>
                <a:latin typeface="Arial" panose="020B0604020202020204" pitchFamily="34" charset="0"/>
                <a:ea typeface="NanumSquare ExtraBold" panose="020B0600000101010101" pitchFamily="34" charset="-127"/>
                <a:cs typeface="Arial" panose="020B0604020202020204" pitchFamily="34" charset="0"/>
              </a:rPr>
              <a:t> </a:t>
            </a:r>
            <a:r>
              <a:rPr lang="en-US" altLang="ko-KR" sz="1800" dirty="0" err="1">
                <a:solidFill>
                  <a:srgbClr val="002060"/>
                </a:solidFill>
                <a:latin typeface="Arial" panose="020B0604020202020204" pitchFamily="34" charset="0"/>
                <a:ea typeface="NanumSquare ExtraBold" panose="020B0600000101010101" pitchFamily="34" charset="-127"/>
                <a:cs typeface="Arial" panose="020B0604020202020204" pitchFamily="34" charset="0"/>
              </a:rPr>
              <a:t>học</a:t>
            </a:r>
            <a:r>
              <a:rPr lang="en-US" altLang="ko-KR" sz="1800" dirty="0">
                <a:solidFill>
                  <a:srgbClr val="002060"/>
                </a:solidFill>
                <a:latin typeface="Arial" panose="020B0604020202020204" pitchFamily="34" charset="0"/>
                <a:ea typeface="NanumSquare ExtraBold" panose="020B0600000101010101" pitchFamily="34" charset="-127"/>
                <a:cs typeface="Arial" panose="020B0604020202020204" pitchFamily="34" charset="0"/>
              </a:rPr>
              <a:t> </a:t>
            </a:r>
            <a:r>
              <a:rPr lang="en-US" altLang="ko-KR" sz="1800" dirty="0" err="1">
                <a:solidFill>
                  <a:srgbClr val="002060"/>
                </a:solidFill>
                <a:latin typeface="Arial" panose="020B0604020202020204" pitchFamily="34" charset="0"/>
                <a:ea typeface="NanumSquare ExtraBold" panose="020B0600000101010101" pitchFamily="34" charset="-127"/>
                <a:cs typeface="Arial" panose="020B0604020202020204" pitchFamily="34" charset="0"/>
              </a:rPr>
              <a:t>phí</a:t>
            </a:r>
            <a:endParaRPr lang="ko-KR" altLang="en-US" sz="1800" dirty="0">
              <a:solidFill>
                <a:srgbClr val="002060"/>
              </a:solidFill>
              <a:latin typeface="Arial" panose="020B0604020202020204" pitchFamily="34" charset="0"/>
              <a:ea typeface="NanumSquare ExtraBold" panose="020B0600000101010101" pitchFamily="34" charset="-127"/>
              <a:cs typeface="Arial" panose="020B0604020202020204" pitchFamily="34" charset="0"/>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860008" y="829046"/>
            <a:ext cx="11029615" cy="366425"/>
          </a:xfrm>
        </p:spPr>
        <p:txBody>
          <a:bodyPr anchor="t">
            <a:normAutofit/>
          </a:bodyPr>
          <a:lstStyle/>
          <a:p>
            <a:r>
              <a:rPr lang="en-US" sz="1800" dirty="0">
                <a:solidFill>
                  <a:srgbClr val="002060"/>
                </a:solidFill>
                <a:latin typeface="Arial" panose="020B0604020202020204" pitchFamily="34" charset="0"/>
                <a:ea typeface="나눔스퀘어 Bold" panose="020B0600000101010101" pitchFamily="34" charset="-127"/>
                <a:cs typeface="Arial" panose="020B0604020202020204" pitchFamily="34" charset="0"/>
              </a:rPr>
              <a:t>STEP 2 – </a:t>
            </a:r>
            <a:r>
              <a:rPr lang="ko-KR" altLang="en-US" sz="1800" dirty="0" err="1">
                <a:solidFill>
                  <a:srgbClr val="002060"/>
                </a:solidFill>
                <a:latin typeface="Arial" panose="020B0604020202020204" pitchFamily="34" charset="0"/>
                <a:ea typeface="나눔스퀘어 Bold" panose="020B0600000101010101" pitchFamily="34" charset="-127"/>
                <a:cs typeface="Arial" panose="020B0604020202020204" pitchFamily="34" charset="0"/>
              </a:rPr>
              <a:t>학사서비스</a:t>
            </a:r>
            <a:r>
              <a:rPr lang="ko-KR" altLang="en-US" sz="1800" dirty="0">
                <a:solidFill>
                  <a:srgbClr val="002060"/>
                </a:solidFill>
                <a:latin typeface="Arial" panose="020B0604020202020204" pitchFamily="34" charset="0"/>
                <a:ea typeface="나눔스퀘어 Bold" panose="020B0600000101010101" pitchFamily="34" charset="-127"/>
                <a:cs typeface="Arial" panose="020B0604020202020204" pitchFamily="34" charset="0"/>
              </a:rPr>
              <a:t> </a:t>
            </a:r>
            <a:r>
              <a:rPr lang="en-US" altLang="ko-KR" sz="1800" dirty="0">
                <a:solidFill>
                  <a:srgbClr val="002060"/>
                </a:solidFill>
                <a:latin typeface="Arial" panose="020B0604020202020204" pitchFamily="34" charset="0"/>
                <a:ea typeface="나눔스퀘어 Bold" panose="020B0600000101010101" pitchFamily="34" charset="-127"/>
                <a:cs typeface="Arial" panose="020B0604020202020204" pitchFamily="34" charset="0"/>
              </a:rPr>
              <a:t>-&gt; </a:t>
            </a:r>
            <a:r>
              <a:rPr lang="ko-KR" altLang="en-US" sz="1800" dirty="0">
                <a:solidFill>
                  <a:srgbClr val="002060"/>
                </a:solidFill>
                <a:latin typeface="Arial" panose="020B0604020202020204" pitchFamily="34" charset="0"/>
                <a:ea typeface="나눔스퀘어 Bold" panose="020B0600000101010101" pitchFamily="34" charset="-127"/>
                <a:cs typeface="Arial" panose="020B0604020202020204" pitchFamily="34" charset="0"/>
              </a:rPr>
              <a:t>등록금 고지서 출력</a:t>
            </a:r>
            <a:endParaRPr lang="en-US" sz="1800" dirty="0">
              <a:solidFill>
                <a:srgbClr val="002060"/>
              </a:solidFill>
              <a:latin typeface="Arial" panose="020B0604020202020204" pitchFamily="34" charset="0"/>
              <a:ea typeface="나눔스퀘어 Bold" panose="020B0600000101010101" pitchFamily="34" charset="-127"/>
              <a:cs typeface="Arial" panose="020B0604020202020204" pitchFamily="34" charset="0"/>
            </a:endParaRPr>
          </a:p>
        </p:txBody>
      </p:sp>
      <p:sp>
        <p:nvSpPr>
          <p:cNvPr id="11" name="Rectangle 10" descr="Magnifying glass">
            <a:extLst>
              <a:ext uri="{FF2B5EF4-FFF2-40B4-BE49-F238E27FC236}">
                <a16:creationId xmlns:a16="http://schemas.microsoft.com/office/drawing/2014/main" id="{F2204100-C891-48DD-9D1B-780D3D350F2C}"/>
              </a:ext>
            </a:extLst>
          </p:cNvPr>
          <p:cNvSpPr/>
          <p:nvPr/>
        </p:nvSpPr>
        <p:spPr>
          <a:xfrm>
            <a:off x="369755" y="94124"/>
            <a:ext cx="570492" cy="570492"/>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pic>
        <p:nvPicPr>
          <p:cNvPr id="7" name="그림 6">
            <a:extLst>
              <a:ext uri="{FF2B5EF4-FFF2-40B4-BE49-F238E27FC236}">
                <a16:creationId xmlns:a16="http://schemas.microsoft.com/office/drawing/2014/main" id="{77AB24AC-A660-084F-86A0-593173EA094E}"/>
              </a:ext>
            </a:extLst>
          </p:cNvPr>
          <p:cNvPicPr>
            <a:picLocks noChangeAspect="1"/>
          </p:cNvPicPr>
          <p:nvPr/>
        </p:nvPicPr>
        <p:blipFill rotWithShape="1">
          <a:blip r:embed="rId4"/>
          <a:srcRect b="49147"/>
          <a:stretch/>
        </p:blipFill>
        <p:spPr>
          <a:xfrm>
            <a:off x="1389222" y="1269434"/>
            <a:ext cx="9056636" cy="2344234"/>
          </a:xfrm>
          <a:prstGeom prst="rect">
            <a:avLst/>
          </a:prstGeom>
        </p:spPr>
      </p:pic>
      <p:sp>
        <p:nvSpPr>
          <p:cNvPr id="8" name="Content Placeholder 2">
            <a:extLst>
              <a:ext uri="{FF2B5EF4-FFF2-40B4-BE49-F238E27FC236}">
                <a16:creationId xmlns:a16="http://schemas.microsoft.com/office/drawing/2014/main" id="{FD3033DD-53C1-8B4F-9FC1-77BF2FAC2F21}"/>
              </a:ext>
            </a:extLst>
          </p:cNvPr>
          <p:cNvSpPr txBox="1">
            <a:spLocks/>
          </p:cNvSpPr>
          <p:nvPr/>
        </p:nvSpPr>
        <p:spPr>
          <a:xfrm>
            <a:off x="841342" y="3646539"/>
            <a:ext cx="11337797" cy="896139"/>
          </a:xfrm>
          <a:prstGeom prst="rect">
            <a:avLst/>
          </a:prstGeom>
        </p:spPr>
        <p:txBody>
          <a:bodyPr vert="horz" lIns="91440" tIns="45720" rIns="91440" bIns="45720" rtlCol="0" anchor="t">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ko-KR" altLang="en-US" sz="2000" dirty="0">
                <a:solidFill>
                  <a:srgbClr val="002060"/>
                </a:solidFill>
                <a:latin typeface="Arial" panose="020B0604020202020204" pitchFamily="34" charset="0"/>
                <a:cs typeface="Arial" panose="020B0604020202020204" pitchFamily="34" charset="0"/>
              </a:rPr>
              <a:t> </a:t>
            </a:r>
            <a:r>
              <a:rPr lang="vi-VN" altLang="ko-KR" sz="1800" dirty="0">
                <a:solidFill>
                  <a:srgbClr val="002060"/>
                </a:solidFill>
                <a:latin typeface="Arial" panose="020B0604020202020204" pitchFamily="34" charset="0"/>
                <a:cs typeface="Arial" panose="020B0604020202020204" pitchFamily="34" charset="0"/>
              </a:rPr>
              <a:t>Cách đóng tiền học trả góp</a:t>
            </a:r>
            <a:endParaRPr lang="en-US" altLang="ko-KR" sz="1800" dirty="0">
              <a:solidFill>
                <a:srgbClr val="002060"/>
              </a:solidFill>
              <a:latin typeface="Arial" panose="020B0604020202020204" pitchFamily="34" charset="0"/>
              <a:cs typeface="Arial" panose="020B0604020202020204" pitchFamily="34" charset="0"/>
            </a:endParaRPr>
          </a:p>
          <a:p>
            <a:pPr marL="232410" indent="-127000" latinLnBrk="0">
              <a:lnSpc>
                <a:spcPct val="100000"/>
              </a:lnSpc>
            </a:pPr>
            <a:r>
              <a:rPr lang="en-US" altLang="ko-KR" sz="1800" dirty="0">
                <a:solidFill>
                  <a:srgbClr val="002060"/>
                </a:solidFill>
                <a:latin typeface="Arial" panose="020B0604020202020204" pitchFamily="34" charset="0"/>
                <a:cs typeface="Arial" panose="020B0604020202020204" pitchFamily="34" charset="0"/>
              </a:rPr>
              <a:t> </a:t>
            </a:r>
            <a:r>
              <a:rPr lang="vi-VN" altLang="ko-KR" sz="1800" dirty="0">
                <a:solidFill>
                  <a:srgbClr val="002060"/>
                </a:solidFill>
                <a:latin typeface="Arial" panose="020B0604020202020204" pitchFamily="34" charset="0"/>
                <a:cs typeface="Arial" panose="020B0604020202020204" pitchFamily="34" charset="0"/>
              </a:rPr>
              <a:t>Đóng học trả góp</a:t>
            </a:r>
            <a:r>
              <a:rPr lang="ko-KR" altLang="en-US" sz="1800" dirty="0">
                <a:solidFill>
                  <a:srgbClr val="002060"/>
                </a:solidFill>
                <a:latin typeface="Arial" panose="020B0604020202020204" pitchFamily="34" charset="0"/>
                <a:cs typeface="Arial" panose="020B0604020202020204" pitchFamily="34" charset="0"/>
              </a:rPr>
              <a:t> </a:t>
            </a:r>
            <a:r>
              <a:rPr lang="en-US" altLang="ko-KR" sz="1800" dirty="0">
                <a:solidFill>
                  <a:srgbClr val="002060"/>
                </a:solidFill>
                <a:latin typeface="Arial" panose="020B0604020202020204" pitchFamily="34" charset="0"/>
                <a:cs typeface="Arial" panose="020B0604020202020204" pitchFamily="34" charset="0"/>
              </a:rPr>
              <a:t>: </a:t>
            </a:r>
            <a:r>
              <a:rPr lang="vi-VN" altLang="ko-KR" sz="1800" dirty="0">
                <a:solidFill>
                  <a:srgbClr val="002060"/>
                </a:solidFill>
                <a:latin typeface="Arial" panose="020B0604020202020204" pitchFamily="34" charset="0"/>
                <a:cs typeface="Arial" panose="020B0604020202020204" pitchFamily="34" charset="0"/>
              </a:rPr>
              <a:t>Đóng học bằng cách chia ra 1 kỳ làm 4 đợt</a:t>
            </a:r>
            <a:r>
              <a:rPr lang="ko-KR" altLang="en-US" sz="1800" dirty="0">
                <a:solidFill>
                  <a:srgbClr val="002060"/>
                </a:solidFill>
                <a:latin typeface="Arial" panose="020B0604020202020204" pitchFamily="34" charset="0"/>
                <a:cs typeface="Arial" panose="020B0604020202020204" pitchFamily="34" charset="0"/>
              </a:rPr>
              <a:t> </a:t>
            </a:r>
            <a:r>
              <a:rPr lang="en-US" altLang="ko-KR" sz="1800" dirty="0">
                <a:solidFill>
                  <a:srgbClr val="002060"/>
                </a:solidFill>
                <a:latin typeface="Arial" panose="020B0604020202020204" pitchFamily="34" charset="0"/>
                <a:cs typeface="Arial" panose="020B0604020202020204" pitchFamily="34" charset="0"/>
              </a:rPr>
              <a:t>(</a:t>
            </a:r>
            <a:r>
              <a:rPr lang="vi-VN" altLang="ko-KR" sz="1800" dirty="0">
                <a:solidFill>
                  <a:srgbClr val="002060"/>
                </a:solidFill>
                <a:latin typeface="Arial" panose="020B0604020202020204" pitchFamily="34" charset="0"/>
                <a:cs typeface="Arial" panose="020B0604020202020204" pitchFamily="34" charset="0"/>
              </a:rPr>
              <a:t>Đối với những người đăng ký</a:t>
            </a:r>
            <a:r>
              <a:rPr lang="en-US" altLang="ko-KR" sz="1800" dirty="0">
                <a:solidFill>
                  <a:srgbClr val="002060"/>
                </a:solidFill>
                <a:latin typeface="Arial" panose="020B0604020202020204" pitchFamily="34" charset="0"/>
                <a:cs typeface="Arial" panose="020B0604020202020204" pitchFamily="34" charset="0"/>
              </a:rPr>
              <a:t>)</a:t>
            </a:r>
          </a:p>
        </p:txBody>
      </p:sp>
      <p:sp>
        <p:nvSpPr>
          <p:cNvPr id="9" name="Rectangle 10" descr="Magnifying glass">
            <a:extLst>
              <a:ext uri="{FF2B5EF4-FFF2-40B4-BE49-F238E27FC236}">
                <a16:creationId xmlns:a16="http://schemas.microsoft.com/office/drawing/2014/main" id="{65A6C468-6559-224E-A761-527BF0795B93}"/>
              </a:ext>
            </a:extLst>
          </p:cNvPr>
          <p:cNvSpPr/>
          <p:nvPr/>
        </p:nvSpPr>
        <p:spPr>
          <a:xfrm>
            <a:off x="289516" y="3549414"/>
            <a:ext cx="570492" cy="570492"/>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pic>
        <p:nvPicPr>
          <p:cNvPr id="10" name="그림 9">
            <a:extLst>
              <a:ext uri="{FF2B5EF4-FFF2-40B4-BE49-F238E27FC236}">
                <a16:creationId xmlns:a16="http://schemas.microsoft.com/office/drawing/2014/main" id="{EF382455-E255-DA4D-B662-C244B773E958}"/>
              </a:ext>
            </a:extLst>
          </p:cNvPr>
          <p:cNvPicPr>
            <a:picLocks noChangeAspect="1"/>
          </p:cNvPicPr>
          <p:nvPr/>
        </p:nvPicPr>
        <p:blipFill rotWithShape="1">
          <a:blip r:embed="rId5"/>
          <a:srcRect b="53896"/>
          <a:stretch/>
        </p:blipFill>
        <p:spPr>
          <a:xfrm>
            <a:off x="1242002" y="4563378"/>
            <a:ext cx="9405334" cy="2191987"/>
          </a:xfrm>
          <a:prstGeom prst="rect">
            <a:avLst/>
          </a:prstGeom>
        </p:spPr>
      </p:pic>
    </p:spTree>
    <p:extLst>
      <p:ext uri="{BB962C8B-B14F-4D97-AF65-F5344CB8AC3E}">
        <p14:creationId xmlns:p14="http://schemas.microsoft.com/office/powerpoint/2010/main" val="307460472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t>U-Campus </a:t>
            </a:r>
            <a:r>
              <a:rPr lang="ko-KR" altLang="en-US" sz="2800" dirty="0"/>
              <a:t>이용안내 </a:t>
            </a:r>
            <a:r>
              <a:rPr lang="en-US" altLang="ko-KR" sz="2800" dirty="0"/>
              <a:t>: </a:t>
            </a:r>
            <a:r>
              <a:rPr lang="ko-KR" altLang="en-US" sz="2800" dirty="0"/>
              <a:t>개인정보 입력</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166591" y="1233684"/>
            <a:ext cx="6181490" cy="1754326"/>
          </a:xfrm>
          <a:prstGeom prst="rect">
            <a:avLst/>
          </a:prstGeom>
          <a:noFill/>
        </p:spPr>
        <p:txBody>
          <a:bodyPr wrap="square" rtlCol="0">
            <a:spAutoFit/>
          </a:bodyPr>
          <a:lstStyle/>
          <a:p>
            <a:pPr fontAlgn="base"/>
            <a:r>
              <a:rPr lang="en-US" altLang="ko-KR" dirty="0"/>
              <a:t>3) </a:t>
            </a:r>
            <a:r>
              <a:rPr lang="ko-KR" altLang="en-US" dirty="0"/>
              <a:t>로그인 후 왼쪽 </a:t>
            </a:r>
            <a:r>
              <a:rPr lang="ko-KR" altLang="en-US" dirty="0" err="1"/>
              <a:t>상단의‘개인정보수정’클릭</a:t>
            </a:r>
            <a:endParaRPr lang="ko-KR" altLang="en-US" dirty="0"/>
          </a:p>
          <a:p>
            <a:pPr fontAlgn="base"/>
            <a:r>
              <a:rPr lang="en-US" altLang="ko-KR" dirty="0"/>
              <a:t>4) </a:t>
            </a:r>
            <a:r>
              <a:rPr lang="ko-KR" altLang="en-US" dirty="0"/>
              <a:t>개인정보입력 </a:t>
            </a:r>
            <a:r>
              <a:rPr lang="en-US" altLang="ko-KR" dirty="0"/>
              <a:t>: </a:t>
            </a:r>
            <a:r>
              <a:rPr lang="ko-KR" altLang="en-US" dirty="0"/>
              <a:t>전화번호</a:t>
            </a:r>
            <a:r>
              <a:rPr lang="en-US" altLang="ko-KR" dirty="0"/>
              <a:t>, </a:t>
            </a:r>
            <a:r>
              <a:rPr lang="ko-KR" altLang="en-US" dirty="0"/>
              <a:t>휴대폰</a:t>
            </a:r>
            <a:r>
              <a:rPr lang="en-US" altLang="ko-KR" dirty="0"/>
              <a:t>, e-mail, </a:t>
            </a:r>
            <a:r>
              <a:rPr lang="ko-KR" altLang="en-US" dirty="0"/>
              <a:t>주소 등 명확히 기재 후 저장</a:t>
            </a:r>
            <a:r>
              <a:rPr lang="en-US" altLang="ko-KR" dirty="0"/>
              <a:t/>
            </a:r>
            <a:br>
              <a:rPr lang="en-US" altLang="ko-KR" dirty="0"/>
            </a:br>
            <a:r>
              <a:rPr lang="ko-KR" altLang="en-US" dirty="0"/>
              <a:t>* 위 개인정보는 정확하게 입력하여야 학교에서 제공하는 학사 및 기타 정보를 받아볼 수 있으며</a:t>
            </a:r>
            <a:r>
              <a:rPr lang="en-US" altLang="ko-KR" dirty="0"/>
              <a:t>, </a:t>
            </a:r>
            <a:r>
              <a:rPr lang="ko-KR" altLang="en-US" dirty="0"/>
              <a:t>재학 중 신상에 변동사항이 있을 경우 본인이 직접 수정하여 저장하여 사용</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6"/>
          <p:cNvSpPr>
            <a:spLocks noChangeArrowheads="1"/>
          </p:cNvSpPr>
          <p:nvPr/>
        </p:nvSpPr>
        <p:spPr bwMode="auto">
          <a:xfrm>
            <a:off x="4655975" y="165734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8"/>
          <p:cNvSpPr>
            <a:spLocks noChangeArrowheads="1"/>
          </p:cNvSpPr>
          <p:nvPr/>
        </p:nvSpPr>
        <p:spPr bwMode="auto">
          <a:xfrm>
            <a:off x="6615404" y="1417081"/>
            <a:ext cx="10499894" cy="409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5" name="_x388783192" descr="EMB000034604da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0426" y="1258782"/>
            <a:ext cx="4839230" cy="3761001"/>
          </a:xfrm>
          <a:prstGeom prst="rect">
            <a:avLst/>
          </a:prstGeom>
          <a:noFill/>
          <a:extLst>
            <a:ext uri="{909E8E84-426E-40DD-AFC4-6F175D3DCCD1}">
              <a14:hiddenFill xmlns:a14="http://schemas.microsoft.com/office/drawing/2010/main">
                <a:solidFill>
                  <a:srgbClr val="FFFFFF"/>
                </a:solidFill>
              </a14:hiddenFill>
            </a:ext>
          </a:extLst>
        </p:spPr>
      </p:pic>
      <p:sp>
        <p:nvSpPr>
          <p:cNvPr id="21" name="Shape 143"/>
          <p:cNvSpPr/>
          <p:nvPr/>
        </p:nvSpPr>
        <p:spPr>
          <a:xfrm>
            <a:off x="0" y="-103844"/>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0" name="TextBox 19"/>
          <p:cNvSpPr txBox="1"/>
          <p:nvPr/>
        </p:nvSpPr>
        <p:spPr>
          <a:xfrm>
            <a:off x="178053" y="144320"/>
            <a:ext cx="7580871" cy="523220"/>
          </a:xfrm>
          <a:prstGeom prst="rect">
            <a:avLst/>
          </a:prstGeom>
          <a:noFill/>
        </p:spPr>
        <p:txBody>
          <a:bodyPr wrap="square" rtlCol="0">
            <a:spAutoFit/>
          </a:bodyPr>
          <a:lstStyle/>
          <a:p>
            <a:r>
              <a:rPr lang="ko-KR" altLang="en-US" sz="2800" dirty="0">
                <a:solidFill>
                  <a:srgbClr val="002060"/>
                </a:solidFill>
                <a:latin typeface="Arial" panose="020B0604020202020204" pitchFamily="34" charset="0"/>
                <a:cs typeface="Arial" panose="020B0604020202020204" pitchFamily="34" charset="0"/>
              </a:rPr>
              <a:t> </a:t>
            </a:r>
            <a:r>
              <a:rPr lang="en-GB" altLang="ko-KR" sz="2800" dirty="0" err="1">
                <a:solidFill>
                  <a:srgbClr val="002060"/>
                </a:solidFill>
                <a:latin typeface="Arial" panose="020B0604020202020204" pitchFamily="34" charset="0"/>
                <a:cs typeface="Arial" panose="020B0604020202020204" pitchFamily="34" charset="0"/>
              </a:rPr>
              <a:t>Chế</a:t>
            </a:r>
            <a:r>
              <a:rPr lang="en-GB" altLang="ko-KR" sz="2800" dirty="0">
                <a:solidFill>
                  <a:srgbClr val="002060"/>
                </a:solidFill>
                <a:latin typeface="Arial" panose="020B0604020202020204" pitchFamily="34" charset="0"/>
                <a:cs typeface="Arial" panose="020B0604020202020204" pitchFamily="34" charset="0"/>
              </a:rPr>
              <a:t> </a:t>
            </a:r>
            <a:r>
              <a:rPr lang="en-GB" altLang="ko-KR" sz="2800" dirty="0" err="1">
                <a:solidFill>
                  <a:srgbClr val="002060"/>
                </a:solidFill>
                <a:latin typeface="Arial" panose="020B0604020202020204" pitchFamily="34" charset="0"/>
                <a:cs typeface="Arial" panose="020B0604020202020204" pitchFamily="34" charset="0"/>
              </a:rPr>
              <a:t>độ</a:t>
            </a:r>
            <a:r>
              <a:rPr lang="en-GB" altLang="ko-KR" sz="2800" dirty="0">
                <a:solidFill>
                  <a:srgbClr val="002060"/>
                </a:solidFill>
                <a:latin typeface="Arial" panose="020B0604020202020204" pitchFamily="34" charset="0"/>
                <a:cs typeface="Arial" panose="020B0604020202020204" pitchFamily="34" charset="0"/>
              </a:rPr>
              <a:t> </a:t>
            </a:r>
            <a:r>
              <a:rPr lang="en-GB" altLang="ko-KR" sz="2800" dirty="0" err="1">
                <a:solidFill>
                  <a:srgbClr val="002060"/>
                </a:solidFill>
                <a:latin typeface="Arial" panose="020B0604020202020204" pitchFamily="34" charset="0"/>
                <a:cs typeface="Arial" panose="020B0604020202020204" pitchFamily="34" charset="0"/>
              </a:rPr>
              <a:t>học</a:t>
            </a:r>
            <a:r>
              <a:rPr lang="en-GB" altLang="ko-KR" sz="2800" dirty="0">
                <a:solidFill>
                  <a:srgbClr val="002060"/>
                </a:solidFill>
                <a:latin typeface="Arial" panose="020B0604020202020204" pitchFamily="34" charset="0"/>
                <a:cs typeface="Arial" panose="020B0604020202020204" pitchFamily="34" charset="0"/>
              </a:rPr>
              <a:t> </a:t>
            </a:r>
            <a:r>
              <a:rPr lang="en-GB" altLang="ko-KR" sz="2800" dirty="0" err="1">
                <a:solidFill>
                  <a:srgbClr val="002060"/>
                </a:solidFill>
                <a:latin typeface="Arial" panose="020B0604020202020204" pitchFamily="34" charset="0"/>
                <a:cs typeface="Arial" panose="020B0604020202020204" pitchFamily="34" charset="0"/>
              </a:rPr>
              <a:t>vấn</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23" name="TextBox 22"/>
          <p:cNvSpPr txBox="1"/>
          <p:nvPr/>
        </p:nvSpPr>
        <p:spPr>
          <a:xfrm>
            <a:off x="457069" y="607734"/>
            <a:ext cx="11248736" cy="157562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1</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Bảo</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lưu</a:t>
            </a:r>
            <a:r>
              <a:rPr lang="ko-KR" altLang="en-US" sz="1600" b="1"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không </a:t>
            </a:r>
            <a:r>
              <a:rPr lang="vi-VN" altLang="ko-KR" sz="1600" dirty="0" err="1">
                <a:solidFill>
                  <a:srgbClr val="002060"/>
                </a:solidFill>
                <a:latin typeface="Arial" panose="020B0604020202020204" pitchFamily="34" charset="0"/>
                <a:cs typeface="Arial" panose="020B0604020202020204" pitchFamily="34" charset="0"/>
              </a:rPr>
              <a:t>thể</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vì</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lý</a:t>
            </a:r>
            <a:r>
              <a:rPr lang="vi-VN" altLang="ko-KR" sz="1600" dirty="0">
                <a:solidFill>
                  <a:srgbClr val="002060"/>
                </a:solidFill>
                <a:latin typeface="Arial" panose="020B0604020202020204" pitchFamily="34" charset="0"/>
                <a:cs typeface="Arial" panose="020B0604020202020204" pitchFamily="34" charset="0"/>
              </a:rPr>
              <a:t> do </a:t>
            </a:r>
            <a:r>
              <a:rPr lang="vi-VN" altLang="ko-KR" sz="1600" dirty="0" err="1">
                <a:solidFill>
                  <a:srgbClr val="002060"/>
                </a:solidFill>
                <a:latin typeface="Arial" panose="020B0604020202020204" pitchFamily="34" charset="0"/>
                <a:cs typeface="Arial" panose="020B0604020202020204" pitchFamily="34" charset="0"/>
              </a:rPr>
              <a:t>cá</a:t>
            </a:r>
            <a:r>
              <a:rPr lang="vi-VN" altLang="ko-KR" sz="1600" dirty="0">
                <a:solidFill>
                  <a:srgbClr val="002060"/>
                </a:solidFill>
                <a:latin typeface="Arial" panose="020B0604020202020204" pitchFamily="34" charset="0"/>
                <a:cs typeface="Arial" panose="020B0604020202020204" pitchFamily="34" charset="0"/>
              </a:rPr>
              <a:t> nhân, </a:t>
            </a:r>
            <a:r>
              <a:rPr lang="vi-VN" altLang="ko-KR" sz="1600" dirty="0" err="1">
                <a:solidFill>
                  <a:srgbClr val="002060"/>
                </a:solidFill>
                <a:latin typeface="Arial" panose="020B0604020202020204" pitchFamily="34" charset="0"/>
                <a:cs typeface="Arial" panose="020B0604020202020204" pitchFamily="34" charset="0"/>
              </a:rPr>
              <a:t>bệnh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tật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lý</a:t>
            </a:r>
            <a:r>
              <a:rPr lang="vi-VN" altLang="ko-KR" sz="1600" dirty="0">
                <a:solidFill>
                  <a:srgbClr val="002060"/>
                </a:solidFill>
                <a:latin typeface="Arial" panose="020B0604020202020204" pitchFamily="34" charset="0"/>
                <a:cs typeface="Arial" panose="020B0604020202020204" pitchFamily="34" charset="0"/>
              </a:rPr>
              <a:t> do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đắc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dĩ</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khác</a:t>
            </a:r>
            <a:r>
              <a:rPr lang="vi-VN" altLang="ko-KR" sz="1600" dirty="0">
                <a:solidFill>
                  <a:srgbClr val="002060"/>
                </a:solidFill>
                <a:latin typeface="Arial" panose="020B0604020202020204" pitchFamily="34" charset="0"/>
                <a:cs typeface="Arial" panose="020B0604020202020204" pitchFamily="34" charset="0"/>
              </a:rPr>
              <a:t> (1 năm)</a:t>
            </a:r>
            <a:endParaRPr lang="ko-KR" altLang="en-US"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en-US" altLang="ko-KR" sz="1600" dirty="0" err="1">
                <a:solidFill>
                  <a:srgbClr val="002060"/>
                </a:solidFill>
                <a:latin typeface="Arial" panose="020B0604020202020204" pitchFamily="34" charset="0"/>
                <a:cs typeface="Arial" panose="020B0604020202020204" pitchFamily="34" charset="0"/>
              </a:rPr>
              <a:t>Viết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đơn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xin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bảo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lưu</a:t>
            </a: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학생서비스센터</a:t>
            </a:r>
            <a:r>
              <a:rPr lang="en-US" altLang="ko-KR" sz="1600" dirty="0">
                <a:solidFill>
                  <a:srgbClr val="002060"/>
                </a:solidFill>
                <a:latin typeface="Arial" panose="020B0604020202020204" pitchFamily="34" charset="0"/>
                <a:cs typeface="Arial" panose="020B0604020202020204" pitchFamily="34" charset="0"/>
              </a:rPr>
              <a:t>)</a:t>
            </a:r>
            <a:r>
              <a:rPr lang="ko-KR" altLang="en-US" sz="1600" dirty="0">
                <a:solidFill>
                  <a:srgbClr val="002060"/>
                </a:solidFill>
                <a:latin typeface="Arial" panose="020B0604020202020204" pitchFamily="34" charset="0"/>
                <a:cs typeface="Arial" panose="020B0604020202020204" pitchFamily="34" charset="0"/>
              </a:rPr>
              <a:t>▶ 국제교류팀 </a:t>
            </a:r>
            <a:r>
              <a:rPr lang="en-US" altLang="ko-KR" sz="1600" dirty="0" err="1">
                <a:solidFill>
                  <a:srgbClr val="002060"/>
                </a:solidFill>
                <a:latin typeface="Arial" panose="020B0604020202020204" pitchFamily="34" charset="0"/>
                <a:cs typeface="Arial" panose="020B0604020202020204" pitchFamily="34" charset="0"/>
              </a:rPr>
              <a:t>xác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nhận</a:t>
            </a:r>
            <a:r>
              <a:rPr lang="ko-KR" altLang="en-US"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Nộp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phê </a:t>
            </a:r>
            <a:r>
              <a:rPr lang="vi-VN" altLang="ko-KR" sz="1600" dirty="0" err="1">
                <a:solidFill>
                  <a:srgbClr val="002060"/>
                </a:solidFill>
                <a:latin typeface="Arial" panose="020B0604020202020204" pitchFamily="34" charset="0"/>
                <a:cs typeface="Arial" panose="020B0604020202020204" pitchFamily="34" charset="0"/>
              </a:rPr>
              <a:t>duyệt</a:t>
            </a:r>
            <a:r>
              <a:rPr lang="vi-VN" altLang="ko-KR" sz="1600" dirty="0">
                <a:solidFill>
                  <a:srgbClr val="002060"/>
                </a:solidFill>
                <a:latin typeface="Arial" panose="020B0604020202020204" pitchFamily="34" charset="0"/>
                <a:cs typeface="Arial" panose="020B0604020202020204" pitchFamily="34" charset="0"/>
              </a:rPr>
              <a:t> đơn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bảo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lưu</a:t>
            </a:r>
            <a:r>
              <a:rPr lang="vi-VN" altLang="ko-KR"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a:t>
            </a:r>
            <a:r>
              <a:rPr lang="ko-KR" altLang="en-US" sz="1600" dirty="0">
                <a:solidFill>
                  <a:srgbClr val="002060"/>
                </a:solidFill>
                <a:latin typeface="Arial" panose="020B0604020202020204" pitchFamily="34" charset="0"/>
                <a:cs typeface="Arial" panose="020B0604020202020204" pitchFamily="34" charset="0"/>
              </a:rPr>
              <a:t>학생서비스센터</a:t>
            </a:r>
            <a:r>
              <a:rPr lang="en-US" altLang="ko-KR" sz="1600" dirty="0">
                <a:solidFill>
                  <a:srgbClr val="002060"/>
                </a:solidFill>
                <a:latin typeface="Arial" panose="020B0604020202020204" pitchFamily="34" charset="0"/>
                <a:cs typeface="Arial" panose="020B0604020202020204" pitchFamily="34" charset="0"/>
              </a:rPr>
              <a:t>)</a:t>
            </a:r>
            <a:endParaRPr lang="ko-KR" altLang="en-US"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a:t>
            </a:r>
            <a:r>
              <a:rPr lang="vi-VN" altLang="ko-KR" sz="1600" dirty="0" err="1">
                <a:solidFill>
                  <a:srgbClr val="002060"/>
                </a:solidFill>
                <a:latin typeface="Arial" panose="020B0604020202020204" pitchFamily="34" charset="0"/>
                <a:cs typeface="Arial" panose="020B0604020202020204" pitchFamily="34" charset="0"/>
              </a:rPr>
              <a:t>Học</a:t>
            </a:r>
            <a:r>
              <a:rPr lang="vi-VN" altLang="ko-KR" sz="1600" dirty="0">
                <a:solidFill>
                  <a:srgbClr val="002060"/>
                </a:solidFill>
                <a:latin typeface="Arial" panose="020B0604020202020204" pitchFamily="34" charset="0"/>
                <a:cs typeface="Arial" panose="020B0604020202020204" pitchFamily="34" charset="0"/>
              </a:rPr>
              <a:t> sinh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khi </a:t>
            </a:r>
            <a:r>
              <a:rPr lang="vi-VN" altLang="ko-KR" sz="1600" dirty="0" err="1">
                <a:solidFill>
                  <a:srgbClr val="002060"/>
                </a:solidFill>
                <a:latin typeface="Arial" panose="020B0604020202020204" pitchFamily="34" charset="0"/>
                <a:cs typeface="Arial" panose="020B0604020202020204" pitchFamily="34" charset="0"/>
              </a:rPr>
              <a:t>nghỉ</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học</a:t>
            </a:r>
            <a:r>
              <a:rPr lang="vi-VN" altLang="ko-KR" sz="1600" dirty="0">
                <a:solidFill>
                  <a:srgbClr val="002060"/>
                </a:solidFill>
                <a:latin typeface="Arial" panose="020B0604020202020204" pitchFamily="34" charset="0"/>
                <a:cs typeface="Arial" panose="020B0604020202020204" pitchFamily="34" charset="0"/>
              </a:rPr>
              <a:t> không </a:t>
            </a:r>
            <a:r>
              <a:rPr lang="vi-VN" altLang="ko-KR" sz="1600" dirty="0" err="1">
                <a:solidFill>
                  <a:srgbClr val="002060"/>
                </a:solidFill>
                <a:latin typeface="Arial" panose="020B0604020202020204" pitchFamily="34" charset="0"/>
                <a:cs typeface="Arial" panose="020B0604020202020204" pitchFamily="34" charset="0"/>
              </a:rPr>
              <a:t>thể</a:t>
            </a:r>
            <a:r>
              <a:rPr lang="vi-VN" altLang="ko-KR" sz="1600" dirty="0">
                <a:solidFill>
                  <a:srgbClr val="002060"/>
                </a:solidFill>
                <a:latin typeface="Arial" panose="020B0604020202020204" pitchFamily="34" charset="0"/>
                <a:cs typeface="Arial" panose="020B0604020202020204" pitchFamily="34" charset="0"/>
              </a:rPr>
              <a:t> gia </a:t>
            </a:r>
            <a:r>
              <a:rPr lang="vi-VN" altLang="ko-KR" sz="1600" dirty="0" err="1">
                <a:solidFill>
                  <a:srgbClr val="002060"/>
                </a:solidFill>
                <a:latin typeface="Arial" panose="020B0604020202020204" pitchFamily="34" charset="0"/>
                <a:cs typeface="Arial" panose="020B0604020202020204" pitchFamily="34" charset="0"/>
              </a:rPr>
              <a:t>hạn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visa</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lại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phải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xuất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trong </a:t>
            </a:r>
            <a:r>
              <a:rPr lang="vi-VN" altLang="ko-KR" sz="1600" dirty="0" err="1">
                <a:solidFill>
                  <a:srgbClr val="002060"/>
                </a:solidFill>
                <a:latin typeface="Arial" panose="020B0604020202020204" pitchFamily="34" charset="0"/>
                <a:cs typeface="Arial" panose="020B0604020202020204" pitchFamily="34" charset="0"/>
              </a:rPr>
              <a:t>vòng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một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tháng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kể</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từ</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ngày</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nghỉ</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học</a:t>
            </a:r>
            <a:endParaRPr lang="ko-KR" altLang="en-US" sz="1600" dirty="0">
              <a:solidFill>
                <a:srgbClr val="002060"/>
              </a:solidFill>
              <a:latin typeface="Arial" panose="020B0604020202020204" pitchFamily="34" charset="0"/>
              <a:cs typeface="Arial" panose="020B0604020202020204" pitchFamily="34" charset="0"/>
            </a:endParaRPr>
          </a:p>
        </p:txBody>
      </p:sp>
      <p:sp>
        <p:nvSpPr>
          <p:cNvPr id="24" name="TextBox 23"/>
          <p:cNvSpPr txBox="1"/>
          <p:nvPr/>
        </p:nvSpPr>
        <p:spPr>
          <a:xfrm>
            <a:off x="440920" y="4471533"/>
            <a:ext cx="11248736" cy="1400896"/>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sz="1600" b="1" dirty="0">
                <a:solidFill>
                  <a:srgbClr val="002060"/>
                </a:solidFill>
                <a:latin typeface="Arial" panose="020B0604020202020204" pitchFamily="34" charset="0"/>
                <a:cs typeface="Arial" panose="020B0604020202020204" pitchFamily="34" charset="0"/>
              </a:rPr>
              <a:t>3.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Chứng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nghỉ</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ko-KR" altLang="en-US"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Lí</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do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cá</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nhân</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hoặc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vấn</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đề</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về</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sức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khỏe</a:t>
            </a:r>
            <a:r>
              <a:rPr lang="ko-KR" altLang="en-US" sz="1600" b="1" dirty="0">
                <a:solidFill>
                  <a:srgbClr val="002060"/>
                </a:solidFill>
                <a:latin typeface="Arial" panose="020B0604020202020204" pitchFamily="34" charset="0"/>
                <a:ea typeface="Arial Unicode MS" pitchFamily="50" charset="-127"/>
                <a:cs typeface="Arial" panose="020B0604020202020204" pitchFamily="34" charset="0"/>
              </a:rPr>
              <a:t> </a:t>
            </a:r>
            <a:endParaRPr lang="en-US" altLang="ko-KR" sz="1600" dirty="0">
              <a:solidFill>
                <a:srgbClr val="002060"/>
              </a:solidFill>
              <a:latin typeface="Arial" panose="020B0604020202020204" pitchFamily="34" charset="0"/>
              <a:ea typeface="Arial Unicode MS" pitchFamily="50" charset="-127"/>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Khi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nộp</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đơn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xin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chứng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nghỉ</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sẽ</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được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công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tiết</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đã</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tham</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gia</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a:t>
            </a:r>
            <a:r>
              <a:rPr lang="en-GB" altLang="ko-KR" sz="1600" dirty="0" err="1">
                <a:solidFill>
                  <a:srgbClr val="002060"/>
                </a:solidFill>
                <a:latin typeface="Arial" panose="020B0604020202020204" pitchFamily="34" charset="0"/>
                <a:cs typeface="Arial" panose="020B0604020202020204" pitchFamily="34" charset="0"/>
              </a:rPr>
              <a:t>Đội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trao</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đổi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quốc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tế</a:t>
            </a:r>
            <a:r>
              <a:rPr lang="en-GB"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국제교류팀</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xác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nhận</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tại</a:t>
            </a:r>
            <a:r>
              <a:rPr lang="en-US" altLang="ko-KR" sz="1600" dirty="0">
                <a:solidFill>
                  <a:srgbClr val="002060"/>
                </a:solidFill>
                <a:latin typeface="Arial" panose="020B0604020202020204" pitchFamily="34" charset="0"/>
                <a:cs typeface="Arial" panose="020B0604020202020204" pitchFamily="34" charset="0"/>
              </a:rPr>
              <a:t> VP khoa </a:t>
            </a:r>
            <a:r>
              <a:rPr lang="en-US" altLang="ko-KR" sz="1600" dirty="0" err="1">
                <a:solidFill>
                  <a:srgbClr val="002060"/>
                </a:solidFill>
                <a:latin typeface="Arial" panose="020B0604020202020204" pitchFamily="34" charset="0"/>
                <a:cs typeface="Arial" panose="020B0604020202020204" pitchFamily="34" charset="0"/>
              </a:rPr>
              <a:t>trước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cuối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kỳ</a:t>
            </a:r>
            <a:r>
              <a:rPr lang="en-US" altLang="ko-KR" sz="1600" dirty="0">
                <a:solidFill>
                  <a:srgbClr val="002060"/>
                </a:solidFill>
                <a:latin typeface="Arial" panose="020B0604020202020204" pitchFamily="34" charset="0"/>
                <a:cs typeface="Arial" panose="020B0604020202020204" pitchFamily="34" charset="0"/>
              </a:rPr>
              <a:t> 1 </a:t>
            </a:r>
            <a:r>
              <a:rPr lang="en-US" altLang="ko-KR" sz="1600" dirty="0" err="1">
                <a:solidFill>
                  <a:srgbClr val="002060"/>
                </a:solidFill>
                <a:latin typeface="Arial" panose="020B0604020202020204" pitchFamily="34" charset="0"/>
                <a:cs typeface="Arial" panose="020B0604020202020204" pitchFamily="34" charset="0"/>
              </a:rPr>
              <a:t>tuần</a:t>
            </a:r>
            <a:r>
              <a:rPr lang="ko-KR" altLang="en-US"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Khoảng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thời</a:t>
            </a:r>
            <a:r>
              <a:rPr lang="vi-VN" altLang="ko-KR" sz="1600" dirty="0">
                <a:solidFill>
                  <a:srgbClr val="002060"/>
                </a:solidFill>
                <a:latin typeface="Arial" panose="020B0604020202020204" pitchFamily="34" charset="0"/>
                <a:cs typeface="Arial" panose="020B0604020202020204" pitchFamily="34" charset="0"/>
              </a:rPr>
              <a:t> gian </a:t>
            </a:r>
            <a:r>
              <a:rPr lang="vi-VN" altLang="ko-KR" sz="1600" dirty="0" err="1">
                <a:solidFill>
                  <a:srgbClr val="002060"/>
                </a:solidFill>
                <a:latin typeface="Arial" panose="020B0604020202020204" pitchFamily="34" charset="0"/>
                <a:cs typeface="Arial" panose="020B0604020202020204" pitchFamily="34" charset="0"/>
              </a:rPr>
              <a:t>vắng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mặt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được</a:t>
            </a:r>
            <a:r>
              <a:rPr lang="vi-VN" altLang="ko-KR" sz="1600" dirty="0">
                <a:solidFill>
                  <a:srgbClr val="002060"/>
                </a:solidFill>
                <a:latin typeface="Arial" panose="020B0604020202020204" pitchFamily="34" charset="0"/>
                <a:cs typeface="Arial" panose="020B0604020202020204" pitchFamily="34" charset="0"/>
              </a:rPr>
              <a:t> công </a:t>
            </a:r>
            <a:r>
              <a:rPr lang="vi-VN" altLang="ko-KR" sz="1600" dirty="0" err="1">
                <a:solidFill>
                  <a:srgbClr val="002060"/>
                </a:solidFill>
                <a:latin typeface="Arial" panose="020B0604020202020204" pitchFamily="34" charset="0"/>
                <a:cs typeface="Arial" panose="020B0604020202020204" pitchFamily="34" charset="0"/>
              </a:rPr>
              <a:t>nhận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có</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mặt</a:t>
            </a:r>
            <a:endParaRPr lang="ko-KR" altLang="en-US" sz="1600" dirty="0">
              <a:solidFill>
                <a:srgbClr val="002060"/>
              </a:solidFill>
              <a:latin typeface="Arial" panose="020B0604020202020204" pitchFamily="34" charset="0"/>
              <a:cs typeface="Arial" panose="020B0604020202020204" pitchFamily="34" charset="0"/>
            </a:endParaRPr>
          </a:p>
        </p:txBody>
      </p:sp>
      <p:sp>
        <p:nvSpPr>
          <p:cNvPr id="26" name="TextBox 25"/>
          <p:cNvSpPr txBox="1"/>
          <p:nvPr/>
        </p:nvSpPr>
        <p:spPr>
          <a:xfrm>
            <a:off x="440920" y="2202527"/>
            <a:ext cx="11248736" cy="2268121"/>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2. </a:t>
            </a:r>
            <a:r>
              <a:rPr lang="vi-VN" altLang="ko-KR" sz="1600" b="1" dirty="0" err="1">
                <a:solidFill>
                  <a:srgbClr val="002060"/>
                </a:solidFill>
                <a:latin typeface="Arial" panose="020B0604020202020204" pitchFamily="34" charset="0"/>
                <a:cs typeface="Arial" panose="020B0604020202020204" pitchFamily="34" charset="0"/>
              </a:rPr>
              <a:t>Trở</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lại</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học</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ko-KR" altLang="en-US" sz="1600" dirty="0" err="1">
                <a:solidFill>
                  <a:srgbClr val="002060"/>
                </a:solidFill>
                <a:latin typeface="Arial" panose="020B0604020202020204" pitchFamily="34" charset="0"/>
                <a:cs typeface="Arial" panose="020B0604020202020204" pitchFamily="34" charset="0"/>
              </a:rPr>
              <a:t>일반복학</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quay </a:t>
            </a:r>
            <a:r>
              <a:rPr lang="vi-VN" altLang="ko-KR" sz="1600" dirty="0" err="1">
                <a:solidFill>
                  <a:srgbClr val="002060"/>
                </a:solidFill>
                <a:latin typeface="Arial" panose="020B0604020202020204" pitchFamily="34" charset="0"/>
                <a:cs typeface="Arial" panose="020B0604020202020204" pitchFamily="34" charset="0"/>
              </a:rPr>
              <a:t>trở</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lại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bình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thường</a:t>
            </a:r>
            <a:r>
              <a:rPr lang="vi-VN" altLang="ko-KR" sz="1600" dirty="0">
                <a:solidFill>
                  <a:srgbClr val="002060"/>
                </a:solidFill>
                <a:latin typeface="Arial" panose="020B0604020202020204" pitchFamily="34" charset="0"/>
                <a:cs typeface="Arial" panose="020B0604020202020204" pitchFamily="34" charset="0"/>
              </a:rPr>
              <a:t> trong </a:t>
            </a:r>
            <a:r>
              <a:rPr lang="vi-VN" altLang="ko-KR" sz="1600" dirty="0" err="1">
                <a:solidFill>
                  <a:srgbClr val="002060"/>
                </a:solidFill>
                <a:latin typeface="Arial" panose="020B0604020202020204" pitchFamily="34" charset="0"/>
                <a:cs typeface="Arial" panose="020B0604020202020204" pitchFamily="34" charset="0"/>
              </a:rPr>
              <a:t>học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như</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dự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kiến</a:t>
            </a:r>
            <a:r>
              <a:rPr lang="vi-VN" altLang="ko-KR" sz="1600" dirty="0">
                <a:solidFill>
                  <a:srgbClr val="002060"/>
                </a:solidFill>
                <a:latin typeface="Arial" panose="020B0604020202020204" pitchFamily="34" charset="0"/>
                <a:cs typeface="Arial" panose="020B0604020202020204" pitchFamily="34" charset="0"/>
              </a:rPr>
              <a:t> quay </a:t>
            </a:r>
            <a:r>
              <a:rPr lang="vi-VN" altLang="ko-KR" sz="1600" dirty="0" err="1">
                <a:solidFill>
                  <a:srgbClr val="002060"/>
                </a:solidFill>
                <a:latin typeface="Arial" panose="020B0604020202020204" pitchFamily="34" charset="0"/>
                <a:cs typeface="Arial" panose="020B0604020202020204" pitchFamily="34" charset="0"/>
              </a:rPr>
              <a:t>trở</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lại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trường</a:t>
            </a:r>
            <a:endParaRPr lang="ko-KR" altLang="en-US"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a:t>
            </a:r>
            <a:r>
              <a:rPr lang="ko-KR" altLang="en-US" sz="1600" dirty="0" err="1">
                <a:solidFill>
                  <a:srgbClr val="002060"/>
                </a:solidFill>
                <a:latin typeface="Arial" panose="020B0604020202020204" pitchFamily="34" charset="0"/>
                <a:cs typeface="Arial" panose="020B0604020202020204" pitchFamily="34" charset="0"/>
              </a:rPr>
              <a:t>월반복학</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muốn</a:t>
            </a:r>
            <a:r>
              <a:rPr lang="vi-VN" altLang="ko-KR" sz="1600" dirty="0">
                <a:solidFill>
                  <a:srgbClr val="002060"/>
                </a:solidFill>
                <a:latin typeface="Arial" panose="020B0604020202020204" pitchFamily="34" charset="0"/>
                <a:cs typeface="Arial" panose="020B0604020202020204" pitchFamily="34" charset="0"/>
              </a:rPr>
              <a:t> quay </a:t>
            </a:r>
            <a:r>
              <a:rPr lang="vi-VN" altLang="ko-KR" sz="1600" dirty="0" err="1">
                <a:solidFill>
                  <a:srgbClr val="002060"/>
                </a:solidFill>
                <a:latin typeface="Arial" panose="020B0604020202020204" pitchFamily="34" charset="0"/>
                <a:cs typeface="Arial" panose="020B0604020202020204" pitchFamily="34" charset="0"/>
              </a:rPr>
              <a:t>trở</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lại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sớm</a:t>
            </a:r>
            <a:r>
              <a:rPr lang="vi-VN" altLang="ko-KR" sz="1600" dirty="0">
                <a:solidFill>
                  <a:srgbClr val="002060"/>
                </a:solidFill>
                <a:latin typeface="Arial" panose="020B0604020202020204" pitchFamily="34" charset="0"/>
                <a:cs typeface="Arial" panose="020B0604020202020204" pitchFamily="34" charset="0"/>
              </a:rPr>
              <a:t> hơn </a:t>
            </a:r>
            <a:r>
              <a:rPr lang="vi-VN" altLang="ko-KR" sz="1600" dirty="0" err="1">
                <a:solidFill>
                  <a:srgbClr val="002060"/>
                </a:solidFill>
                <a:latin typeface="Arial" panose="020B0604020202020204" pitchFamily="34" charset="0"/>
                <a:cs typeface="Arial" panose="020B0604020202020204" pitchFamily="34" charset="0"/>
              </a:rPr>
              <a:t>một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kỳ</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dự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kiến</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3) </a:t>
            </a:r>
            <a:r>
              <a:rPr lang="en-US" altLang="ko-KR" sz="1600" b="1" dirty="0" err="1">
                <a:solidFill>
                  <a:srgbClr val="002060"/>
                </a:solidFill>
                <a:latin typeface="Arial" panose="020B0604020202020204" pitchFamily="34" charset="0"/>
                <a:cs typeface="Arial" panose="020B0604020202020204" pitchFamily="34" charset="0"/>
              </a:rPr>
              <a:t>Thủ</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tục</a:t>
            </a:r>
            <a:r>
              <a:rPr lang="ko-KR" altLang="en-US" sz="1600" b="1" dirty="0">
                <a:solidFill>
                  <a:srgbClr val="002060"/>
                </a:solidFill>
                <a:latin typeface="Arial" panose="020B0604020202020204" pitchFamily="34" charset="0"/>
                <a:cs typeface="Arial" panose="020B0604020202020204" pitchFamily="34" charset="0"/>
              </a:rPr>
              <a:t> </a:t>
            </a:r>
            <a:r>
              <a:rPr lang="en-US" altLang="ko-KR" sz="1600" b="1" dirty="0">
                <a:solidFill>
                  <a:srgbClr val="002060"/>
                </a:solidFill>
                <a:latin typeface="Arial" panose="020B0604020202020204" pitchFamily="34" charset="0"/>
                <a:cs typeface="Arial" panose="020B0604020202020204" pitchFamily="34" charset="0"/>
              </a:rPr>
              <a:t>: </a:t>
            </a:r>
            <a:r>
              <a:rPr lang="vi-VN" altLang="ko-KR" sz="1600" b="1" dirty="0">
                <a:solidFill>
                  <a:srgbClr val="002060"/>
                </a:solidFill>
                <a:latin typeface="Arial" panose="020B0604020202020204" pitchFamily="34" charset="0"/>
                <a:cs typeface="Arial" panose="020B0604020202020204" pitchFamily="34" charset="0"/>
              </a:rPr>
              <a:t>Đăng </a:t>
            </a:r>
            <a:r>
              <a:rPr lang="vi-VN" altLang="ko-KR" sz="1600" b="1" dirty="0" err="1">
                <a:solidFill>
                  <a:srgbClr val="002060"/>
                </a:solidFill>
                <a:latin typeface="Arial" panose="020B0604020202020204" pitchFamily="34" charset="0"/>
                <a:cs typeface="Arial" panose="020B0604020202020204" pitchFamily="34" charset="0"/>
              </a:rPr>
              <a:t>nhập</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dịch</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vụ</a:t>
            </a:r>
            <a:r>
              <a:rPr lang="vi-VN" altLang="ko-KR" sz="1600" b="1" dirty="0">
                <a:solidFill>
                  <a:srgbClr val="002060"/>
                </a:solidFill>
                <a:latin typeface="Arial" panose="020B0604020202020204" pitchFamily="34" charset="0"/>
                <a:cs typeface="Arial" panose="020B0604020202020204" pitchFamily="34" charset="0"/>
              </a:rPr>
              <a:t> thông tin </a:t>
            </a:r>
            <a:r>
              <a:rPr lang="vi-VN" altLang="ko-KR" sz="1600" b="1" dirty="0" err="1">
                <a:solidFill>
                  <a:srgbClr val="002060"/>
                </a:solidFill>
                <a:latin typeface="Arial" panose="020B0604020202020204" pitchFamily="34" charset="0"/>
                <a:cs typeface="Arial" panose="020B0604020202020204" pitchFamily="34" charset="0"/>
              </a:rPr>
              <a:t>tổng</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hợp</a:t>
            </a:r>
            <a:r>
              <a:rPr lang="en-US" altLang="ko-KR" sz="1600" b="1" dirty="0">
                <a:solidFill>
                  <a:srgbClr val="002060"/>
                </a:solidFill>
                <a:latin typeface="Arial" panose="020B0604020202020204" pitchFamily="34" charset="0"/>
                <a:cs typeface="Arial" panose="020B0604020202020204" pitchFamily="34" charset="0"/>
              </a:rPr>
              <a:t> KLAS </a:t>
            </a:r>
            <a:r>
              <a:rPr lang="ko-KR" altLang="en-US" sz="1600" b="1" dirty="0">
                <a:solidFill>
                  <a:srgbClr val="002060"/>
                </a:solidFill>
                <a:latin typeface="Arial" panose="020B0604020202020204" pitchFamily="34" charset="0"/>
                <a:cs typeface="Arial" panose="020B0604020202020204" pitchFamily="34" charset="0"/>
              </a:rPr>
              <a:t>▶ 학적관리 ▶ </a:t>
            </a:r>
            <a:r>
              <a:rPr lang="ko-KR" altLang="en-US" sz="1600" b="1" dirty="0" err="1">
                <a:solidFill>
                  <a:srgbClr val="002060"/>
                </a:solidFill>
                <a:latin typeface="Arial" panose="020B0604020202020204" pitchFamily="34" charset="0"/>
                <a:cs typeface="Arial" panose="020B0604020202020204" pitchFamily="34" charset="0"/>
              </a:rPr>
              <a:t>휴복학신청</a:t>
            </a:r>
            <a:r>
              <a:rPr lang="ko-KR" altLang="en-US" sz="1600" b="1" dirty="0">
                <a:solidFill>
                  <a:srgbClr val="002060"/>
                </a:solidFill>
                <a:latin typeface="Arial" panose="020B0604020202020204" pitchFamily="34" charset="0"/>
                <a:cs typeface="Arial" panose="020B0604020202020204" pitchFamily="34" charset="0"/>
              </a:rPr>
              <a:t> ▶ </a:t>
            </a:r>
            <a:r>
              <a:rPr lang="en-US" altLang="ko-KR" sz="1600" b="1" dirty="0" err="1">
                <a:solidFill>
                  <a:srgbClr val="002060"/>
                </a:solidFill>
                <a:latin typeface="Arial" panose="020B0604020202020204" pitchFamily="34" charset="0"/>
                <a:cs typeface="Arial" panose="020B0604020202020204" pitchFamily="34" charset="0"/>
              </a:rPr>
              <a:t>Nhập</a:t>
            </a:r>
            <a:r>
              <a:rPr lang="ko-KR" altLang="en-US" sz="1600" b="1" dirty="0">
                <a:solidFill>
                  <a:srgbClr val="002060"/>
                </a:solidFill>
                <a:latin typeface="Arial" panose="020B0604020202020204" pitchFamily="34" charset="0"/>
                <a:cs typeface="Arial" panose="020B0604020202020204" pitchFamily="34" charset="0"/>
              </a:rPr>
              <a:t> ▶ </a:t>
            </a:r>
            <a:r>
              <a:rPr lang="en-US" altLang="ko-KR" sz="1600" b="1" dirty="0" err="1">
                <a:solidFill>
                  <a:srgbClr val="002060"/>
                </a:solidFill>
                <a:latin typeface="Arial" panose="020B0604020202020204" pitchFamily="34" charset="0"/>
                <a:cs typeface="Arial" panose="020B0604020202020204" pitchFamily="34" charset="0"/>
              </a:rPr>
              <a:t>Hoàn</a:t>
            </a:r>
            <a:r>
              <a:rPr lang="en-US" altLang="ko-KR" sz="1600" b="1" dirty="0">
                <a:solidFill>
                  <a:srgbClr val="002060"/>
                </a:solidFill>
                <a:latin typeface="Arial" panose="020B0604020202020204" pitchFamily="34" charset="0"/>
                <a:cs typeface="Arial" panose="020B0604020202020204" pitchFamily="34" charset="0"/>
              </a:rPr>
              <a:t> </a:t>
            </a:r>
            <a:r>
              <a:rPr lang="en-US" altLang="ko-KR" sz="1600" b="1" dirty="0" err="1">
                <a:solidFill>
                  <a:srgbClr val="002060"/>
                </a:solidFill>
                <a:latin typeface="Arial" panose="020B0604020202020204" pitchFamily="34" charset="0"/>
                <a:cs typeface="Arial" panose="020B0604020202020204" pitchFamily="34" charset="0"/>
              </a:rPr>
              <a:t>thành</a:t>
            </a:r>
            <a:endParaRPr lang="ko-KR" altLang="en-US"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Học</a:t>
            </a:r>
            <a:r>
              <a:rPr lang="vi-VN" altLang="ko-KR" sz="1600" b="1" u="sng" dirty="0">
                <a:solidFill>
                  <a:srgbClr val="002060"/>
                </a:solidFill>
                <a:latin typeface="Arial" panose="020B0604020202020204" pitchFamily="34" charset="0"/>
                <a:cs typeface="Arial" panose="020B0604020202020204" pitchFamily="34" charset="0"/>
              </a:rPr>
              <a:t> sinh </a:t>
            </a:r>
            <a:r>
              <a:rPr lang="vi-VN" altLang="ko-KR" sz="1600" b="1" u="sng" dirty="0" err="1">
                <a:solidFill>
                  <a:srgbClr val="002060"/>
                </a:solidFill>
                <a:latin typeface="Arial" panose="020B0604020202020204" pitchFamily="34" charset="0"/>
                <a:cs typeface="Arial" panose="020B0604020202020204" pitchFamily="34" charset="0"/>
              </a:rPr>
              <a:t>nước</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ngoài</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nhất</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định</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phải</a:t>
            </a:r>
            <a:r>
              <a:rPr lang="vi-VN" altLang="ko-KR" sz="1600" b="1" u="sng" dirty="0">
                <a:solidFill>
                  <a:srgbClr val="002060"/>
                </a:solidFill>
                <a:latin typeface="Arial" panose="020B0604020202020204" pitchFamily="34" charset="0"/>
                <a:cs typeface="Arial" panose="020B0604020202020204" pitchFamily="34" charset="0"/>
              </a:rPr>
              <a:t> liên </a:t>
            </a:r>
            <a:r>
              <a:rPr lang="vi-VN" altLang="ko-KR" sz="1600" b="1" u="sng" dirty="0" err="1">
                <a:solidFill>
                  <a:srgbClr val="002060"/>
                </a:solidFill>
                <a:latin typeface="Arial" panose="020B0604020202020204" pitchFamily="34" charset="0"/>
                <a:cs typeface="Arial" panose="020B0604020202020204" pitchFamily="34" charset="0"/>
              </a:rPr>
              <a:t>lạc</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với</a:t>
            </a:r>
            <a:r>
              <a:rPr lang="vi-VN" altLang="ko-KR" sz="1600" b="1" u="sng" dirty="0">
                <a:solidFill>
                  <a:srgbClr val="002060"/>
                </a:solidFill>
                <a:latin typeface="Arial" panose="020B0604020202020204" pitchFamily="34" charset="0"/>
                <a:cs typeface="Arial" panose="020B0604020202020204" pitchFamily="34" charset="0"/>
              </a:rPr>
              <a:t> </a:t>
            </a:r>
            <a:r>
              <a:rPr lang="en-US" altLang="ko-KR" sz="1600" b="1" u="sng" dirty="0" err="1">
                <a:solidFill>
                  <a:srgbClr val="002060"/>
                </a:solidFill>
                <a:latin typeface="Arial" panose="020B0604020202020204" pitchFamily="34" charset="0"/>
                <a:cs typeface="Arial" panose="020B0604020202020204" pitchFamily="34" charset="0"/>
              </a:rPr>
              <a:t>phòng</a:t>
            </a:r>
            <a:r>
              <a:rPr lang="vi-VN" altLang="ko-KR" sz="1600" b="1" u="sng" dirty="0">
                <a:solidFill>
                  <a:srgbClr val="002060"/>
                </a:solidFill>
                <a:latin typeface="Arial" panose="020B0604020202020204" pitchFamily="34" charset="0"/>
                <a:cs typeface="Arial" panose="020B0604020202020204" pitchFamily="34" charset="0"/>
              </a:rPr>
              <a:t> giao lưu </a:t>
            </a:r>
            <a:r>
              <a:rPr lang="vi-VN" altLang="ko-KR" sz="1600" b="1" u="sng" dirty="0" err="1">
                <a:solidFill>
                  <a:srgbClr val="002060"/>
                </a:solidFill>
                <a:latin typeface="Arial" panose="020B0604020202020204" pitchFamily="34" charset="0"/>
                <a:cs typeface="Arial" panose="020B0604020202020204" pitchFamily="34" charset="0"/>
              </a:rPr>
              <a:t>quốc</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tế</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để</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xác</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nhận</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khả</a:t>
            </a:r>
            <a:r>
              <a:rPr lang="vi-VN" altLang="ko-KR" sz="1600" b="1" u="sng" dirty="0">
                <a:solidFill>
                  <a:srgbClr val="002060"/>
                </a:solidFill>
                <a:latin typeface="Arial" panose="020B0604020202020204" pitchFamily="34" charset="0"/>
                <a:cs typeface="Arial" panose="020B0604020202020204" pitchFamily="34" charset="0"/>
              </a:rPr>
              <a:t> năng quay </a:t>
            </a:r>
            <a:r>
              <a:rPr lang="vi-VN" altLang="ko-KR" sz="1600" b="1" u="sng" dirty="0" err="1">
                <a:solidFill>
                  <a:srgbClr val="002060"/>
                </a:solidFill>
                <a:latin typeface="Arial" panose="020B0604020202020204" pitchFamily="34" charset="0"/>
                <a:cs typeface="Arial" panose="020B0604020202020204" pitchFamily="34" charset="0"/>
              </a:rPr>
              <a:t>trở</a:t>
            </a:r>
            <a:r>
              <a:rPr lang="vi-VN" altLang="ko-KR" sz="1600" b="1" u="sng"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lại</a:t>
            </a:r>
            <a:r>
              <a:rPr lang="vi-VN" altLang="ko-KR" sz="1600" b="1" u="sng" dirty="0">
                <a:solidFill>
                  <a:srgbClr val="002060"/>
                </a:solidFill>
                <a:latin typeface="Arial" panose="020B0604020202020204" pitchFamily="34" charset="0"/>
                <a:cs typeface="Arial" panose="020B0604020202020204" pitchFamily="34" charset="0"/>
              </a:rPr>
              <a:t> </a:t>
            </a:r>
            <a:r>
              <a:rPr lang="en-US" altLang="ko-KR" sz="1600" b="1" u="sng"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    </a:t>
            </a:r>
            <a:r>
              <a:rPr lang="vi-VN" altLang="ko-KR" sz="1600" b="1" u="sng" dirty="0" err="1">
                <a:solidFill>
                  <a:srgbClr val="002060"/>
                </a:solidFill>
                <a:latin typeface="Arial" panose="020B0604020202020204" pitchFamily="34" charset="0"/>
                <a:cs typeface="Arial" panose="020B0604020202020204" pitchFamily="34" charset="0"/>
              </a:rPr>
              <a:t>trường</a:t>
            </a:r>
            <a:r>
              <a:rPr lang="vi-VN" altLang="ko-KR" sz="1600" b="1" u="sng" dirty="0">
                <a:solidFill>
                  <a:srgbClr val="002060"/>
                </a:solidFill>
                <a:latin typeface="Arial" panose="020B0604020202020204" pitchFamily="34" charset="0"/>
                <a:cs typeface="Arial" panose="020B0604020202020204" pitchFamily="34" charset="0"/>
              </a:rPr>
              <a:t>.</a:t>
            </a:r>
            <a:r>
              <a:rPr lang="en-US" altLang="ko-KR" sz="1600" b="1" u="sng" dirty="0">
                <a:solidFill>
                  <a:srgbClr val="002060"/>
                </a:solidFill>
                <a:latin typeface="Arial" panose="020B0604020202020204" pitchFamily="34" charset="0"/>
                <a:cs typeface="Arial" panose="020B0604020202020204" pitchFamily="34" charset="0"/>
              </a:rPr>
              <a:t>)</a:t>
            </a:r>
            <a:endParaRPr lang="ko-KR" altLang="en-US" sz="1600" dirty="0">
              <a:solidFill>
                <a:srgbClr val="002060"/>
              </a:solidFill>
              <a:latin typeface="Arial" panose="020B0604020202020204" pitchFamily="34" charset="0"/>
              <a:cs typeface="Arial" panose="020B0604020202020204" pitchFamily="34" charset="0"/>
            </a:endParaRPr>
          </a:p>
        </p:txBody>
      </p:sp>
      <p:sp>
        <p:nvSpPr>
          <p:cNvPr id="15" name="TextBox 14"/>
          <p:cNvSpPr txBox="1"/>
          <p:nvPr/>
        </p:nvSpPr>
        <p:spPr>
          <a:xfrm>
            <a:off x="2045155" y="5929723"/>
            <a:ext cx="8800972" cy="369332"/>
          </a:xfrm>
          <a:prstGeom prst="rect">
            <a:avLst/>
          </a:prstGeom>
          <a:solidFill>
            <a:srgbClr val="FFFF00"/>
          </a:solidFill>
        </p:spPr>
        <p:txBody>
          <a:bodyPr wrap="square" rtlCol="0">
            <a:spAutoFit/>
          </a:bodyPr>
          <a:lstStyle/>
          <a:p>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Hãy</a:t>
            </a:r>
            <a:r>
              <a:rPr lang="en-US" altLang="ko-KR" b="1"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t</a:t>
            </a:r>
            <a:r>
              <a:rPr lang="vi-VN" altLang="ko-KR" dirty="0">
                <a:latin typeface="Arial" panose="020B0604020202020204" pitchFamily="34" charset="0"/>
                <a:cs typeface="Arial" panose="020B0604020202020204" pitchFamily="34" charset="0"/>
              </a:rPr>
              <a:t>ham </a:t>
            </a:r>
            <a:r>
              <a:rPr lang="vi-VN" altLang="ko-KR" dirty="0" err="1">
                <a:latin typeface="Arial" panose="020B0604020202020204" pitchFamily="34" charset="0"/>
                <a:cs typeface="Arial" panose="020B0604020202020204" pitchFamily="34" charset="0"/>
              </a:rPr>
              <a:t>khảo</a:t>
            </a:r>
            <a:r>
              <a:rPr lang="vi-VN" altLang="ko-KR" dirty="0">
                <a:latin typeface="Arial" panose="020B0604020202020204" pitchFamily="34" charset="0"/>
                <a:cs typeface="Arial" panose="020B0604020202020204" pitchFamily="34" charset="0"/>
              </a:rPr>
              <a:t> ý </a:t>
            </a:r>
            <a:r>
              <a:rPr lang="vi-VN" altLang="ko-KR" dirty="0" err="1">
                <a:latin typeface="Arial" panose="020B0604020202020204" pitchFamily="34" charset="0"/>
                <a:cs typeface="Arial" panose="020B0604020202020204" pitchFamily="34" charset="0"/>
              </a:rPr>
              <a:t>kiến</a:t>
            </a:r>
            <a:r>
              <a:rPr lang="vi-VN"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với</a:t>
            </a:r>
            <a:r>
              <a:rPr lang="en-US" altLang="ko-KR" dirty="0">
                <a:latin typeface="Arial" panose="020B0604020202020204" pitchFamily="34" charset="0"/>
                <a:cs typeface="Arial" panose="020B0604020202020204" pitchFamily="34" charset="0"/>
              </a:rPr>
              <a:t> </a:t>
            </a:r>
            <a:r>
              <a:rPr lang="ko-KR" altLang="en-US" b="1" dirty="0">
                <a:latin typeface="Arial" panose="020B0604020202020204" pitchFamily="34" charset="0"/>
                <a:cs typeface="Arial" panose="020B0604020202020204" pitchFamily="34" charset="0"/>
              </a:rPr>
              <a:t>국제교류팀</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về</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nghỉ</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phép</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trở</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lại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trường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bảo</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lưu</a:t>
            </a:r>
            <a:r>
              <a:rPr lang="en-US" altLang="ko-KR" dirty="0">
                <a:latin typeface="Arial" panose="020B0604020202020204" pitchFamily="34" charset="0"/>
                <a:cs typeface="Arial" panose="020B0604020202020204" pitchFamily="34" charset="0"/>
              </a:rPr>
              <a:t>.</a:t>
            </a:r>
            <a:endParaRPr lang="ko-KR"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1079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t>U-Campus </a:t>
            </a:r>
            <a:r>
              <a:rPr lang="ko-KR" altLang="en-US" sz="2800" dirty="0"/>
              <a:t>이용안내 </a:t>
            </a:r>
            <a:r>
              <a:rPr lang="en-US" altLang="ko-KR" sz="2800" dirty="0"/>
              <a:t>: </a:t>
            </a:r>
            <a:r>
              <a:rPr lang="ko-KR" altLang="en-US" sz="2800" dirty="0"/>
              <a:t>개인정보 입력</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166591" y="1233684"/>
            <a:ext cx="6181490" cy="1754326"/>
          </a:xfrm>
          <a:prstGeom prst="rect">
            <a:avLst/>
          </a:prstGeom>
          <a:noFill/>
        </p:spPr>
        <p:txBody>
          <a:bodyPr wrap="square" rtlCol="0">
            <a:spAutoFit/>
          </a:bodyPr>
          <a:lstStyle/>
          <a:p>
            <a:pPr fontAlgn="base"/>
            <a:r>
              <a:rPr lang="en-US" altLang="ko-KR" dirty="0"/>
              <a:t>3) </a:t>
            </a:r>
            <a:r>
              <a:rPr lang="ko-KR" altLang="en-US" dirty="0"/>
              <a:t>로그인 후 왼쪽 </a:t>
            </a:r>
            <a:r>
              <a:rPr lang="ko-KR" altLang="en-US" dirty="0" err="1"/>
              <a:t>상단의‘개인정보수정’클릭</a:t>
            </a:r>
            <a:endParaRPr lang="ko-KR" altLang="en-US" dirty="0"/>
          </a:p>
          <a:p>
            <a:pPr fontAlgn="base"/>
            <a:r>
              <a:rPr lang="en-US" altLang="ko-KR" dirty="0"/>
              <a:t>4) </a:t>
            </a:r>
            <a:r>
              <a:rPr lang="ko-KR" altLang="en-US" dirty="0"/>
              <a:t>개인정보입력 </a:t>
            </a:r>
            <a:r>
              <a:rPr lang="en-US" altLang="ko-KR" dirty="0"/>
              <a:t>: </a:t>
            </a:r>
            <a:r>
              <a:rPr lang="ko-KR" altLang="en-US" dirty="0"/>
              <a:t>전화번호</a:t>
            </a:r>
            <a:r>
              <a:rPr lang="en-US" altLang="ko-KR" dirty="0"/>
              <a:t>, </a:t>
            </a:r>
            <a:r>
              <a:rPr lang="ko-KR" altLang="en-US" dirty="0"/>
              <a:t>휴대폰</a:t>
            </a:r>
            <a:r>
              <a:rPr lang="en-US" altLang="ko-KR" dirty="0"/>
              <a:t>, e-mail, </a:t>
            </a:r>
            <a:r>
              <a:rPr lang="ko-KR" altLang="en-US" dirty="0"/>
              <a:t>주소 등 명확히 기재 후 저장</a:t>
            </a:r>
            <a:r>
              <a:rPr lang="en-US" altLang="ko-KR" dirty="0"/>
              <a:t/>
            </a:r>
            <a:br>
              <a:rPr lang="en-US" altLang="ko-KR" dirty="0"/>
            </a:br>
            <a:r>
              <a:rPr lang="ko-KR" altLang="en-US" dirty="0"/>
              <a:t>* 위 개인정보는 정확하게 입력하여야 학교에서 제공하는 학사 및 기타 정보를 받아볼 수 있으며</a:t>
            </a:r>
            <a:r>
              <a:rPr lang="en-US" altLang="ko-KR" dirty="0"/>
              <a:t>, </a:t>
            </a:r>
            <a:r>
              <a:rPr lang="ko-KR" altLang="en-US" dirty="0"/>
              <a:t>재학 중 신상에 변동사항이 있을 경우 본인이 직접 수정하여 저장하여 사용</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6"/>
          <p:cNvSpPr>
            <a:spLocks noChangeArrowheads="1"/>
          </p:cNvSpPr>
          <p:nvPr/>
        </p:nvSpPr>
        <p:spPr bwMode="auto">
          <a:xfrm>
            <a:off x="4655975" y="165734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8"/>
          <p:cNvSpPr>
            <a:spLocks noChangeArrowheads="1"/>
          </p:cNvSpPr>
          <p:nvPr/>
        </p:nvSpPr>
        <p:spPr bwMode="auto">
          <a:xfrm>
            <a:off x="6615404" y="1417081"/>
            <a:ext cx="10499894" cy="409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5" name="_x388783192" descr="EMB000034604da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0426" y="1258782"/>
            <a:ext cx="4839230" cy="3761001"/>
          </a:xfrm>
          <a:prstGeom prst="rect">
            <a:avLst/>
          </a:prstGeom>
          <a:noFill/>
          <a:extLst>
            <a:ext uri="{909E8E84-426E-40DD-AFC4-6F175D3DCCD1}">
              <a14:hiddenFill xmlns:a14="http://schemas.microsoft.com/office/drawing/2010/main">
                <a:solidFill>
                  <a:srgbClr val="FFFFFF"/>
                </a:solidFill>
              </a14:hiddenFill>
            </a:ext>
          </a:extLst>
        </p:spPr>
      </p:pic>
      <p:sp>
        <p:nvSpPr>
          <p:cNvPr id="21"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5" name="TextBox 24"/>
          <p:cNvSpPr txBox="1"/>
          <p:nvPr/>
        </p:nvSpPr>
        <p:spPr>
          <a:xfrm>
            <a:off x="147642" y="732846"/>
            <a:ext cx="11110381" cy="2523768"/>
          </a:xfrm>
          <a:prstGeom prst="rect">
            <a:avLst/>
          </a:prstGeom>
          <a:noFill/>
        </p:spPr>
        <p:txBody>
          <a:bodyPr wrap="square" rtlCol="0">
            <a:spAutoFit/>
          </a:bodyPr>
          <a:lstStyle/>
          <a:p>
            <a:pPr fontAlgn="base"/>
            <a:endParaRPr lang="ko-KR" altLang="en-US" dirty="0"/>
          </a:p>
          <a:p>
            <a:pPr marL="342900" indent="-342900" fontAlgn="base">
              <a:buAutoNum type="arabicParenR" startAt="3"/>
            </a:pPr>
            <a:endParaRPr lang="ko-KR" altLang="en-US" sz="1400" dirty="0"/>
          </a:p>
          <a:p>
            <a:pPr fontAlgn="base"/>
            <a:endParaRPr lang="en-US" altLang="ko-KR" sz="1400" dirty="0">
              <a:latin typeface="+mn-ea"/>
            </a:endParaRPr>
          </a:p>
          <a:p>
            <a:pPr fontAlgn="base">
              <a:lnSpc>
                <a:spcPct val="150000"/>
              </a:lnSpc>
            </a:pPr>
            <a:endParaRPr lang="en-US" altLang="ko-KR" sz="1400" dirty="0">
              <a:latin typeface="+mn-ea"/>
            </a:endParaRPr>
          </a:p>
          <a:p>
            <a:pPr fontAlgn="base">
              <a:lnSpc>
                <a:spcPct val="150000"/>
              </a:lnSpc>
            </a:pPr>
            <a:endParaRPr lang="en-US" altLang="ko-KR" sz="1400" dirty="0">
              <a:latin typeface="+mn-ea"/>
            </a:endParaRPr>
          </a:p>
          <a:p>
            <a:pPr fontAlgn="base">
              <a:lnSpc>
                <a:spcPct val="150000"/>
              </a:lnSpc>
            </a:pPr>
            <a:endParaRPr lang="en-US" altLang="ko-KR" sz="1400" dirty="0">
              <a:latin typeface="+mn-ea"/>
            </a:endParaRPr>
          </a:p>
          <a:p>
            <a:pPr fontAlgn="base">
              <a:lnSpc>
                <a:spcPct val="150000"/>
              </a:lnSpc>
            </a:pPr>
            <a:endParaRPr lang="en-US" altLang="ko-KR" sz="1400" dirty="0">
              <a:latin typeface="+mn-ea"/>
            </a:endParaRPr>
          </a:p>
          <a:p>
            <a:pPr fontAlgn="base">
              <a:lnSpc>
                <a:spcPct val="200000"/>
              </a:lnSpc>
            </a:pPr>
            <a:endParaRPr lang="ko-KR" altLang="en-US" sz="1400" dirty="0"/>
          </a:p>
        </p:txBody>
      </p:sp>
      <p:sp>
        <p:nvSpPr>
          <p:cNvPr id="20" name="TextBox 19"/>
          <p:cNvSpPr txBox="1"/>
          <p:nvPr/>
        </p:nvSpPr>
        <p:spPr>
          <a:xfrm>
            <a:off x="157261" y="168221"/>
            <a:ext cx="7580871" cy="523220"/>
          </a:xfrm>
          <a:prstGeom prst="rect">
            <a:avLst/>
          </a:prstGeom>
          <a:noFill/>
        </p:spPr>
        <p:txBody>
          <a:bodyPr wrap="square" rtlCol="0">
            <a:spAutoFit/>
          </a:bodyPr>
          <a:lstStyle/>
          <a:p>
            <a:r>
              <a:rPr lang="en-US" altLang="ko-KR" sz="2800" dirty="0" err="1">
                <a:solidFill>
                  <a:srgbClr val="002060"/>
                </a:solidFill>
                <a:latin typeface="Arial" panose="020B0604020202020204" pitchFamily="34" charset="0"/>
                <a:cs typeface="Arial" panose="020B0604020202020204" pitchFamily="34" charset="0"/>
              </a:rPr>
              <a:t>Thành</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tích</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và</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chế</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độ</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học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bổng</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23" name="TextBox 22"/>
          <p:cNvSpPr txBox="1"/>
          <p:nvPr/>
        </p:nvSpPr>
        <p:spPr>
          <a:xfrm>
            <a:off x="276610" y="1143708"/>
            <a:ext cx="11248736" cy="156966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sz="1600" b="1" dirty="0">
                <a:solidFill>
                  <a:srgbClr val="002060"/>
                </a:solidFill>
                <a:latin typeface="Arial" panose="020B0604020202020204" pitchFamily="34" charset="0"/>
                <a:cs typeface="Arial" panose="020B0604020202020204" pitchFamily="34" charset="0"/>
              </a:rPr>
              <a:t>4.</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Các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trường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hợp</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bị</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thôi</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endParaRPr lang="ko-KR" altLang="en-US" sz="1600" b="1"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(1)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Bị</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thôi</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do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không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đóng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phí</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Không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hoàn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thành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phí</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trong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thời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gian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nộp</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phí</a:t>
            </a:r>
            <a:endParaRPr lang="ko-KR" altLang="en-US" sz="1600"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(2)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Không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thể</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tiếp</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tục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do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hết</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hạn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thời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gian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nghỉ</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tạm</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thời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Không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đăng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kí</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quay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trở</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lại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endParaRPr lang="ko-KR" altLang="en-US" sz="1600"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(3)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Bị</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thôi</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do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thành</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tích</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kém</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cáo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thành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tích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khi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dưới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1.50).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báo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2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lần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nếu</a:t>
            </a:r>
            <a:r>
              <a:rPr lang="ko-KR" altLang="en-US"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điểm</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trung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bình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kỳ</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tiếp</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theo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dưới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1.25.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báo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tổng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là</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4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lần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a:t>
            </a:r>
            <a:endParaRPr lang="ko-KR" altLang="en-US" sz="1600"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(4)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Thôi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ko-KR" altLang="en-US"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bản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thân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sinh</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viên</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tự</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đăng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kí</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thôi</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học</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với</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nhà</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trường</a:t>
            </a:r>
            <a:r>
              <a:rPr lang="en-US" altLang="ko-KR"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endParaRPr lang="ko-KR" altLang="en-US" sz="1600" dirty="0">
              <a:solidFill>
                <a:schemeClr val="accent5">
                  <a:lumMod val="50000"/>
                </a:schemeClr>
              </a:solidFill>
              <a:latin typeface="Arial" panose="020B0604020202020204" pitchFamily="34" charset="0"/>
              <a:ea typeface="Arial Unicode MS" pitchFamily="50" charset="-127"/>
              <a:cs typeface="Arial" panose="020B0604020202020204" pitchFamily="34" charset="0"/>
            </a:endParaRPr>
          </a:p>
        </p:txBody>
      </p:sp>
      <p:sp>
        <p:nvSpPr>
          <p:cNvPr id="24" name="TextBox 23"/>
          <p:cNvSpPr txBox="1"/>
          <p:nvPr/>
        </p:nvSpPr>
        <p:spPr>
          <a:xfrm>
            <a:off x="260460" y="3077986"/>
            <a:ext cx="11248736" cy="83099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sz="1600" b="1" dirty="0">
                <a:solidFill>
                  <a:srgbClr val="002060"/>
                </a:solidFill>
                <a:latin typeface="Arial" panose="020B0604020202020204" pitchFamily="34" charset="0"/>
                <a:cs typeface="Arial" panose="020B0604020202020204" pitchFamily="34" charset="0"/>
              </a:rPr>
              <a:t>5.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Trình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tự</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đăng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kí</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thôi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endParaRPr lang="ko-KR" altLang="en-US" sz="1600"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Viết</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giấy</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đăng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kí</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xin</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thôi</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ko-KR" altLang="en-US"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학생서비스센터</a:t>
            </a:r>
            <a:r>
              <a:rPr lang="en-US" altLang="ko-KR"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a:t>
            </a:r>
            <a:r>
              <a:rPr lang="ko-KR" altLang="en-US"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Kiểm</a:t>
            </a:r>
            <a:r>
              <a:rPr lang="en-US" altLang="ko-KR"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tra</a:t>
            </a:r>
            <a:r>
              <a:rPr lang="en-US" altLang="ko-KR"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thông</a:t>
            </a:r>
            <a:r>
              <a:rPr lang="en-US" altLang="ko-KR"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qua </a:t>
            </a:r>
            <a:r>
              <a:rPr lang="en-US" altLang="ko-KR" sz="1600" b="1"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văn</a:t>
            </a:r>
            <a:r>
              <a:rPr lang="en-US" altLang="ko-KR"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chemeClr val="accent5">
                    <a:lumMod val="50000"/>
                  </a:schemeClr>
                </a:solidFill>
                <a:latin typeface="Arial" panose="020B0604020202020204" pitchFamily="34" charset="0"/>
                <a:ea typeface="Arial Unicode MS" pitchFamily="50" charset="-127"/>
                <a:cs typeface="Arial" panose="020B0604020202020204" pitchFamily="34" charset="0"/>
              </a:rPr>
              <a:t>phòng</a:t>
            </a:r>
            <a:r>
              <a:rPr lang="en-US" altLang="ko-KR"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ko-KR" altLang="en-US"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국제교류팀 ▶</a:t>
            </a:r>
            <a:endParaRPr lang="en-US" altLang="ko-KR"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endParaRPr>
          </a:p>
          <a:p>
            <a:pPr fontAlgn="base"/>
            <a:r>
              <a:rPr lang="ko-KR" altLang="en-US" sz="1600" b="1" dirty="0">
                <a:solidFill>
                  <a:schemeClr val="accent5">
                    <a:lumMod val="50000"/>
                  </a:schemeClr>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Nộp</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giấy</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đăng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kí</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thôi</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và</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đợi</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sự</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đồng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ý (</a:t>
            </a:r>
            <a:r>
              <a:rPr lang="ko-KR" altLang="en-US" sz="1600" b="1" dirty="0">
                <a:solidFill>
                  <a:srgbClr val="002060"/>
                </a:solidFill>
                <a:latin typeface="Arial" panose="020B0604020202020204" pitchFamily="34" charset="0"/>
                <a:ea typeface="Arial Unicode MS" pitchFamily="50" charset="-127"/>
                <a:cs typeface="Arial" panose="020B0604020202020204" pitchFamily="34" charset="0"/>
              </a:rPr>
              <a:t>학생서비스센터</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a:t>
            </a:r>
            <a:endParaRPr lang="en-US" altLang="ko-KR" sz="1400" b="1" dirty="0">
              <a:latin typeface="Arial" panose="020B0604020202020204" pitchFamily="34" charset="0"/>
              <a:cs typeface="Arial" panose="020B0604020202020204" pitchFamily="34" charset="0"/>
            </a:endParaRPr>
          </a:p>
        </p:txBody>
      </p:sp>
      <p:sp>
        <p:nvSpPr>
          <p:cNvPr id="26" name="TextBox 25"/>
          <p:cNvSpPr txBox="1"/>
          <p:nvPr/>
        </p:nvSpPr>
        <p:spPr>
          <a:xfrm>
            <a:off x="247698" y="4096966"/>
            <a:ext cx="11248736" cy="135421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sz="1600" b="1" dirty="0">
                <a:solidFill>
                  <a:srgbClr val="002060"/>
                </a:solidFill>
                <a:latin typeface="Arial" panose="020B0604020202020204" pitchFamily="34" charset="0"/>
                <a:cs typeface="Arial" panose="020B0604020202020204" pitchFamily="34" charset="0"/>
              </a:rPr>
              <a:t>6. </a:t>
            </a:r>
            <a:r>
              <a:rPr lang="en-US" altLang="ko-KR" sz="1800"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8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800" dirty="0" err="1">
                <a:solidFill>
                  <a:srgbClr val="002060"/>
                </a:solidFill>
                <a:latin typeface="Arial" panose="020B0604020202020204" pitchFamily="34" charset="0"/>
                <a:ea typeface="Arial Unicode MS" pitchFamily="50" charset="-127"/>
                <a:cs typeface="Arial" panose="020B0604020202020204" pitchFamily="34" charset="0"/>
              </a:rPr>
              <a:t>cáo</a:t>
            </a:r>
            <a:r>
              <a:rPr lang="en-US" altLang="ko-KR" sz="18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800" dirty="0" err="1">
                <a:solidFill>
                  <a:srgbClr val="002060"/>
                </a:solidFill>
                <a:latin typeface="Arial" panose="020B0604020202020204" pitchFamily="34" charset="0"/>
                <a:ea typeface="Arial Unicode MS" pitchFamily="50" charset="-127"/>
                <a:cs typeface="Arial" panose="020B0604020202020204" pitchFamily="34" charset="0"/>
              </a:rPr>
              <a:t>kết</a:t>
            </a:r>
            <a:r>
              <a:rPr lang="en-US" altLang="ko-KR" sz="18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800" dirty="0" err="1">
                <a:solidFill>
                  <a:srgbClr val="002060"/>
                </a:solidFill>
                <a:latin typeface="Arial" panose="020B0604020202020204" pitchFamily="34" charset="0"/>
                <a:ea typeface="Arial Unicode MS" pitchFamily="50" charset="-127"/>
                <a:cs typeface="Arial" panose="020B0604020202020204" pitchFamily="34" charset="0"/>
              </a:rPr>
              <a:t>quả</a:t>
            </a:r>
            <a:r>
              <a:rPr lang="en-US" altLang="ko-KR" sz="18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8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8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800" dirty="0" err="1">
                <a:solidFill>
                  <a:srgbClr val="002060"/>
                </a:solidFill>
                <a:latin typeface="Arial" panose="020B0604020202020204" pitchFamily="34" charset="0"/>
                <a:ea typeface="Arial Unicode MS" pitchFamily="50" charset="-127"/>
                <a:cs typeface="Arial" panose="020B0604020202020204" pitchFamily="34" charset="0"/>
              </a:rPr>
              <a:t>tập</a:t>
            </a:r>
            <a:r>
              <a:rPr lang="en-US" altLang="ko-KR" sz="18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800" dirty="0" err="1">
                <a:solidFill>
                  <a:srgbClr val="002060"/>
                </a:solidFill>
                <a:latin typeface="Arial" panose="020B0604020202020204" pitchFamily="34" charset="0"/>
                <a:ea typeface="Arial Unicode MS" pitchFamily="50" charset="-127"/>
                <a:cs typeface="Arial" panose="020B0604020202020204" pitchFamily="34" charset="0"/>
              </a:rPr>
              <a:t>kém</a:t>
            </a:r>
            <a:endParaRPr lang="en-US" altLang="ko-KR" sz="1800" dirty="0">
              <a:solidFill>
                <a:srgbClr val="002060"/>
              </a:solidFill>
              <a:latin typeface="Arial" panose="020B0604020202020204" pitchFamily="34" charset="0"/>
              <a:ea typeface="Arial Unicode MS" pitchFamily="50" charset="-127"/>
              <a:cs typeface="Arial" panose="020B0604020202020204" pitchFamily="34" charset="0"/>
            </a:endParaRPr>
          </a:p>
          <a:p>
            <a:pPr marL="342900" indent="-342900" fontAlgn="base">
              <a:buFont typeface="+mj-lt"/>
              <a:buAutoNum type="arabicPeriod"/>
            </a:pP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Điểm</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bình</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quân</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dưới</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1.50 </a:t>
            </a:r>
            <a:r>
              <a:rPr lang="ko-KR" altLang="en-US"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sẽ</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cáo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tập</a:t>
            </a:r>
            <a:endParaRPr lang="en-US" altLang="ko-KR" sz="1600" dirty="0">
              <a:solidFill>
                <a:srgbClr val="002060"/>
              </a:solidFill>
              <a:latin typeface="Arial" panose="020B0604020202020204" pitchFamily="34" charset="0"/>
              <a:ea typeface="Arial Unicode MS" pitchFamily="50" charset="-127"/>
              <a:cs typeface="Arial" panose="020B0604020202020204" pitchFamily="34" charset="0"/>
            </a:endParaRPr>
          </a:p>
          <a:p>
            <a:pPr marL="342900" indent="-342900" fontAlgn="base">
              <a:buFont typeface="+mj-lt"/>
              <a:buAutoNum type="arabicPeriod"/>
            </a:pP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Nếu</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bị</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cáo</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thành</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tích</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thì</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có</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thể</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sẽ</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không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gia</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hạn</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được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visa</a:t>
            </a:r>
            <a:endParaRPr lang="ko-KR" altLang="en-US" sz="1600" dirty="0">
              <a:solidFill>
                <a:srgbClr val="002060"/>
              </a:solidFill>
              <a:latin typeface="Arial" panose="020B0604020202020204" pitchFamily="34" charset="0"/>
              <a:ea typeface="Arial Unicode MS" pitchFamily="50" charset="-127"/>
              <a:cs typeface="Arial" panose="020B0604020202020204" pitchFamily="34" charset="0"/>
            </a:endParaRPr>
          </a:p>
          <a:p>
            <a:pPr marL="342900" indent="-342900" fontAlgn="base">
              <a:buFont typeface="+mj-lt"/>
              <a:buAutoNum type="arabicPeriod"/>
            </a:pP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cáo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dưới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1.50). </a:t>
            </a:r>
            <a:r>
              <a:rPr lang="ko-KR" altLang="en-US"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Điểm</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trung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bình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dưới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1.5 2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lần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trở</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lên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thì</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từ</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kì</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tiếp</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theo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điểm</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bình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quân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dưới</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1.25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hoặc</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nhận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tổng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cộng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4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lần</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cảnh</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cáo</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từ</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trường</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dirty="0" err="1">
                <a:solidFill>
                  <a:srgbClr val="002060"/>
                </a:solidFill>
                <a:latin typeface="Arial" panose="020B0604020202020204" pitchFamily="34" charset="0"/>
                <a:ea typeface="Arial Unicode MS" pitchFamily="50" charset="-127"/>
                <a:cs typeface="Arial" panose="020B0604020202020204" pitchFamily="34" charset="0"/>
              </a:rPr>
              <a:t>sẽ</a:t>
            </a:r>
            <a:r>
              <a:rPr lang="en-US" altLang="ko-KR" sz="1600"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không</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thể</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tiếp</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tục</a:t>
            </a:r>
            <a:r>
              <a:rPr lang="en-US" altLang="ko-KR" sz="16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1600" b="1" dirty="0" err="1">
                <a:solidFill>
                  <a:srgbClr val="002060"/>
                </a:solidFill>
                <a:latin typeface="Arial" panose="020B0604020202020204" pitchFamily="34" charset="0"/>
                <a:ea typeface="Arial Unicode MS" pitchFamily="50" charset="-127"/>
                <a:cs typeface="Arial" panose="020B0604020202020204" pitchFamily="34" charset="0"/>
              </a:rPr>
              <a:t>học</a:t>
            </a:r>
            <a:endParaRPr lang="ko-KR" altLang="en-US" sz="1600" b="1" dirty="0">
              <a:solidFill>
                <a:srgbClr val="002060"/>
              </a:solidFill>
              <a:latin typeface="Arial" panose="020B0604020202020204" pitchFamily="34" charset="0"/>
              <a:ea typeface="Arial Unicode MS" pitchFamily="50" charset="-127"/>
              <a:cs typeface="Arial" panose="020B0604020202020204" pitchFamily="34" charset="0"/>
            </a:endParaRPr>
          </a:p>
        </p:txBody>
      </p:sp>
    </p:spTree>
    <p:extLst>
      <p:ext uri="{BB962C8B-B14F-4D97-AF65-F5344CB8AC3E}">
        <p14:creationId xmlns:p14="http://schemas.microsoft.com/office/powerpoint/2010/main" val="1198385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en-US" altLang="ko-KR" sz="3600" dirty="0">
                <a:solidFill>
                  <a:srgbClr val="002060"/>
                </a:solidFill>
                <a:latin typeface="Arial" panose="020B0604020202020204" pitchFamily="34" charset="0"/>
                <a:cs typeface="Arial" panose="020B0604020202020204" pitchFamily="34" charset="0"/>
              </a:rPr>
              <a:t>C</a:t>
            </a:r>
            <a:r>
              <a:rPr lang="vi-VN" altLang="ko-KR" sz="3600" dirty="0">
                <a:solidFill>
                  <a:srgbClr val="002060"/>
                </a:solidFill>
                <a:latin typeface="Arial" panose="020B0604020202020204" pitchFamily="34" charset="0"/>
                <a:cs typeface="Arial" panose="020B0604020202020204" pitchFamily="34" charset="0"/>
              </a:rPr>
              <a:t>hế độ học bổng cho sinh viên đang theo học</a:t>
            </a:r>
            <a:endParaRPr lang="en-US" sz="3600" dirty="0"/>
          </a:p>
        </p:txBody>
      </p:sp>
      <p:sp>
        <p:nvSpPr>
          <p:cNvPr id="6" name="Rectangle 5" descr="Classroom">
            <a:extLst>
              <a:ext uri="{FF2B5EF4-FFF2-40B4-BE49-F238E27FC236}">
                <a16:creationId xmlns:a16="http://schemas.microsoft.com/office/drawing/2014/main" id="{77C67856-75A2-4CB2-A066-6E9430503346}"/>
              </a:ext>
            </a:extLst>
          </p:cNvPr>
          <p:cNvSpPr/>
          <p:nvPr/>
        </p:nvSpPr>
        <p:spPr>
          <a:xfrm>
            <a:off x="5501481" y="1829469"/>
            <a:ext cx="1189037" cy="1189037"/>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193330796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43"/>
          <p:cNvSpPr/>
          <p:nvPr/>
        </p:nvSpPr>
        <p:spPr>
          <a:xfrm>
            <a:off x="0" y="-15931"/>
            <a:ext cx="12353731" cy="729380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 name="제목 1"/>
          <p:cNvSpPr>
            <a:spLocks noGrp="1"/>
          </p:cNvSpPr>
          <p:nvPr>
            <p:ph type="title"/>
          </p:nvPr>
        </p:nvSpPr>
        <p:spPr>
          <a:xfrm>
            <a:off x="838199" y="1294410"/>
            <a:ext cx="11018003" cy="1270660"/>
          </a:xfrm>
        </p:spPr>
        <p:txBody>
          <a:bodyPr>
            <a:normAutofit/>
          </a:bodyPr>
          <a:lstStyle/>
          <a:p>
            <a:pPr algn="ctr"/>
            <a:r>
              <a:rPr lang="en-US" altLang="ko-KR" dirty="0">
                <a:solidFill>
                  <a:srgbClr val="002060"/>
                </a:solidFill>
                <a:latin typeface="Arial" panose="020B0604020202020204" pitchFamily="34" charset="0"/>
                <a:cs typeface="Arial" panose="020B0604020202020204" pitchFamily="34" charset="0"/>
              </a:rPr>
              <a:t>C</a:t>
            </a:r>
            <a:r>
              <a:rPr lang="vi-VN" altLang="ko-KR" dirty="0">
                <a:solidFill>
                  <a:srgbClr val="002060"/>
                </a:solidFill>
                <a:latin typeface="Arial" panose="020B0604020202020204" pitchFamily="34" charset="0"/>
                <a:cs typeface="Arial" panose="020B0604020202020204" pitchFamily="34" charset="0"/>
              </a:rPr>
              <a:t>hế độ học bổng cho sinh viên hệ đại học</a:t>
            </a:r>
            <a:endParaRPr lang="ko-KR" altLang="en-US" dirty="0">
              <a:solidFill>
                <a:srgbClr val="002060"/>
              </a:solidFill>
              <a:latin typeface="Arial" panose="020B0604020202020204" pitchFamily="34" charset="0"/>
              <a:cs typeface="Arial" panose="020B0604020202020204" pitchFamily="34" charset="0"/>
            </a:endParaRPr>
          </a:p>
        </p:txBody>
      </p:sp>
      <p:sp>
        <p:nvSpPr>
          <p:cNvPr id="3" name="내용 개체 틀 2"/>
          <p:cNvSpPr>
            <a:spLocks noGrp="1"/>
          </p:cNvSpPr>
          <p:nvPr>
            <p:ph idx="1"/>
          </p:nvPr>
        </p:nvSpPr>
        <p:spPr>
          <a:xfrm>
            <a:off x="838200" y="2707573"/>
            <a:ext cx="10515600" cy="3469389"/>
          </a:xfrm>
        </p:spPr>
        <p:txBody>
          <a:bodyPr anchor="ctr"/>
          <a:lstStyle/>
          <a:p>
            <a:pPr>
              <a:lnSpc>
                <a:spcPct val="150000"/>
              </a:lnSpc>
            </a:pPr>
            <a:r>
              <a:rPr lang="en-US" altLang="ko-KR" dirty="0">
                <a:solidFill>
                  <a:srgbClr val="002060"/>
                </a:solidFill>
                <a:latin typeface="Arial" panose="020B0604020202020204" pitchFamily="34" charset="0"/>
                <a:cs typeface="Arial" panose="020B0604020202020204" pitchFamily="34" charset="0"/>
              </a:rPr>
              <a:t>C</a:t>
            </a:r>
            <a:r>
              <a:rPr lang="vi-VN" altLang="ko-KR" dirty="0" err="1">
                <a:solidFill>
                  <a:srgbClr val="002060"/>
                </a:solidFill>
                <a:latin typeface="Arial" panose="020B0604020202020204" pitchFamily="34" charset="0"/>
                <a:cs typeface="Arial" panose="020B0604020202020204" pitchFamily="34" charset="0"/>
              </a:rPr>
              <a:t>hế</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độ</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học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bổng</a:t>
            </a:r>
            <a:r>
              <a:rPr lang="vi-VN" altLang="ko-KR" dirty="0">
                <a:solidFill>
                  <a:srgbClr val="002060"/>
                </a:solidFill>
                <a:latin typeface="Arial" panose="020B0604020202020204" pitchFamily="34" charset="0"/>
                <a:cs typeface="Arial" panose="020B0604020202020204" pitchFamily="34" charset="0"/>
              </a:rPr>
              <a:t> trong </a:t>
            </a:r>
            <a:r>
              <a:rPr lang="vi-VN" altLang="ko-KR" dirty="0" err="1">
                <a:solidFill>
                  <a:srgbClr val="002060"/>
                </a:solidFill>
                <a:latin typeface="Arial" panose="020B0604020202020204" pitchFamily="34" charset="0"/>
                <a:cs typeface="Arial" panose="020B0604020202020204" pitchFamily="34" charset="0"/>
              </a:rPr>
              <a:t>trường</a:t>
            </a:r>
            <a:endParaRPr lang="en-US" altLang="ko-KR" dirty="0">
              <a:solidFill>
                <a:srgbClr val="002060"/>
              </a:solidFill>
              <a:latin typeface="Arial" panose="020B0604020202020204" pitchFamily="34" charset="0"/>
              <a:cs typeface="Arial" panose="020B0604020202020204" pitchFamily="34" charset="0"/>
            </a:endParaRPr>
          </a:p>
          <a:p>
            <a:pPr lvl="1">
              <a:lnSpc>
                <a:spcPct val="150000"/>
              </a:lnSpc>
            </a:pPr>
            <a:r>
              <a:rPr lang="en-GB" altLang="ko-KR" dirty="0" err="1">
                <a:solidFill>
                  <a:srgbClr val="002060"/>
                </a:solidFill>
                <a:latin typeface="Arial" panose="020B0604020202020204" pitchFamily="34" charset="0"/>
                <a:cs typeface="Arial" panose="020B0604020202020204" pitchFamily="34" charset="0"/>
              </a:rPr>
              <a:t>Học</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bổng</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thành</a:t>
            </a:r>
            <a:r>
              <a:rPr lang="en-GB" altLang="ko-KR" dirty="0">
                <a:solidFill>
                  <a:srgbClr val="002060"/>
                </a:solidFill>
                <a:latin typeface="Arial" panose="020B0604020202020204" pitchFamily="34" charset="0"/>
                <a:cs typeface="Arial" panose="020B0604020202020204" pitchFamily="34" charset="0"/>
              </a:rPr>
              <a:t> </a:t>
            </a:r>
            <a:r>
              <a:rPr lang="en-GB" altLang="ko-KR" dirty="0" err="1">
                <a:solidFill>
                  <a:srgbClr val="002060"/>
                </a:solidFill>
                <a:latin typeface="Arial" panose="020B0604020202020204" pitchFamily="34" charset="0"/>
                <a:cs typeface="Arial" panose="020B0604020202020204" pitchFamily="34" charset="0"/>
              </a:rPr>
              <a:t>tích</a:t>
            </a:r>
            <a:endParaRPr lang="en-US" altLang="ko-KR" dirty="0">
              <a:solidFill>
                <a:srgbClr val="002060"/>
              </a:solidFill>
              <a:latin typeface="Arial" panose="020B0604020202020204" pitchFamily="34" charset="0"/>
              <a:cs typeface="Arial" panose="020B0604020202020204" pitchFamily="34" charset="0"/>
            </a:endParaRPr>
          </a:p>
          <a:p>
            <a:pPr lvl="1">
              <a:lnSpc>
                <a:spcPct val="150000"/>
              </a:lnSpc>
            </a:pP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bổng</a:t>
            </a:r>
            <a:r>
              <a:rPr lang="en-US" altLang="ko-KR" dirty="0">
                <a:solidFill>
                  <a:srgbClr val="002060"/>
                </a:solidFill>
                <a:latin typeface="Arial" panose="020B0604020202020204" pitchFamily="34" charset="0"/>
                <a:cs typeface="Arial" panose="020B0604020202020204" pitchFamily="34" charset="0"/>
              </a:rPr>
              <a:t> TOPIK</a:t>
            </a:r>
            <a:r>
              <a:rPr lang="ko-KR" altLang="en-US" dirty="0">
                <a:solidFill>
                  <a:srgbClr val="002060"/>
                </a:solidFill>
                <a:latin typeface="Arial" panose="020B0604020202020204" pitchFamily="34" charset="0"/>
                <a:cs typeface="Arial" panose="020B0604020202020204" pitchFamily="34" charset="0"/>
              </a:rPr>
              <a:t> </a:t>
            </a:r>
            <a:endParaRPr lang="en-US" altLang="ko-KR" dirty="0">
              <a:solidFill>
                <a:srgbClr val="002060"/>
              </a:solidFill>
              <a:latin typeface="Arial" panose="020B0604020202020204" pitchFamily="34" charset="0"/>
              <a:cs typeface="Arial" panose="020B0604020202020204" pitchFamily="34" charset="0"/>
            </a:endParaRPr>
          </a:p>
          <a:p>
            <a:pPr>
              <a:lnSpc>
                <a:spcPct val="150000"/>
              </a:lnSpc>
            </a:pPr>
            <a:r>
              <a:rPr lang="en-US" altLang="ko-KR" dirty="0" err="1">
                <a:solidFill>
                  <a:srgbClr val="002060"/>
                </a:solidFill>
                <a:latin typeface="Arial" panose="020B0604020202020204" pitchFamily="34" charset="0"/>
                <a:cs typeface="Arial" panose="020B0604020202020204" pitchFamily="34" charset="0"/>
              </a:rPr>
              <a:t>Chế</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độ</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bổng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ngoài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trường</a:t>
            </a:r>
            <a:endParaRPr lang="en-US" altLang="ko-KR" dirty="0">
              <a:solidFill>
                <a:srgbClr val="002060"/>
              </a:solidFill>
              <a:latin typeface="Arial" panose="020B0604020202020204" pitchFamily="34" charset="0"/>
              <a:cs typeface="Arial" panose="020B0604020202020204" pitchFamily="34" charset="0"/>
            </a:endParaRPr>
          </a:p>
          <a:p>
            <a:pPr lvl="1">
              <a:lnSpc>
                <a:spcPct val="150000"/>
              </a:lnSpc>
            </a:pP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bổng</a:t>
            </a:r>
            <a:r>
              <a:rPr lang="en-US" altLang="ko-KR" dirty="0">
                <a:solidFill>
                  <a:srgbClr val="002060"/>
                </a:solidFill>
                <a:latin typeface="Arial" panose="020B0604020202020204" pitchFamily="34" charset="0"/>
                <a:cs typeface="Arial" panose="020B0604020202020204" pitchFamily="34" charset="0"/>
              </a:rPr>
              <a:t> GKS </a:t>
            </a:r>
            <a:r>
              <a:rPr lang="ko-KR" altLang="en-US"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9765027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43"/>
          <p:cNvSpPr/>
          <p:nvPr/>
        </p:nvSpPr>
        <p:spPr>
          <a:xfrm>
            <a:off x="-555171" y="0"/>
            <a:ext cx="12747171" cy="6977575"/>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 name="제목 1"/>
          <p:cNvSpPr>
            <a:spLocks noGrp="1"/>
          </p:cNvSpPr>
          <p:nvPr>
            <p:ph type="title"/>
          </p:nvPr>
        </p:nvSpPr>
        <p:spPr>
          <a:xfrm>
            <a:off x="767940" y="1859797"/>
            <a:ext cx="4112818" cy="900337"/>
          </a:xfrm>
        </p:spPr>
        <p:txBody>
          <a:bodyPr>
            <a:normAutofit/>
          </a:bodyPr>
          <a:lstStyle/>
          <a:p>
            <a:r>
              <a:rPr lang="en-GB" altLang="ko-KR" sz="2800" b="1" dirty="0" err="1">
                <a:latin typeface="Arial" panose="020B0604020202020204" pitchFamily="34" charset="0"/>
                <a:cs typeface="Arial" panose="020B0604020202020204" pitchFamily="34" charset="0"/>
              </a:rPr>
              <a:t>Học</a:t>
            </a:r>
            <a:r>
              <a:rPr lang="en-GB" altLang="ko-KR" sz="2800" b="1" dirty="0">
                <a:latin typeface="Arial" panose="020B0604020202020204" pitchFamily="34" charset="0"/>
                <a:cs typeface="Arial" panose="020B0604020202020204" pitchFamily="34" charset="0"/>
              </a:rPr>
              <a:t> </a:t>
            </a:r>
            <a:r>
              <a:rPr lang="en-GB" altLang="ko-KR" sz="2800" b="1" dirty="0" err="1">
                <a:latin typeface="Arial" panose="020B0604020202020204" pitchFamily="34" charset="0"/>
                <a:cs typeface="Arial" panose="020B0604020202020204" pitchFamily="34" charset="0"/>
              </a:rPr>
              <a:t>bổng</a:t>
            </a:r>
            <a:r>
              <a:rPr lang="en-GB" altLang="ko-KR" sz="2800" b="1" dirty="0">
                <a:latin typeface="Arial" panose="020B0604020202020204" pitchFamily="34" charset="0"/>
                <a:cs typeface="Arial" panose="020B0604020202020204" pitchFamily="34" charset="0"/>
              </a:rPr>
              <a:t> </a:t>
            </a:r>
            <a:r>
              <a:rPr lang="en-GB" altLang="ko-KR" sz="2800" b="1" dirty="0" err="1">
                <a:latin typeface="Arial" panose="020B0604020202020204" pitchFamily="34" charset="0"/>
                <a:cs typeface="Arial" panose="020B0604020202020204" pitchFamily="34" charset="0"/>
              </a:rPr>
              <a:t>thành</a:t>
            </a:r>
            <a:r>
              <a:rPr lang="en-GB" altLang="ko-KR" sz="2800" b="1" dirty="0">
                <a:latin typeface="Arial" panose="020B0604020202020204" pitchFamily="34" charset="0"/>
                <a:cs typeface="Arial" panose="020B0604020202020204" pitchFamily="34" charset="0"/>
              </a:rPr>
              <a:t> </a:t>
            </a:r>
            <a:r>
              <a:rPr lang="en-GB" altLang="ko-KR" sz="2800" b="1" dirty="0" err="1">
                <a:latin typeface="Arial" panose="020B0604020202020204" pitchFamily="34" charset="0"/>
                <a:cs typeface="Arial" panose="020B0604020202020204" pitchFamily="34" charset="0"/>
              </a:rPr>
              <a:t>tích</a:t>
            </a:r>
            <a:r>
              <a:rPr lang="en-GB" altLang="ko-KR" sz="2800" b="1" dirty="0">
                <a:latin typeface="Arial" panose="020B0604020202020204" pitchFamily="34" charset="0"/>
                <a:cs typeface="Arial" panose="020B0604020202020204" pitchFamily="34" charset="0"/>
              </a:rPr>
              <a:t> </a:t>
            </a:r>
            <a:r>
              <a:rPr lang="en-GB" altLang="ko-KR" sz="2800" b="1" dirty="0" err="1">
                <a:latin typeface="Arial" panose="020B0604020202020204" pitchFamily="34" charset="0"/>
                <a:cs typeface="Arial" panose="020B0604020202020204" pitchFamily="34" charset="0"/>
              </a:rPr>
              <a:t>ở</a:t>
            </a:r>
            <a:r>
              <a:rPr lang="en-GB" altLang="ko-KR" sz="2800" b="1" dirty="0">
                <a:latin typeface="Arial" panose="020B0604020202020204" pitchFamily="34" charset="0"/>
                <a:cs typeface="Arial" panose="020B0604020202020204" pitchFamily="34" charset="0"/>
              </a:rPr>
              <a:t> </a:t>
            </a:r>
            <a:r>
              <a:rPr lang="en-GB" altLang="ko-KR" sz="2800" b="1" dirty="0" err="1">
                <a:latin typeface="Arial" panose="020B0604020202020204" pitchFamily="34" charset="0"/>
                <a:cs typeface="Arial" panose="020B0604020202020204" pitchFamily="34" charset="0"/>
              </a:rPr>
              <a:t>trường</a:t>
            </a:r>
            <a:endParaRPr lang="ko-KR" altLang="en-US" sz="2800" b="1" dirty="0">
              <a:latin typeface="Arial" panose="020B0604020202020204" pitchFamily="34" charset="0"/>
              <a:cs typeface="Arial" panose="020B0604020202020204" pitchFamily="34" charset="0"/>
            </a:endParaRPr>
          </a:p>
        </p:txBody>
      </p:sp>
      <p:graphicFrame>
        <p:nvGraphicFramePr>
          <p:cNvPr id="6" name="내용 개체 틀 5"/>
          <p:cNvGraphicFramePr>
            <a:graphicFrameLocks noGrp="1"/>
          </p:cNvGraphicFramePr>
          <p:nvPr>
            <p:ph idx="1"/>
            <p:extLst>
              <p:ext uri="{D42A27DB-BD31-4B8C-83A1-F6EECF244321}">
                <p14:modId xmlns:p14="http://schemas.microsoft.com/office/powerpoint/2010/main" val="2873920278"/>
              </p:ext>
            </p:extLst>
          </p:nvPr>
        </p:nvGraphicFramePr>
        <p:xfrm>
          <a:off x="6298341" y="245198"/>
          <a:ext cx="5628904" cy="5800762"/>
        </p:xfrm>
        <a:graphic>
          <a:graphicData uri="http://schemas.openxmlformats.org/drawingml/2006/table">
            <a:tbl>
              <a:tblPr firstRow="1" bandRow="1">
                <a:tableStyleId>{5C22544A-7EE6-4342-B048-85BDC9FD1C3A}</a:tableStyleId>
              </a:tblPr>
              <a:tblGrid>
                <a:gridCol w="2019316">
                  <a:extLst>
                    <a:ext uri="{9D8B030D-6E8A-4147-A177-3AD203B41FA5}">
                      <a16:colId xmlns:a16="http://schemas.microsoft.com/office/drawing/2014/main" val="516406236"/>
                    </a:ext>
                  </a:extLst>
                </a:gridCol>
                <a:gridCol w="1804794">
                  <a:extLst>
                    <a:ext uri="{9D8B030D-6E8A-4147-A177-3AD203B41FA5}">
                      <a16:colId xmlns:a16="http://schemas.microsoft.com/office/drawing/2014/main" val="2129471758"/>
                    </a:ext>
                  </a:extLst>
                </a:gridCol>
                <a:gridCol w="1804794">
                  <a:extLst>
                    <a:ext uri="{9D8B030D-6E8A-4147-A177-3AD203B41FA5}">
                      <a16:colId xmlns:a16="http://schemas.microsoft.com/office/drawing/2014/main" val="2183609721"/>
                    </a:ext>
                  </a:extLst>
                </a:gridCol>
              </a:tblGrid>
              <a:tr h="534398">
                <a:tc rowSpan="2">
                  <a:txBody>
                    <a:bodyPr/>
                    <a:lstStyle/>
                    <a:p>
                      <a:pPr algn="ctr" latinLnBrk="1"/>
                      <a:r>
                        <a:rPr lang="en-US" altLang="ko-KR" sz="1800" b="1" dirty="0" err="1">
                          <a:solidFill>
                            <a:schemeClr val="tx1"/>
                          </a:solidFill>
                          <a:latin typeface="Arial" panose="020B0604020202020204" pitchFamily="34" charset="0"/>
                          <a:ea typeface="+mj-ea"/>
                          <a:cs typeface="Arial" panose="020B0604020202020204" pitchFamily="34" charset="0"/>
                        </a:rPr>
                        <a:t>Thành</a:t>
                      </a:r>
                      <a:r>
                        <a:rPr lang="en-US" altLang="ko-KR" sz="1800" b="1" dirty="0">
                          <a:solidFill>
                            <a:schemeClr val="tx1"/>
                          </a:solidFill>
                          <a:latin typeface="Arial" panose="020B0604020202020204" pitchFamily="34" charset="0"/>
                          <a:ea typeface="+mj-ea"/>
                          <a:cs typeface="Arial" panose="020B0604020202020204" pitchFamily="34" charset="0"/>
                        </a:rPr>
                        <a:t> </a:t>
                      </a:r>
                      <a:r>
                        <a:rPr lang="en-US" altLang="ko-KR" sz="1800" b="1" dirty="0" err="1">
                          <a:solidFill>
                            <a:schemeClr val="tx1"/>
                          </a:solidFill>
                          <a:latin typeface="Arial" panose="020B0604020202020204" pitchFamily="34" charset="0"/>
                          <a:ea typeface="+mj-ea"/>
                          <a:cs typeface="Arial" panose="020B0604020202020204" pitchFamily="34" charset="0"/>
                        </a:rPr>
                        <a:t>tích</a:t>
                      </a:r>
                      <a:r>
                        <a:rPr lang="en-US" altLang="ko-KR" sz="1800" b="1" dirty="0">
                          <a:solidFill>
                            <a:schemeClr val="tx1"/>
                          </a:solidFill>
                          <a:latin typeface="Arial" panose="020B0604020202020204" pitchFamily="34" charset="0"/>
                          <a:ea typeface="+mj-ea"/>
                          <a:cs typeface="Arial" panose="020B0604020202020204" pitchFamily="34" charset="0"/>
                        </a:rPr>
                        <a:t>(GPA)</a:t>
                      </a:r>
                      <a:endParaRPr lang="ko-KR" altLang="en-US" sz="1800" b="1" dirty="0">
                        <a:solidFill>
                          <a:schemeClr val="tx1"/>
                        </a:solidFill>
                        <a:latin typeface="Arial" panose="020B0604020202020204" pitchFamily="34" charset="0"/>
                        <a:ea typeface="+mj-ea"/>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2">
                  <a:txBody>
                    <a:bodyPr/>
                    <a:lstStyle/>
                    <a:p>
                      <a:pPr algn="ctr" latinLnBrk="1"/>
                      <a:r>
                        <a:rPr lang="en-US" altLang="ko-KR" sz="1800" b="1" dirty="0" err="1">
                          <a:solidFill>
                            <a:schemeClr val="tx1"/>
                          </a:solidFill>
                          <a:latin typeface="Arial" panose="020B0604020202020204" pitchFamily="34" charset="0"/>
                          <a:ea typeface="+mj-ea"/>
                          <a:cs typeface="Arial" panose="020B0604020202020204" pitchFamily="34" charset="0"/>
                        </a:rPr>
                        <a:t>Học</a:t>
                      </a:r>
                      <a:r>
                        <a:rPr lang="en-US" altLang="ko-KR" sz="1800" b="1" dirty="0">
                          <a:solidFill>
                            <a:schemeClr val="tx1"/>
                          </a:solidFill>
                          <a:latin typeface="Arial" panose="020B0604020202020204" pitchFamily="34" charset="0"/>
                          <a:ea typeface="+mj-ea"/>
                          <a:cs typeface="Arial" panose="020B0604020202020204" pitchFamily="34" charset="0"/>
                        </a:rPr>
                        <a:t> </a:t>
                      </a:r>
                      <a:r>
                        <a:rPr lang="en-US" altLang="ko-KR" sz="1800" b="1" dirty="0" err="1">
                          <a:solidFill>
                            <a:schemeClr val="tx1"/>
                          </a:solidFill>
                          <a:latin typeface="Arial" panose="020B0604020202020204" pitchFamily="34" charset="0"/>
                          <a:ea typeface="+mj-ea"/>
                          <a:cs typeface="Arial" panose="020B0604020202020204" pitchFamily="34" charset="0"/>
                        </a:rPr>
                        <a:t>bổng</a:t>
                      </a:r>
                      <a:endParaRPr lang="ko-KR" altLang="en-US" sz="1800" b="1" dirty="0">
                        <a:solidFill>
                          <a:schemeClr val="tx1"/>
                        </a:solidFill>
                        <a:latin typeface="Arial" panose="020B0604020202020204" pitchFamily="34" charset="0"/>
                        <a:ea typeface="+mj-ea"/>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latinLnBrk="1"/>
                      <a:endParaRPr lang="ko-KR" altLang="en-US" dirty="0"/>
                    </a:p>
                  </a:txBody>
                  <a:tcPr/>
                </a:tc>
                <a:extLst>
                  <a:ext uri="{0D108BD9-81ED-4DB2-BD59-A6C34878D82A}">
                    <a16:rowId xmlns:a16="http://schemas.microsoft.com/office/drawing/2014/main" val="457322350"/>
                  </a:ext>
                </a:extLst>
              </a:tr>
              <a:tr h="867145">
                <a:tc vMerge="1">
                  <a:txBody>
                    <a:bodyPr/>
                    <a:lstStyle/>
                    <a:p>
                      <a:pPr marL="0" marR="0" indent="0" algn="ctr" fontAlgn="base" latinLnBrk="0">
                        <a:lnSpc>
                          <a:spcPct val="160000"/>
                        </a:lnSpc>
                        <a:spcBef>
                          <a:spcPts val="0"/>
                        </a:spcBef>
                        <a:spcAft>
                          <a:spcPts val="0"/>
                        </a:spcAft>
                      </a:pPr>
                      <a:endParaRPr lang="ko-KR" altLang="en-US" sz="1000" kern="0" spc="0" dirty="0">
                        <a:solidFill>
                          <a:srgbClr val="000000"/>
                        </a:solidFill>
                        <a:effectLst/>
                        <a:latin typeface="함초롬바탕" panose="02030604000101010101" pitchFamily="18" charset="-127"/>
                      </a:endParaRPr>
                    </a:p>
                  </a:txBody>
                  <a:tcPr marL="64770" marR="64770" marT="17907" marB="17907" anchor="ctr"/>
                </a:tc>
                <a:tc>
                  <a:txBody>
                    <a:bodyPr/>
                    <a:lstStyle/>
                    <a:p>
                      <a:pPr marL="0" marR="0" indent="0" algn="ctr" fontAlgn="base" latinLnBrk="0">
                        <a:lnSpc>
                          <a:spcPct val="160000"/>
                        </a:lnSpc>
                        <a:spcBef>
                          <a:spcPts val="0"/>
                        </a:spcBef>
                        <a:spcAft>
                          <a:spcPts val="0"/>
                        </a:spcAft>
                      </a:pPr>
                      <a:r>
                        <a:rPr lang="en-US" sz="1800" b="1" kern="0" spc="0" dirty="0">
                          <a:solidFill>
                            <a:schemeClr val="tx1"/>
                          </a:solidFill>
                          <a:effectLst/>
                          <a:latin typeface="Arial" panose="020B0604020202020204" pitchFamily="34" charset="0"/>
                          <a:ea typeface="+mj-ea"/>
                          <a:cs typeface="Arial" panose="020B0604020202020204" pitchFamily="34" charset="0"/>
                        </a:rPr>
                        <a:t>TOPIK 3 </a:t>
                      </a:r>
                    </a:p>
                    <a:p>
                      <a:pPr marL="0" marR="0" indent="0" algn="ctr" fontAlgn="base" latinLnBrk="0">
                        <a:lnSpc>
                          <a:spcPct val="160000"/>
                        </a:lnSpc>
                        <a:spcBef>
                          <a:spcPts val="0"/>
                        </a:spcBef>
                        <a:spcAft>
                          <a:spcPts val="0"/>
                        </a:spcAft>
                      </a:pPr>
                      <a:r>
                        <a:rPr lang="en-US" sz="1800" b="1" kern="0" spc="0" dirty="0" err="1">
                          <a:solidFill>
                            <a:schemeClr val="tx1"/>
                          </a:solidFill>
                          <a:effectLst/>
                          <a:latin typeface="Arial" panose="020B0604020202020204" pitchFamily="34" charset="0"/>
                          <a:ea typeface="+mj-ea"/>
                          <a:cs typeface="Arial" panose="020B0604020202020204" pitchFamily="34" charset="0"/>
                        </a:rPr>
                        <a:t>trở</a:t>
                      </a:r>
                      <a:r>
                        <a:rPr lang="en-US" sz="1800" b="1" kern="0" spc="0" dirty="0">
                          <a:solidFill>
                            <a:schemeClr val="tx1"/>
                          </a:solidFill>
                          <a:effectLst/>
                          <a:latin typeface="Arial" panose="020B0604020202020204" pitchFamily="34" charset="0"/>
                          <a:ea typeface="+mj-ea"/>
                          <a:cs typeface="Arial" panose="020B0604020202020204" pitchFamily="34" charset="0"/>
                        </a:rPr>
                        <a:t> </a:t>
                      </a:r>
                      <a:r>
                        <a:rPr lang="en-US" sz="1800" b="1" kern="0" spc="0" dirty="0" err="1">
                          <a:solidFill>
                            <a:schemeClr val="tx1"/>
                          </a:solidFill>
                          <a:effectLst/>
                          <a:latin typeface="Arial" panose="020B0604020202020204" pitchFamily="34" charset="0"/>
                          <a:ea typeface="+mj-ea"/>
                          <a:cs typeface="Arial" panose="020B0604020202020204" pitchFamily="34" charset="0"/>
                        </a:rPr>
                        <a:t>xuống</a:t>
                      </a:r>
                      <a:endParaRPr lang="ko-KR" altLang="en-US" sz="1800" b="1" kern="0" spc="0" dirty="0">
                        <a:solidFill>
                          <a:schemeClr val="tx1"/>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indent="0" algn="ctr" fontAlgn="base" latinLnBrk="0">
                        <a:lnSpc>
                          <a:spcPct val="160000"/>
                        </a:lnSpc>
                        <a:spcBef>
                          <a:spcPts val="0"/>
                        </a:spcBef>
                        <a:spcAft>
                          <a:spcPts val="0"/>
                        </a:spcAft>
                      </a:pPr>
                      <a:r>
                        <a:rPr lang="en-US" sz="1800" b="1" kern="0" spc="0" dirty="0">
                          <a:solidFill>
                            <a:schemeClr val="tx1"/>
                          </a:solidFill>
                          <a:effectLst/>
                          <a:latin typeface="Arial" panose="020B0604020202020204" pitchFamily="34" charset="0"/>
                          <a:ea typeface="+mj-ea"/>
                          <a:cs typeface="Arial" panose="020B0604020202020204" pitchFamily="34" charset="0"/>
                        </a:rPr>
                        <a:t>TOPIK 4</a:t>
                      </a:r>
                      <a:r>
                        <a:rPr lang="ko-KR" altLang="en-US"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trở</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lên</a:t>
                      </a:r>
                      <a:endParaRPr lang="ko-KR" altLang="en-US" sz="1800" b="1" kern="0" spc="0" dirty="0">
                        <a:solidFill>
                          <a:schemeClr val="tx1"/>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33123555"/>
                  </a:ext>
                </a:extLst>
              </a:tr>
              <a:tr h="930639">
                <a:tc>
                  <a:txBody>
                    <a:bodyPr/>
                    <a:lstStyle/>
                    <a:p>
                      <a:pPr marL="0" marR="0" indent="0" algn="ctr" defTabSz="457200" rtl="0" eaLnBrk="1" fontAlgn="base" latinLnBrk="0" hangingPunct="1">
                        <a:lnSpc>
                          <a:spcPct val="160000"/>
                        </a:lnSpc>
                        <a:spcBef>
                          <a:spcPts val="0"/>
                        </a:spcBef>
                        <a:spcAft>
                          <a:spcPts val="0"/>
                        </a:spcAft>
                        <a:buClrTx/>
                        <a:buSzTx/>
                        <a:buFontTx/>
                        <a:buNone/>
                        <a:tabLst/>
                        <a:defRPr/>
                      </a:pPr>
                      <a:r>
                        <a:rPr lang="en-US" altLang="ko-KR" sz="1800" kern="0" spc="0" dirty="0" err="1">
                          <a:solidFill>
                            <a:srgbClr val="000000"/>
                          </a:solidFill>
                          <a:effectLst/>
                          <a:latin typeface="Arial" panose="020B0604020202020204" pitchFamily="34" charset="0"/>
                          <a:ea typeface="+mj-ea"/>
                          <a:cs typeface="Arial" panose="020B0604020202020204" pitchFamily="34" charset="0"/>
                        </a:rPr>
                        <a:t>Trên</a:t>
                      </a:r>
                      <a:r>
                        <a:rPr lang="en-US" altLang="ko-KR" sz="1800" kern="0" spc="0" dirty="0">
                          <a:solidFill>
                            <a:srgbClr val="000000"/>
                          </a:solidFill>
                          <a:effectLst/>
                          <a:latin typeface="Arial" panose="020B0604020202020204" pitchFamily="34" charset="0"/>
                          <a:ea typeface="+mj-ea"/>
                          <a:cs typeface="Arial" panose="020B0604020202020204" pitchFamily="34" charset="0"/>
                        </a:rPr>
                        <a:t> 4.3</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80%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100%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học</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phí</a:t>
                      </a:r>
                      <a:endParaRPr lang="en-US" altLang="ko-KR"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612966335"/>
                  </a:ext>
                </a:extLst>
              </a:tr>
              <a:tr h="867145">
                <a:tc>
                  <a:txBody>
                    <a:bodyPr/>
                    <a:lstStyle/>
                    <a:p>
                      <a:pPr marL="0" marR="0" indent="0" algn="ctr" fontAlgn="base" latinLnBrk="0">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n-ea"/>
                          <a:cs typeface="Arial" panose="020B0604020202020204" pitchFamily="34" charset="0"/>
                        </a:rPr>
                        <a:t>Trên</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4.0</a:t>
                      </a:r>
                      <a:r>
                        <a:rPr lang="ko-KR" altLang="en-US" sz="1800" kern="0" spc="0" dirty="0">
                          <a:solidFill>
                            <a:srgbClr val="000000"/>
                          </a:solidFill>
                          <a:effectLst/>
                          <a:latin typeface="Arial" panose="020B0604020202020204" pitchFamily="34" charset="0"/>
                          <a:ea typeface="+mj-ea"/>
                          <a:cs typeface="Arial" panose="020B0604020202020204" pitchFamily="34" charset="0"/>
                        </a:rPr>
                        <a:t>∼</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Dưới</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4.3</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60%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80%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96950560"/>
                  </a:ext>
                </a:extLst>
              </a:tr>
              <a:tr h="867145">
                <a:tc>
                  <a:txBody>
                    <a:bodyPr/>
                    <a:lstStyle/>
                    <a:p>
                      <a:pPr marL="0" marR="0" indent="0" algn="ctr" fontAlgn="base" latinLnBrk="0">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n-ea"/>
                          <a:cs typeface="Arial" panose="020B0604020202020204" pitchFamily="34" charset="0"/>
                        </a:rPr>
                        <a:t>Trên</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3.5</a:t>
                      </a:r>
                      <a:r>
                        <a:rPr lang="ko-KR" altLang="en-US" sz="1800" kern="0" spc="0" dirty="0">
                          <a:solidFill>
                            <a:srgbClr val="000000"/>
                          </a:solidFill>
                          <a:effectLst/>
                          <a:latin typeface="Arial" panose="020B0604020202020204" pitchFamily="34" charset="0"/>
                          <a:ea typeface="+mj-ea"/>
                          <a:cs typeface="Arial" panose="020B0604020202020204" pitchFamily="34" charset="0"/>
                        </a:rPr>
                        <a:t>∼</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Dưới</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4.0</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40%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60%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54519517"/>
                  </a:ext>
                </a:extLst>
              </a:tr>
              <a:tr h="867145">
                <a:tc>
                  <a:txBody>
                    <a:bodyPr/>
                    <a:lstStyle/>
                    <a:p>
                      <a:pPr marL="0" marR="0" indent="0" algn="ctr" fontAlgn="base" latinLnBrk="0">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n-ea"/>
                          <a:cs typeface="Arial" panose="020B0604020202020204" pitchFamily="34" charset="0"/>
                        </a:rPr>
                        <a:t>Trên</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3.0</a:t>
                      </a:r>
                      <a:r>
                        <a:rPr lang="ko-KR" altLang="en-US" sz="1800" kern="0" spc="0" dirty="0">
                          <a:solidFill>
                            <a:srgbClr val="000000"/>
                          </a:solidFill>
                          <a:effectLst/>
                          <a:latin typeface="Arial" panose="020B0604020202020204" pitchFamily="34" charset="0"/>
                          <a:ea typeface="+mj-ea"/>
                          <a:cs typeface="Arial" panose="020B0604020202020204" pitchFamily="34" charset="0"/>
                        </a:rPr>
                        <a:t>∼</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Dưới</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3.5</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20%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40%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34993318"/>
                  </a:ext>
                </a:extLst>
              </a:tr>
              <a:tr h="867145">
                <a:tc>
                  <a:txBody>
                    <a:bodyPr/>
                    <a:lstStyle/>
                    <a:p>
                      <a:pPr marL="0" marR="0" indent="0" algn="ctr" fontAlgn="base" latinLnBrk="0">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n-ea"/>
                          <a:cs typeface="Arial" panose="020B0604020202020204" pitchFamily="34" charset="0"/>
                        </a:rPr>
                        <a:t>Trên</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2.5</a:t>
                      </a:r>
                      <a:r>
                        <a:rPr lang="ko-KR" altLang="en-US" sz="1800" kern="0" spc="0" dirty="0">
                          <a:solidFill>
                            <a:srgbClr val="000000"/>
                          </a:solidFill>
                          <a:effectLst/>
                          <a:latin typeface="Arial" panose="020B0604020202020204" pitchFamily="34" charset="0"/>
                          <a:ea typeface="+mj-ea"/>
                          <a:cs typeface="Arial" panose="020B0604020202020204" pitchFamily="34" charset="0"/>
                        </a:rPr>
                        <a:t>∼</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Dưới</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a:solidFill>
                            <a:srgbClr val="000000"/>
                          </a:solidFill>
                          <a:effectLst/>
                          <a:latin typeface="Arial" panose="020B0604020202020204" pitchFamily="34" charset="0"/>
                          <a:ea typeface="+mj-ea"/>
                          <a:cs typeface="Arial" panose="020B0604020202020204" pitchFamily="34" charset="0"/>
                        </a:rPr>
                        <a:t>3.0</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j-ea"/>
                          <a:cs typeface="Arial" panose="020B0604020202020204" pitchFamily="34" charset="0"/>
                        </a:rPr>
                        <a:t>Không</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có</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Arial" panose="020B0604020202020204" pitchFamily="34" charset="0"/>
                          <a:ea typeface="+mj-ea"/>
                          <a:cs typeface="Arial" panose="020B0604020202020204" pitchFamily="34" charset="0"/>
                        </a:rPr>
                        <a:t>20%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học</a:t>
                      </a:r>
                      <a:r>
                        <a:rPr lang="en-US" altLang="ko-KR" sz="1800" kern="0" spc="0" dirty="0">
                          <a:solidFill>
                            <a:srgbClr val="000000"/>
                          </a:solidFill>
                          <a:effectLst/>
                          <a:latin typeface="Arial" panose="020B0604020202020204" pitchFamily="34" charset="0"/>
                          <a:ea typeface="+mn-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n-ea"/>
                          <a:cs typeface="Arial" panose="020B0604020202020204" pitchFamily="34" charset="0"/>
                        </a:rPr>
                        <a:t>phí</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19753541"/>
                  </a:ext>
                </a:extLst>
              </a:tr>
            </a:tbl>
          </a:graphicData>
        </a:graphic>
      </p:graphicFrame>
      <p:sp>
        <p:nvSpPr>
          <p:cNvPr id="4" name="텍스트 개체 틀 3"/>
          <p:cNvSpPr>
            <a:spLocks noGrp="1"/>
          </p:cNvSpPr>
          <p:nvPr>
            <p:ph type="body" sz="half" idx="2"/>
          </p:nvPr>
        </p:nvSpPr>
        <p:spPr>
          <a:xfrm>
            <a:off x="771896" y="3206337"/>
            <a:ext cx="4868883" cy="2263131"/>
          </a:xfrm>
        </p:spPr>
        <p:txBody>
          <a:bodyPr>
            <a:normAutofit fontScale="92500" lnSpcReduction="10000"/>
          </a:bodyPr>
          <a:lstStyle/>
          <a:p>
            <a:pPr marL="285750" indent="-285750" algn="l" fontAlgn="base">
              <a:lnSpc>
                <a:spcPct val="150000"/>
              </a:lnSpc>
              <a:buFont typeface="Wingdings" panose="05000000000000000000" pitchFamily="2" charset="2"/>
              <a:buChar char="§"/>
            </a:pPr>
            <a:r>
              <a:rPr lang="en-US" altLang="ko-KR" sz="1800" b="1" dirty="0" err="1">
                <a:latin typeface="Arial" panose="020B0604020202020204" pitchFamily="34" charset="0"/>
                <a:cs typeface="Arial" panose="020B0604020202020204" pitchFamily="34" charset="0"/>
              </a:rPr>
              <a:t>Tính</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điểm</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là</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điểm</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của</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học</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kỳ</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trước</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đó</a:t>
            </a:r>
            <a:r>
              <a:rPr lang="en-US" altLang="ko-KR" sz="1800" dirty="0">
                <a:latin typeface="Arial" panose="020B0604020202020204" pitchFamily="34" charset="0"/>
                <a:cs typeface="Arial" panose="020B0604020202020204" pitchFamily="34" charset="0"/>
              </a:rPr>
              <a:t>.</a:t>
            </a:r>
            <a:endParaRPr lang="ko-KR" altLang="en-US" sz="1800" dirty="0">
              <a:latin typeface="Arial" panose="020B0604020202020204" pitchFamily="34" charset="0"/>
              <a:cs typeface="Arial" panose="020B0604020202020204" pitchFamily="34" charset="0"/>
            </a:endParaRPr>
          </a:p>
          <a:p>
            <a:pPr marL="285750" indent="-285750" algn="l" fontAlgn="base">
              <a:lnSpc>
                <a:spcPct val="150000"/>
              </a:lnSpc>
              <a:buFont typeface="Wingdings" panose="05000000000000000000" pitchFamily="2" charset="2"/>
              <a:buChar char="§"/>
            </a:pPr>
            <a:r>
              <a:rPr lang="en-US" altLang="ko-KR" sz="1800" b="1" dirty="0" err="1">
                <a:latin typeface="Arial" panose="020B0604020202020204" pitchFamily="34" charset="0"/>
                <a:cs typeface="Arial" panose="020B0604020202020204" pitchFamily="34" charset="0"/>
              </a:rPr>
              <a:t>Không</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tính</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học</a:t>
            </a:r>
            <a:r>
              <a:rPr lang="en-US" altLang="ko-KR" sz="1800" b="1" dirty="0">
                <a:latin typeface="Arial" panose="020B0604020202020204" pitchFamily="34" charset="0"/>
                <a:cs typeface="Arial" panose="020B0604020202020204" pitchFamily="34" charset="0"/>
              </a:rPr>
              <a:t> </a:t>
            </a:r>
            <a:r>
              <a:rPr lang="en-US" altLang="ko-KR" sz="1800" b="1" dirty="0" err="1">
                <a:latin typeface="Arial" panose="020B0604020202020204" pitchFamily="34" charset="0"/>
                <a:cs typeface="Arial" panose="020B0604020202020204" pitchFamily="34" charset="0"/>
              </a:rPr>
              <a:t>bổng</a:t>
            </a:r>
            <a:r>
              <a:rPr lang="en-US" altLang="ko-KR" sz="1800" b="1"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cho</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kì</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học</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giữa</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kì</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mùa</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đông</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và</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kì</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học</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giữa</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kì</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mùa</a:t>
            </a:r>
            <a:r>
              <a:rPr lang="en-US" altLang="ko-KR" sz="1800" dirty="0">
                <a:latin typeface="Arial" panose="020B0604020202020204" pitchFamily="34" charset="0"/>
                <a:cs typeface="Arial" panose="020B0604020202020204" pitchFamily="34" charset="0"/>
              </a:rPr>
              <a:t> </a:t>
            </a:r>
            <a:r>
              <a:rPr lang="en-US" altLang="ko-KR" sz="1800" dirty="0" err="1">
                <a:latin typeface="Arial" panose="020B0604020202020204" pitchFamily="34" charset="0"/>
                <a:cs typeface="Arial" panose="020B0604020202020204" pitchFamily="34" charset="0"/>
              </a:rPr>
              <a:t>hè</a:t>
            </a:r>
            <a:r>
              <a:rPr lang="en-US" altLang="ko-KR" sz="1800" dirty="0">
                <a:latin typeface="Arial" panose="020B0604020202020204" pitchFamily="34" charset="0"/>
                <a:cs typeface="Arial" panose="020B0604020202020204" pitchFamily="34" charset="0"/>
              </a:rPr>
              <a:t>.</a:t>
            </a:r>
            <a:endParaRPr lang="ko-KR" altLang="en-US" sz="1800" dirty="0">
              <a:latin typeface="Arial" panose="020B0604020202020204" pitchFamily="34" charset="0"/>
              <a:cs typeface="Arial" panose="020B0604020202020204" pitchFamily="34" charset="0"/>
            </a:endParaRPr>
          </a:p>
          <a:p>
            <a:pPr marL="285750" indent="-285750" algn="l" fontAlgn="base">
              <a:lnSpc>
                <a:spcPct val="150000"/>
              </a:lnSpc>
              <a:buFont typeface="Wingdings" panose="05000000000000000000" pitchFamily="2" charset="2"/>
              <a:buChar char="§"/>
            </a:pPr>
            <a:r>
              <a:rPr lang="vi-VN" altLang="ko-KR" sz="1800" dirty="0" err="1">
                <a:latin typeface="Arial" panose="020B0604020202020204" pitchFamily="34" charset="0"/>
                <a:cs typeface="Arial" panose="020B0604020202020204" pitchFamily="34" charset="0"/>
              </a:rPr>
              <a:t>Học</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bổng</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thành</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tích</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sẽ</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được</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tự</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động</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tính</a:t>
            </a:r>
            <a:r>
              <a:rPr lang="vi-VN" altLang="ko-KR" sz="1800" dirty="0">
                <a:latin typeface="Arial" panose="020B0604020202020204" pitchFamily="34" charset="0"/>
                <a:cs typeface="Arial" panose="020B0604020202020204" pitchFamily="34" charset="0"/>
              </a:rPr>
              <a:t> </a:t>
            </a:r>
            <a:r>
              <a:rPr lang="vi-VN" altLang="ko-KR" sz="1800" dirty="0" err="1">
                <a:latin typeface="Arial" panose="020B0604020202020204" pitchFamily="34" charset="0"/>
                <a:cs typeface="Arial" panose="020B0604020202020204" pitchFamily="34" charset="0"/>
              </a:rPr>
              <a:t>mà</a:t>
            </a:r>
            <a:r>
              <a:rPr lang="vi-VN" altLang="ko-KR" sz="1800" dirty="0">
                <a:latin typeface="Arial" panose="020B0604020202020204" pitchFamily="34" charset="0"/>
                <a:cs typeface="Arial" panose="020B0604020202020204" pitchFamily="34" charset="0"/>
              </a:rPr>
              <a:t> không </a:t>
            </a:r>
            <a:r>
              <a:rPr lang="vi-VN" altLang="ko-KR" sz="1800" dirty="0" err="1">
                <a:latin typeface="Arial" panose="020B0604020202020204" pitchFamily="34" charset="0"/>
                <a:cs typeface="Arial" panose="020B0604020202020204" pitchFamily="34" charset="0"/>
              </a:rPr>
              <a:t>cần</a:t>
            </a:r>
            <a:r>
              <a:rPr lang="vi-VN" altLang="ko-KR" sz="1800" dirty="0">
                <a:latin typeface="Arial" panose="020B0604020202020204" pitchFamily="34" charset="0"/>
                <a:cs typeface="Arial" panose="020B0604020202020204" pitchFamily="34" charset="0"/>
              </a:rPr>
              <a:t> đăng </a:t>
            </a:r>
            <a:r>
              <a:rPr lang="vi-VN" altLang="ko-KR" sz="1800" dirty="0" err="1">
                <a:latin typeface="Arial" panose="020B0604020202020204" pitchFamily="34" charset="0"/>
                <a:cs typeface="Arial" panose="020B0604020202020204" pitchFamily="34" charset="0"/>
              </a:rPr>
              <a:t>ký</a:t>
            </a:r>
            <a:r>
              <a:rPr lang="en-US" altLang="ko-KR" sz="1800" b="1" dirty="0">
                <a:latin typeface="Arial" panose="020B0604020202020204" pitchFamily="34" charset="0"/>
                <a:cs typeface="Arial" panose="020B0604020202020204" pitchFamily="34" charset="0"/>
              </a:rPr>
              <a:t>. </a:t>
            </a:r>
            <a:endParaRPr lang="ko-KR" altLang="en-US" sz="1800" dirty="0">
              <a:latin typeface="Arial" panose="020B0604020202020204" pitchFamily="34" charset="0"/>
              <a:cs typeface="Arial" panose="020B0604020202020204" pitchFamily="34" charset="0"/>
            </a:endParaRPr>
          </a:p>
          <a:p>
            <a:pPr marL="285750" indent="-285750" algn="l">
              <a:buFont typeface="Wingdings" panose="05000000000000000000" pitchFamily="2" charset="2"/>
              <a:buChar char="§"/>
            </a:pPr>
            <a:endParaRPr lang="ko-KR" altLang="en-US" sz="1800" dirty="0">
              <a:latin typeface="Arial" panose="020B0604020202020204" pitchFamily="34" charset="0"/>
              <a:cs typeface="Arial" panose="020B0604020202020204" pitchFamily="34" charset="0"/>
            </a:endParaRPr>
          </a:p>
        </p:txBody>
      </p:sp>
      <p:sp>
        <p:nvSpPr>
          <p:cNvPr id="7" name="오른쪽 화살표 6"/>
          <p:cNvSpPr/>
          <p:nvPr/>
        </p:nvSpPr>
        <p:spPr>
          <a:xfrm>
            <a:off x="4880757" y="2185060"/>
            <a:ext cx="760021"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sp>
        <p:nvSpPr>
          <p:cNvPr id="3" name="TextBox 2"/>
          <p:cNvSpPr txBox="1"/>
          <p:nvPr/>
        </p:nvSpPr>
        <p:spPr>
          <a:xfrm>
            <a:off x="603128" y="6188602"/>
            <a:ext cx="9809367" cy="646331"/>
          </a:xfrm>
          <a:prstGeom prst="rect">
            <a:avLst/>
          </a:prstGeom>
          <a:solidFill>
            <a:srgbClr val="FFFF00"/>
          </a:solidFill>
        </p:spPr>
        <p:txBody>
          <a:bodyPr wrap="square" rtlCol="0">
            <a:spAutoFit/>
          </a:bodyPr>
          <a:lstStyle/>
          <a:p>
            <a:r>
              <a:rPr lang="vi-VN" altLang="ko-KR" dirty="0" err="1">
                <a:solidFill>
                  <a:srgbClr val="002060"/>
                </a:solidFill>
                <a:latin typeface="Arial" panose="020B0604020202020204" pitchFamily="34" charset="0"/>
                <a:cs typeface="Arial" panose="020B0604020202020204" pitchFamily="34" charset="0"/>
              </a:rPr>
              <a:t>Học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bổng</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được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tính</a:t>
            </a:r>
            <a:r>
              <a:rPr lang="vi-VN" altLang="ko-KR" dirty="0">
                <a:solidFill>
                  <a:srgbClr val="002060"/>
                </a:solidFill>
                <a:latin typeface="Arial" panose="020B0604020202020204" pitchFamily="34" charset="0"/>
                <a:cs typeface="Arial" panose="020B0604020202020204" pitchFamily="34" charset="0"/>
              </a:rPr>
              <a:t> cho </a:t>
            </a:r>
            <a:r>
              <a:rPr lang="vi-VN" altLang="ko-KR" dirty="0" err="1">
                <a:solidFill>
                  <a:srgbClr val="002060"/>
                </a:solidFill>
                <a:latin typeface="Arial" panose="020B0604020202020204" pitchFamily="34" charset="0"/>
                <a:cs typeface="Arial" panose="020B0604020202020204" pitchFamily="34" charset="0"/>
              </a:rPr>
              <a:t>học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kỳ</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tiếp</a:t>
            </a:r>
            <a:r>
              <a:rPr lang="vi-VN" altLang="ko-KR" dirty="0">
                <a:solidFill>
                  <a:srgbClr val="002060"/>
                </a:solidFill>
                <a:latin typeface="Arial" panose="020B0604020202020204" pitchFamily="34" charset="0"/>
                <a:cs typeface="Arial" panose="020B0604020202020204" pitchFamily="34" charset="0"/>
              </a:rPr>
              <a:t> theo </a:t>
            </a:r>
            <a:r>
              <a:rPr lang="vi-VN" altLang="ko-KR" dirty="0" err="1">
                <a:solidFill>
                  <a:srgbClr val="002060"/>
                </a:solidFill>
                <a:latin typeface="Arial" panose="020B0604020202020204" pitchFamily="34" charset="0"/>
                <a:cs typeface="Arial" panose="020B0604020202020204" pitchFamily="34" charset="0"/>
              </a:rPr>
              <a:t>mà</a:t>
            </a:r>
            <a:r>
              <a:rPr lang="vi-VN" altLang="ko-KR" dirty="0">
                <a:solidFill>
                  <a:srgbClr val="002060"/>
                </a:solidFill>
                <a:latin typeface="Arial" panose="020B0604020202020204" pitchFamily="34" charset="0"/>
                <a:cs typeface="Arial" panose="020B0604020202020204" pitchFamily="34" charset="0"/>
              </a:rPr>
              <a:t> không </a:t>
            </a:r>
            <a:r>
              <a:rPr lang="vi-VN" altLang="ko-KR" dirty="0" err="1">
                <a:solidFill>
                  <a:srgbClr val="002060"/>
                </a:solidFill>
                <a:latin typeface="Arial" panose="020B0604020202020204" pitchFamily="34" charset="0"/>
                <a:cs typeface="Arial" panose="020B0604020202020204" pitchFamily="34" charset="0"/>
              </a:rPr>
              <a:t>cần</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nộp</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bất</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kỳ</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tài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liệu</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nào</a:t>
            </a:r>
            <a:r>
              <a:rPr lang="vi-VN" altLang="ko-KR" dirty="0">
                <a:solidFill>
                  <a:srgbClr val="002060"/>
                </a:solidFill>
                <a:latin typeface="Arial" panose="020B0604020202020204" pitchFamily="34" charset="0"/>
                <a:cs typeface="Arial" panose="020B0604020202020204" pitchFamily="34" charset="0"/>
              </a:rPr>
              <a:t>, nhưng </a:t>
            </a:r>
            <a:r>
              <a:rPr lang="vi-VN" altLang="ko-KR" dirty="0" err="1">
                <a:solidFill>
                  <a:srgbClr val="002060"/>
                </a:solidFill>
                <a:latin typeface="Arial" panose="020B0604020202020204" pitchFamily="34" charset="0"/>
                <a:cs typeface="Arial" panose="020B0604020202020204" pitchFamily="34" charset="0"/>
              </a:rPr>
              <a:t>phải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nộp</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tài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liệu</a:t>
            </a:r>
            <a:r>
              <a:rPr lang="vi-VN" altLang="ko-KR"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TOPIK</a:t>
            </a:r>
            <a:endParaRPr lang="ko-KR" altLang="en-US"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541064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15931"/>
            <a:ext cx="12381722" cy="721916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 name="제목 1"/>
          <p:cNvSpPr>
            <a:spLocks noGrp="1"/>
          </p:cNvSpPr>
          <p:nvPr>
            <p:ph type="title"/>
          </p:nvPr>
        </p:nvSpPr>
        <p:spPr/>
        <p:txBody>
          <a:bodyPr/>
          <a:lstStyle/>
          <a:p>
            <a:endParaRPr lang="ko-KR" altLang="en-US" dirty="0">
              <a:latin typeface="Arial" panose="020B0604020202020204" pitchFamily="34" charset="0"/>
              <a:cs typeface="Arial" panose="020B0604020202020204" pitchFamily="34" charset="0"/>
            </a:endParaRPr>
          </a:p>
        </p:txBody>
      </p:sp>
      <p:sp>
        <p:nvSpPr>
          <p:cNvPr id="3" name="텍스트 개체 틀 2"/>
          <p:cNvSpPr>
            <a:spLocks noGrp="1"/>
          </p:cNvSpPr>
          <p:nvPr>
            <p:ph type="body" idx="1"/>
          </p:nvPr>
        </p:nvSpPr>
        <p:spPr>
          <a:xfrm>
            <a:off x="1303868" y="4707259"/>
            <a:ext cx="9592732" cy="1881155"/>
          </a:xfrm>
        </p:spPr>
        <p:txBody>
          <a:bodyPr anchor="t">
            <a:noAutofit/>
          </a:bodyPr>
          <a:lstStyle/>
          <a:p>
            <a:pPr marL="342900" indent="-342900" algn="l" fontAlgn="base">
              <a:lnSpc>
                <a:spcPct val="120000"/>
              </a:lnSpc>
              <a:buFont typeface="Arial" panose="020B0604020202020204" pitchFamily="34" charset="0"/>
              <a:buChar char="•"/>
            </a:pPr>
            <a:r>
              <a:rPr lang="en-US" altLang="ko-KR" sz="1600" dirty="0">
                <a:latin typeface="Arial" panose="020B0604020202020204" pitchFamily="34" charset="0"/>
                <a:ea typeface="+mj-ea"/>
                <a:cs typeface="Arial" panose="020B0604020202020204" pitchFamily="34" charset="0"/>
              </a:rPr>
              <a:t>S</a:t>
            </a:r>
            <a:r>
              <a:rPr lang="vi-VN" altLang="ko-KR" sz="1600" dirty="0">
                <a:latin typeface="Arial" panose="020B0604020202020204" pitchFamily="34" charset="0"/>
                <a:ea typeface="+mj-ea"/>
                <a:cs typeface="Arial" panose="020B0604020202020204" pitchFamily="34" charset="0"/>
              </a:rPr>
              <a:t>inh</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viên</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đã</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nhận</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được</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tiền</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trợ</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cấp</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lần</a:t>
            </a:r>
            <a:r>
              <a:rPr lang="en-US" altLang="ko-KR" sz="1600" dirty="0">
                <a:latin typeface="Arial" panose="020B0604020202020204" pitchFamily="34" charset="0"/>
                <a:ea typeface="+mj-ea"/>
                <a:cs typeface="Arial" panose="020B0604020202020204" pitchFamily="34" charset="0"/>
              </a:rPr>
              <a:t> 1</a:t>
            </a:r>
            <a:r>
              <a:rPr lang="vi-VN"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rồi</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sẽ</a:t>
            </a:r>
            <a:r>
              <a:rPr lang="vi-VN"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được</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trợ</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cấp</a:t>
            </a:r>
            <a:r>
              <a:rPr lang="vi-VN" altLang="ko-KR" sz="1600" dirty="0">
                <a:latin typeface="Arial" panose="020B0604020202020204" pitchFamily="34" charset="0"/>
                <a:ea typeface="+mj-ea"/>
                <a:cs typeface="Arial" panose="020B0604020202020204" pitchFamily="34" charset="0"/>
              </a:rPr>
              <a:t> 100.000 </a:t>
            </a:r>
            <a:r>
              <a:rPr lang="vi-VN" altLang="ko-KR" sz="1600" dirty="0" err="1">
                <a:latin typeface="Arial" panose="020B0604020202020204" pitchFamily="34" charset="0"/>
                <a:ea typeface="+mj-ea"/>
                <a:cs typeface="Arial" panose="020B0604020202020204" pitchFamily="34" charset="0"/>
              </a:rPr>
              <a:t>won</a:t>
            </a:r>
            <a:r>
              <a:rPr lang="vi-VN" altLang="ko-KR" sz="1600" dirty="0">
                <a:latin typeface="Arial" panose="020B0604020202020204" pitchFamily="34" charset="0"/>
                <a:ea typeface="+mj-ea"/>
                <a:cs typeface="Arial" panose="020B0604020202020204" pitchFamily="34" charset="0"/>
              </a:rPr>
              <a:t> khi </a:t>
            </a:r>
            <a:r>
              <a:rPr lang="vi-VN" altLang="ko-KR" sz="1600" dirty="0" err="1">
                <a:latin typeface="Arial" panose="020B0604020202020204" pitchFamily="34" charset="0"/>
                <a:ea typeface="+mj-ea"/>
                <a:cs typeface="Arial" panose="020B0604020202020204" pitchFamily="34" charset="0"/>
              </a:rPr>
              <a:t>nộp</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bảng</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thành</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tích</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cải</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thiện</a:t>
            </a:r>
            <a:r>
              <a:rPr lang="vi-VN" altLang="ko-KR" sz="1600" dirty="0">
                <a:latin typeface="Arial" panose="020B0604020202020204" pitchFamily="34" charset="0"/>
                <a:ea typeface="+mj-ea"/>
                <a:cs typeface="Arial" panose="020B0604020202020204" pitchFamily="34" charset="0"/>
              </a:rPr>
              <a:t> hơn so </a:t>
            </a:r>
            <a:r>
              <a:rPr lang="vi-VN" altLang="ko-KR" sz="1600" dirty="0" err="1">
                <a:latin typeface="Arial" panose="020B0604020202020204" pitchFamily="34" charset="0"/>
                <a:ea typeface="+mj-ea"/>
                <a:cs typeface="Arial" panose="020B0604020202020204" pitchFamily="34" charset="0"/>
              </a:rPr>
              <a:t>với</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trước</a:t>
            </a:r>
            <a:r>
              <a:rPr lang="vi-VN" altLang="ko-KR" sz="1600" dirty="0">
                <a:latin typeface="Arial" panose="020B0604020202020204" pitchFamily="34" charset="0"/>
                <a:ea typeface="+mj-ea"/>
                <a:cs typeface="Arial" panose="020B0604020202020204" pitchFamily="34" charset="0"/>
              </a:rPr>
              <a:t> đây.</a:t>
            </a:r>
            <a:endParaRPr lang="en-US" altLang="ko-KR" sz="1600" dirty="0">
              <a:latin typeface="Arial" panose="020B0604020202020204" pitchFamily="34" charset="0"/>
              <a:ea typeface="+mj-ea"/>
              <a:cs typeface="Arial" panose="020B0604020202020204" pitchFamily="34" charset="0"/>
            </a:endParaRPr>
          </a:p>
          <a:p>
            <a:pPr marL="342900" indent="-342900" algn="l" fontAlgn="base">
              <a:lnSpc>
                <a:spcPct val="120000"/>
              </a:lnSpc>
              <a:buFont typeface="Arial" panose="020B0604020202020204" pitchFamily="34" charset="0"/>
              <a:buChar char="•"/>
            </a:pPr>
            <a:r>
              <a:rPr lang="en-US" altLang="ko-KR" sz="1600" dirty="0" err="1">
                <a:latin typeface="Arial" panose="020B0604020202020204" pitchFamily="34" charset="0"/>
                <a:ea typeface="+mj-ea"/>
                <a:cs typeface="Arial" panose="020B0604020202020204" pitchFamily="34" charset="0"/>
              </a:rPr>
              <a:t>Trợ</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cấp</a:t>
            </a:r>
            <a:r>
              <a:rPr lang="en-US" altLang="ko-KR" sz="1600" dirty="0">
                <a:latin typeface="Arial" panose="020B0604020202020204" pitchFamily="34" charset="0"/>
                <a:ea typeface="+mj-ea"/>
                <a:cs typeface="Arial" panose="020B0604020202020204" pitchFamily="34" charset="0"/>
              </a:rPr>
              <a:t> TOPIK </a:t>
            </a:r>
            <a:r>
              <a:rPr lang="en-US" altLang="ko-KR" sz="1600" dirty="0" err="1">
                <a:latin typeface="Arial" panose="020B0604020202020204" pitchFamily="34" charset="0"/>
                <a:ea typeface="+mj-ea"/>
                <a:cs typeface="Arial" panose="020B0604020202020204" pitchFamily="34" charset="0"/>
              </a:rPr>
              <a:t>dự</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kiến</a:t>
            </a:r>
            <a:r>
              <a:rPr lang="en-US" altLang="ko-KR" sz="1600" dirty="0">
                <a:latin typeface="Arial" panose="020B0604020202020204" pitchFamily="34" charset="0"/>
                <a:ea typeface="+mj-ea"/>
                <a:cs typeface="Arial" panose="020B0604020202020204" pitchFamily="34" charset="0"/>
              </a:rPr>
              <a:t> 2 </a:t>
            </a:r>
            <a:r>
              <a:rPr lang="en-US" altLang="ko-KR" sz="1600" dirty="0" err="1">
                <a:latin typeface="Arial" panose="020B0604020202020204" pitchFamily="34" charset="0"/>
                <a:ea typeface="+mj-ea"/>
                <a:cs typeface="Arial" panose="020B0604020202020204" pitchFamily="34" charset="0"/>
              </a:rPr>
              <a:t>lần</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trong</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một</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học</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kì</a:t>
            </a:r>
            <a:r>
              <a:rPr lang="en-US" altLang="ko-KR" sz="1600" dirty="0">
                <a:latin typeface="Arial" panose="020B0604020202020204" pitchFamily="34" charset="0"/>
                <a:ea typeface="+mj-ea"/>
                <a:cs typeface="Arial" panose="020B0604020202020204" pitchFamily="34" charset="0"/>
              </a:rPr>
              <a:t> .</a:t>
            </a:r>
          </a:p>
          <a:p>
            <a:pPr marL="342900" indent="-342900" algn="l" fontAlgn="base">
              <a:lnSpc>
                <a:spcPct val="120000"/>
              </a:lnSpc>
              <a:buFont typeface="Arial" panose="020B0604020202020204" pitchFamily="34" charset="0"/>
              <a:buChar char="•"/>
            </a:pPr>
            <a:r>
              <a:rPr lang="vi-VN" altLang="ko-KR" sz="1600" dirty="0" err="1">
                <a:latin typeface="Arial" panose="020B0604020202020204" pitchFamily="34" charset="0"/>
                <a:ea typeface="+mj-ea"/>
                <a:cs typeface="Arial" panose="020B0604020202020204" pitchFamily="34" charset="0"/>
              </a:rPr>
              <a:t>Thời</a:t>
            </a:r>
            <a:r>
              <a:rPr lang="vi-VN" altLang="ko-KR" sz="1600" dirty="0">
                <a:latin typeface="Arial" panose="020B0604020202020204" pitchFamily="34" charset="0"/>
                <a:ea typeface="+mj-ea"/>
                <a:cs typeface="Arial" panose="020B0604020202020204" pitchFamily="34" charset="0"/>
              </a:rPr>
              <a:t> gian, </a:t>
            </a:r>
            <a:r>
              <a:rPr lang="vi-VN" altLang="ko-KR" sz="1600" dirty="0" err="1">
                <a:latin typeface="Arial" panose="020B0604020202020204" pitchFamily="34" charset="0"/>
                <a:ea typeface="+mj-ea"/>
                <a:cs typeface="Arial" panose="020B0604020202020204" pitchFamily="34" charset="0"/>
              </a:rPr>
              <a:t>địa</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điểm</a:t>
            </a:r>
            <a:r>
              <a:rPr lang="vi-VN" altLang="ko-KR" sz="1600" dirty="0">
                <a:latin typeface="Arial" panose="020B0604020202020204" pitchFamily="34" charset="0"/>
                <a:ea typeface="+mj-ea"/>
                <a:cs typeface="Arial" panose="020B0604020202020204" pitchFamily="34" charset="0"/>
              </a:rPr>
              <a:t> đăng </a:t>
            </a:r>
            <a:r>
              <a:rPr lang="vi-VN" altLang="ko-KR" sz="1600" dirty="0" err="1">
                <a:latin typeface="Arial" panose="020B0604020202020204" pitchFamily="34" charset="0"/>
                <a:ea typeface="+mj-ea"/>
                <a:cs typeface="Arial" panose="020B0604020202020204" pitchFamily="34" charset="0"/>
              </a:rPr>
              <a:t>ký</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tài</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liệu</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nộp</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dự</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kiến</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sẽ</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được</a:t>
            </a:r>
            <a:r>
              <a:rPr lang="vi-VN" altLang="ko-KR" sz="1600" dirty="0">
                <a:latin typeface="Arial" panose="020B0604020202020204" pitchFamily="34" charset="0"/>
                <a:ea typeface="+mj-ea"/>
                <a:cs typeface="Arial" panose="020B0604020202020204" pitchFamily="34" charset="0"/>
              </a:rPr>
              <a:t> thông </a:t>
            </a:r>
            <a:r>
              <a:rPr lang="vi-VN" altLang="ko-KR" sz="1600" dirty="0" err="1">
                <a:latin typeface="Arial" panose="020B0604020202020204" pitchFamily="34" charset="0"/>
                <a:ea typeface="+mj-ea"/>
                <a:cs typeface="Arial" panose="020B0604020202020204" pitchFamily="34" charset="0"/>
              </a:rPr>
              <a:t>báo</a:t>
            </a:r>
            <a:r>
              <a:rPr lang="vi-VN" altLang="ko-KR" sz="1600" dirty="0">
                <a:latin typeface="Arial" panose="020B0604020202020204" pitchFamily="34" charset="0"/>
                <a:ea typeface="+mj-ea"/>
                <a:cs typeface="Arial" panose="020B0604020202020204" pitchFamily="34" charset="0"/>
              </a:rPr>
              <a:t> trong thông </a:t>
            </a:r>
            <a:r>
              <a:rPr lang="vi-VN" altLang="ko-KR" sz="1600" dirty="0" err="1">
                <a:latin typeface="Arial" panose="020B0604020202020204" pitchFamily="34" charset="0"/>
                <a:ea typeface="+mj-ea"/>
                <a:cs typeface="Arial" panose="020B0604020202020204" pitchFamily="34" charset="0"/>
              </a:rPr>
              <a:t>báo</a:t>
            </a:r>
            <a:r>
              <a:rPr lang="vi-VN"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trên</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trang</a:t>
            </a:r>
            <a:r>
              <a:rPr lang="en-US" altLang="ko-KR" sz="1600" dirty="0">
                <a:latin typeface="Arial" panose="020B0604020202020204" pitchFamily="34" charset="0"/>
                <a:ea typeface="+mj-ea"/>
                <a:cs typeface="Arial" panose="020B0604020202020204" pitchFamily="34" charset="0"/>
              </a:rPr>
              <a:t> </a:t>
            </a:r>
            <a:r>
              <a:rPr lang="en-US" altLang="ko-KR" sz="1600" dirty="0" err="1">
                <a:latin typeface="Arial" panose="020B0604020202020204" pitchFamily="34" charset="0"/>
                <a:ea typeface="+mj-ea"/>
                <a:cs typeface="Arial" panose="020B0604020202020204" pitchFamily="34" charset="0"/>
              </a:rPr>
              <a:t>chủ</a:t>
            </a:r>
            <a:r>
              <a:rPr lang="vi-VN" altLang="ko-KR" sz="1600" dirty="0">
                <a:latin typeface="Arial" panose="020B0604020202020204" pitchFamily="34" charset="0"/>
                <a:ea typeface="+mj-ea"/>
                <a:cs typeface="Arial" panose="020B0604020202020204" pitchFamily="34" charset="0"/>
              </a:rPr>
              <a:t> </a:t>
            </a:r>
            <a:r>
              <a:rPr lang="vi-VN" altLang="ko-KR" sz="1600" dirty="0" err="1">
                <a:latin typeface="Arial" panose="020B0604020202020204" pitchFamily="34" charset="0"/>
                <a:ea typeface="+mj-ea"/>
                <a:cs typeface="Arial" panose="020B0604020202020204" pitchFamily="34" charset="0"/>
              </a:rPr>
              <a:t>trường</a:t>
            </a:r>
            <a:r>
              <a:rPr lang="en-US" altLang="ko-KR" sz="1600" dirty="0">
                <a:latin typeface="Arial" panose="020B0604020202020204" pitchFamily="34" charset="0"/>
                <a:ea typeface="+mj-ea"/>
                <a:cs typeface="Arial" panose="020B0604020202020204" pitchFamily="34" charset="0"/>
              </a:rPr>
              <a:t>.</a:t>
            </a:r>
          </a:p>
          <a:p>
            <a:pPr marL="342900" indent="-342900" algn="l" fontAlgn="base">
              <a:lnSpc>
                <a:spcPct val="120000"/>
              </a:lnSpc>
              <a:buFont typeface="Arial" panose="020B0604020202020204" pitchFamily="34" charset="0"/>
              <a:buChar char="•"/>
            </a:pPr>
            <a:r>
              <a:rPr lang="vi-VN" altLang="ko-KR" sz="1600" dirty="0">
                <a:latin typeface="Arial" panose="020B0604020202020204" pitchFamily="34" charset="0"/>
                <a:cs typeface="Arial" panose="020B0604020202020204" pitchFamily="34" charset="0"/>
              </a:rPr>
              <a:t>Thời gian chi cấp tiền học bổng kì 1 năm học 2021 sẽ được thông báo sau</a:t>
            </a:r>
            <a:endParaRPr lang="ko-KR" altLang="en-US" sz="1600" dirty="0">
              <a:latin typeface="Arial" panose="020B0604020202020204" pitchFamily="34" charset="0"/>
              <a:cs typeface="Arial" panose="020B0604020202020204" pitchFamily="34" charset="0"/>
            </a:endParaRPr>
          </a:p>
        </p:txBody>
      </p:sp>
      <p:graphicFrame>
        <p:nvGraphicFramePr>
          <p:cNvPr id="4" name="표 3"/>
          <p:cNvGraphicFramePr>
            <a:graphicFrameLocks noGrp="1"/>
          </p:cNvGraphicFramePr>
          <p:nvPr>
            <p:extLst>
              <p:ext uri="{D42A27DB-BD31-4B8C-83A1-F6EECF244321}">
                <p14:modId xmlns:p14="http://schemas.microsoft.com/office/powerpoint/2010/main" val="3604625847"/>
              </p:ext>
            </p:extLst>
          </p:nvPr>
        </p:nvGraphicFramePr>
        <p:xfrm>
          <a:off x="1303868" y="982131"/>
          <a:ext cx="10526182" cy="3690366"/>
        </p:xfrm>
        <a:graphic>
          <a:graphicData uri="http://schemas.openxmlformats.org/drawingml/2006/table">
            <a:tbl>
              <a:tblPr firstRow="1" bandRow="1">
                <a:tableStyleId>{5C22544A-7EE6-4342-B048-85BDC9FD1C3A}</a:tableStyleId>
              </a:tblPr>
              <a:tblGrid>
                <a:gridCol w="1736136">
                  <a:extLst>
                    <a:ext uri="{9D8B030D-6E8A-4147-A177-3AD203B41FA5}">
                      <a16:colId xmlns:a16="http://schemas.microsoft.com/office/drawing/2014/main" val="800684826"/>
                    </a:ext>
                  </a:extLst>
                </a:gridCol>
                <a:gridCol w="8790046">
                  <a:extLst>
                    <a:ext uri="{9D8B030D-6E8A-4147-A177-3AD203B41FA5}">
                      <a16:colId xmlns:a16="http://schemas.microsoft.com/office/drawing/2014/main" val="1725013019"/>
                    </a:ext>
                  </a:extLst>
                </a:gridCol>
              </a:tblGrid>
              <a:tr h="451156">
                <a:tc>
                  <a:txBody>
                    <a:bodyPr/>
                    <a:lstStyle/>
                    <a:p>
                      <a:pPr marL="0" marR="0" indent="0" algn="ctr" fontAlgn="base" latinLnBrk="1">
                        <a:lnSpc>
                          <a:spcPct val="160000"/>
                        </a:lnSpc>
                        <a:spcBef>
                          <a:spcPts val="0"/>
                        </a:spcBef>
                        <a:spcAft>
                          <a:spcPts val="0"/>
                        </a:spcAft>
                      </a:pPr>
                      <a:r>
                        <a:rPr lang="en-US" altLang="ko-KR" sz="1800" b="1" kern="0" spc="0" dirty="0" err="1">
                          <a:solidFill>
                            <a:schemeClr val="tx1"/>
                          </a:solidFill>
                          <a:effectLst/>
                          <a:latin typeface="Arial" panose="020B0604020202020204" pitchFamily="34" charset="0"/>
                          <a:ea typeface="+mj-ea"/>
                          <a:cs typeface="Arial" panose="020B0604020202020204" pitchFamily="34" charset="0"/>
                        </a:rPr>
                        <a:t>Phân</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loại</a:t>
                      </a:r>
                      <a:endParaRPr lang="ko-KR" altLang="en-US" sz="1800" kern="0" spc="0" dirty="0">
                        <a:solidFill>
                          <a:schemeClr val="tx1"/>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marL="0" marR="0" indent="0" algn="ctr" fontAlgn="base" latinLnBrk="1">
                        <a:lnSpc>
                          <a:spcPct val="160000"/>
                        </a:lnSpc>
                        <a:spcBef>
                          <a:spcPts val="0"/>
                        </a:spcBef>
                        <a:spcAft>
                          <a:spcPts val="0"/>
                        </a:spcAft>
                      </a:pPr>
                      <a:r>
                        <a:rPr lang="en-US" altLang="ko-KR" sz="1800" b="1" kern="0" spc="0" dirty="0" err="1">
                          <a:solidFill>
                            <a:schemeClr val="tx1"/>
                          </a:solidFill>
                          <a:effectLst/>
                          <a:latin typeface="Arial" panose="020B0604020202020204" pitchFamily="34" charset="0"/>
                          <a:ea typeface="+mj-ea"/>
                          <a:cs typeface="Arial" panose="020B0604020202020204" pitchFamily="34" charset="0"/>
                        </a:rPr>
                        <a:t>Nội</a:t>
                      </a:r>
                      <a:r>
                        <a:rPr lang="en-US" altLang="ko-KR" sz="1800" b="1" kern="0" spc="0" dirty="0">
                          <a:solidFill>
                            <a:schemeClr val="tx1"/>
                          </a:solidFill>
                          <a:effectLst/>
                          <a:latin typeface="Arial" panose="020B0604020202020204" pitchFamily="34" charset="0"/>
                          <a:ea typeface="+mj-ea"/>
                          <a:cs typeface="Arial" panose="020B0604020202020204" pitchFamily="34" charset="0"/>
                        </a:rPr>
                        <a:t> dung</a:t>
                      </a:r>
                      <a:endParaRPr lang="ko-KR" altLang="en-US" sz="1800" kern="0" spc="0" dirty="0">
                        <a:solidFill>
                          <a:schemeClr val="tx1"/>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787023256"/>
                  </a:ext>
                </a:extLst>
              </a:tr>
              <a:tr h="704271">
                <a:tc>
                  <a:txBody>
                    <a:bodyPr/>
                    <a:lstStyle/>
                    <a:p>
                      <a:pPr marL="0" marR="0" indent="0" algn="ctr" fontAlgn="base" latinLnBrk="1">
                        <a:lnSpc>
                          <a:spcPct val="160000"/>
                        </a:lnSpc>
                        <a:spcBef>
                          <a:spcPts val="0"/>
                        </a:spcBef>
                        <a:spcAft>
                          <a:spcPts val="0"/>
                        </a:spcAft>
                      </a:pPr>
                      <a:r>
                        <a:rPr lang="en-GB" altLang="ko-KR" sz="1800" kern="0" spc="0" dirty="0" err="1">
                          <a:solidFill>
                            <a:srgbClr val="000000"/>
                          </a:solidFill>
                          <a:effectLst/>
                          <a:latin typeface="Arial" panose="020B0604020202020204" pitchFamily="34" charset="0"/>
                          <a:ea typeface="+mj-ea"/>
                          <a:cs typeface="Arial" panose="020B0604020202020204" pitchFamily="34" charset="0"/>
                        </a:rPr>
                        <a:t>Tiêu</a:t>
                      </a:r>
                      <a:r>
                        <a:rPr lang="en-GB" altLang="ko-KR" sz="1800" kern="0" spc="0" dirty="0">
                          <a:solidFill>
                            <a:srgbClr val="000000"/>
                          </a:solidFill>
                          <a:effectLst/>
                          <a:latin typeface="Arial" panose="020B0604020202020204" pitchFamily="34" charset="0"/>
                          <a:ea typeface="+mj-ea"/>
                          <a:cs typeface="Arial" panose="020B0604020202020204" pitchFamily="34" charset="0"/>
                        </a:rPr>
                        <a:t> </a:t>
                      </a:r>
                      <a:r>
                        <a:rPr lang="en-GB" altLang="ko-KR" sz="1800" kern="0" spc="0" dirty="0" err="1">
                          <a:solidFill>
                            <a:srgbClr val="000000"/>
                          </a:solidFill>
                          <a:effectLst/>
                          <a:latin typeface="Arial" panose="020B0604020202020204" pitchFamily="34" charset="0"/>
                          <a:ea typeface="+mj-ea"/>
                          <a:cs typeface="Arial" panose="020B0604020202020204" pitchFamily="34" charset="0"/>
                        </a:rPr>
                        <a:t>chuẩn</a:t>
                      </a:r>
                      <a:r>
                        <a:rPr lang="en-GB" altLang="ko-KR" sz="1800" kern="0" spc="0" dirty="0">
                          <a:solidFill>
                            <a:srgbClr val="000000"/>
                          </a:solidFill>
                          <a:effectLst/>
                          <a:latin typeface="Arial" panose="020B0604020202020204" pitchFamily="34" charset="0"/>
                          <a:ea typeface="+mj-ea"/>
                          <a:cs typeface="Arial" panose="020B0604020202020204" pitchFamily="34" charset="0"/>
                        </a:rPr>
                        <a:t> </a:t>
                      </a:r>
                      <a:r>
                        <a:rPr lang="en-GB" altLang="ko-KR" sz="1800" kern="0" spc="0" dirty="0" err="1">
                          <a:solidFill>
                            <a:srgbClr val="000000"/>
                          </a:solidFill>
                          <a:effectLst/>
                          <a:latin typeface="Arial" panose="020B0604020202020204" pitchFamily="34" charset="0"/>
                          <a:ea typeface="+mj-ea"/>
                          <a:cs typeface="Arial" panose="020B0604020202020204" pitchFamily="34" charset="0"/>
                        </a:rPr>
                        <a:t>trợ</a:t>
                      </a:r>
                      <a:r>
                        <a:rPr lang="en-GB" altLang="ko-KR" sz="1800" kern="0" spc="0" dirty="0">
                          <a:solidFill>
                            <a:srgbClr val="000000"/>
                          </a:solidFill>
                          <a:effectLst/>
                          <a:latin typeface="Arial" panose="020B0604020202020204" pitchFamily="34" charset="0"/>
                          <a:ea typeface="+mj-ea"/>
                          <a:cs typeface="Arial" panose="020B0604020202020204" pitchFamily="34" charset="0"/>
                        </a:rPr>
                        <a:t> </a:t>
                      </a:r>
                      <a:r>
                        <a:rPr lang="en-GB" altLang="ko-KR" sz="1800" kern="0" spc="0" dirty="0" err="1">
                          <a:solidFill>
                            <a:srgbClr val="000000"/>
                          </a:solidFill>
                          <a:effectLst/>
                          <a:latin typeface="Arial" panose="020B0604020202020204" pitchFamily="34" charset="0"/>
                          <a:ea typeface="+mj-ea"/>
                          <a:cs typeface="Arial" panose="020B0604020202020204" pitchFamily="34" charset="0"/>
                        </a:rPr>
                        <a:t>cấp</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j-ea"/>
                          <a:cs typeface="Arial" panose="020B0604020202020204" pitchFamily="34" charset="0"/>
                        </a:rPr>
                        <a:t>Đạt</a:t>
                      </a:r>
                      <a:r>
                        <a:rPr lang="en-US" altLang="ko-KR" sz="1800" kern="0" spc="0" dirty="0">
                          <a:solidFill>
                            <a:srgbClr val="000000"/>
                          </a:solidFill>
                          <a:effectLst/>
                          <a:latin typeface="Arial" panose="020B0604020202020204" pitchFamily="34" charset="0"/>
                          <a:ea typeface="+mj-ea"/>
                          <a:cs typeface="Arial" panose="020B0604020202020204" pitchFamily="34" charset="0"/>
                        </a:rPr>
                        <a:t> TOPIK 4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hoặc</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đạt</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thành</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tích</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cao</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hơn</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trên</a:t>
                      </a:r>
                      <a:r>
                        <a:rPr lang="en-US" altLang="ko-KR" sz="1800" kern="0" spc="0" dirty="0">
                          <a:solidFill>
                            <a:srgbClr val="000000"/>
                          </a:solidFill>
                          <a:effectLst/>
                          <a:latin typeface="Arial" panose="020B0604020202020204" pitchFamily="34" charset="0"/>
                          <a:ea typeface="+mj-ea"/>
                          <a:cs typeface="Arial" panose="020B0604020202020204" pitchFamily="34" charset="0"/>
                        </a:rPr>
                        <a:t> TOPIK 4 so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với</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thời</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điểm</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hiện</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tại</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28875814"/>
                  </a:ext>
                </a:extLst>
              </a:tr>
              <a:tr h="397432">
                <a:tc>
                  <a:txBody>
                    <a:bodyPr/>
                    <a:lstStyle/>
                    <a:p>
                      <a:pPr marL="0" marR="0" indent="0" algn="ctr" fontAlgn="base" latinLnBrk="1">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j-ea"/>
                          <a:cs typeface="Arial" panose="020B0604020202020204" pitchFamily="34" charset="0"/>
                        </a:rPr>
                        <a:t>Số</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lần</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cấp</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j-ea"/>
                          <a:cs typeface="Arial" panose="020B0604020202020204" pitchFamily="34" charset="0"/>
                        </a:rPr>
                        <a:t>Tối</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đa</a:t>
                      </a:r>
                      <a:r>
                        <a:rPr lang="en-US" altLang="ko-KR" sz="1800" kern="0" spc="0" dirty="0">
                          <a:solidFill>
                            <a:srgbClr val="000000"/>
                          </a:solidFill>
                          <a:effectLst/>
                          <a:latin typeface="Arial" panose="020B0604020202020204" pitchFamily="34" charset="0"/>
                          <a:ea typeface="+mj-ea"/>
                          <a:cs typeface="Arial" panose="020B0604020202020204" pitchFamily="34" charset="0"/>
                        </a:rPr>
                        <a:t> 2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lần</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trong</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trong</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toàn</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bộ</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thời</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gian</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đi</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học</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5397694"/>
                  </a:ext>
                </a:extLst>
              </a:tr>
              <a:tr h="829358">
                <a:tc>
                  <a:txBody>
                    <a:bodyPr/>
                    <a:lstStyle/>
                    <a:p>
                      <a:pPr marL="0" marR="0" indent="0" algn="ctr" fontAlgn="base" latinLnBrk="1">
                        <a:lnSpc>
                          <a:spcPct val="160000"/>
                        </a:lnSpc>
                        <a:spcBef>
                          <a:spcPts val="0"/>
                        </a:spcBef>
                        <a:spcAft>
                          <a:spcPts val="0"/>
                        </a:spcAft>
                      </a:pPr>
                      <a:r>
                        <a:rPr lang="en-US" altLang="ko-KR" sz="1800" kern="0" spc="0" dirty="0" err="1">
                          <a:solidFill>
                            <a:srgbClr val="000000"/>
                          </a:solidFill>
                          <a:effectLst/>
                          <a:latin typeface="Arial" panose="020B0604020202020204" pitchFamily="34" charset="0"/>
                          <a:ea typeface="+mj-ea"/>
                          <a:cs typeface="Arial" panose="020B0604020202020204" pitchFamily="34" charset="0"/>
                        </a:rPr>
                        <a:t>Số</a:t>
                      </a:r>
                      <a:r>
                        <a:rPr lang="en-US" altLang="ko-KR" sz="1800" kern="0" spc="0" dirty="0">
                          <a:solidFill>
                            <a:srgbClr val="000000"/>
                          </a:solidFill>
                          <a:effectLst/>
                          <a:latin typeface="Arial" panose="020B0604020202020204" pitchFamily="34" charset="0"/>
                          <a:ea typeface="+mj-ea"/>
                          <a:cs typeface="Arial" panose="020B0604020202020204" pitchFamily="34" charset="0"/>
                        </a:rPr>
                        <a:t>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tiền</a:t>
                      </a:r>
                      <a:r>
                        <a:rPr lang="en-US" altLang="ko-KR" sz="1800" kern="0" spc="0" dirty="0">
                          <a:solidFill>
                            <a:srgbClr val="000000"/>
                          </a:solidFill>
                          <a:effectLst/>
                          <a:latin typeface="Arial" panose="020B0604020202020204" pitchFamily="34" charset="0"/>
                          <a:ea typeface="+mj-ea"/>
                          <a:cs typeface="Arial" panose="020B0604020202020204" pitchFamily="34" charset="0"/>
                        </a:rPr>
                        <a:t> chi </a:t>
                      </a:r>
                      <a:r>
                        <a:rPr lang="en-US" altLang="ko-KR" sz="1800" kern="0" spc="0" dirty="0" err="1">
                          <a:solidFill>
                            <a:srgbClr val="000000"/>
                          </a:solidFill>
                          <a:effectLst/>
                          <a:latin typeface="Arial" panose="020B0604020202020204" pitchFamily="34" charset="0"/>
                          <a:ea typeface="+mj-ea"/>
                          <a:cs typeface="Arial" panose="020B0604020202020204" pitchFamily="34" charset="0"/>
                        </a:rPr>
                        <a:t>cấp</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800" b="1" kern="0" spc="0" dirty="0">
                          <a:solidFill>
                            <a:srgbClr val="000000"/>
                          </a:solidFill>
                          <a:effectLst/>
                          <a:latin typeface="Arial" panose="020B0604020202020204" pitchFamily="34" charset="0"/>
                          <a:ea typeface="+mj-ea"/>
                          <a:cs typeface="Arial" panose="020B0604020202020204" pitchFamily="34" charset="0"/>
                        </a:rPr>
                        <a:t>·</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Lần</a:t>
                      </a:r>
                      <a:r>
                        <a:rPr lang="en-US" altLang="ko-KR" sz="1800" b="1" kern="0" spc="0" dirty="0">
                          <a:solidFill>
                            <a:srgbClr val="000000"/>
                          </a:solidFill>
                          <a:effectLst/>
                          <a:latin typeface="Arial" panose="020B0604020202020204" pitchFamily="34" charset="0"/>
                          <a:ea typeface="+mj-ea"/>
                          <a:cs typeface="Arial" panose="020B0604020202020204" pitchFamily="34" charset="0"/>
                        </a:rPr>
                        <a:t> 1</a:t>
                      </a:r>
                      <a:r>
                        <a:rPr lang="ko-KR" altLang="en-US"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a:solidFill>
                            <a:srgbClr val="000000"/>
                          </a:solidFill>
                          <a:effectLst/>
                          <a:latin typeface="Arial" panose="020B0604020202020204" pitchFamily="34" charset="0"/>
                          <a:ea typeface="+mj-ea"/>
                          <a:cs typeface="Arial" panose="020B0604020202020204" pitchFamily="34" charset="0"/>
                        </a:rPr>
                        <a:t>: 300.000 won</a:t>
                      </a:r>
                      <a:r>
                        <a:rPr lang="ko-KR" altLang="en-US"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a:solidFill>
                            <a:srgbClr val="000000"/>
                          </a:solidFill>
                          <a:effectLst/>
                          <a:latin typeface="Arial" panose="020B0604020202020204" pitchFamily="34" charset="0"/>
                          <a:ea typeface="+mj-ea"/>
                          <a:cs typeface="Arial" panose="020B0604020202020204" pitchFamily="34" charset="0"/>
                        </a:rPr>
                        <a:t>(</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nộp</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thành</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tích</a:t>
                      </a:r>
                      <a:r>
                        <a:rPr lang="en-US" altLang="ko-KR" sz="1800" b="1" kern="0" spc="0" dirty="0">
                          <a:solidFill>
                            <a:srgbClr val="000000"/>
                          </a:solidFill>
                          <a:effectLst/>
                          <a:latin typeface="Arial" panose="020B0604020202020204" pitchFamily="34" charset="0"/>
                          <a:ea typeface="+mj-ea"/>
                          <a:cs typeface="Arial" panose="020B0604020202020204" pitchFamily="34" charset="0"/>
                        </a:rPr>
                        <a:t> TOPIK 4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trở</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lên</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từ</a:t>
                      </a:r>
                      <a:r>
                        <a:rPr lang="en-US" altLang="ko-KR" sz="1800" b="1" kern="0" spc="0" dirty="0">
                          <a:solidFill>
                            <a:srgbClr val="000000"/>
                          </a:solidFill>
                          <a:effectLst/>
                          <a:latin typeface="Arial" panose="020B0604020202020204" pitchFamily="34" charset="0"/>
                          <a:ea typeface="+mj-ea"/>
                          <a:cs typeface="Arial" panose="020B0604020202020204" pitchFamily="34" charset="0"/>
                        </a:rPr>
                        <a:t> TOPIK 3</a:t>
                      </a:r>
                      <a:r>
                        <a:rPr lang="ko-KR" altLang="en-US"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lên</a:t>
                      </a:r>
                      <a:r>
                        <a:rPr lang="en-US" altLang="ko-KR" sz="1800" b="1" kern="0" spc="0" dirty="0">
                          <a:solidFill>
                            <a:srgbClr val="000000"/>
                          </a:solidFill>
                          <a:effectLst/>
                          <a:latin typeface="Arial" panose="020B0604020202020204" pitchFamily="34" charset="0"/>
                          <a:ea typeface="+mj-ea"/>
                          <a:cs typeface="Arial" panose="020B0604020202020204" pitchFamily="34" charset="0"/>
                        </a:rPr>
                        <a:t> TOPIK</a:t>
                      </a:r>
                      <a:r>
                        <a:rPr lang="ko-KR" altLang="en-US"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a:solidFill>
                            <a:srgbClr val="000000"/>
                          </a:solidFill>
                          <a:effectLst/>
                          <a:latin typeface="Arial" panose="020B0604020202020204" pitchFamily="34" charset="0"/>
                          <a:ea typeface="+mj-ea"/>
                          <a:cs typeface="Arial" panose="020B0604020202020204" pitchFamily="34" charset="0"/>
                        </a:rPr>
                        <a:t>4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cũng</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vẫn</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có</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thể</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nhận</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học</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bổng</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p>
                      <a:pPr marL="0" marR="0" indent="0" algn="l" fontAlgn="base" latinLnBrk="1">
                        <a:lnSpc>
                          <a:spcPct val="160000"/>
                        </a:lnSpc>
                        <a:spcBef>
                          <a:spcPts val="0"/>
                        </a:spcBef>
                        <a:spcAft>
                          <a:spcPts val="0"/>
                        </a:spcAft>
                      </a:pPr>
                      <a:r>
                        <a:rPr lang="en-US" altLang="ko-KR" sz="1800" b="1" kern="0" spc="0" dirty="0">
                          <a:solidFill>
                            <a:srgbClr val="000000"/>
                          </a:solidFill>
                          <a:effectLst/>
                          <a:latin typeface="Arial" panose="020B0604020202020204" pitchFamily="34" charset="0"/>
                          <a:ea typeface="+mj-ea"/>
                          <a:cs typeface="Arial" panose="020B0604020202020204" pitchFamily="34" charset="0"/>
                        </a:rPr>
                        <a:t>·</a:t>
                      </a:r>
                      <a:r>
                        <a:rPr lang="en-US" altLang="ko-KR" sz="1800" b="1" kern="0" spc="0" dirty="0" err="1">
                          <a:solidFill>
                            <a:srgbClr val="000000"/>
                          </a:solidFill>
                          <a:effectLst/>
                          <a:latin typeface="Arial" panose="020B0604020202020204" pitchFamily="34" charset="0"/>
                          <a:ea typeface="+mj-ea"/>
                          <a:cs typeface="Arial" panose="020B0604020202020204" pitchFamily="34" charset="0"/>
                        </a:rPr>
                        <a:t>Lần</a:t>
                      </a:r>
                      <a:r>
                        <a:rPr lang="en-US" altLang="ko-KR" sz="1800" b="1" kern="0" spc="0" dirty="0">
                          <a:solidFill>
                            <a:srgbClr val="000000"/>
                          </a:solidFill>
                          <a:effectLst/>
                          <a:latin typeface="Arial" panose="020B0604020202020204" pitchFamily="34" charset="0"/>
                          <a:ea typeface="+mj-ea"/>
                          <a:cs typeface="Arial" panose="020B0604020202020204" pitchFamily="34" charset="0"/>
                        </a:rPr>
                        <a:t> 2</a:t>
                      </a:r>
                      <a:r>
                        <a:rPr lang="ko-KR" altLang="en-US"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a:solidFill>
                            <a:srgbClr val="000000"/>
                          </a:solidFill>
                          <a:effectLst/>
                          <a:latin typeface="Arial" panose="020B0604020202020204" pitchFamily="34" charset="0"/>
                          <a:ea typeface="+mj-ea"/>
                          <a:cs typeface="Arial" panose="020B0604020202020204" pitchFamily="34" charset="0"/>
                        </a:rPr>
                        <a:t>: 100.000won</a:t>
                      </a:r>
                      <a:r>
                        <a:rPr lang="ko-KR" altLang="en-US" sz="1800" b="1" kern="0" spc="0" dirty="0">
                          <a:solidFill>
                            <a:srgbClr val="000000"/>
                          </a:solidFill>
                          <a:effectLst/>
                          <a:latin typeface="Arial" panose="020B0604020202020204" pitchFamily="34" charset="0"/>
                          <a:ea typeface="+mj-ea"/>
                          <a:cs typeface="Arial" panose="020B0604020202020204" pitchFamily="34" charset="0"/>
                        </a:rPr>
                        <a:t> </a:t>
                      </a:r>
                      <a:r>
                        <a:rPr lang="en-US" altLang="ko-KR" sz="1800" b="1" kern="0" spc="0" dirty="0">
                          <a:solidFill>
                            <a:srgbClr val="000000"/>
                          </a:solidFill>
                          <a:effectLst/>
                          <a:latin typeface="Arial" panose="020B0604020202020204" pitchFamily="34" charset="0"/>
                          <a:ea typeface="+mj-ea"/>
                          <a:cs typeface="Arial" panose="020B0604020202020204" pitchFamily="34" charset="0"/>
                        </a:rPr>
                        <a:t>(</a:t>
                      </a:r>
                      <a:r>
                        <a:rPr lang="vi-VN" altLang="ko-KR" sz="1800" b="1" kern="0" spc="0" dirty="0" err="1">
                          <a:solidFill>
                            <a:srgbClr val="000000"/>
                          </a:solidFill>
                          <a:effectLst/>
                          <a:latin typeface="Arial" panose="020B0604020202020204" pitchFamily="34" charset="0"/>
                          <a:ea typeface="+mj-ea"/>
                          <a:cs typeface="Arial" panose="020B0604020202020204" pitchFamily="34" charset="0"/>
                        </a:rPr>
                        <a:t>Nộp</a:t>
                      </a:r>
                      <a:r>
                        <a:rPr lang="vi-VN" altLang="ko-KR" sz="1800" b="1" kern="0" spc="0" dirty="0">
                          <a:solidFill>
                            <a:srgbClr val="000000"/>
                          </a:solidFill>
                          <a:effectLst/>
                          <a:latin typeface="Arial" panose="020B0604020202020204" pitchFamily="34" charset="0"/>
                          <a:ea typeface="+mj-ea"/>
                          <a:cs typeface="Arial" panose="020B0604020202020204" pitchFamily="34" charset="0"/>
                        </a:rPr>
                        <a:t> </a:t>
                      </a:r>
                      <a:r>
                        <a:rPr lang="vi-VN" altLang="ko-KR" sz="1800" b="1" kern="0" spc="0" dirty="0" err="1">
                          <a:solidFill>
                            <a:srgbClr val="000000"/>
                          </a:solidFill>
                          <a:effectLst/>
                          <a:latin typeface="Arial" panose="020B0604020202020204" pitchFamily="34" charset="0"/>
                          <a:ea typeface="+mj-ea"/>
                          <a:cs typeface="Arial" panose="020B0604020202020204" pitchFamily="34" charset="0"/>
                        </a:rPr>
                        <a:t>bảng</a:t>
                      </a:r>
                      <a:r>
                        <a:rPr lang="vi-VN" altLang="ko-KR" sz="1800" b="1" kern="0" spc="0" dirty="0">
                          <a:solidFill>
                            <a:srgbClr val="000000"/>
                          </a:solidFill>
                          <a:effectLst/>
                          <a:latin typeface="Arial" panose="020B0604020202020204" pitchFamily="34" charset="0"/>
                          <a:ea typeface="+mj-ea"/>
                          <a:cs typeface="Arial" panose="020B0604020202020204" pitchFamily="34" charset="0"/>
                        </a:rPr>
                        <a:t> </a:t>
                      </a:r>
                      <a:r>
                        <a:rPr lang="vi-VN" altLang="ko-KR" sz="1800" b="1" kern="0" spc="0" dirty="0" err="1">
                          <a:solidFill>
                            <a:srgbClr val="000000"/>
                          </a:solidFill>
                          <a:effectLst/>
                          <a:latin typeface="Arial" panose="020B0604020202020204" pitchFamily="34" charset="0"/>
                          <a:ea typeface="+mj-ea"/>
                          <a:cs typeface="Arial" panose="020B0604020202020204" pitchFamily="34" charset="0"/>
                        </a:rPr>
                        <a:t>điểm</a:t>
                      </a:r>
                      <a:r>
                        <a:rPr lang="vi-VN" altLang="ko-KR" sz="1800" b="1" kern="0" spc="0" dirty="0">
                          <a:solidFill>
                            <a:srgbClr val="000000"/>
                          </a:solidFill>
                          <a:effectLst/>
                          <a:latin typeface="Arial" panose="020B0604020202020204" pitchFamily="34" charset="0"/>
                          <a:ea typeface="+mj-ea"/>
                          <a:cs typeface="Arial" panose="020B0604020202020204" pitchFamily="34" charset="0"/>
                        </a:rPr>
                        <a:t> cao hơn </a:t>
                      </a:r>
                      <a:r>
                        <a:rPr lang="vi-VN" altLang="ko-KR" sz="1800" b="1" kern="0" spc="0" dirty="0" err="1">
                          <a:solidFill>
                            <a:srgbClr val="000000"/>
                          </a:solidFill>
                          <a:effectLst/>
                          <a:latin typeface="Arial" panose="020B0604020202020204" pitchFamily="34" charset="0"/>
                          <a:ea typeface="+mj-ea"/>
                          <a:cs typeface="Arial" panose="020B0604020202020204" pitchFamily="34" charset="0"/>
                        </a:rPr>
                        <a:t>lần</a:t>
                      </a:r>
                      <a:r>
                        <a:rPr lang="vi-VN" altLang="ko-KR" sz="1800" b="1" kern="0" spc="0" dirty="0">
                          <a:solidFill>
                            <a:srgbClr val="000000"/>
                          </a:solidFill>
                          <a:effectLst/>
                          <a:latin typeface="Arial" panose="020B0604020202020204" pitchFamily="34" charset="0"/>
                          <a:ea typeface="+mj-ea"/>
                          <a:cs typeface="Arial" panose="020B0604020202020204" pitchFamily="34" charset="0"/>
                        </a:rPr>
                        <a:t> 1</a:t>
                      </a:r>
                      <a:r>
                        <a:rPr lang="en-US" altLang="ko-KR" sz="1800" b="1" kern="0" spc="0" dirty="0">
                          <a:solidFill>
                            <a:srgbClr val="000000"/>
                          </a:solidFill>
                          <a:effectLst/>
                          <a:latin typeface="Arial" panose="020B0604020202020204" pitchFamily="34" charset="0"/>
                          <a:ea typeface="+mj-ea"/>
                          <a:cs typeface="Arial" panose="020B0604020202020204" pitchFamily="34" charset="0"/>
                        </a:rPr>
                        <a:t>) </a:t>
                      </a:r>
                      <a:endParaRPr lang="ko-KR" altLang="en-US" sz="1800" kern="0" spc="0" dirty="0">
                        <a:solidFill>
                          <a:srgbClr val="000000"/>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9653666"/>
                  </a:ext>
                </a:extLst>
              </a:tr>
              <a:tr h="447565">
                <a:tc>
                  <a:txBody>
                    <a:bodyPr/>
                    <a:lstStyle/>
                    <a:p>
                      <a:pPr marL="0" marR="0" indent="0" algn="ctr" fontAlgn="base" latinLnBrk="1">
                        <a:lnSpc>
                          <a:spcPct val="160000"/>
                        </a:lnSpc>
                        <a:spcBef>
                          <a:spcPts val="0"/>
                        </a:spcBef>
                        <a:spcAft>
                          <a:spcPts val="0"/>
                        </a:spcAft>
                      </a:pPr>
                      <a:r>
                        <a:rPr lang="en-US" altLang="ko-KR" sz="1800" b="0" kern="0" spc="0" dirty="0" err="1">
                          <a:solidFill>
                            <a:schemeClr val="tx1"/>
                          </a:solidFill>
                          <a:effectLst/>
                          <a:latin typeface="Arial" panose="020B0604020202020204" pitchFamily="34" charset="0"/>
                          <a:ea typeface="+mj-ea"/>
                          <a:cs typeface="Arial" panose="020B0604020202020204" pitchFamily="34" charset="0"/>
                        </a:rPr>
                        <a:t>Khác</a:t>
                      </a:r>
                      <a:endParaRPr lang="ko-KR" altLang="en-US" sz="1800" b="0" kern="0" spc="0" dirty="0">
                        <a:solidFill>
                          <a:schemeClr val="tx1"/>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800" b="1" kern="0" spc="0" dirty="0" err="1">
                          <a:solidFill>
                            <a:schemeClr val="tx1"/>
                          </a:solidFill>
                          <a:effectLst/>
                          <a:latin typeface="Arial" panose="020B0604020202020204" pitchFamily="34" charset="0"/>
                          <a:ea typeface="+mj-ea"/>
                          <a:cs typeface="Arial" panose="020B0604020202020204" pitchFamily="34" charset="0"/>
                        </a:rPr>
                        <a:t>Phải</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là</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thành</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tích</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đạt</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được</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sau</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khi</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nhập</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học</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trường</a:t>
                      </a:r>
                      <a:r>
                        <a:rPr lang="en-US" altLang="ko-KR" sz="1800" b="1" kern="0" spc="0" dirty="0">
                          <a:solidFill>
                            <a:schemeClr val="tx1"/>
                          </a:solidFill>
                          <a:effectLst/>
                          <a:latin typeface="Arial" panose="020B0604020202020204" pitchFamily="34" charset="0"/>
                          <a:ea typeface="+mj-ea"/>
                          <a:cs typeface="Arial" panose="020B0604020202020204" pitchFamily="34" charset="0"/>
                        </a:rPr>
                        <a:t> </a:t>
                      </a:r>
                      <a:r>
                        <a:rPr lang="en-US" altLang="ko-KR" sz="1800" b="1" kern="0" spc="0" dirty="0" err="1">
                          <a:solidFill>
                            <a:schemeClr val="tx1"/>
                          </a:solidFill>
                          <a:effectLst/>
                          <a:latin typeface="Arial" panose="020B0604020202020204" pitchFamily="34" charset="0"/>
                          <a:ea typeface="+mj-ea"/>
                          <a:cs typeface="Arial" panose="020B0604020202020204" pitchFamily="34" charset="0"/>
                        </a:rPr>
                        <a:t>này</a:t>
                      </a:r>
                      <a:endParaRPr lang="ko-KR" altLang="en-US" sz="1800" b="1" kern="0" spc="0" dirty="0">
                        <a:solidFill>
                          <a:schemeClr val="tx1"/>
                        </a:solidFill>
                        <a:effectLst/>
                        <a:latin typeface="Arial" panose="020B0604020202020204" pitchFamily="34" charset="0"/>
                        <a:ea typeface="+mj-ea"/>
                        <a:cs typeface="Arial" panose="020B0604020202020204" pitchFamily="34" charset="0"/>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3192324"/>
                  </a:ext>
                </a:extLst>
              </a:tr>
            </a:tbl>
          </a:graphicData>
        </a:graphic>
      </p:graphicFrame>
      <p:sp>
        <p:nvSpPr>
          <p:cNvPr id="11" name="TextBox 10"/>
          <p:cNvSpPr txBox="1"/>
          <p:nvPr/>
        </p:nvSpPr>
        <p:spPr>
          <a:xfrm>
            <a:off x="605641" y="571832"/>
            <a:ext cx="2762710" cy="400110"/>
          </a:xfrm>
          <a:prstGeom prst="rect">
            <a:avLst/>
          </a:prstGeom>
          <a:noFill/>
        </p:spPr>
        <p:txBody>
          <a:bodyPr wrap="square" rtlCol="0">
            <a:spAutoFit/>
          </a:bodyPr>
          <a:lstStyle/>
          <a:p>
            <a:r>
              <a:rPr lang="en-US" altLang="ko-KR" sz="2000" b="1" dirty="0" err="1">
                <a:latin typeface="Arial" panose="020B0604020202020204" pitchFamily="34" charset="0"/>
                <a:cs typeface="Arial" panose="020B0604020202020204" pitchFamily="34" charset="0"/>
              </a:rPr>
              <a:t>Học</a:t>
            </a:r>
            <a:r>
              <a:rPr lang="en-US" altLang="ko-KR" sz="2000" b="1" dirty="0">
                <a:latin typeface="Arial" panose="020B0604020202020204" pitchFamily="34" charset="0"/>
                <a:cs typeface="Arial" panose="020B0604020202020204" pitchFamily="34" charset="0"/>
              </a:rPr>
              <a:t> </a:t>
            </a:r>
            <a:r>
              <a:rPr lang="en-US" altLang="ko-KR" sz="2000" b="1" dirty="0" err="1">
                <a:latin typeface="Arial" panose="020B0604020202020204" pitchFamily="34" charset="0"/>
                <a:cs typeface="Arial" panose="020B0604020202020204" pitchFamily="34" charset="0"/>
              </a:rPr>
              <a:t>bổng</a:t>
            </a:r>
            <a:r>
              <a:rPr lang="en-US" altLang="ko-KR" sz="2000" b="1" dirty="0">
                <a:latin typeface="Arial" panose="020B0604020202020204" pitchFamily="34" charset="0"/>
                <a:cs typeface="Arial" panose="020B0604020202020204" pitchFamily="34" charset="0"/>
              </a:rPr>
              <a:t> TOPIK</a:t>
            </a:r>
            <a:endParaRPr lang="ko-KR" altLang="en-US" sz="2000" b="1" dirty="0">
              <a:latin typeface="Arial" panose="020B0604020202020204" pitchFamily="34" charset="0"/>
              <a:cs typeface="Arial" panose="020B0604020202020204" pitchFamily="34" charset="0"/>
            </a:endParaRPr>
          </a:p>
        </p:txBody>
      </p:sp>
      <p:sp>
        <p:nvSpPr>
          <p:cNvPr id="5" name="TextBox 4"/>
          <p:cNvSpPr txBox="1"/>
          <p:nvPr/>
        </p:nvSpPr>
        <p:spPr>
          <a:xfrm>
            <a:off x="4711960" y="269586"/>
            <a:ext cx="6117770" cy="646331"/>
          </a:xfrm>
          <a:prstGeom prst="rect">
            <a:avLst/>
          </a:prstGeom>
          <a:solidFill>
            <a:srgbClr val="FFFF00"/>
          </a:solidFill>
        </p:spPr>
        <p:txBody>
          <a:bodyPr wrap="square" rtlCol="0">
            <a:spAutoFit/>
          </a:bodyPr>
          <a:lstStyle/>
          <a:p>
            <a:r>
              <a:rPr lang="ko-KR" altLang="en-US"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Tiền</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thưởng</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tối</a:t>
            </a:r>
            <a:r>
              <a:rPr lang="vi-VN" altLang="ko-KR" b="1" dirty="0">
                <a:latin typeface="Arial" panose="020B0604020202020204" pitchFamily="34" charset="0"/>
                <a:cs typeface="Arial" panose="020B0604020202020204" pitchFamily="34" charset="0"/>
              </a:rPr>
              <a:t> đa </a:t>
            </a:r>
            <a:r>
              <a:rPr lang="vi-VN" altLang="ko-KR" b="1" dirty="0" err="1">
                <a:latin typeface="Arial" panose="020B0604020202020204" pitchFamily="34" charset="0"/>
                <a:cs typeface="Arial" panose="020B0604020202020204" pitchFamily="34" charset="0"/>
              </a:rPr>
              <a:t>mà</a:t>
            </a:r>
            <a:r>
              <a:rPr lang="vi-VN" altLang="ko-KR" b="1" dirty="0">
                <a:latin typeface="Arial" panose="020B0604020202020204" pitchFamily="34" charset="0"/>
                <a:cs typeface="Arial" panose="020B0604020202020204" pitchFamily="34" charset="0"/>
              </a:rPr>
              <a:t> sinh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viên</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có</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thể</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nhận</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được</a:t>
            </a:r>
            <a:r>
              <a:rPr lang="vi-VN" altLang="ko-KR" b="1" dirty="0">
                <a:latin typeface="Arial" panose="020B0604020202020204" pitchFamily="34" charset="0"/>
                <a:cs typeface="Arial" panose="020B0604020202020204" pitchFamily="34" charset="0"/>
              </a:rPr>
              <a:t> trong </a:t>
            </a:r>
            <a:r>
              <a:rPr lang="vi-VN" altLang="ko-KR" b="1" dirty="0" err="1">
                <a:latin typeface="Arial" panose="020B0604020202020204" pitchFamily="34" charset="0"/>
                <a:cs typeface="Arial" panose="020B0604020202020204" pitchFamily="34" charset="0"/>
              </a:rPr>
              <a:t>thời</a:t>
            </a:r>
            <a:r>
              <a:rPr lang="vi-VN" altLang="ko-KR" b="1" dirty="0">
                <a:latin typeface="Arial" panose="020B0604020202020204" pitchFamily="34" charset="0"/>
                <a:cs typeface="Arial" panose="020B0604020202020204" pitchFamily="34" charset="0"/>
              </a:rPr>
              <a:t> gian đi </a:t>
            </a:r>
            <a:r>
              <a:rPr lang="vi-VN" altLang="ko-KR" b="1" dirty="0" err="1">
                <a:latin typeface="Arial" panose="020B0604020202020204" pitchFamily="34" charset="0"/>
                <a:cs typeface="Arial" panose="020B0604020202020204" pitchFamily="34" charset="0"/>
              </a:rPr>
              <a:t>học</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là</a:t>
            </a:r>
            <a:r>
              <a:rPr lang="vi-VN" altLang="ko-KR" b="1" dirty="0">
                <a:latin typeface="Arial" panose="020B0604020202020204" pitchFamily="34" charset="0"/>
                <a:cs typeface="Arial" panose="020B0604020202020204" pitchFamily="34" charset="0"/>
              </a:rPr>
              <a:t> 400.000 </a:t>
            </a:r>
            <a:r>
              <a:rPr lang="vi-VN" altLang="ko-KR" b="1" dirty="0" err="1">
                <a:latin typeface="Arial" panose="020B0604020202020204" pitchFamily="34" charset="0"/>
                <a:cs typeface="Arial" panose="020B0604020202020204" pitchFamily="34" charset="0"/>
              </a:rPr>
              <a:t>won</a:t>
            </a:r>
            <a:endParaRPr lang="ko-KR"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022476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43"/>
          <p:cNvSpPr/>
          <p:nvPr/>
        </p:nvSpPr>
        <p:spPr>
          <a:xfrm>
            <a:off x="0" y="-15931"/>
            <a:ext cx="12521682" cy="759238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제목 1"/>
          <p:cNvSpPr>
            <a:spLocks noGrp="1"/>
          </p:cNvSpPr>
          <p:nvPr>
            <p:ph type="title"/>
          </p:nvPr>
        </p:nvSpPr>
        <p:spPr>
          <a:xfrm>
            <a:off x="1295402" y="1140030"/>
            <a:ext cx="10325098" cy="866899"/>
          </a:xfrm>
        </p:spPr>
        <p:txBody>
          <a:bodyPr>
            <a:normAutofit fontScale="90000"/>
          </a:bodyPr>
          <a:lstStyle/>
          <a:p>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bổng</a:t>
            </a:r>
            <a:r>
              <a:rPr lang="en-US" altLang="ko-KR" dirty="0">
                <a:latin typeface="Arial" panose="020B0604020202020204" pitchFamily="34" charset="0"/>
                <a:cs typeface="Arial" panose="020B0604020202020204" pitchFamily="34" charset="0"/>
              </a:rPr>
              <a:t> GKS (Global Korea Scholarship)</a:t>
            </a:r>
            <a:endParaRPr lang="ko-KR" altLang="en-US" dirty="0">
              <a:latin typeface="Arial" panose="020B0604020202020204" pitchFamily="34" charset="0"/>
              <a:cs typeface="Arial" panose="020B0604020202020204" pitchFamily="34" charset="0"/>
            </a:endParaRPr>
          </a:p>
        </p:txBody>
      </p:sp>
      <p:sp>
        <p:nvSpPr>
          <p:cNvPr id="3" name="내용 개체 틀 2"/>
          <p:cNvSpPr>
            <a:spLocks noGrp="1"/>
          </p:cNvSpPr>
          <p:nvPr>
            <p:ph idx="1"/>
          </p:nvPr>
        </p:nvSpPr>
        <p:spPr>
          <a:xfrm>
            <a:off x="1295401" y="2446318"/>
            <a:ext cx="9601196" cy="3515096"/>
          </a:xfrm>
        </p:spPr>
        <p:txBody>
          <a:bodyPr>
            <a:noAutofit/>
          </a:bodyPr>
          <a:lstStyle/>
          <a:p>
            <a:pPr>
              <a:lnSpc>
                <a:spcPct val="150000"/>
              </a:lnSpc>
              <a:buFont typeface="Wingdings" panose="05000000000000000000" pitchFamily="2" charset="2"/>
              <a:buChar char="l"/>
            </a:pPr>
            <a:r>
              <a:rPr lang="vi-VN" altLang="ko-KR" sz="2000" dirty="0">
                <a:latin typeface="Arial" panose="020B0604020202020204" pitchFamily="34" charset="0"/>
                <a:cs typeface="Arial" panose="020B0604020202020204" pitchFamily="34" charset="0"/>
              </a:rPr>
              <a:t>Cơ quan tổ chức: Viện giáo dục quốc gia của Bộ Giáo dục Quốc gia</a:t>
            </a:r>
            <a:endParaRPr lang="en-US" altLang="ko-KR" sz="20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l"/>
            </a:pPr>
            <a:r>
              <a:rPr lang="vi-VN" altLang="ko-KR" sz="2000" dirty="0">
                <a:latin typeface="Arial" panose="020B0604020202020204" pitchFamily="34" charset="0"/>
                <a:cs typeface="Arial" panose="020B0604020202020204" pitchFamily="34" charset="0"/>
              </a:rPr>
              <a:t>Điều kiện đăng ký : Vui lòng tham khảo thông báo đăng ký học bổng GKS trong học kỳ 1 của năm 2021 ( đính kèm link)</a:t>
            </a:r>
            <a:endParaRPr lang="en-US" altLang="ko-KR" sz="20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l"/>
            </a:pPr>
            <a:r>
              <a:rPr lang="en-GB" altLang="ko-KR" sz="2000" dirty="0" err="1">
                <a:latin typeface="Arial" panose="020B0604020202020204" pitchFamily="34" charset="0"/>
                <a:cs typeface="Arial" panose="020B0604020202020204" pitchFamily="34" charset="0"/>
              </a:rPr>
              <a:t>Nội</a:t>
            </a:r>
            <a:r>
              <a:rPr lang="en-GB" altLang="ko-KR" sz="2000" dirty="0">
                <a:latin typeface="Arial" panose="020B0604020202020204" pitchFamily="34" charset="0"/>
                <a:cs typeface="Arial" panose="020B0604020202020204" pitchFamily="34" charset="0"/>
              </a:rPr>
              <a:t> dung </a:t>
            </a:r>
            <a:r>
              <a:rPr lang="en-GB" altLang="ko-KR" sz="2000" dirty="0" err="1">
                <a:latin typeface="Arial" panose="020B0604020202020204" pitchFamily="34" charset="0"/>
                <a:cs typeface="Arial" panose="020B0604020202020204" pitchFamily="34" charset="0"/>
              </a:rPr>
              <a:t>hỗ</a:t>
            </a:r>
            <a:r>
              <a:rPr lang="en-GB" altLang="ko-KR" sz="2000" dirty="0">
                <a:latin typeface="Arial" panose="020B0604020202020204" pitchFamily="34" charset="0"/>
                <a:cs typeface="Arial" panose="020B0604020202020204" pitchFamily="34" charset="0"/>
              </a:rPr>
              <a:t> </a:t>
            </a:r>
            <a:r>
              <a:rPr lang="en-GB" altLang="ko-KR" sz="2000" dirty="0" err="1">
                <a:latin typeface="Arial" panose="020B0604020202020204" pitchFamily="34" charset="0"/>
                <a:cs typeface="Arial" panose="020B0604020202020204" pitchFamily="34" charset="0"/>
              </a:rPr>
              <a:t>trợ</a:t>
            </a:r>
            <a:r>
              <a:rPr lang="en-GB" altLang="ko-KR" sz="2000" dirty="0">
                <a:latin typeface="Arial" panose="020B0604020202020204" pitchFamily="34" charset="0"/>
                <a:cs typeface="Arial" panose="020B0604020202020204" pitchFamily="34" charset="0"/>
              </a:rPr>
              <a:t>: 5 </a:t>
            </a:r>
            <a:r>
              <a:rPr lang="en-GB" altLang="ko-KR" sz="2000" dirty="0" err="1">
                <a:latin typeface="Arial" panose="020B0604020202020204" pitchFamily="34" charset="0"/>
                <a:cs typeface="Arial" panose="020B0604020202020204" pitchFamily="34" charset="0"/>
              </a:rPr>
              <a:t>triệu</a:t>
            </a:r>
            <a:r>
              <a:rPr lang="en-GB" altLang="ko-KR" sz="2000" dirty="0">
                <a:latin typeface="Arial" panose="020B0604020202020204" pitchFamily="34" charset="0"/>
                <a:cs typeface="Arial" panose="020B0604020202020204" pitchFamily="34" charset="0"/>
              </a:rPr>
              <a:t> won (</a:t>
            </a:r>
            <a:r>
              <a:rPr lang="en-GB" altLang="ko-KR" sz="2000" dirty="0" err="1">
                <a:latin typeface="Arial" panose="020B0604020202020204" pitchFamily="34" charset="0"/>
                <a:cs typeface="Arial" panose="020B0604020202020204" pitchFamily="34" charset="0"/>
              </a:rPr>
              <a:t>tháng</a:t>
            </a:r>
            <a:r>
              <a:rPr lang="en-GB" altLang="ko-KR" sz="2000" dirty="0">
                <a:latin typeface="Arial" panose="020B0604020202020204" pitchFamily="34" charset="0"/>
                <a:cs typeface="Arial" panose="020B0604020202020204" pitchFamily="34" charset="0"/>
              </a:rPr>
              <a:t> 500.000 won / 10 </a:t>
            </a:r>
            <a:r>
              <a:rPr lang="en-GB" altLang="ko-KR" sz="2000" dirty="0" err="1">
                <a:latin typeface="Arial" panose="020B0604020202020204" pitchFamily="34" charset="0"/>
                <a:cs typeface="Arial" panose="020B0604020202020204" pitchFamily="34" charset="0"/>
              </a:rPr>
              <a:t>tháng</a:t>
            </a:r>
            <a:r>
              <a:rPr lang="en-GB" altLang="ko-KR" sz="2000" dirty="0">
                <a:latin typeface="Arial" panose="020B0604020202020204" pitchFamily="34" charset="0"/>
                <a:cs typeface="Arial" panose="020B0604020202020204" pitchFamily="34" charset="0"/>
              </a:rPr>
              <a:t>)</a:t>
            </a:r>
            <a:endParaRPr lang="en-US" altLang="ko-KR" sz="2000" dirty="0">
              <a:latin typeface="Arial" panose="020B0604020202020204" pitchFamily="34" charset="0"/>
              <a:cs typeface="Arial" panose="020B0604020202020204" pitchFamily="34" charset="0"/>
            </a:endParaRPr>
          </a:p>
          <a:p>
            <a:pPr>
              <a:lnSpc>
                <a:spcPct val="150000"/>
              </a:lnSpc>
            </a:pPr>
            <a:r>
              <a:rPr lang="en-US" altLang="ko-KR" sz="2000" dirty="0">
                <a:latin typeface="Arial" panose="020B0604020202020204" pitchFamily="34" charset="0"/>
                <a:cs typeface="Arial" panose="020B0604020202020204" pitchFamily="34" charset="0"/>
              </a:rPr>
              <a:t>Link</a:t>
            </a:r>
            <a:r>
              <a:rPr lang="ko-KR" altLang="en-US" sz="2000" dirty="0">
                <a:latin typeface="Arial" panose="020B0604020202020204" pitchFamily="34" charset="0"/>
                <a:cs typeface="Arial" panose="020B0604020202020204" pitchFamily="34" charset="0"/>
              </a:rPr>
              <a:t> </a:t>
            </a:r>
            <a:r>
              <a:rPr lang="en-US" altLang="ko-KR" sz="2000" dirty="0">
                <a:latin typeface="Arial" panose="020B0604020202020204" pitchFamily="34" charset="0"/>
                <a:cs typeface="Arial" panose="020B0604020202020204" pitchFamily="34" charset="0"/>
              </a:rPr>
              <a:t>: </a:t>
            </a:r>
            <a:r>
              <a:rPr lang="en-US" altLang="ko-KR" sz="2000" dirty="0">
                <a:hlinkClick r:id="rId2"/>
              </a:rPr>
              <a:t>http://www.studyinkorea.go.kr/ko/sub/gks/selectBoardArticle.do</a:t>
            </a:r>
            <a:endParaRPr lang="en-US" altLang="ko-KR" sz="2000" dirty="0">
              <a:latin typeface="Arial" panose="020B0604020202020204" pitchFamily="34" charset="0"/>
              <a:cs typeface="Arial" panose="020B0604020202020204" pitchFamily="34" charset="0"/>
            </a:endParaRPr>
          </a:p>
          <a:p>
            <a:pPr marL="0" indent="0">
              <a:lnSpc>
                <a:spcPct val="150000"/>
              </a:lnSpc>
              <a:buNone/>
            </a:pPr>
            <a:r>
              <a:rPr lang="en-US" altLang="ko-KR" sz="2000" dirty="0">
                <a:latin typeface="Arial" panose="020B0604020202020204" pitchFamily="34" charset="0"/>
                <a:cs typeface="Arial" panose="020B0604020202020204" pitchFamily="34" charset="0"/>
              </a:rPr>
              <a:t>   </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r>
              <a:rPr lang="en-US" altLang="ko-KR"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3709607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751662" y="2430386"/>
            <a:ext cx="10874282" cy="830997"/>
          </a:xfrm>
          <a:prstGeom prst="rect">
            <a:avLst/>
          </a:prstGeom>
          <a:noFill/>
        </p:spPr>
        <p:txBody>
          <a:bodyPr wrap="square" rtlCol="0">
            <a:spAutoFit/>
          </a:bodyPr>
          <a:lstStyle/>
          <a:p>
            <a:r>
              <a:rPr lang="en-US" altLang="ko-KR" sz="4800" dirty="0">
                <a:solidFill>
                  <a:schemeClr val="accent5">
                    <a:lumMod val="50000"/>
                  </a:schemeClr>
                </a:solidFill>
              </a:rPr>
              <a:t>VI</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Hướng</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dẫn</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bảo</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hiểm</a:t>
            </a:r>
            <a:r>
              <a:rPr lang="en-US" altLang="ko-KR" sz="4800" dirty="0">
                <a:solidFill>
                  <a:schemeClr val="accent5">
                    <a:lumMod val="50000"/>
                  </a:schemeClr>
                </a:solidFill>
                <a:latin typeface="Arial" panose="020B0604020202020204" pitchFamily="34" charset="0"/>
                <a:cs typeface="Arial" panose="020B0604020202020204" pitchFamily="34" charset="0"/>
              </a:rPr>
              <a:t> du </a:t>
            </a:r>
            <a:r>
              <a:rPr lang="en-US" altLang="ko-KR" sz="4800" dirty="0" err="1">
                <a:solidFill>
                  <a:schemeClr val="accent5">
                    <a:lumMod val="50000"/>
                  </a:schemeClr>
                </a:solidFill>
                <a:latin typeface="Arial" panose="020B0604020202020204" pitchFamily="34" charset="0"/>
                <a:cs typeface="Arial" panose="020B0604020202020204" pitchFamily="34" charset="0"/>
              </a:rPr>
              <a:t>học</a:t>
            </a:r>
            <a:r>
              <a:rPr lang="en-US"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err="1">
                <a:solidFill>
                  <a:schemeClr val="accent5">
                    <a:lumMod val="50000"/>
                  </a:schemeClr>
                </a:solidFill>
                <a:latin typeface="Arial" panose="020B0604020202020204" pitchFamily="34" charset="0"/>
                <a:cs typeface="Arial" panose="020B0604020202020204" pitchFamily="34" charset="0"/>
              </a:rPr>
              <a:t>sinh</a:t>
            </a:r>
            <a:endParaRPr lang="ko-KR" altLang="en-US" sz="4800" dirty="0">
              <a:solidFill>
                <a:schemeClr val="accent5">
                  <a:lumMod val="50000"/>
                </a:schemeClr>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79282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088644" y="629988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954107"/>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1. </a:t>
            </a:r>
            <a:r>
              <a:rPr lang="vi-VN" altLang="ko-KR" sz="2800" dirty="0">
                <a:solidFill>
                  <a:srgbClr val="002060"/>
                </a:solidFill>
                <a:latin typeface="Arial" panose="020B0604020202020204" pitchFamily="34" charset="0"/>
                <a:cs typeface="Arial" panose="020B0604020202020204" pitchFamily="34" charset="0"/>
              </a:rPr>
              <a:t>Tiến hành đăng ký bảo hiểm bắt buộc đối với toàn bộ sinh viên người nước ngoài</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78</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9" name="Rectangle 4"/>
          <p:cNvSpPr>
            <a:spLocks noChangeArrowheads="1"/>
          </p:cNvSpPr>
          <p:nvPr/>
        </p:nvSpPr>
        <p:spPr bwMode="auto">
          <a:xfrm>
            <a:off x="-1" y="598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5" name="TextBox 14"/>
          <p:cNvSpPr txBox="1"/>
          <p:nvPr/>
        </p:nvSpPr>
        <p:spPr>
          <a:xfrm>
            <a:off x="277605" y="1123332"/>
            <a:ext cx="11248736" cy="484760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vi-VN" altLang="ko-KR" sz="1600" dirty="0">
                <a:solidFill>
                  <a:srgbClr val="002060"/>
                </a:solidFill>
                <a:latin typeface="Arial" panose="020B0604020202020204" pitchFamily="34" charset="0"/>
                <a:cs typeface="Arial" panose="020B0604020202020204" pitchFamily="34" charset="0"/>
              </a:rPr>
              <a:t>Ngày bắt đầu</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01.03.2021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a:t>
            </a:r>
            <a:r>
              <a:rPr lang="vi-VN" altLang="ko-KR" sz="1600" dirty="0">
                <a:solidFill>
                  <a:srgbClr val="002060"/>
                </a:solidFill>
                <a:latin typeface="Arial" panose="020B0604020202020204" pitchFamily="34" charset="0"/>
                <a:cs typeface="Arial" panose="020B0604020202020204" pitchFamily="34" charset="0"/>
              </a:rPr>
              <a:t>Thời điểm gia nhập bảo hiểm</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재외국민</a:t>
            </a: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재외동포</a:t>
            </a:r>
            <a:r>
              <a:rPr lang="en-US" altLang="ko-KR" sz="1600" dirty="0">
                <a:solidFill>
                  <a:srgbClr val="002060"/>
                </a:solidFill>
                <a:latin typeface="Arial" panose="020B0604020202020204" pitchFamily="34" charset="0"/>
                <a:cs typeface="Arial" panose="020B0604020202020204" pitchFamily="34" charset="0"/>
              </a:rPr>
              <a:t>(F-4)</a:t>
            </a:r>
            <a:r>
              <a:rPr lang="ko-KR" altLang="en-US" sz="1600" dirty="0">
                <a:solidFill>
                  <a:srgbClr val="002060"/>
                </a:solidFill>
                <a:latin typeface="Arial" panose="020B0604020202020204" pitchFamily="34" charset="0"/>
                <a:cs typeface="Arial" panose="020B0604020202020204" pitchFamily="34" charset="0"/>
              </a:rPr>
              <a:t>의 경우 재학증명서를 제출해야 함</a:t>
            </a: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(3) </a:t>
            </a:r>
            <a:r>
              <a:rPr lang="ko-KR" altLang="en-US" sz="1600" dirty="0">
                <a:solidFill>
                  <a:srgbClr val="002060"/>
                </a:solidFill>
                <a:latin typeface="Arial" panose="020B0604020202020204" pitchFamily="34" charset="0"/>
                <a:cs typeface="Arial" panose="020B0604020202020204" pitchFamily="34" charset="0"/>
              </a:rPr>
              <a:t>건강보험 신규가입자</a:t>
            </a:r>
            <a:r>
              <a:rPr lang="en-US" altLang="ko-KR" sz="1600" dirty="0">
                <a:solidFill>
                  <a:srgbClr val="002060"/>
                </a:solidFill>
                <a:latin typeface="Arial" panose="020B0604020202020204" pitchFamily="34" charset="0"/>
                <a:cs typeface="Arial" panose="020B0604020202020204" pitchFamily="34" charset="0"/>
              </a:rPr>
              <a:t>(21.3.1) </a:t>
            </a:r>
            <a:r>
              <a:rPr lang="ko-KR" altLang="en-US" sz="1600" dirty="0">
                <a:solidFill>
                  <a:srgbClr val="002060"/>
                </a:solidFill>
                <a:latin typeface="Arial" panose="020B0604020202020204" pitchFamily="34" charset="0"/>
                <a:cs typeface="Arial" panose="020B0604020202020204" pitchFamily="34" charset="0"/>
              </a:rPr>
              <a:t>보험료</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latin typeface="Arial" panose="020B0604020202020204" pitchFamily="34" charset="0"/>
                <a:cs typeface="Arial" panose="020B0604020202020204" pitchFamily="34" charset="0"/>
              </a:rPr>
              <a:t>Mỗi tháng nộp 39,540 won tiền bảo hiểm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Tuy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tháng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đầu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bảo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hiểm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tính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phí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là</a:t>
            </a:r>
            <a:r>
              <a:rPr lang="en-US" altLang="ko-KR" sz="1600" dirty="0">
                <a:solidFill>
                  <a:srgbClr val="002060"/>
                </a:solidFill>
                <a:latin typeface="Arial" panose="020B0604020202020204" pitchFamily="34" charset="0"/>
                <a:cs typeface="Arial" panose="020B0604020202020204" pitchFamily="34" charset="0"/>
              </a:rPr>
              <a:t> 43,490 won</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(4) </a:t>
            </a:r>
            <a:r>
              <a:rPr lang="en-US" altLang="ko-KR" sz="1600" dirty="0" err="1">
                <a:solidFill>
                  <a:srgbClr val="002060"/>
                </a:solidFill>
                <a:latin typeface="Arial" panose="020B0604020202020204" pitchFamily="34" charset="0"/>
                <a:cs typeface="Arial" panose="020B0604020202020204" pitchFamily="34" charset="0"/>
              </a:rPr>
              <a:t>Cách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nộp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bảo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hiểm</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Giấy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bảo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hiểm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được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gửi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về</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tận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địa</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chỉ</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và</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nộp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theo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hình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thức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chuyển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khoản</a:t>
            </a:r>
            <a:endParaRPr lang="en-US" altLang="ko-KR" sz="1600" dirty="0">
              <a:solidFill>
                <a:srgbClr val="002060"/>
              </a:solidFill>
              <a:latin typeface="Arial" panose="020B0604020202020204" pitchFamily="34" charset="0"/>
              <a:cs typeface="Arial" panose="020B0604020202020204" pitchFamily="34" charset="0"/>
            </a:endParaRPr>
          </a:p>
        </p:txBody>
      </p:sp>
      <p:pic>
        <p:nvPicPr>
          <p:cNvPr id="11" name="그림 10"/>
          <p:cNvPicPr>
            <a:picLocks noChangeAspect="1"/>
          </p:cNvPicPr>
          <p:nvPr/>
        </p:nvPicPr>
        <p:blipFill>
          <a:blip r:embed="rId5"/>
          <a:stretch>
            <a:fillRect/>
          </a:stretch>
        </p:blipFill>
        <p:spPr>
          <a:xfrm>
            <a:off x="608430" y="2303235"/>
            <a:ext cx="7926764" cy="1353600"/>
          </a:xfrm>
          <a:prstGeom prst="rect">
            <a:avLst/>
          </a:prstGeom>
        </p:spPr>
      </p:pic>
      <p:pic>
        <p:nvPicPr>
          <p:cNvPr id="7" name="그림 6"/>
          <p:cNvPicPr>
            <a:picLocks noChangeAspect="1"/>
          </p:cNvPicPr>
          <p:nvPr/>
        </p:nvPicPr>
        <p:blipFill>
          <a:blip r:embed="rId6"/>
          <a:stretch>
            <a:fillRect/>
          </a:stretch>
        </p:blipFill>
        <p:spPr>
          <a:xfrm>
            <a:off x="665659" y="3787825"/>
            <a:ext cx="6320036" cy="1020627"/>
          </a:xfrm>
          <a:prstGeom prst="rect">
            <a:avLst/>
          </a:prstGeom>
        </p:spPr>
      </p:pic>
    </p:spTree>
    <p:extLst>
      <p:ext uri="{BB962C8B-B14F-4D97-AF65-F5344CB8AC3E}">
        <p14:creationId xmlns:p14="http://schemas.microsoft.com/office/powerpoint/2010/main" val="4072200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595535" y="2430386"/>
            <a:ext cx="9896139" cy="1569660"/>
          </a:xfrm>
          <a:prstGeom prst="rect">
            <a:avLst/>
          </a:prstGeom>
          <a:noFill/>
        </p:spPr>
        <p:txBody>
          <a:bodyPr wrap="square" rtlCol="0">
            <a:spAutoFit/>
          </a:bodyPr>
          <a:lstStyle/>
          <a:p>
            <a:r>
              <a:rPr lang="en-US" altLang="ko-KR" sz="4800" dirty="0">
                <a:solidFill>
                  <a:schemeClr val="accent5">
                    <a:lumMod val="50000"/>
                  </a:schemeClr>
                </a:solidFill>
                <a:latin typeface="Arial" panose="020B0604020202020204" pitchFamily="34" charset="0"/>
                <a:cs typeface="Arial" panose="020B0604020202020204" pitchFamily="34" charset="0"/>
              </a:rPr>
              <a:t>Ⅲ. H</a:t>
            </a:r>
            <a:r>
              <a:rPr lang="vi-VN" altLang="ko-KR" sz="4800" dirty="0" err="1">
                <a:solidFill>
                  <a:schemeClr val="accent5">
                    <a:lumMod val="50000"/>
                  </a:schemeClr>
                </a:solidFill>
                <a:latin typeface="Arial" panose="020B0604020202020204" pitchFamily="34" charset="0"/>
                <a:cs typeface="Arial" panose="020B0604020202020204" pitchFamily="34" charset="0"/>
              </a:rPr>
              <a:t>ướng</a:t>
            </a:r>
            <a:r>
              <a:rPr lang="vi-VN" altLang="ko-KR" sz="4800" dirty="0">
                <a:solidFill>
                  <a:schemeClr val="accent5">
                    <a:lumMod val="50000"/>
                  </a:schemeClr>
                </a:solidFill>
                <a:latin typeface="Arial" panose="020B0604020202020204" pitchFamily="34" charset="0"/>
                <a:cs typeface="Arial" panose="020B0604020202020204" pitchFamily="34" charset="0"/>
              </a:rPr>
              <a:t> </a:t>
            </a:r>
            <a:r>
              <a:rPr lang="vi-VN" altLang="ko-KR" sz="4800" dirty="0" err="1">
                <a:solidFill>
                  <a:schemeClr val="accent5">
                    <a:lumMod val="50000"/>
                  </a:schemeClr>
                </a:solidFill>
                <a:latin typeface="Arial" panose="020B0604020202020204" pitchFamily="34" charset="0"/>
                <a:cs typeface="Arial" panose="020B0604020202020204" pitchFamily="34" charset="0"/>
              </a:rPr>
              <a:t>dẫn</a:t>
            </a:r>
            <a:r>
              <a:rPr lang="vi-VN" altLang="ko-KR" sz="4800" dirty="0">
                <a:solidFill>
                  <a:schemeClr val="accent5">
                    <a:lumMod val="50000"/>
                  </a:schemeClr>
                </a:solidFill>
                <a:latin typeface="Arial" panose="020B0604020202020204" pitchFamily="34" charset="0"/>
                <a:cs typeface="Arial" panose="020B0604020202020204" pitchFamily="34" charset="0"/>
              </a:rPr>
              <a:t> </a:t>
            </a:r>
            <a:r>
              <a:rPr lang="vi-VN" altLang="ko-KR" sz="4800" dirty="0" err="1">
                <a:solidFill>
                  <a:schemeClr val="accent5">
                    <a:lumMod val="50000"/>
                  </a:schemeClr>
                </a:solidFill>
                <a:latin typeface="Arial" panose="020B0604020202020204" pitchFamily="34" charset="0"/>
                <a:cs typeface="Arial" panose="020B0604020202020204" pitchFamily="34" charset="0"/>
              </a:rPr>
              <a:t>về</a:t>
            </a:r>
            <a:r>
              <a:rPr lang="vi-VN" altLang="ko-KR" sz="4800" dirty="0">
                <a:solidFill>
                  <a:schemeClr val="accent5">
                    <a:lumMod val="50000"/>
                  </a:schemeClr>
                </a:solidFill>
                <a:latin typeface="Arial" panose="020B0604020202020204" pitchFamily="34" charset="0"/>
                <a:cs typeface="Arial" panose="020B0604020202020204" pitchFamily="34" charset="0"/>
              </a:rPr>
              <a:t> tư </a:t>
            </a:r>
            <a:r>
              <a:rPr lang="vi-VN" altLang="ko-KR" sz="4800" dirty="0" err="1">
                <a:solidFill>
                  <a:schemeClr val="accent5">
                    <a:lumMod val="50000"/>
                  </a:schemeClr>
                </a:solidFill>
                <a:latin typeface="Arial" panose="020B0604020202020204" pitchFamily="34" charset="0"/>
                <a:cs typeface="Arial" panose="020B0604020202020204" pitchFamily="34" charset="0"/>
              </a:rPr>
              <a:t>cách</a:t>
            </a:r>
            <a:r>
              <a:rPr lang="vi-VN" altLang="ko-KR" sz="4800" dirty="0">
                <a:solidFill>
                  <a:schemeClr val="accent5">
                    <a:lumMod val="50000"/>
                  </a:schemeClr>
                </a:solidFill>
                <a:latin typeface="Arial" panose="020B0604020202020204" pitchFamily="34" charset="0"/>
                <a:cs typeface="Arial" panose="020B0604020202020204" pitchFamily="34" charset="0"/>
              </a:rPr>
              <a:t> </a:t>
            </a:r>
            <a:r>
              <a:rPr lang="vi-VN" altLang="ko-KR" sz="4800" dirty="0" err="1">
                <a:solidFill>
                  <a:schemeClr val="accent5">
                    <a:lumMod val="50000"/>
                  </a:schemeClr>
                </a:solidFill>
                <a:latin typeface="Arial" panose="020B0604020202020204" pitchFamily="34" charset="0"/>
                <a:cs typeface="Arial" panose="020B0604020202020204" pitchFamily="34" charset="0"/>
              </a:rPr>
              <a:t>xuất</a:t>
            </a:r>
            <a:r>
              <a:rPr lang="vi-VN" altLang="ko-KR" sz="4800" dirty="0">
                <a:solidFill>
                  <a:schemeClr val="accent5">
                    <a:lumMod val="50000"/>
                  </a:schemeClr>
                </a:solidFill>
                <a:latin typeface="Arial" panose="020B0604020202020204" pitchFamily="34" charset="0"/>
                <a:cs typeface="Arial" panose="020B0604020202020204" pitchFamily="34" charset="0"/>
              </a:rPr>
              <a:t> </a:t>
            </a:r>
            <a:r>
              <a:rPr lang="en-US" altLang="ko-KR" sz="4800" dirty="0">
                <a:solidFill>
                  <a:schemeClr val="accent5">
                    <a:lumMod val="50000"/>
                  </a:schemeClr>
                </a:solidFill>
                <a:latin typeface="Arial" panose="020B0604020202020204" pitchFamily="34" charset="0"/>
                <a:cs typeface="Arial" panose="020B0604020202020204" pitchFamily="34" charset="0"/>
              </a:rPr>
              <a:t>      </a:t>
            </a:r>
          </a:p>
          <a:p>
            <a:pPr algn="ctr"/>
            <a:r>
              <a:rPr lang="vi-VN" altLang="ko-KR" sz="4800" dirty="0" err="1">
                <a:solidFill>
                  <a:schemeClr val="accent5">
                    <a:lumMod val="50000"/>
                  </a:schemeClr>
                </a:solidFill>
                <a:latin typeface="Arial" panose="020B0604020202020204" pitchFamily="34" charset="0"/>
                <a:cs typeface="Arial" panose="020B0604020202020204" pitchFamily="34" charset="0"/>
              </a:rPr>
              <a:t>nhập</a:t>
            </a:r>
            <a:r>
              <a:rPr lang="vi-VN" altLang="ko-KR" sz="4800" dirty="0">
                <a:solidFill>
                  <a:schemeClr val="accent5">
                    <a:lumMod val="50000"/>
                  </a:schemeClr>
                </a:solidFill>
                <a:latin typeface="Arial" panose="020B0604020202020204" pitchFamily="34" charset="0"/>
                <a:cs typeface="Arial" panose="020B0604020202020204" pitchFamily="34" charset="0"/>
              </a:rPr>
              <a:t> </a:t>
            </a:r>
            <a:r>
              <a:rPr lang="vi-VN" altLang="ko-KR" sz="4800" dirty="0" err="1">
                <a:solidFill>
                  <a:schemeClr val="accent5">
                    <a:lumMod val="50000"/>
                  </a:schemeClr>
                </a:solidFill>
                <a:latin typeface="Arial" panose="020B0604020202020204" pitchFamily="34" charset="0"/>
                <a:cs typeface="Arial" panose="020B0604020202020204" pitchFamily="34" charset="0"/>
              </a:rPr>
              <a:t>cảnh</a:t>
            </a:r>
            <a:r>
              <a:rPr lang="vi-VN" altLang="ko-KR" sz="4800" dirty="0">
                <a:solidFill>
                  <a:schemeClr val="accent5">
                    <a:lumMod val="50000"/>
                  </a:schemeClr>
                </a:solidFill>
                <a:latin typeface="Arial" panose="020B0604020202020204" pitchFamily="34" charset="0"/>
                <a:cs typeface="Arial" panose="020B0604020202020204" pitchFamily="34" charset="0"/>
              </a:rPr>
              <a:t> </a:t>
            </a:r>
            <a:r>
              <a:rPr lang="vi-VN" altLang="ko-KR" sz="4800" dirty="0" err="1">
                <a:solidFill>
                  <a:schemeClr val="accent5">
                    <a:lumMod val="50000"/>
                  </a:schemeClr>
                </a:solidFill>
                <a:latin typeface="Arial" panose="020B0604020202020204" pitchFamily="34" charset="0"/>
                <a:cs typeface="Arial" panose="020B0604020202020204" pitchFamily="34" charset="0"/>
              </a:rPr>
              <a:t>và</a:t>
            </a:r>
            <a:r>
              <a:rPr lang="vi-VN" altLang="ko-KR" sz="4800" dirty="0">
                <a:solidFill>
                  <a:schemeClr val="accent5">
                    <a:lumMod val="50000"/>
                  </a:schemeClr>
                </a:solidFill>
                <a:latin typeface="Arial" panose="020B0604020202020204" pitchFamily="34" charset="0"/>
                <a:cs typeface="Arial" panose="020B0604020202020204" pitchFamily="34" charset="0"/>
              </a:rPr>
              <a:t> lưu </a:t>
            </a:r>
            <a:r>
              <a:rPr lang="vi-VN" altLang="ko-KR" sz="4800" dirty="0" err="1">
                <a:solidFill>
                  <a:schemeClr val="accent5">
                    <a:lumMod val="50000"/>
                  </a:schemeClr>
                </a:solidFill>
                <a:latin typeface="Arial" panose="020B0604020202020204" pitchFamily="34" charset="0"/>
                <a:cs typeface="Arial" panose="020B0604020202020204" pitchFamily="34" charset="0"/>
              </a:rPr>
              <a:t>trú</a:t>
            </a:r>
            <a:endParaRPr lang="ko-KR" altLang="en-US" sz="4800" dirty="0">
              <a:solidFill>
                <a:schemeClr val="accent5">
                  <a:lumMod val="50000"/>
                </a:schemeClr>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413130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8657" y="168685"/>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1. </a:t>
            </a:r>
            <a:r>
              <a:rPr lang="en-US" altLang="ko-KR" sz="2800" dirty="0" err="1">
                <a:solidFill>
                  <a:srgbClr val="002060"/>
                </a:solidFill>
                <a:latin typeface="Arial" panose="020B0604020202020204" pitchFamily="34" charset="0"/>
                <a:cs typeface="Arial" panose="020B0604020202020204" pitchFamily="34" charset="0"/>
              </a:rPr>
              <a:t>Đăng</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kí</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thẻ</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nước</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người</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ngoại</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quốc</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8" name="TextBox 17"/>
          <p:cNvSpPr txBox="1"/>
          <p:nvPr/>
        </p:nvSpPr>
        <p:spPr>
          <a:xfrm>
            <a:off x="248657" y="713736"/>
            <a:ext cx="11248736" cy="595598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u="sng" dirty="0">
                <a:solidFill>
                  <a:srgbClr val="002060"/>
                </a:solidFill>
                <a:latin typeface="Arial" panose="020B0604020202020204" pitchFamily="34" charset="0"/>
                <a:cs typeface="Arial" panose="020B0604020202020204" pitchFamily="34" charset="0"/>
              </a:rPr>
              <a:t>1) </a:t>
            </a:r>
            <a:r>
              <a:rPr lang="vi-VN" altLang="ko-KR" sz="1600" u="sng" dirty="0">
                <a:solidFill>
                  <a:srgbClr val="002060"/>
                </a:solidFill>
                <a:latin typeface="Arial" panose="020B0604020202020204" pitchFamily="34" charset="0"/>
                <a:cs typeface="Arial" panose="020B0604020202020204" pitchFamily="34" charset="0"/>
              </a:rPr>
              <a:t>Sau khi </a:t>
            </a:r>
            <a:r>
              <a:rPr lang="vi-VN" altLang="ko-KR" sz="1600" u="sng" dirty="0" err="1">
                <a:solidFill>
                  <a:srgbClr val="002060"/>
                </a:solidFill>
                <a:latin typeface="Arial" panose="020B0604020202020204" pitchFamily="34" charset="0"/>
                <a:cs typeface="Arial" panose="020B0604020202020204" pitchFamily="34" charset="0"/>
              </a:rPr>
              <a:t>nhập</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cảnh</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vào</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Hàn</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Quốc</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từ</a:t>
            </a:r>
            <a:r>
              <a:rPr lang="vi-VN" altLang="ko-KR" sz="1600" u="sng" dirty="0">
                <a:solidFill>
                  <a:srgbClr val="002060"/>
                </a:solidFill>
                <a:latin typeface="Arial" panose="020B0604020202020204" pitchFamily="34" charset="0"/>
                <a:cs typeface="Arial" panose="020B0604020202020204" pitchFamily="34" charset="0"/>
              </a:rPr>
              <a:t> 90 </a:t>
            </a:r>
            <a:r>
              <a:rPr lang="vi-VN" altLang="ko-KR" sz="1600" u="sng" dirty="0" err="1">
                <a:solidFill>
                  <a:srgbClr val="002060"/>
                </a:solidFill>
                <a:latin typeface="Arial" panose="020B0604020202020204" pitchFamily="34" charset="0"/>
                <a:cs typeface="Arial" panose="020B0604020202020204" pitchFamily="34" charset="0"/>
              </a:rPr>
              <a:t>ngày</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trở</a:t>
            </a:r>
            <a:r>
              <a:rPr lang="vi-VN" altLang="ko-KR" sz="1600" u="sng" dirty="0">
                <a:solidFill>
                  <a:srgbClr val="002060"/>
                </a:solidFill>
                <a:latin typeface="Arial" panose="020B0604020202020204" pitchFamily="34" charset="0"/>
                <a:cs typeface="Arial" panose="020B0604020202020204" pitchFamily="34" charset="0"/>
              </a:rPr>
              <a:t> lên </a:t>
            </a:r>
            <a:r>
              <a:rPr lang="vi-VN" altLang="ko-KR" sz="1600" u="sng" dirty="0" err="1">
                <a:solidFill>
                  <a:srgbClr val="002060"/>
                </a:solidFill>
                <a:latin typeface="Arial" panose="020B0604020202020204" pitchFamily="34" charset="0"/>
                <a:cs typeface="Arial" panose="020B0604020202020204" pitchFamily="34" charset="0"/>
              </a:rPr>
              <a:t>bắt</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buộc</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phải</a:t>
            </a:r>
            <a:r>
              <a:rPr lang="vi-VN" altLang="ko-KR" sz="1600" u="sng" dirty="0">
                <a:solidFill>
                  <a:srgbClr val="002060"/>
                </a:solidFill>
                <a:latin typeface="Arial" panose="020B0604020202020204" pitchFamily="34" charset="0"/>
                <a:cs typeface="Arial" panose="020B0604020202020204" pitchFamily="34" charset="0"/>
              </a:rPr>
              <a:t> đăng </a:t>
            </a:r>
            <a:r>
              <a:rPr lang="vi-VN" altLang="ko-KR" sz="1600" u="sng" dirty="0" err="1">
                <a:solidFill>
                  <a:srgbClr val="002060"/>
                </a:solidFill>
                <a:latin typeface="Arial" panose="020B0604020202020204" pitchFamily="34" charset="0"/>
                <a:cs typeface="Arial" panose="020B0604020202020204" pitchFamily="34" charset="0"/>
              </a:rPr>
              <a:t>kí</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thẻ</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người</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nước</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ngoài</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tại</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cục</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quản</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lí</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xuất</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cảnh</a:t>
            </a:r>
            <a:r>
              <a:rPr lang="vi-VN" altLang="ko-KR" sz="1600" u="sng" dirty="0">
                <a:solidFill>
                  <a:srgbClr val="002060"/>
                </a:solidFill>
                <a:latin typeface="Arial" panose="020B0604020202020204" pitchFamily="34" charset="0"/>
                <a:cs typeface="Arial" panose="020B0604020202020204" pitchFamily="34" charset="0"/>
              </a:rPr>
              <a:t> </a:t>
            </a:r>
            <a:r>
              <a:rPr lang="vi-VN" altLang="ko-KR" sz="1600" u="sng" dirty="0" err="1">
                <a:solidFill>
                  <a:srgbClr val="002060"/>
                </a:solidFill>
                <a:latin typeface="Arial" panose="020B0604020202020204" pitchFamily="34" charset="0"/>
                <a:cs typeface="Arial" panose="020B0604020202020204" pitchFamily="34" charset="0"/>
              </a:rPr>
              <a:t>Sejong</a:t>
            </a:r>
            <a:endParaRPr lang="en-US" altLang="ko-KR" sz="1600" u="sng"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2) </a:t>
            </a:r>
            <a:r>
              <a:rPr lang="en-US" altLang="ko-KR" sz="1600" dirty="0" err="1">
                <a:solidFill>
                  <a:srgbClr val="002060"/>
                </a:solidFill>
                <a:latin typeface="Arial" panose="020B0604020202020204" pitchFamily="34" charset="0"/>
                <a:cs typeface="Arial" panose="020B0604020202020204" pitchFamily="34" charset="0"/>
              </a:rPr>
              <a:t>Cục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quản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lí</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xuất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cảnh</a:t>
            </a: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세종로 출입국사무소 </a:t>
            </a:r>
            <a:r>
              <a:rPr lang="en-US" altLang="ko-KR" sz="1600" dirty="0" err="1">
                <a:solidFill>
                  <a:srgbClr val="002060"/>
                </a:solidFill>
                <a:latin typeface="Arial" panose="020B0604020202020204" pitchFamily="34" charset="0"/>
                <a:cs typeface="Arial" panose="020B0604020202020204" pitchFamily="34" charset="0"/>
              </a:rPr>
              <a:t>tại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đường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tàu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số</a:t>
            </a:r>
            <a:r>
              <a:rPr lang="en-US" altLang="ko-KR" sz="1600" dirty="0">
                <a:solidFill>
                  <a:srgbClr val="002060"/>
                </a:solidFill>
                <a:latin typeface="Arial" panose="020B0604020202020204" pitchFamily="34" charset="0"/>
                <a:cs typeface="Arial" panose="020B0604020202020204" pitchFamily="34" charset="0"/>
              </a:rPr>
              <a:t> 1 </a:t>
            </a:r>
            <a:r>
              <a:rPr lang="en-US" altLang="ko-KR" sz="1600" dirty="0" err="1">
                <a:solidFill>
                  <a:srgbClr val="002060"/>
                </a:solidFill>
                <a:latin typeface="Arial" panose="020B0604020202020204" pitchFamily="34" charset="0"/>
                <a:cs typeface="Arial" panose="020B0604020202020204" pitchFamily="34" charset="0"/>
              </a:rPr>
              <a:t>ga</a:t>
            </a: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종각 </a:t>
            </a:r>
            <a:r>
              <a:rPr lang="en-US" altLang="ko-KR" sz="1600" dirty="0" err="1">
                <a:solidFill>
                  <a:srgbClr val="002060"/>
                </a:solidFill>
                <a:latin typeface="Arial" panose="020B0604020202020204" pitchFamily="34" charset="0"/>
                <a:cs typeface="Arial" panose="020B0604020202020204" pitchFamily="34" charset="0"/>
              </a:rPr>
              <a:t>cửa</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số</a:t>
            </a:r>
            <a:r>
              <a:rPr lang="en-US" altLang="ko-KR" sz="1600" dirty="0">
                <a:solidFill>
                  <a:srgbClr val="002060"/>
                </a:solidFill>
                <a:latin typeface="Arial" panose="020B0604020202020204" pitchFamily="34" charset="0"/>
                <a:cs typeface="Arial" panose="020B0604020202020204" pitchFamily="34" charset="0"/>
              </a:rPr>
              <a:t> 6, </a:t>
            </a:r>
            <a:r>
              <a:rPr lang="en-US" altLang="ko-KR" sz="1600" dirty="0" err="1">
                <a:solidFill>
                  <a:srgbClr val="002060"/>
                </a:solidFill>
                <a:latin typeface="Arial" panose="020B0604020202020204" pitchFamily="34" charset="0"/>
                <a:cs typeface="Arial" panose="020B0604020202020204" pitchFamily="34" charset="0"/>
              </a:rPr>
              <a:t>tòa</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nhà</a:t>
            </a: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서울 글로벌센터 </a:t>
            </a:r>
            <a:r>
              <a:rPr lang="en-US" altLang="ko-KR" sz="1600" dirty="0" err="1">
                <a:solidFill>
                  <a:srgbClr val="002060"/>
                </a:solidFill>
                <a:latin typeface="Arial" panose="020B0604020202020204" pitchFamily="34" charset="0"/>
                <a:cs typeface="Arial" panose="020B0604020202020204" pitchFamily="34" charset="0"/>
              </a:rPr>
              <a:t>tầng</a:t>
            </a:r>
            <a:r>
              <a:rPr lang="en-US" altLang="ko-KR" sz="1600" dirty="0">
                <a:solidFill>
                  <a:srgbClr val="002060"/>
                </a:solidFill>
                <a:latin typeface="Arial" panose="020B0604020202020204" pitchFamily="34" charset="0"/>
                <a:cs typeface="Arial" panose="020B0604020202020204" pitchFamily="34" charset="0"/>
              </a:rPr>
              <a:t> 2</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3) </a:t>
            </a:r>
            <a:r>
              <a:rPr lang="en-US" altLang="ko-KR" sz="1600" dirty="0" err="1">
                <a:solidFill>
                  <a:srgbClr val="002060"/>
                </a:solidFill>
                <a:latin typeface="Arial" panose="020B0604020202020204" pitchFamily="34" charset="0"/>
                <a:cs typeface="Arial" panose="020B0604020202020204" pitchFamily="34" charset="0"/>
              </a:rPr>
              <a:t>Hồ</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sơ</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Hộ</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chiếu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đơn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en-US" altLang="ko-KR" sz="1600" dirty="0">
                <a:solidFill>
                  <a:srgbClr val="002060"/>
                </a:solidFill>
                <a:latin typeface="Arial" panose="020B0604020202020204" pitchFamily="34" charset="0"/>
                <a:cs typeface="Arial" panose="020B0604020202020204" pitchFamily="34" charset="0"/>
              </a:rPr>
              <a:t>,</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2</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ảnh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thẻ</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giấy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chứng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đang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theo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giấy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tờ</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nhà</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lệ</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phí</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30</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ngàn</a:t>
            </a:r>
            <a:r>
              <a:rPr lang="en-US" altLang="ko-KR" sz="1600" dirty="0">
                <a:solidFill>
                  <a:srgbClr val="002060"/>
                </a:solidFill>
                <a:latin typeface="Arial" panose="020B0604020202020204" pitchFamily="34" charset="0"/>
                <a:cs typeface="Arial" panose="020B0604020202020204" pitchFamily="34" charset="0"/>
              </a:rPr>
              <a:t> won, </a:t>
            </a:r>
            <a:r>
              <a:rPr lang="en-US" altLang="ko-KR" sz="1600" dirty="0" err="1">
                <a:solidFill>
                  <a:srgbClr val="002060"/>
                </a:solidFill>
                <a:latin typeface="Arial" panose="020B0604020202020204" pitchFamily="34" charset="0"/>
                <a:cs typeface="Arial" panose="020B0604020202020204" pitchFamily="34" charset="0"/>
              </a:rPr>
              <a:t>giấy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khám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sức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khỏe</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được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miễn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trường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hợp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đã</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nộp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sứ</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quán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Hàn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Quốc</a:t>
            </a:r>
            <a:r>
              <a:rPr lang="en-US" altLang="ko-KR" sz="1600" dirty="0">
                <a:solidFill>
                  <a:srgbClr val="002060"/>
                </a:solidFill>
                <a:latin typeface="Arial" panose="020B0604020202020204" pitchFamily="34" charset="0"/>
                <a:cs typeface="Arial" panose="020B0604020202020204" pitchFamily="34" charset="0"/>
              </a:rPr>
              <a:t>)</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4) </a:t>
            </a:r>
            <a:r>
              <a:rPr lang="en-US" altLang="ko-KR" sz="1600" dirty="0" err="1">
                <a:solidFill>
                  <a:srgbClr val="002060"/>
                </a:solidFill>
                <a:latin typeface="Arial" panose="020B0604020202020204" pitchFamily="34" charset="0"/>
                <a:cs typeface="Arial" panose="020B0604020202020204" pitchFamily="34" charset="0"/>
              </a:rPr>
              <a:t>Cách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kí</a:t>
            </a:r>
            <a:r>
              <a:rPr lang="ko-KR" altLang="en-US"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a:t>
            </a:r>
            <a:r>
              <a:rPr lang="en-US" altLang="ko-KR" sz="1600" u="sng" dirty="0">
                <a:solidFill>
                  <a:srgbClr val="002060"/>
                </a:solidFill>
                <a:latin typeface="Arial" panose="020B0604020202020204" pitchFamily="34" charset="0"/>
                <a:cs typeface="Arial" panose="020B0604020202020204" pitchFamily="34" charset="0"/>
                <a:hlinkClick r:id="rId5"/>
              </a:rPr>
              <a:t> www.hikorea.go.kr</a:t>
            </a:r>
            <a:r>
              <a:rPr lang="ko-KR" altLang="en-US" sz="1600" dirty="0">
                <a:solidFill>
                  <a:srgbClr val="002060"/>
                </a:solidFill>
                <a:latin typeface="Arial" panose="020B0604020202020204" pitchFamily="34" charset="0"/>
                <a:cs typeface="Arial" panose="020B0604020202020204" pitchFamily="34" charset="0"/>
              </a:rPr>
              <a:t> </a:t>
            </a:r>
            <a:r>
              <a:rPr lang="en-GB" altLang="ko-KR" sz="1600" dirty="0">
                <a:solidFill>
                  <a:srgbClr val="002060"/>
                </a:solidFill>
                <a:latin typeface="Arial" panose="020B0604020202020204" pitchFamily="34" charset="0"/>
                <a:cs typeface="Arial" panose="020B0604020202020204" pitchFamily="34" charset="0"/>
              </a:rPr>
              <a:t>Sau </a:t>
            </a:r>
            <a:r>
              <a:rPr lang="en-GB" altLang="ko-KR" sz="1600" dirty="0" err="1">
                <a:solidFill>
                  <a:srgbClr val="002060"/>
                </a:solidFill>
                <a:latin typeface="Arial" panose="020B0604020202020204" pitchFamily="34" charset="0"/>
                <a:cs typeface="Arial" panose="020B0604020202020204" pitchFamily="34" charset="0"/>
              </a:rPr>
              <a:t>khi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đặt</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chỗ</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trên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cục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chuẩn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bị</a:t>
            </a:r>
            <a:r>
              <a:rPr lang="en-GB"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GB" altLang="ko-KR" sz="1600" dirty="0" err="1">
                <a:solidFill>
                  <a:srgbClr val="002060"/>
                </a:solidFill>
                <a:latin typeface="Arial" panose="020B0604020202020204" pitchFamily="34" charset="0"/>
                <a:cs typeface="Arial" panose="020B0604020202020204" pitchFamily="34" charset="0"/>
              </a:rPr>
              <a:t>hồ</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sơ</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và</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trực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tiếp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đến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văn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phòng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xuất</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nhập</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cảnh</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để</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đăng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B. </a:t>
            </a:r>
            <a:r>
              <a:rPr lang="en-US" altLang="ko-KR" sz="1600" dirty="0" err="1">
                <a:solidFill>
                  <a:srgbClr val="002060"/>
                </a:solidFill>
                <a:latin typeface="Arial" panose="020B0604020202020204" pitchFamily="34" charset="0"/>
                <a:cs typeface="Arial" panose="020B0604020202020204" pitchFamily="34" charset="0"/>
              </a:rPr>
              <a:t>Đ</a:t>
            </a:r>
            <a:r>
              <a:rPr lang="vi-VN" altLang="ko-KR" sz="1600" dirty="0">
                <a:solidFill>
                  <a:srgbClr val="002060"/>
                </a:solidFill>
                <a:latin typeface="Arial" panose="020B0604020202020204" pitchFamily="34" charset="0"/>
                <a:cs typeface="Arial" panose="020B0604020202020204" pitchFamily="34" charset="0"/>
              </a:rPr>
              <a:t>ăng ký tập thể tại trường đại học Kwangwoon</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Ngày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tiếp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kì</a:t>
            </a:r>
            <a:r>
              <a:rPr lang="en-US" altLang="ko-KR" sz="1600" dirty="0">
                <a:solidFill>
                  <a:srgbClr val="002060"/>
                </a:solidFill>
                <a:latin typeface="Arial" panose="020B0604020202020204" pitchFamily="34" charset="0"/>
                <a:cs typeface="Arial" panose="020B0604020202020204" pitchFamily="34" charset="0"/>
              </a:rPr>
              <a:t> 1.2021 </a:t>
            </a:r>
            <a:r>
              <a:rPr lang="en-US" altLang="ko-KR" sz="1600" dirty="0" err="1">
                <a:solidFill>
                  <a:srgbClr val="002060"/>
                </a:solidFill>
                <a:latin typeface="Arial" panose="020B0604020202020204" pitchFamily="34" charset="0"/>
                <a:cs typeface="Arial" panose="020B0604020202020204" pitchFamily="34" charset="0"/>
              </a:rPr>
              <a:t>địa</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điểm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và</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thời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gian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được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thông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báo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sau</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5) </a:t>
            </a:r>
            <a:r>
              <a:rPr lang="en-US" altLang="ko-KR" sz="1600" dirty="0" err="1">
                <a:solidFill>
                  <a:srgbClr val="002060"/>
                </a:solidFill>
                <a:latin typeface="Arial" panose="020B0604020202020204" pitchFamily="34" charset="0"/>
                <a:cs typeface="Arial" panose="020B0604020202020204" pitchFamily="34" charset="0"/>
              </a:rPr>
              <a:t>Nếu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muốn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thay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đổi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nội</a:t>
            </a:r>
            <a:r>
              <a:rPr lang="en-US" altLang="ko-KR" sz="1600" dirty="0">
                <a:solidFill>
                  <a:srgbClr val="002060"/>
                </a:solidFill>
                <a:latin typeface="Arial" panose="020B0604020202020204" pitchFamily="34" charset="0"/>
                <a:cs typeface="Arial" panose="020B0604020202020204" pitchFamily="34" charset="0"/>
              </a:rPr>
              <a:t> dung </a:t>
            </a:r>
            <a:r>
              <a:rPr lang="en-US" altLang="ko-KR" sz="1600" dirty="0" err="1">
                <a:solidFill>
                  <a:srgbClr val="002060"/>
                </a:solidFill>
                <a:latin typeface="Arial" panose="020B0604020202020204" pitchFamily="34" charset="0"/>
                <a:cs typeface="Arial" panose="020B0604020202020204" pitchFamily="34" charset="0"/>
              </a:rPr>
              <a:t>thẻ</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chứng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minh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thư</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người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nước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ngoài</a:t>
            </a:r>
            <a:r>
              <a:rPr lang="en-US" altLang="ko-KR" sz="1600" dirty="0">
                <a:solidFill>
                  <a:srgbClr val="002060"/>
                </a:solidFill>
                <a:latin typeface="Arial" panose="020B0604020202020204" pitchFamily="34" charset="0"/>
                <a:cs typeface="Arial" panose="020B0604020202020204" pitchFamily="34" charset="0"/>
              </a:rPr>
              <a:t> :</a:t>
            </a:r>
            <a:br>
              <a:rPr lang="en-US" altLang="ko-KR" sz="1600" dirty="0">
                <a:solidFill>
                  <a:srgbClr val="002060"/>
                </a:solidFill>
                <a:latin typeface="Arial" panose="020B0604020202020204" pitchFamily="34" charset="0"/>
                <a:cs typeface="Arial" panose="020B0604020202020204" pitchFamily="34" charset="0"/>
              </a:rPr>
            </a:b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trường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hợp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sau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được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thẻ</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mà</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xảy</a:t>
            </a:r>
            <a:r>
              <a:rPr lang="en-US" altLang="ko-KR" sz="1600" dirty="0">
                <a:solidFill>
                  <a:srgbClr val="002060"/>
                </a:solidFill>
                <a:latin typeface="Arial" panose="020B0604020202020204" pitchFamily="34" charset="0"/>
                <a:cs typeface="Arial" panose="020B0604020202020204" pitchFamily="34" charset="0"/>
              </a:rPr>
              <a:t> ra </a:t>
            </a:r>
            <a:r>
              <a:rPr lang="en-US" altLang="ko-KR" sz="1600" dirty="0" err="1">
                <a:solidFill>
                  <a:srgbClr val="002060"/>
                </a:solidFill>
                <a:latin typeface="Arial" panose="020B0604020202020204" pitchFamily="34" charset="0"/>
                <a:cs typeface="Arial" panose="020B0604020202020204" pitchFamily="34" charset="0"/>
              </a:rPr>
              <a:t>các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vấn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đề</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liên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quan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dưới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đây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cục</a:t>
            </a:r>
            <a:r>
              <a:rPr lang="en-US" altLang="ko-KR" sz="1600" dirty="0">
                <a:solidFill>
                  <a:srgbClr val="002060"/>
                </a:solidFill>
                <a:latin typeface="Arial" panose="020B0604020202020204" pitchFamily="34" charset="0"/>
                <a:cs typeface="Arial" panose="020B0604020202020204" pitchFamily="34" charset="0"/>
              </a:rPr>
              <a:t> XNC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vòng</a:t>
            </a:r>
            <a:r>
              <a:rPr lang="en-US" altLang="ko-KR" sz="1600" dirty="0">
                <a:solidFill>
                  <a:srgbClr val="002060"/>
                </a:solidFill>
                <a:latin typeface="Arial" panose="020B0604020202020204" pitchFamily="34" charset="0"/>
                <a:cs typeface="Arial" panose="020B0604020202020204" pitchFamily="34" charset="0"/>
              </a:rPr>
              <a:t> 15 </a:t>
            </a:r>
            <a:r>
              <a:rPr lang="en-US" altLang="ko-KR" sz="1600" dirty="0" err="1">
                <a:solidFill>
                  <a:srgbClr val="002060"/>
                </a:solidFill>
                <a:latin typeface="Arial" panose="020B0604020202020204" pitchFamily="34" charset="0"/>
                <a:cs typeface="Arial" panose="020B0604020202020204" pitchFamily="34" charset="0"/>
              </a:rPr>
              <a:t>ngày</a:t>
            </a: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nếu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không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báo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cáo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cục</a:t>
            </a:r>
            <a:r>
              <a:rPr lang="en-US" altLang="ko-KR" sz="1600" dirty="0">
                <a:solidFill>
                  <a:srgbClr val="002060"/>
                </a:solidFill>
                <a:latin typeface="Arial" panose="020B0604020202020204" pitchFamily="34" charset="0"/>
                <a:cs typeface="Arial" panose="020B0604020202020204" pitchFamily="34" charset="0"/>
              </a:rPr>
              <a:t> XNC </a:t>
            </a:r>
            <a:r>
              <a:rPr lang="en-US" altLang="ko-KR" sz="1600" dirty="0" err="1">
                <a:solidFill>
                  <a:srgbClr val="002060"/>
                </a:solidFill>
                <a:latin typeface="Arial" panose="020B0604020202020204" pitchFamily="34" charset="0"/>
                <a:cs typeface="Arial" panose="020B0604020202020204" pitchFamily="34" charset="0"/>
              </a:rPr>
              <a:t>sẽ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bị</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phạt</a:t>
            </a:r>
            <a:r>
              <a:rPr lang="en-US" altLang="ko-KR" sz="1600" dirty="0">
                <a:solidFill>
                  <a:srgbClr val="002060"/>
                </a:solidFill>
                <a:latin typeface="Arial" panose="020B0604020202020204" pitchFamily="34" charset="0"/>
                <a:cs typeface="Arial" panose="020B0604020202020204" pitchFamily="34" charset="0"/>
              </a:rPr>
              <a:t> )</a:t>
            </a:r>
            <a:br>
              <a:rPr lang="en-US" altLang="ko-KR" sz="1600" dirty="0">
                <a:solidFill>
                  <a:srgbClr val="002060"/>
                </a:solidFill>
                <a:latin typeface="Arial" panose="020B0604020202020204" pitchFamily="34" charset="0"/>
                <a:cs typeface="Arial" panose="020B0604020202020204" pitchFamily="34" charset="0"/>
              </a:rPr>
            </a:b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tên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giới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tính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ngày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tháng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sinh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quốc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tịch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Số</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hộ</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chiếu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đổi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trường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đổi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dịa</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chỉ</a:t>
            </a: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6)</a:t>
            </a:r>
            <a:r>
              <a:rPr lang="ko-KR" altLang="en-US"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Câu</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hỏi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thắc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mắc</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liên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quan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tới</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vấn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đề</a:t>
            </a:r>
            <a:r>
              <a:rPr lang="en-GB" altLang="ko-KR" sz="1600" dirty="0">
                <a:solidFill>
                  <a:srgbClr val="002060"/>
                </a:solidFill>
                <a:latin typeface="Arial" panose="020B0604020202020204" pitchFamily="34" charset="0"/>
                <a:cs typeface="Arial" panose="020B0604020202020204" pitchFamily="34" charset="0"/>
              </a:rPr>
              <a:t> visa </a:t>
            </a:r>
            <a:r>
              <a:rPr lang="en-GB" altLang="ko-KR" sz="1600" dirty="0" err="1">
                <a:solidFill>
                  <a:srgbClr val="002060"/>
                </a:solidFill>
                <a:latin typeface="Arial" panose="020B0604020202020204" pitchFamily="34" charset="0"/>
                <a:cs typeface="Arial" panose="020B0604020202020204" pitchFamily="34" charset="0"/>
              </a:rPr>
              <a:t>có</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thể</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liên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lạc</a:t>
            </a:r>
            <a:r>
              <a:rPr lang="en-GB" altLang="ko-KR" sz="1600" dirty="0">
                <a:solidFill>
                  <a:srgbClr val="002060"/>
                </a:solidFill>
                <a:latin typeface="Arial" panose="020B0604020202020204" pitchFamily="34" charset="0"/>
                <a:cs typeface="Arial" panose="020B0604020202020204" pitchFamily="34" charset="0"/>
              </a:rPr>
              <a:t> qua </a:t>
            </a:r>
          </a:p>
          <a:p>
            <a:pPr fontAlgn="base">
              <a:lnSpc>
                <a:spcPct val="150000"/>
              </a:lnSpc>
            </a:pPr>
            <a:r>
              <a:rPr lang="en-GB" altLang="ko-KR" sz="1600" dirty="0" err="1">
                <a:solidFill>
                  <a:srgbClr val="002060"/>
                </a:solidFill>
                <a:latin typeface="Arial" panose="020B0604020202020204" pitchFamily="34" charset="0"/>
                <a:cs typeface="Arial" panose="020B0604020202020204" pitchFamily="34" charset="0"/>
              </a:rPr>
              <a:t>số</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máy</a:t>
            </a:r>
            <a:r>
              <a:rPr lang="en-GB" altLang="ko-KR" sz="1600" dirty="0">
                <a:solidFill>
                  <a:srgbClr val="002060"/>
                </a:solidFill>
                <a:latin typeface="Arial" panose="020B0604020202020204" pitchFamily="34" charset="0"/>
                <a:cs typeface="Arial" panose="020B0604020202020204" pitchFamily="34" charset="0"/>
              </a:rPr>
              <a:t> 1345 (</a:t>
            </a:r>
            <a:r>
              <a:rPr lang="en-GB" altLang="ko-KR" sz="1600" dirty="0" err="1">
                <a:solidFill>
                  <a:srgbClr val="002060"/>
                </a:solidFill>
                <a:latin typeface="Arial" panose="020B0604020202020204" pitchFamily="34" charset="0"/>
                <a:cs typeface="Arial" panose="020B0604020202020204" pitchFamily="34" charset="0"/>
              </a:rPr>
              <a:t>tiếng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Hàn</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tiếng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Trung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tiếng</a:t>
            </a:r>
            <a:r>
              <a:rPr lang="en-GB" altLang="ko-KR" sz="1600" dirty="0">
                <a:solidFill>
                  <a:srgbClr val="002060"/>
                </a:solidFill>
                <a:latin typeface="Arial" panose="020B0604020202020204" pitchFamily="34" charset="0"/>
                <a:cs typeface="Arial" panose="020B0604020202020204" pitchFamily="34" charset="0"/>
              </a:rPr>
              <a:t> Anh, </a:t>
            </a:r>
            <a:r>
              <a:rPr lang="en-GB" altLang="ko-KR" sz="1600" dirty="0" err="1">
                <a:solidFill>
                  <a:srgbClr val="002060"/>
                </a:solidFill>
                <a:latin typeface="Arial" panose="020B0604020202020204" pitchFamily="34" charset="0"/>
                <a:cs typeface="Arial" panose="020B0604020202020204" pitchFamily="34" charset="0"/>
              </a:rPr>
              <a:t>tiếng</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Việt</a:t>
            </a:r>
            <a:r>
              <a:rPr lang="en-GB" altLang="ko-KR" sz="1600" dirty="0">
                <a:solidFill>
                  <a:srgbClr val="002060"/>
                </a:solidFill>
                <a:latin typeface="Arial" panose="020B0604020202020204" pitchFamily="34" charset="0"/>
                <a:cs typeface="Arial" panose="020B0604020202020204" pitchFamily="34" charset="0"/>
              </a:rPr>
              <a:t> </a:t>
            </a:r>
            <a:r>
              <a:rPr lang="en-GB" altLang="ko-KR" sz="1600" dirty="0" err="1">
                <a:solidFill>
                  <a:srgbClr val="002060"/>
                </a:solidFill>
                <a:latin typeface="Arial" panose="020B0604020202020204" pitchFamily="34" charset="0"/>
                <a:cs typeface="Arial" panose="020B0604020202020204" pitchFamily="34" charset="0"/>
              </a:rPr>
              <a:t>v..v</a:t>
            </a:r>
            <a:r>
              <a:rPr lang="en-GB" altLang="ko-KR" sz="1600" dirty="0">
                <a:solidFill>
                  <a:srgbClr val="002060"/>
                </a:solidFill>
                <a:latin typeface="Arial" panose="020B0604020202020204" pitchFamily="34" charset="0"/>
                <a:cs typeface="Arial" panose="020B0604020202020204" pitchFamily="34" charset="0"/>
              </a:rPr>
              <a:t> )</a:t>
            </a:r>
            <a:endParaRPr lang="ko-KR" altLang="en-US" sz="1600" dirty="0">
              <a:solidFill>
                <a:srgbClr val="002060"/>
              </a:solidFill>
              <a:latin typeface="Arial" panose="020B0604020202020204" pitchFamily="34" charset="0"/>
              <a:cs typeface="Arial" panose="020B0604020202020204" pitchFamily="34" charset="0"/>
            </a:endParaRPr>
          </a:p>
        </p:txBody>
      </p:sp>
      <p:pic>
        <p:nvPicPr>
          <p:cNvPr id="12" name="그림 11">
            <a:extLst>
              <a:ext uri="{FF2B5EF4-FFF2-40B4-BE49-F238E27FC236}">
                <a16:creationId xmlns:a16="http://schemas.microsoft.com/office/drawing/2014/main" id="{93C2F839-E415-45FE-A6EC-8DFCEC42A71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64750" y="2347951"/>
            <a:ext cx="3432644" cy="2371638"/>
          </a:xfrm>
          <a:prstGeom prst="rect">
            <a:avLst/>
          </a:prstGeom>
        </p:spPr>
      </p:pic>
    </p:spTree>
    <p:extLst>
      <p:ext uri="{BB962C8B-B14F-4D97-AF65-F5344CB8AC3E}">
        <p14:creationId xmlns:p14="http://schemas.microsoft.com/office/powerpoint/2010/main" val="3882569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latin typeface="Arial" panose="020B0604020202020204" pitchFamily="34" charset="0"/>
              <a:cs typeface="Arial" panose="020B0604020202020204" pitchFamily="34" charset="0"/>
            </a:endParaRPr>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rPr>
              <a:t>field-execution power and global competency</a:t>
            </a:r>
            <a:endParaRPr lang="ko-KR" altLang="en-US" sz="1000" dirty="0">
              <a:ln>
                <a:solidFill>
                  <a:prstClr val="white">
                    <a:alpha val="8000"/>
                  </a:prstClr>
                </a:solidFill>
              </a:ln>
              <a:solidFill>
                <a:schemeClr val="bg1">
                  <a:lumMod val="50000"/>
                </a:schemeClr>
              </a:solidFill>
              <a:latin typeface="Arial" panose="020B0604020202020204" pitchFamily="34" charset="0"/>
              <a:ea typeface="나눔바른고딕" panose="020B0603020101020101" pitchFamily="50" charset="-127"/>
              <a:cs typeface="Arial" panose="020B0604020202020204" pitchFamily="34" charset="0"/>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latin typeface="Arial" panose="020B0604020202020204" pitchFamily="34" charset="0"/>
                <a:cs typeface="Arial" panose="020B0604020202020204" pitchFamily="34" charset="0"/>
              </a:endParaRPr>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슬라이드 번호 개체 틀 4"/>
          <p:cNvSpPr>
            <a:spLocks noGrp="1"/>
          </p:cNvSpPr>
          <p:nvPr>
            <p:ph type="sldNum" sz="quarter" idx="12"/>
          </p:nvPr>
        </p:nvSpPr>
        <p:spPr/>
        <p:txBody>
          <a:bodyPr/>
          <a:lstStyle/>
          <a:p>
            <a:fld id="{99B297C0-D5F6-4D8A-AF7E-30A8AF963A65}" type="slidenum">
              <a:rPr lang="ko-KR" altLang="en-US" smtClean="0">
                <a:latin typeface="Arial" panose="020B0604020202020204" pitchFamily="34" charset="0"/>
                <a:cs typeface="Arial" panose="020B0604020202020204" pitchFamily="34" charset="0"/>
              </a:rPr>
              <a:t>81</a:t>
            </a:fld>
            <a:endParaRPr lang="ko-KR" altLang="en-US">
              <a:latin typeface="Arial" panose="020B0604020202020204" pitchFamily="34" charset="0"/>
              <a:cs typeface="Arial" panose="020B0604020202020204" pitchFamily="34" charset="0"/>
            </a:endParaRPr>
          </a:p>
        </p:txBody>
      </p:sp>
      <p:sp>
        <p:nvSpPr>
          <p:cNvPr id="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615404" y="25901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9" name="Rectangle 4"/>
          <p:cNvSpPr>
            <a:spLocks noChangeArrowheads="1"/>
          </p:cNvSpPr>
          <p:nvPr/>
        </p:nvSpPr>
        <p:spPr bwMode="auto">
          <a:xfrm>
            <a:off x="-1" y="598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latin typeface="Arial" panose="020B0604020202020204" pitchFamily="34" charset="0"/>
              <a:cs typeface="Arial" panose="020B0604020202020204" pitchFamily="34" charset="0"/>
            </a:endParaRPr>
          </a:p>
        </p:txBody>
      </p:sp>
      <p:sp>
        <p:nvSpPr>
          <p:cNvPr id="15" name="TextBox 14"/>
          <p:cNvSpPr txBox="1"/>
          <p:nvPr/>
        </p:nvSpPr>
        <p:spPr>
          <a:xfrm>
            <a:off x="247698" y="900486"/>
            <a:ext cx="11248736" cy="170816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vi-VN" altLang="ko-KR" sz="1400" b="1" dirty="0">
                <a:solidFill>
                  <a:srgbClr val="002060"/>
                </a:solidFill>
                <a:latin typeface="Arial" panose="020B0604020202020204" pitchFamily="34" charset="0"/>
                <a:cs typeface="Arial" panose="020B0604020202020204" pitchFamily="34" charset="0"/>
              </a:rPr>
              <a:t>1) Đổi tư cách cư trú </a:t>
            </a:r>
          </a:p>
          <a:p>
            <a:pPr fontAlgn="base">
              <a:lnSpc>
                <a:spcPct val="150000"/>
              </a:lnSpc>
            </a:pPr>
            <a:r>
              <a:rPr lang="vi-VN" altLang="ko-KR" sz="1400" b="1" dirty="0">
                <a:solidFill>
                  <a:srgbClr val="002060"/>
                </a:solidFill>
                <a:latin typeface="Arial" panose="020B0604020202020204" pitchFamily="34" charset="0"/>
                <a:cs typeface="Arial" panose="020B0604020202020204" pitchFamily="34" charset="0"/>
              </a:rPr>
              <a:t>  (1) Sinh viên học tiếng visa (D-4)  chuyển qua visa  Đại học (D-2)  cần chuẩn bị những loại hồ sơ sau</a:t>
            </a:r>
          </a:p>
          <a:p>
            <a:pPr fontAlgn="base">
              <a:lnSpc>
                <a:spcPct val="150000"/>
              </a:lnSpc>
            </a:pPr>
            <a:r>
              <a:rPr lang="vi-VN" altLang="ko-KR" sz="1400" b="1" dirty="0">
                <a:solidFill>
                  <a:srgbClr val="002060"/>
                </a:solidFill>
                <a:latin typeface="Arial" panose="020B0604020202020204" pitchFamily="34" charset="0"/>
                <a:cs typeface="Arial" panose="020B0604020202020204" pitchFamily="34" charset="0"/>
              </a:rPr>
              <a:t>Hộ chiếu, chứng minh thư người nước ngoài, bản đăng kí, Giấy báo nhập học, Giấy chứng nhận hoàn thành học phí,Học bạ và bằng cấp cao nhất, Giấy tờ nhà, Giấy chứng minh tài chính,  Giấy tờ liên quan tới học tiếng (Giấy xác nhận thời gian học và điểm chuyên cần )</a:t>
            </a:r>
          </a:p>
        </p:txBody>
      </p:sp>
      <p:sp>
        <p:nvSpPr>
          <p:cNvPr id="16" name="TextBox 15"/>
          <p:cNvSpPr txBox="1"/>
          <p:nvPr/>
        </p:nvSpPr>
        <p:spPr>
          <a:xfrm>
            <a:off x="247698" y="2620241"/>
            <a:ext cx="11248736" cy="378616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b="1" dirty="0">
                <a:solidFill>
                  <a:srgbClr val="002060"/>
                </a:solidFill>
                <a:latin typeface="Arial" panose="020B0604020202020204" pitchFamily="34" charset="0"/>
                <a:cs typeface="Arial" panose="020B0604020202020204" pitchFamily="34" charset="0"/>
              </a:rPr>
              <a:t>2</a:t>
            </a:r>
            <a:r>
              <a:rPr lang="en-US" altLang="ko-KR" sz="1600" b="1" dirty="0">
                <a:solidFill>
                  <a:srgbClr val="002060"/>
                </a:solidFill>
                <a:latin typeface="Arial" panose="020B0604020202020204" pitchFamily="34" charset="0"/>
                <a:cs typeface="Arial" panose="020B0604020202020204" pitchFamily="34" charset="0"/>
              </a:rPr>
              <a:t>) </a:t>
            </a:r>
            <a:r>
              <a:rPr lang="vi-VN" altLang="ko-KR" sz="1600" b="1" dirty="0">
                <a:solidFill>
                  <a:srgbClr val="002060"/>
                </a:solidFill>
                <a:latin typeface="Arial" panose="020B0604020202020204" pitchFamily="34" charset="0"/>
                <a:cs typeface="Arial" panose="020B0604020202020204" pitchFamily="34" charset="0"/>
              </a:rPr>
              <a:t>Gian hạn tư cách cư trú</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vi-VN" altLang="ko-KR" sz="1600" dirty="0">
                <a:solidFill>
                  <a:srgbClr val="002060"/>
                </a:solidFill>
                <a:latin typeface="Arial" panose="020B0604020202020204" pitchFamily="34" charset="0"/>
                <a:cs typeface="Arial" panose="020B0604020202020204" pitchFamily="34" charset="0"/>
              </a:rPr>
              <a:t>Visa du học </a:t>
            </a:r>
            <a:r>
              <a:rPr lang="en-US" altLang="ko-KR" sz="1600" dirty="0">
                <a:solidFill>
                  <a:srgbClr val="002060"/>
                </a:solidFill>
                <a:latin typeface="Arial" panose="020B0604020202020204" pitchFamily="34" charset="0"/>
                <a:cs typeface="Arial" panose="020B0604020202020204" pitchFamily="34" charset="0"/>
              </a:rPr>
              <a:t>(D-2)</a:t>
            </a:r>
            <a:r>
              <a:rPr lang="vi-VN" altLang="ko-KR" sz="1600" dirty="0">
                <a:solidFill>
                  <a:srgbClr val="002060"/>
                </a:solidFill>
                <a:latin typeface="Arial" panose="020B0604020202020204" pitchFamily="34" charset="0"/>
                <a:cs typeface="Arial" panose="020B0604020202020204" pitchFamily="34" charset="0"/>
              </a:rPr>
              <a:t>Trước khi hết hạn cần đăng ký gia hạn visa</a:t>
            </a:r>
            <a:endParaRPr lang="en-US" altLang="ko-KR" sz="1600" u="sng"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a:t>
            </a:r>
            <a:r>
              <a:rPr lang="en-US" altLang="ko-KR" sz="1600" dirty="0" err="1">
                <a:solidFill>
                  <a:srgbClr val="002060"/>
                </a:solidFill>
                <a:latin typeface="Arial" panose="020B0604020202020204" pitchFamily="34" charset="0"/>
                <a:cs typeface="Arial" panose="020B0604020202020204" pitchFamily="34" charset="0"/>
              </a:rPr>
              <a:t>Hồ</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sơ</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Bản đăng ký,</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Thẻ người nước ngoài</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Giấy xác nhận đang theo học</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Bảng điểm</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giấy xác nhận đóng học phí</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giấy tờ nhà</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lệ phí 60,000 won</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(3) </a:t>
            </a:r>
            <a:r>
              <a:rPr lang="en-US" altLang="ko-KR" sz="1600" dirty="0" err="1">
                <a:solidFill>
                  <a:srgbClr val="002060"/>
                </a:solidFill>
                <a:latin typeface="Arial" panose="020B0604020202020204" pitchFamily="34" charset="0"/>
                <a:cs typeface="Arial" panose="020B0604020202020204" pitchFamily="34" charset="0"/>
              </a:rPr>
              <a:t>Cách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가</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Đăng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ký</a:t>
            </a:r>
            <a:r>
              <a:rPr lang="en-US" altLang="ko-KR" sz="1600" dirty="0">
                <a:solidFill>
                  <a:srgbClr val="002060"/>
                </a:solidFill>
                <a:latin typeface="Arial" panose="020B0604020202020204" pitchFamily="34" charset="0"/>
                <a:cs typeface="Arial" panose="020B0604020202020204" pitchFamily="34" charset="0"/>
              </a:rPr>
              <a:t> online : </a:t>
            </a:r>
            <a:r>
              <a:rPr lang="en-US" altLang="ko-KR" sz="1600" dirty="0" err="1">
                <a:solidFill>
                  <a:srgbClr val="002060"/>
                </a:solidFill>
                <a:latin typeface="Arial" panose="020B0604020202020204" pitchFamily="34" charset="0"/>
                <a:cs typeface="Arial" panose="020B0604020202020204" pitchFamily="34" charset="0"/>
              </a:rPr>
              <a:t>HiKorea</a:t>
            </a:r>
            <a:r>
              <a:rPr lang="en-US" altLang="ko-KR" sz="1600" dirty="0">
                <a:solidFill>
                  <a:srgbClr val="002060"/>
                </a:solidFill>
                <a:latin typeface="Arial" panose="020B0604020202020204" pitchFamily="34" charset="0"/>
                <a:cs typeface="Arial" panose="020B0604020202020204" pitchFamily="34" charset="0"/>
              </a:rPr>
              <a:t>(www.hikorea.go.kr) &gt; </a:t>
            </a:r>
            <a:r>
              <a:rPr lang="ko-KR" altLang="en-US" sz="1600" dirty="0">
                <a:solidFill>
                  <a:srgbClr val="002060"/>
                </a:solidFill>
                <a:latin typeface="Arial" panose="020B0604020202020204" pitchFamily="34" charset="0"/>
                <a:cs typeface="Arial" panose="020B0604020202020204" pitchFamily="34" charset="0"/>
              </a:rPr>
              <a:t>전자민원 </a:t>
            </a:r>
            <a:r>
              <a:rPr lang="en-US" altLang="ko-KR" sz="1600" dirty="0">
                <a:solidFill>
                  <a:srgbClr val="002060"/>
                </a:solidFill>
                <a:latin typeface="Arial" panose="020B0604020202020204" pitchFamily="34" charset="0"/>
                <a:cs typeface="Arial" panose="020B0604020202020204" pitchFamily="34" charset="0"/>
              </a:rPr>
              <a:t>&gt; </a:t>
            </a:r>
            <a:r>
              <a:rPr lang="ko-KR" altLang="en-US" sz="1600" dirty="0">
                <a:solidFill>
                  <a:srgbClr val="002060"/>
                </a:solidFill>
                <a:latin typeface="Arial" panose="020B0604020202020204" pitchFamily="34" charset="0"/>
                <a:cs typeface="Arial" panose="020B0604020202020204" pitchFamily="34" charset="0"/>
              </a:rPr>
              <a:t>등록외국인의 체류기간연장허가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나</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Đặt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lịch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cục</a:t>
            </a:r>
            <a:r>
              <a:rPr lang="en-US" altLang="ko-KR" sz="1600" dirty="0">
                <a:solidFill>
                  <a:srgbClr val="002060"/>
                </a:solidFill>
                <a:latin typeface="Arial" panose="020B0604020202020204" pitchFamily="34" charset="0"/>
                <a:cs typeface="Arial" panose="020B0604020202020204" pitchFamily="34" charset="0"/>
              </a:rPr>
              <a:t> XNC: </a:t>
            </a:r>
            <a:r>
              <a:rPr lang="en-US" altLang="ko-KR" sz="1600" dirty="0" err="1">
                <a:solidFill>
                  <a:srgbClr val="002060"/>
                </a:solidFill>
                <a:latin typeface="Arial" panose="020B0604020202020204" pitchFamily="34" charset="0"/>
                <a:cs typeface="Arial" panose="020B0604020202020204" pitchFamily="34" charset="0"/>
              </a:rPr>
              <a:t>HiKorea</a:t>
            </a:r>
            <a:r>
              <a:rPr lang="en-US" altLang="ko-KR" sz="1600" dirty="0">
                <a:solidFill>
                  <a:srgbClr val="002060"/>
                </a:solidFill>
                <a:latin typeface="Arial" panose="020B0604020202020204" pitchFamily="34" charset="0"/>
                <a:cs typeface="Arial" panose="020B0604020202020204" pitchFamily="34" charset="0"/>
              </a:rPr>
              <a:t>(www.hikorea.go.kr) &gt; </a:t>
            </a:r>
            <a:r>
              <a:rPr lang="ko-KR" altLang="en-US" sz="1600" dirty="0">
                <a:solidFill>
                  <a:srgbClr val="002060"/>
                </a:solidFill>
                <a:latin typeface="Arial" panose="020B0604020202020204" pitchFamily="34" charset="0"/>
                <a:cs typeface="Arial" panose="020B0604020202020204" pitchFamily="34" charset="0"/>
              </a:rPr>
              <a:t>방문예약 </a:t>
            </a:r>
            <a:r>
              <a:rPr lang="en-US" altLang="ko-KR" sz="1600" dirty="0">
                <a:solidFill>
                  <a:srgbClr val="002060"/>
                </a:solidFill>
                <a:latin typeface="Arial" panose="020B0604020202020204" pitchFamily="34" charset="0"/>
                <a:cs typeface="Arial" panose="020B0604020202020204" pitchFamily="34" charset="0"/>
              </a:rPr>
              <a:t>&gt; </a:t>
            </a:r>
            <a:r>
              <a:rPr lang="ko-KR" altLang="en-US" sz="1600" dirty="0">
                <a:solidFill>
                  <a:srgbClr val="002060"/>
                </a:solidFill>
                <a:latin typeface="Arial" panose="020B0604020202020204" pitchFamily="34" charset="0"/>
                <a:cs typeface="Arial" panose="020B0604020202020204" pitchFamily="34" charset="0"/>
              </a:rPr>
              <a:t>방문날짜 및 시간 예약 </a:t>
            </a:r>
            <a:r>
              <a:rPr lang="en-US" altLang="ko-KR" sz="1600" dirty="0">
                <a:solidFill>
                  <a:srgbClr val="002060"/>
                </a:solidFill>
                <a:latin typeface="Arial" panose="020B0604020202020204" pitchFamily="34" charset="0"/>
                <a:cs typeface="Arial" panose="020B0604020202020204" pitchFamily="34" charset="0"/>
              </a:rPr>
              <a:t>&gt; </a:t>
            </a:r>
            <a:r>
              <a:rPr lang="ko-KR" altLang="en-US" sz="1600" dirty="0">
                <a:solidFill>
                  <a:srgbClr val="002060"/>
                </a:solidFill>
                <a:latin typeface="Arial" panose="020B0604020202020204" pitchFamily="34" charset="0"/>
                <a:cs typeface="Arial" panose="020B0604020202020204" pitchFamily="34" charset="0"/>
              </a:rPr>
              <a:t>출입국에 방문 신청</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ko-KR" altLang="en-US" sz="1600" dirty="0">
                <a:solidFill>
                  <a:srgbClr val="002060"/>
                </a:solidFill>
                <a:latin typeface="Arial" panose="020B0604020202020204" pitchFamily="34" charset="0"/>
                <a:cs typeface="Arial" panose="020B0604020202020204" pitchFamily="34" charset="0"/>
              </a:rPr>
              <a:t>다</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Đăng ký gia hạn visa tập thể tại trường Kwangwoon</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Thời gian tiếp nhận và địa điểm sẽ thông báo trên trang chủ</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(4)</a:t>
            </a:r>
            <a:r>
              <a:rPr lang="vi-VN" altLang="ko-KR" sz="1600" dirty="0">
                <a:solidFill>
                  <a:srgbClr val="002060"/>
                </a:solidFill>
                <a:latin typeface="Arial" panose="020B0604020202020204" pitchFamily="34" charset="0"/>
                <a:cs typeface="Arial" panose="020B0604020202020204" pitchFamily="34" charset="0"/>
              </a:rPr>
              <a:t>Vấn đề cần chú ý </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trường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hợp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mỗi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điểm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thành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tích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duới</a:t>
            </a:r>
            <a:r>
              <a:rPr lang="en-US" altLang="ko-KR" sz="1600" dirty="0">
                <a:solidFill>
                  <a:srgbClr val="002060"/>
                </a:solidFill>
                <a:latin typeface="Arial" panose="020B0604020202020204" pitchFamily="34" charset="0"/>
                <a:cs typeface="Arial" panose="020B0604020202020204" pitchFamily="34" charset="0"/>
              </a:rPr>
              <a:t> C ( 2.0 ) </a:t>
            </a:r>
            <a:r>
              <a:rPr lang="en-US" altLang="ko-KR" sz="1600" dirty="0" err="1">
                <a:solidFill>
                  <a:srgbClr val="002060"/>
                </a:solidFill>
                <a:latin typeface="Arial" panose="020B0604020202020204" pitchFamily="34" charset="0"/>
                <a:cs typeface="Arial" panose="020B0604020202020204" pitchFamily="34" charset="0"/>
              </a:rPr>
              <a:t>có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thể</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cần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bổ</a:t>
            </a:r>
            <a:r>
              <a:rPr lang="en-US" altLang="ko-KR" sz="1600" dirty="0">
                <a:solidFill>
                  <a:srgbClr val="002060"/>
                </a:solidFill>
                <a:latin typeface="Arial" panose="020B0604020202020204" pitchFamily="34" charset="0"/>
                <a:cs typeface="Arial" panose="020B0604020202020204" pitchFamily="34" charset="0"/>
              </a:rPr>
              <a:t> sung </a:t>
            </a:r>
            <a:r>
              <a:rPr lang="en-US" altLang="ko-KR" sz="1600" dirty="0" err="1">
                <a:solidFill>
                  <a:srgbClr val="002060"/>
                </a:solidFill>
                <a:latin typeface="Arial" panose="020B0604020202020204" pitchFamily="34" charset="0"/>
                <a:cs typeface="Arial" panose="020B0604020202020204" pitchFamily="34" charset="0"/>
              </a:rPr>
              <a:t>giấy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tờ</a:t>
            </a:r>
            <a:r>
              <a:rPr lang="en-US" altLang="ko-KR" sz="1600" dirty="0">
                <a:solidFill>
                  <a:srgbClr val="002060"/>
                </a:solidFill>
                <a:latin typeface="Arial" panose="020B0604020202020204" pitchFamily="34" charset="0"/>
                <a:cs typeface="Arial" panose="020B0604020202020204" pitchFamily="34" charset="0"/>
              </a:rPr>
              <a:t> them ( ( </a:t>
            </a:r>
            <a:r>
              <a:rPr lang="en-US" altLang="ko-KR" sz="1600" dirty="0" err="1">
                <a:solidFill>
                  <a:srgbClr val="002060"/>
                </a:solidFill>
                <a:latin typeface="Arial" panose="020B0604020202020204" pitchFamily="34" charset="0"/>
                <a:cs typeface="Arial" panose="020B0604020202020204" pitchFamily="34" charset="0"/>
              </a:rPr>
              <a:t>giấy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xác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nhận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lý</a:t>
            </a:r>
            <a:r>
              <a:rPr lang="en-US" altLang="ko-KR" sz="1600" dirty="0">
                <a:solidFill>
                  <a:srgbClr val="002060"/>
                </a:solidFill>
                <a:latin typeface="Arial" panose="020B0604020202020204" pitchFamily="34" charset="0"/>
                <a:cs typeface="Arial" panose="020B0604020202020204" pitchFamily="34" charset="0"/>
              </a:rPr>
              <a:t> do , </a:t>
            </a:r>
            <a:r>
              <a:rPr lang="en-US" altLang="ko-KR" sz="1600" dirty="0" err="1">
                <a:solidFill>
                  <a:srgbClr val="002060"/>
                </a:solidFill>
                <a:latin typeface="Arial" panose="020B0604020202020204" pitchFamily="34" charset="0"/>
                <a:cs typeface="Arial" panose="020B0604020202020204" pitchFamily="34" charset="0"/>
              </a:rPr>
              <a:t>bản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kê</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khai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giao</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dịch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vv</a:t>
            </a:r>
            <a:r>
              <a:rPr lang="en-US" altLang="ko-KR" sz="1600" dirty="0">
                <a:solidFill>
                  <a:srgbClr val="002060"/>
                </a:solidFill>
                <a:latin typeface="Arial" panose="020B0604020202020204" pitchFamily="34" charset="0"/>
                <a:cs typeface="Arial" panose="020B0604020202020204" pitchFamily="34" charset="0"/>
              </a:rPr>
              <a:t> )</a:t>
            </a:r>
          </a:p>
        </p:txBody>
      </p:sp>
      <p:sp>
        <p:nvSpPr>
          <p:cNvPr id="17" name="TextBox 16">
            <a:extLst>
              <a:ext uri="{FF2B5EF4-FFF2-40B4-BE49-F238E27FC236}">
                <a16:creationId xmlns:a16="http://schemas.microsoft.com/office/drawing/2014/main" id="{26D7ACEF-570E-0644-B5AF-2CA59D86A7EF}"/>
              </a:ext>
            </a:extLst>
          </p:cNvPr>
          <p:cNvSpPr txBox="1"/>
          <p:nvPr/>
        </p:nvSpPr>
        <p:spPr>
          <a:xfrm>
            <a:off x="166591" y="158382"/>
            <a:ext cx="8444009"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2. </a:t>
            </a:r>
            <a:r>
              <a:rPr lang="vi-VN" altLang="ko-KR" sz="2800" dirty="0">
                <a:solidFill>
                  <a:srgbClr val="002060"/>
                </a:solidFill>
                <a:latin typeface="Arial" panose="020B0604020202020204" pitchFamily="34" charset="0"/>
                <a:cs typeface="Arial" panose="020B0604020202020204" pitchFamily="34" charset="0"/>
              </a:rPr>
              <a:t>Đổi tư cách cư trú và gia hạn thời gian cư trú</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FF417F02-5A22-6A49-B74C-36FA9C48014A}"/>
              </a:ext>
            </a:extLst>
          </p:cNvPr>
          <p:cNvSpPr txBox="1"/>
          <p:nvPr/>
        </p:nvSpPr>
        <p:spPr>
          <a:xfrm>
            <a:off x="5527076" y="983632"/>
            <a:ext cx="5951375" cy="307777"/>
          </a:xfrm>
          <a:prstGeom prst="rect">
            <a:avLst/>
          </a:prstGeom>
          <a:solidFill>
            <a:srgbClr val="FFFF00"/>
          </a:solidFill>
        </p:spPr>
        <p:txBody>
          <a:bodyPr wrap="square" rtlCol="0">
            <a:spAutoFit/>
          </a:bodyPr>
          <a:lstStyle/>
          <a:p>
            <a:r>
              <a:rPr lang="vi-VN" altLang="ko-KR" sz="1400" dirty="0">
                <a:solidFill>
                  <a:srgbClr val="002060"/>
                </a:solidFill>
                <a:latin typeface="Arial" panose="020B0604020202020204" pitchFamily="34" charset="0"/>
                <a:cs typeface="Arial" panose="020B0604020202020204" pitchFamily="34" charset="0"/>
              </a:rPr>
              <a:t>Sinh viên </a:t>
            </a:r>
            <a:r>
              <a:rPr lang="vi-VN" altLang="ko-KR" sz="1400" dirty="0" err="1">
                <a:solidFill>
                  <a:srgbClr val="002060"/>
                </a:solidFill>
                <a:latin typeface="Arial" panose="020B0604020202020204" pitchFamily="34" charset="0"/>
                <a:cs typeface="Arial" panose="020B0604020202020204" pitchFamily="34" charset="0"/>
              </a:rPr>
              <a:t>mới</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chuyển</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tiếp</a:t>
            </a:r>
            <a:r>
              <a:rPr lang="en-US" altLang="ko-KR" sz="1400" dirty="0">
                <a:solidFill>
                  <a:srgbClr val="002060"/>
                </a:solidFill>
                <a:latin typeface="Arial" panose="020B0604020202020204" pitchFamily="34" charset="0"/>
                <a:cs typeface="Arial" panose="020B0604020202020204" pitchFamily="34" charset="0"/>
              </a:rPr>
              <a:t>)</a:t>
            </a:r>
            <a:r>
              <a:rPr lang="vi-VN" altLang="ko-KR" sz="1400" dirty="0">
                <a:solidFill>
                  <a:srgbClr val="002060"/>
                </a:solidFill>
                <a:latin typeface="Arial" panose="020B0604020202020204" pitchFamily="34" charset="0"/>
                <a:cs typeface="Arial" panose="020B0604020202020204" pitchFamily="34" charset="0"/>
              </a:rPr>
              <a:t> </a:t>
            </a:r>
            <a:r>
              <a:rPr lang="vi-VN" altLang="ko-KR" sz="1400" dirty="0" err="1">
                <a:solidFill>
                  <a:srgbClr val="002060"/>
                </a:solidFill>
                <a:latin typeface="Arial" panose="020B0604020202020204" pitchFamily="34" charset="0"/>
                <a:cs typeface="Arial" panose="020B0604020202020204" pitchFamily="34" charset="0"/>
              </a:rPr>
              <a:t>phải</a:t>
            </a:r>
            <a:r>
              <a:rPr lang="vi-VN" altLang="ko-KR" sz="1400" dirty="0">
                <a:solidFill>
                  <a:srgbClr val="002060"/>
                </a:solidFill>
                <a:latin typeface="Arial" panose="020B0604020202020204" pitchFamily="34" charset="0"/>
                <a:cs typeface="Arial" panose="020B0604020202020204" pitchFamily="34" charset="0"/>
              </a:rPr>
              <a:t> </a:t>
            </a:r>
            <a:r>
              <a:rPr lang="vi-VN" altLang="ko-KR" sz="1400" dirty="0" err="1">
                <a:solidFill>
                  <a:srgbClr val="002060"/>
                </a:solidFill>
                <a:latin typeface="Arial" panose="020B0604020202020204" pitchFamily="34" charset="0"/>
                <a:cs typeface="Arial" panose="020B0604020202020204" pitchFamily="34" charset="0"/>
              </a:rPr>
              <a:t>đổi</a:t>
            </a:r>
            <a:r>
              <a:rPr lang="vi-VN" altLang="ko-KR" sz="1400" dirty="0">
                <a:solidFill>
                  <a:srgbClr val="002060"/>
                </a:solidFill>
                <a:latin typeface="Arial" panose="020B0604020202020204" pitchFamily="34" charset="0"/>
                <a:cs typeface="Arial" panose="020B0604020202020204" pitchFamily="34" charset="0"/>
              </a:rPr>
              <a:t> sang </a:t>
            </a:r>
            <a:r>
              <a:rPr lang="vi-VN" altLang="ko-KR" sz="1400" dirty="0" err="1">
                <a:solidFill>
                  <a:srgbClr val="002060"/>
                </a:solidFill>
                <a:latin typeface="Arial" panose="020B0604020202020204" pitchFamily="34" charset="0"/>
                <a:cs typeface="Arial" panose="020B0604020202020204" pitchFamily="34" charset="0"/>
              </a:rPr>
              <a:t>visa</a:t>
            </a:r>
            <a:r>
              <a:rPr lang="vi-VN" altLang="ko-KR" sz="1400" dirty="0">
                <a:solidFill>
                  <a:srgbClr val="002060"/>
                </a:solidFill>
                <a:latin typeface="Arial" panose="020B0604020202020204" pitchFamily="34" charset="0"/>
                <a:cs typeface="Arial" panose="020B0604020202020204" pitchFamily="34" charset="0"/>
              </a:rPr>
              <a:t> D-2 </a:t>
            </a:r>
            <a:r>
              <a:rPr lang="vi-VN" altLang="ko-KR" sz="1400" dirty="0" err="1">
                <a:solidFill>
                  <a:srgbClr val="002060"/>
                </a:solidFill>
                <a:latin typeface="Arial" panose="020B0604020202020204" pitchFamily="34" charset="0"/>
                <a:cs typeface="Arial" panose="020B0604020202020204" pitchFamily="34" charset="0"/>
              </a:rPr>
              <a:t>trước</a:t>
            </a:r>
            <a:r>
              <a:rPr lang="vi-VN" altLang="ko-KR" sz="1400" dirty="0">
                <a:solidFill>
                  <a:srgbClr val="002060"/>
                </a:solidFill>
                <a:latin typeface="Arial" panose="020B0604020202020204" pitchFamily="34" charset="0"/>
                <a:cs typeface="Arial" panose="020B0604020202020204" pitchFamily="34" charset="0"/>
              </a:rPr>
              <a:t> khi </a:t>
            </a:r>
            <a:r>
              <a:rPr lang="en-US" altLang="ko-KR" sz="1400" dirty="0" err="1">
                <a:solidFill>
                  <a:srgbClr val="002060"/>
                </a:solidFill>
                <a:latin typeface="Arial" panose="020B0604020202020204" pitchFamily="34" charset="0"/>
                <a:cs typeface="Arial" panose="020B0604020202020204" pitchFamily="34" charset="0"/>
              </a:rPr>
              <a:t>khai</a:t>
            </a:r>
            <a:r>
              <a:rPr lang="en-US" altLang="ko-KR" sz="1400" dirty="0">
                <a:solidFill>
                  <a:srgbClr val="002060"/>
                </a:solidFill>
                <a:latin typeface="Arial" panose="020B0604020202020204" pitchFamily="34" charset="0"/>
                <a:cs typeface="Arial" panose="020B0604020202020204" pitchFamily="34" charset="0"/>
              </a:rPr>
              <a:t> </a:t>
            </a:r>
            <a:r>
              <a:rPr lang="en-US" altLang="ko-KR" sz="1400" dirty="0" err="1">
                <a:solidFill>
                  <a:srgbClr val="002060"/>
                </a:solidFill>
                <a:latin typeface="Arial" panose="020B0604020202020204" pitchFamily="34" charset="0"/>
                <a:cs typeface="Arial" panose="020B0604020202020204" pitchFamily="34" charset="0"/>
              </a:rPr>
              <a:t>giảng</a:t>
            </a:r>
            <a:endParaRPr lang="ko-KR" altLang="en-US" sz="14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6035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3. </a:t>
            </a:r>
            <a:r>
              <a:rPr lang="vi-VN" altLang="ko-KR" sz="2800" dirty="0">
                <a:solidFill>
                  <a:srgbClr val="002060"/>
                </a:solidFill>
                <a:latin typeface="Arial" panose="020B0604020202020204" pitchFamily="34" charset="0"/>
                <a:cs typeface="Arial" panose="020B0604020202020204" pitchFamily="34" charset="0"/>
              </a:rPr>
              <a:t>Đăng ký làm thêm và các vấn đề khác</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4219734"/>
            <a:ext cx="11248736" cy="263200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2) </a:t>
            </a:r>
            <a:r>
              <a:rPr lang="vi-VN" altLang="ko-KR" sz="1600" b="1" dirty="0">
                <a:solidFill>
                  <a:srgbClr val="002060"/>
                </a:solidFill>
                <a:latin typeface="Arial" panose="020B0604020202020204" pitchFamily="34" charset="0"/>
                <a:cs typeface="Arial" panose="020B0604020202020204" pitchFamily="34" charset="0"/>
              </a:rPr>
              <a:t>Thay đổi tư cách học </a:t>
            </a:r>
            <a:r>
              <a:rPr lang="en-US" altLang="ko-KR" sz="1600" b="1" dirty="0">
                <a:solidFill>
                  <a:srgbClr val="002060"/>
                </a:solidFill>
                <a:latin typeface="Arial" panose="020B0604020202020204" pitchFamily="34" charset="0"/>
                <a:cs typeface="Arial" panose="020B0604020202020204" pitchFamily="34" charset="0"/>
              </a:rPr>
              <a:t>(</a:t>
            </a:r>
            <a:r>
              <a:rPr lang="vi-VN" altLang="ko-KR" sz="1600" b="1" dirty="0">
                <a:solidFill>
                  <a:srgbClr val="002060"/>
                </a:solidFill>
                <a:latin typeface="Arial" panose="020B0604020202020204" pitchFamily="34" charset="0"/>
                <a:cs typeface="Arial" panose="020B0604020202020204" pitchFamily="34" charset="0"/>
              </a:rPr>
              <a:t>bảo lưu</a:t>
            </a:r>
            <a:r>
              <a:rPr lang="en-US" altLang="ko-KR" sz="1600" b="1" dirty="0">
                <a:solidFill>
                  <a:srgbClr val="002060"/>
                </a:solidFill>
                <a:latin typeface="Arial" panose="020B0604020202020204" pitchFamily="34" charset="0"/>
                <a:cs typeface="Arial" panose="020B0604020202020204" pitchFamily="34" charset="0"/>
              </a:rPr>
              <a:t>/</a:t>
            </a:r>
            <a:r>
              <a:rPr lang="vi-VN" altLang="ko-KR" sz="1600" b="1" dirty="0">
                <a:solidFill>
                  <a:srgbClr val="002060"/>
                </a:solidFill>
                <a:latin typeface="Arial" panose="020B0604020202020204" pitchFamily="34" charset="0"/>
                <a:cs typeface="Arial" panose="020B0604020202020204" pitchFamily="34" charset="0"/>
              </a:rPr>
              <a:t>duổi học</a:t>
            </a:r>
            <a:r>
              <a:rPr lang="en-US" altLang="ko-KR" sz="1600" b="1" dirty="0">
                <a:solidFill>
                  <a:srgbClr val="002060"/>
                </a:solidFill>
                <a:latin typeface="Arial" panose="020B0604020202020204" pitchFamily="34" charset="0"/>
                <a:cs typeface="Arial" panose="020B0604020202020204" pitchFamily="34" charset="0"/>
              </a:rPr>
              <a:t>/</a:t>
            </a:r>
            <a:r>
              <a:rPr lang="vi-VN" altLang="ko-KR" sz="1600" b="1" dirty="0">
                <a:solidFill>
                  <a:srgbClr val="002060"/>
                </a:solidFill>
                <a:latin typeface="Arial" panose="020B0604020202020204" pitchFamily="34" charset="0"/>
                <a:cs typeface="Arial" panose="020B0604020202020204" pitchFamily="34" charset="0"/>
              </a:rPr>
              <a:t>thôi học</a:t>
            </a:r>
            <a:r>
              <a:rPr lang="en-US" altLang="ko-KR" sz="1600" b="1" dirty="0">
                <a:solidFill>
                  <a:srgbClr val="002060"/>
                </a:solidFill>
                <a:latin typeface="Arial" panose="020B0604020202020204" pitchFamily="34" charset="0"/>
                <a:cs typeface="Arial" panose="020B0604020202020204" pitchFamily="34" charset="0"/>
              </a:rPr>
              <a:t>/</a:t>
            </a:r>
            <a:r>
              <a:rPr lang="vi-VN" altLang="ko-KR" sz="1600" b="1" dirty="0">
                <a:solidFill>
                  <a:srgbClr val="002060"/>
                </a:solidFill>
                <a:latin typeface="Arial" panose="020B0604020202020204" pitchFamily="34" charset="0"/>
                <a:cs typeface="Arial" panose="020B0604020202020204" pitchFamily="34" charset="0"/>
              </a:rPr>
              <a:t>tốt nghiệp</a:t>
            </a:r>
            <a:r>
              <a:rPr lang="en-US" altLang="ko-KR" sz="1600" b="1" dirty="0">
                <a:solidFill>
                  <a:srgbClr val="002060"/>
                </a:solidFill>
                <a:latin typeface="Arial" panose="020B0604020202020204" pitchFamily="34" charset="0"/>
                <a:cs typeface="Arial" panose="020B0604020202020204" pitchFamily="34" charset="0"/>
              </a:rPr>
              <a:t>) </a:t>
            </a:r>
            <a:r>
              <a:rPr lang="vi-VN" altLang="ko-KR" sz="1600" b="1" dirty="0">
                <a:solidFill>
                  <a:srgbClr val="002060"/>
                </a:solidFill>
                <a:latin typeface="Arial" panose="020B0604020202020204" pitchFamily="34" charset="0"/>
                <a:cs typeface="Arial" panose="020B0604020202020204" pitchFamily="34" charset="0"/>
              </a:rPr>
              <a:t>và vấn đề visa</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cs typeface="Arial" panose="020B0604020202020204" pitchFamily="34" charset="0"/>
              </a:rPr>
              <a:t>Thay đổi tư cách học (bảo lưu/duổi học/thôi học/tốt nghiệp) dù bất kì lí do nào thì thời gian còn lại trên thẻ cư trú đều vô hiệu lực</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•Khi </a:t>
            </a:r>
            <a:r>
              <a:rPr lang="en-US" altLang="ko-KR" sz="1600" dirty="0" err="1">
                <a:solidFill>
                  <a:srgbClr val="002060"/>
                </a:solidFill>
                <a:latin typeface="Arial" panose="020B0604020202020204" pitchFamily="34" charset="0"/>
                <a:cs typeface="Arial" panose="020B0604020202020204" pitchFamily="34" charset="0"/>
              </a:rPr>
              <a:t>thay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đổi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tư</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cách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học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vòng</a:t>
            </a:r>
            <a:r>
              <a:rPr lang="en-US" altLang="ko-KR" sz="1600" dirty="0">
                <a:solidFill>
                  <a:srgbClr val="002060"/>
                </a:solidFill>
                <a:latin typeface="Arial" panose="020B0604020202020204" pitchFamily="34" charset="0"/>
                <a:cs typeface="Arial" panose="020B0604020202020204" pitchFamily="34" charset="0"/>
              </a:rPr>
              <a:t> 30 </a:t>
            </a:r>
            <a:r>
              <a:rPr lang="en-US" altLang="ko-KR" sz="1600" dirty="0" err="1">
                <a:solidFill>
                  <a:srgbClr val="002060"/>
                </a:solidFill>
                <a:latin typeface="Arial" panose="020B0604020202020204" pitchFamily="34" charset="0"/>
                <a:cs typeface="Arial" panose="020B0604020202020204" pitchFamily="34" charset="0"/>
              </a:rPr>
              <a:t>ngày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phải</a:t>
            </a:r>
            <a:r>
              <a:rPr lang="en-US" altLang="ko-KR" sz="1600" dirty="0">
                <a:solidFill>
                  <a:srgbClr val="002060"/>
                </a:solidFill>
                <a:latin typeface="Arial" panose="020B0604020202020204" pitchFamily="34" charset="0"/>
                <a:cs typeface="Arial" panose="020B0604020202020204" pitchFamily="34" charset="0"/>
              </a:rPr>
              <a:t> quay </a:t>
            </a:r>
            <a:r>
              <a:rPr lang="en-US" altLang="ko-KR" sz="1600" dirty="0" err="1">
                <a:solidFill>
                  <a:srgbClr val="002060"/>
                </a:solidFill>
                <a:latin typeface="Arial" panose="020B0604020202020204" pitchFamily="34" charset="0"/>
                <a:cs typeface="Arial" panose="020B0604020202020204" pitchFamily="34" charset="0"/>
              </a:rPr>
              <a:t>về</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nước</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trường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hợp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không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xuất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cảnh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mà</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lưu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trú</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lại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Hàn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Quốc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sẽ</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trở</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thành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cư</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trú</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bất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hợp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pháp</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trường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hợp</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tốt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nghiệp</a:t>
            </a:r>
            <a:r>
              <a:rPr lang="en-US" altLang="ko-KR" sz="1600" dirty="0">
                <a:solidFill>
                  <a:srgbClr val="002060"/>
                </a:solidFill>
                <a:latin typeface="Arial" panose="020B0604020202020204" pitchFamily="34" charset="0"/>
                <a:cs typeface="Arial" panose="020B0604020202020204" pitchFamily="34" charset="0"/>
              </a:rPr>
              <a:t> ( D-2) </a:t>
            </a:r>
            <a:r>
              <a:rPr lang="en-US" altLang="ko-KR" sz="1600" dirty="0" err="1">
                <a:solidFill>
                  <a:srgbClr val="002060"/>
                </a:solidFill>
                <a:latin typeface="Arial" panose="020B0604020202020204" pitchFamily="34" charset="0"/>
                <a:cs typeface="Arial" panose="020B0604020202020204" pitchFamily="34" charset="0"/>
              </a:rPr>
              <a:t>có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thể</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đổi</a:t>
            </a:r>
            <a:r>
              <a:rPr lang="en-US" altLang="ko-KR" sz="1600" dirty="0">
                <a:solidFill>
                  <a:srgbClr val="002060"/>
                </a:solidFill>
                <a:latin typeface="Arial" panose="020B0604020202020204" pitchFamily="34" charset="0"/>
                <a:cs typeface="Arial" panose="020B0604020202020204" pitchFamily="34" charset="0"/>
              </a:rPr>
              <a:t> sang visa </a:t>
            </a:r>
            <a:r>
              <a:rPr lang="en-US" altLang="ko-KR" sz="1600" dirty="0" err="1">
                <a:solidFill>
                  <a:srgbClr val="002060"/>
                </a:solidFill>
                <a:latin typeface="Arial" panose="020B0604020202020204" pitchFamily="34" charset="0"/>
                <a:cs typeface="Arial" panose="020B0604020202020204" pitchFamily="34" charset="0"/>
              </a:rPr>
              <a:t>tìm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việc</a:t>
            </a:r>
            <a:r>
              <a:rPr lang="en-US" altLang="ko-KR" sz="1600" dirty="0">
                <a:solidFill>
                  <a:srgbClr val="002060"/>
                </a:solidFill>
                <a:latin typeface="Arial" panose="020B0604020202020204" pitchFamily="34" charset="0"/>
                <a:cs typeface="Arial" panose="020B0604020202020204" pitchFamily="34" charset="0"/>
              </a:rPr>
              <a:t> ( D-10 ) </a:t>
            </a:r>
            <a:r>
              <a:rPr lang="en-US" altLang="ko-KR" sz="1600" dirty="0" err="1">
                <a:solidFill>
                  <a:srgbClr val="002060"/>
                </a:solidFill>
                <a:latin typeface="Arial" panose="020B0604020202020204" pitchFamily="34" charset="0"/>
                <a:cs typeface="Arial" panose="020B0604020202020204" pitchFamily="34" charset="0"/>
              </a:rPr>
              <a:t>được</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thể</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kiểm</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tra</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điều</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kiện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tại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hlinkClick r:id="rId5"/>
              </a:rPr>
              <a:t>www.hikorea.go.k</a:t>
            </a:r>
            <a:r>
              <a:rPr lang="en-US" altLang="ko-KR" sz="1600" dirty="0" err="1">
                <a:solidFill>
                  <a:srgbClr val="002060"/>
                </a:solidFill>
                <a:latin typeface="Arial" panose="020B0604020202020204" pitchFamily="34" charset="0"/>
                <a:cs typeface="Arial" panose="020B0604020202020204" pitchFamily="34" charset="0"/>
              </a:rPr>
              <a:t>r</a:t>
            </a:r>
            <a:endParaRPr lang="ko-KR" altLang="en-US" sz="1600" dirty="0">
              <a:solidFill>
                <a:srgbClr val="002060"/>
              </a:solidFill>
              <a:latin typeface="Arial" panose="020B0604020202020204" pitchFamily="34" charset="0"/>
              <a:cs typeface="Arial" panose="020B0604020202020204" pitchFamily="34" charset="0"/>
            </a:endParaRPr>
          </a:p>
        </p:txBody>
      </p:sp>
      <p:sp>
        <p:nvSpPr>
          <p:cNvPr id="16" name="TextBox 15"/>
          <p:cNvSpPr txBox="1"/>
          <p:nvPr/>
        </p:nvSpPr>
        <p:spPr>
          <a:xfrm>
            <a:off x="247698" y="1164670"/>
            <a:ext cx="11248736" cy="304698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1) </a:t>
            </a:r>
            <a:r>
              <a:rPr lang="vi-VN" altLang="ko-KR" sz="1600" b="1" dirty="0">
                <a:solidFill>
                  <a:srgbClr val="002060"/>
                </a:solidFill>
                <a:latin typeface="Arial" panose="020B0604020202020204" pitchFamily="34" charset="0"/>
                <a:cs typeface="Arial" panose="020B0604020202020204" pitchFamily="34" charset="0"/>
              </a:rPr>
              <a:t>Đăng ký làm thêm</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Trong</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trường</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hợp</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đi</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làm</a:t>
            </a:r>
            <a:r>
              <a:rPr lang="en-US" altLang="ko-KR" sz="1600" u="sng" dirty="0">
                <a:solidFill>
                  <a:srgbClr val="002060"/>
                </a:solidFill>
                <a:latin typeface="Arial" panose="020B0604020202020204" pitchFamily="34" charset="0"/>
                <a:cs typeface="Arial" panose="020B0604020202020204" pitchFamily="34" charset="0"/>
              </a:rPr>
              <a:t> them </a:t>
            </a:r>
            <a:r>
              <a:rPr lang="en-US" altLang="ko-KR" sz="1600" u="sng" dirty="0" err="1">
                <a:solidFill>
                  <a:srgbClr val="002060"/>
                </a:solidFill>
                <a:latin typeface="Arial" panose="020B0604020202020204" pitchFamily="34" charset="0"/>
                <a:cs typeface="Arial" panose="020B0604020202020204" pitchFamily="34" charset="0"/>
              </a:rPr>
              <a:t>ngoài</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phạm</a:t>
            </a:r>
            <a:r>
              <a:rPr lang="en-US" altLang="ko-KR" sz="1600" u="sng" dirty="0">
                <a:solidFill>
                  <a:srgbClr val="002060"/>
                </a:solidFill>
                <a:latin typeface="Arial" panose="020B0604020202020204" pitchFamily="34" charset="0"/>
                <a:cs typeface="Arial" panose="020B0604020202020204" pitchFamily="34" charset="0"/>
              </a:rPr>
              <a:t> vi </a:t>
            </a:r>
            <a:r>
              <a:rPr lang="en-US" altLang="ko-KR" sz="1600" u="sng" dirty="0" err="1">
                <a:solidFill>
                  <a:srgbClr val="002060"/>
                </a:solidFill>
                <a:latin typeface="Arial" panose="020B0604020202020204" pitchFamily="34" charset="0"/>
                <a:cs typeface="Arial" panose="020B0604020202020204" pitchFamily="34" charset="0"/>
              </a:rPr>
              <a:t>trường</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học</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bắt</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buộc</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cần</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đăng</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ký</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giấy</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xác</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nhận</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đi</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làm</a:t>
            </a:r>
            <a:r>
              <a:rPr lang="en-US" altLang="ko-KR" sz="1600" u="sng" dirty="0">
                <a:solidFill>
                  <a:srgbClr val="002060"/>
                </a:solidFill>
                <a:latin typeface="Arial" panose="020B0604020202020204" pitchFamily="34" charset="0"/>
                <a:cs typeface="Arial" panose="020B0604020202020204" pitchFamily="34" charset="0"/>
              </a:rPr>
              <a:t> </a:t>
            </a:r>
            <a:r>
              <a:rPr lang="en-US" altLang="ko-KR" sz="1600" u="sng" dirty="0" err="1">
                <a:solidFill>
                  <a:srgbClr val="002060"/>
                </a:solidFill>
                <a:latin typeface="Arial" panose="020B0604020202020204" pitchFamily="34" charset="0"/>
                <a:cs typeface="Arial" panose="020B0604020202020204" pitchFamily="34" charset="0"/>
              </a:rPr>
              <a:t>thêm</a:t>
            </a:r>
            <a:endParaRPr lang="en-US" altLang="ko-KR" sz="1600" u="sng"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a:t>
            </a:r>
            <a:r>
              <a:rPr lang="vi-VN" altLang="ko-KR" sz="1600" dirty="0">
                <a:solidFill>
                  <a:srgbClr val="002060"/>
                </a:solidFill>
                <a:latin typeface="Arial" panose="020B0604020202020204" pitchFamily="34" charset="0"/>
                <a:cs typeface="Arial" panose="020B0604020202020204" pitchFamily="34" charset="0"/>
              </a:rPr>
              <a:t>Phạm vi xác nhận</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một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kỳ</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trong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tuần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tối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đa</a:t>
            </a:r>
            <a:r>
              <a:rPr lang="en-US" altLang="ko-KR" sz="1600">
                <a:solidFill>
                  <a:srgbClr val="002060"/>
                </a:solidFill>
                <a:latin typeface="Arial" panose="020B0604020202020204" pitchFamily="34" charset="0"/>
                <a:cs typeface="Arial" panose="020B0604020202020204" pitchFamily="34" charset="0"/>
              </a:rPr>
              <a:t> 25 </a:t>
            </a:r>
            <a:r>
              <a:rPr lang="en-US" altLang="ko-KR" sz="1600" dirty="0" err="1">
                <a:solidFill>
                  <a:srgbClr val="002060"/>
                </a:solidFill>
                <a:latin typeface="Arial" panose="020B0604020202020204" pitchFamily="34" charset="0"/>
                <a:cs typeface="Arial" panose="020B0604020202020204" pitchFamily="34" charset="0"/>
              </a:rPr>
              <a:t>tiếng</a:t>
            </a:r>
            <a:r>
              <a:rPr lang="en-US" altLang="ko-KR" sz="1600" dirty="0">
                <a:solidFill>
                  <a:srgbClr val="002060"/>
                </a:solidFill>
                <a:latin typeface="Arial" panose="020B0604020202020204" pitchFamily="34" charset="0"/>
                <a:cs typeface="Arial" panose="020B0604020202020204" pitchFamily="34" charset="0"/>
              </a:rPr>
              <a:t> ( </a:t>
            </a:r>
            <a:r>
              <a:rPr lang="en-US" altLang="ko-KR" sz="1600" dirty="0" err="1">
                <a:solidFill>
                  <a:srgbClr val="002060"/>
                </a:solidFill>
                <a:latin typeface="Arial" panose="020B0604020202020204" pitchFamily="34" charset="0"/>
                <a:cs typeface="Arial" panose="020B0604020202020204" pitchFamily="34" charset="0"/>
              </a:rPr>
              <a:t>Không</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tính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cuối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tuần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ngày</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nghỉ</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kì</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nghỉ</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hè</a:t>
            </a: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latin typeface="Arial" panose="020B0604020202020204" pitchFamily="34" charset="0"/>
                <a:cs typeface="Arial" panose="020B0604020202020204" pitchFamily="34" charset="0"/>
              </a:rPr>
              <a:t>2 Địa chỉ </a:t>
            </a:r>
            <a:r>
              <a:rPr lang="en-US" altLang="ko-KR" sz="1600" dirty="0">
                <a:solidFill>
                  <a:srgbClr val="002060"/>
                </a:solidFill>
                <a:latin typeface="Arial" panose="020B0604020202020204" pitchFamily="34" charset="0"/>
                <a:cs typeface="Arial" panose="020B0604020202020204" pitchFamily="34" charset="0"/>
              </a:rPr>
              <a:t>(</a:t>
            </a:r>
            <a:r>
              <a:rPr lang="vi-VN" altLang="ko-KR" sz="1600" dirty="0">
                <a:solidFill>
                  <a:srgbClr val="002060"/>
                </a:solidFill>
                <a:latin typeface="Arial" panose="020B0604020202020204" pitchFamily="34" charset="0"/>
                <a:cs typeface="Arial" panose="020B0604020202020204" pitchFamily="34" charset="0"/>
              </a:rPr>
              <a:t>Nơi làm việc </a:t>
            </a:r>
            <a:r>
              <a:rPr lang="en-US" altLang="ko-KR" sz="1600" dirty="0">
                <a:solidFill>
                  <a:srgbClr val="002060"/>
                </a:solidFill>
                <a:latin typeface="Arial" panose="020B0604020202020204" pitchFamily="34" charset="0"/>
                <a:cs typeface="Arial" panose="020B0604020202020204" pitchFamily="34" charset="0"/>
              </a:rPr>
              <a:t>)</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a:t>
            </a:r>
            <a:r>
              <a:rPr lang="vi-VN" altLang="ko-KR" sz="1600" dirty="0">
                <a:solidFill>
                  <a:srgbClr val="002060"/>
                </a:solidFill>
                <a:latin typeface="Arial" panose="020B0604020202020204" pitchFamily="34" charset="0"/>
                <a:cs typeface="Arial" panose="020B0604020202020204" pitchFamily="34" charset="0"/>
              </a:rPr>
              <a:t>Sản xuất</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Xây dựng không được cho phép</a:t>
            </a:r>
            <a:endParaRPr lang="ko-KR" altLang="en-US"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latin typeface="Arial" panose="020B0604020202020204" pitchFamily="34" charset="0"/>
                <a:cs typeface="Arial" panose="020B0604020202020204" pitchFamily="34" charset="0"/>
              </a:rPr>
              <a:t>Được xác nhận trong vòng 1 năm trong phạm vi thời gian cư trú</a:t>
            </a:r>
            <a:r>
              <a:rPr lang="en-US" altLang="ko-KR" sz="1600" dirty="0">
                <a:solidFill>
                  <a:srgbClr val="002060"/>
                </a:solidFill>
                <a:latin typeface="Arial" panose="020B0604020202020204" pitchFamily="34" charset="0"/>
                <a:cs typeface="Arial" panose="020B0604020202020204" pitchFamily="34" charset="0"/>
              </a:rPr>
              <a:t>(</a:t>
            </a:r>
            <a:r>
              <a:rPr lang="vi-VN" altLang="ko-KR" sz="1600" dirty="0">
                <a:solidFill>
                  <a:srgbClr val="002060"/>
                </a:solidFill>
                <a:latin typeface="Arial" panose="020B0604020202020204" pitchFamily="34" charset="0"/>
                <a:cs typeface="Arial" panose="020B0604020202020204" pitchFamily="34" charset="0"/>
              </a:rPr>
              <a:t>Có thể gia hạn</a:t>
            </a:r>
            <a:r>
              <a:rPr lang="en-US" altLang="ko-KR" sz="1600" dirty="0">
                <a:solidFill>
                  <a:srgbClr val="002060"/>
                </a:solidFill>
                <a:latin typeface="Arial" panose="020B0604020202020204" pitchFamily="34" charset="0"/>
                <a:cs typeface="Arial" panose="020B0604020202020204" pitchFamily="34" charset="0"/>
              </a:rPr>
              <a:t>)</a:t>
            </a:r>
            <a:endParaRPr lang="ko-KR" altLang="en-US"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(3) </a:t>
            </a:r>
            <a:r>
              <a:rPr lang="vi-VN" altLang="ko-KR" sz="1600" dirty="0">
                <a:solidFill>
                  <a:srgbClr val="002060"/>
                </a:solidFill>
                <a:latin typeface="Arial" panose="020B0604020202020204" pitchFamily="34" charset="0"/>
                <a:cs typeface="Arial" panose="020B0604020202020204" pitchFamily="34" charset="0"/>
              </a:rPr>
              <a:t>Cách đăng ký</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a:t>
            </a:r>
            <a:r>
              <a:rPr lang="vi-VN" altLang="ko-KR" sz="1600" b="1" dirty="0">
                <a:solidFill>
                  <a:srgbClr val="002060"/>
                </a:solidFill>
                <a:latin typeface="Arial" panose="020B0604020202020204" pitchFamily="34" charset="0"/>
                <a:cs typeface="Arial" panose="020B0604020202020204" pitchFamily="34" charset="0"/>
              </a:rPr>
              <a:t> Sau khi đăng ký xác nhận tại Văn phòng quốc tế sinh viên &gt; sau đó đăng ký tại trang web </a:t>
            </a: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www.hikorea.go.kr</a:t>
            </a:r>
            <a:endParaRPr lang="en-US" altLang="ko-KR" sz="1600" dirty="0">
              <a:solidFill>
                <a:srgbClr val="002060"/>
              </a:solidFill>
              <a:latin typeface="Arial" panose="020B0604020202020204" pitchFamily="34" charset="0"/>
              <a:cs typeface="Arial" panose="020B0604020202020204" pitchFamily="34" charset="0"/>
            </a:endParaRPr>
          </a:p>
        </p:txBody>
      </p:sp>
      <p:sp>
        <p:nvSpPr>
          <p:cNvPr id="7" name="직사각형 6"/>
          <p:cNvSpPr/>
          <p:nvPr/>
        </p:nvSpPr>
        <p:spPr>
          <a:xfrm>
            <a:off x="591958" y="761511"/>
            <a:ext cx="8824298" cy="307777"/>
          </a:xfrm>
          <a:prstGeom prst="rect">
            <a:avLst/>
          </a:prstGeom>
        </p:spPr>
        <p:txBody>
          <a:bodyPr wrap="square">
            <a:spAutoFit/>
          </a:bodyPr>
          <a:lstStyle/>
          <a:p>
            <a:r>
              <a:rPr lang="vi-VN" altLang="ko-KR" sz="1400" dirty="0"/>
              <a:t>Hướng dẫn đăng ký làm thêm </a:t>
            </a:r>
            <a:r>
              <a:rPr lang="ko-KR" altLang="en-US" sz="1400" dirty="0">
                <a:hlinkClick r:id="rId6"/>
              </a:rPr>
              <a:t>https://www.kw.ac.kr/ko/life/notice.jsp?BoardMode=view&amp;DUID=33104</a:t>
            </a:r>
            <a:endParaRPr lang="ko-KR" altLang="en-US" sz="1400" dirty="0"/>
          </a:p>
        </p:txBody>
      </p:sp>
    </p:spTree>
    <p:extLst>
      <p:ext uri="{BB962C8B-B14F-4D97-AF65-F5344CB8AC3E}">
        <p14:creationId xmlns:p14="http://schemas.microsoft.com/office/powerpoint/2010/main" val="479007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4. </a:t>
            </a:r>
            <a:r>
              <a:rPr lang="en-US" altLang="ko-KR" sz="2800" dirty="0" err="1">
                <a:solidFill>
                  <a:srgbClr val="002060"/>
                </a:solidFill>
                <a:latin typeface="Arial" panose="020B0604020202020204" pitchFamily="34" charset="0"/>
                <a:cs typeface="Arial" panose="020B0604020202020204" pitchFamily="34" charset="0"/>
              </a:rPr>
              <a:t>Lưu</a:t>
            </a:r>
            <a:r>
              <a:rPr lang="en-US" altLang="ko-KR" sz="2800" dirty="0">
                <a:solidFill>
                  <a:srgbClr val="002060"/>
                </a:solidFill>
                <a:latin typeface="Arial" panose="020B0604020202020204" pitchFamily="34" charset="0"/>
                <a:cs typeface="Arial" panose="020B0604020202020204" pitchFamily="34" charset="0"/>
              </a:rPr>
              <a:t> ý</a:t>
            </a:r>
            <a:r>
              <a:rPr lang="vi-VN" altLang="ko-KR" sz="2800" dirty="0">
                <a:solidFill>
                  <a:srgbClr val="002060"/>
                </a:solidFill>
                <a:latin typeface="Arial" panose="020B0604020202020204" pitchFamily="34" charset="0"/>
                <a:cs typeface="Arial" panose="020B0604020202020204" pitchFamily="34" charset="0"/>
              </a:rPr>
              <a:t> </a:t>
            </a:r>
            <a:r>
              <a:rPr lang="vi-VN" altLang="ko-KR" sz="2800" dirty="0" err="1">
                <a:solidFill>
                  <a:srgbClr val="002060"/>
                </a:solidFill>
                <a:latin typeface="Arial" panose="020B0604020202020204" pitchFamily="34" charset="0"/>
                <a:cs typeface="Arial" panose="020B0604020202020204" pitchFamily="34" charset="0"/>
              </a:rPr>
              <a:t>về</a:t>
            </a:r>
            <a:r>
              <a:rPr lang="vi-VN" altLang="ko-KR" sz="2800" dirty="0">
                <a:solidFill>
                  <a:srgbClr val="002060"/>
                </a:solidFill>
                <a:latin typeface="Arial" panose="020B0604020202020204" pitchFamily="34" charset="0"/>
                <a:cs typeface="Arial" panose="020B0604020202020204" pitchFamily="34" charset="0"/>
              </a:rPr>
              <a:t> </a:t>
            </a:r>
            <a:r>
              <a:rPr lang="vi-VN" altLang="ko-KR" sz="2800" dirty="0" err="1">
                <a:solidFill>
                  <a:srgbClr val="002060"/>
                </a:solidFill>
                <a:latin typeface="Arial" panose="020B0604020202020204" pitchFamily="34" charset="0"/>
                <a:cs typeface="Arial" panose="020B0604020202020204" pitchFamily="34" charset="0"/>
              </a:rPr>
              <a:t>tình</a:t>
            </a:r>
            <a:r>
              <a:rPr lang="vi-VN" altLang="ko-KR" sz="2800" dirty="0">
                <a:solidFill>
                  <a:srgbClr val="002060"/>
                </a:solidFill>
                <a:latin typeface="Arial" panose="020B0604020202020204" pitchFamily="34" charset="0"/>
                <a:cs typeface="Arial" panose="020B0604020202020204" pitchFamily="34" charset="0"/>
              </a:rPr>
              <a:t> </a:t>
            </a:r>
            <a:r>
              <a:rPr lang="vi-VN" altLang="ko-KR" sz="2800" dirty="0" err="1">
                <a:solidFill>
                  <a:srgbClr val="002060"/>
                </a:solidFill>
                <a:latin typeface="Arial" panose="020B0604020202020204" pitchFamily="34" charset="0"/>
                <a:cs typeface="Arial" panose="020B0604020202020204" pitchFamily="34" charset="0"/>
              </a:rPr>
              <a:t>trạng</a:t>
            </a:r>
            <a:r>
              <a:rPr lang="vi-VN" altLang="ko-KR" sz="2800" dirty="0">
                <a:solidFill>
                  <a:srgbClr val="002060"/>
                </a:solidFill>
                <a:latin typeface="Arial" panose="020B0604020202020204" pitchFamily="34" charset="0"/>
                <a:cs typeface="Arial" panose="020B0604020202020204" pitchFamily="34" charset="0"/>
              </a:rPr>
              <a:t> cư </a:t>
            </a:r>
            <a:r>
              <a:rPr lang="vi-VN" altLang="ko-KR" sz="2800" dirty="0" err="1">
                <a:solidFill>
                  <a:srgbClr val="002060"/>
                </a:solidFill>
                <a:latin typeface="Arial" panose="020B0604020202020204" pitchFamily="34" charset="0"/>
                <a:cs typeface="Arial" panose="020B0604020202020204" pitchFamily="34" charset="0"/>
              </a:rPr>
              <a:t>trú</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484760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Arial" panose="020B0604020202020204" pitchFamily="34" charset="0"/>
                <a:cs typeface="Arial" panose="020B0604020202020204" pitchFamily="34" charset="0"/>
              </a:rPr>
              <a:t>1) </a:t>
            </a:r>
            <a:r>
              <a:rPr lang="vi-VN" altLang="ko-KR" sz="1600" b="1" dirty="0" err="1">
                <a:solidFill>
                  <a:srgbClr val="002060"/>
                </a:solidFill>
                <a:latin typeface="Arial" panose="020B0604020202020204" pitchFamily="34" charset="0"/>
                <a:cs typeface="Arial" panose="020B0604020202020204" pitchFamily="34" charset="0"/>
              </a:rPr>
              <a:t>Quản</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lý</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người</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nước</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ngoài</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bất</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hợp</a:t>
            </a:r>
            <a:r>
              <a:rPr lang="vi-VN" altLang="ko-KR" sz="1600" b="1" dirty="0">
                <a:solidFill>
                  <a:srgbClr val="002060"/>
                </a:solidFill>
                <a:latin typeface="Arial" panose="020B0604020202020204" pitchFamily="34" charset="0"/>
                <a:cs typeface="Arial" panose="020B0604020202020204" pitchFamily="34" charset="0"/>
              </a:rPr>
              <a:t> </a:t>
            </a:r>
            <a:r>
              <a:rPr lang="vi-VN" altLang="ko-KR" sz="1600" b="1" dirty="0" err="1">
                <a:solidFill>
                  <a:srgbClr val="002060"/>
                </a:solidFill>
                <a:latin typeface="Arial" panose="020B0604020202020204" pitchFamily="34" charset="0"/>
                <a:cs typeface="Arial" panose="020B0604020202020204" pitchFamily="34" charset="0"/>
              </a:rPr>
              <a:t>pháp</a:t>
            </a:r>
            <a:endParaRPr lang="en-US" altLang="ko-KR" sz="1600" b="1"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(1) </a:t>
            </a:r>
            <a:r>
              <a:rPr lang="vi-VN" altLang="ko-KR" sz="1600" dirty="0" err="1">
                <a:solidFill>
                  <a:srgbClr val="002060"/>
                </a:solidFill>
                <a:latin typeface="Arial" panose="020B0604020202020204" pitchFamily="34" charset="0"/>
                <a:cs typeface="Arial" panose="020B0604020202020204" pitchFamily="34" charset="0"/>
              </a:rPr>
              <a:t>Hệ</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thống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kiểm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soát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lưu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Bộ</a:t>
            </a:r>
            <a:r>
              <a:rPr lang="vi-VN" altLang="ko-KR" sz="1600" dirty="0">
                <a:solidFill>
                  <a:srgbClr val="002060"/>
                </a:solidFill>
                <a:latin typeface="Arial" panose="020B0604020202020204" pitchFamily="34" charset="0"/>
                <a:cs typeface="Arial" panose="020B0604020202020204" pitchFamily="34" charset="0"/>
              </a:rPr>
              <a:t> Tư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đang </a:t>
            </a:r>
            <a:r>
              <a:rPr lang="vi-VN" altLang="ko-KR" sz="1600" dirty="0" err="1">
                <a:solidFill>
                  <a:srgbClr val="002060"/>
                </a:solidFill>
                <a:latin typeface="Arial" panose="020B0604020202020204" pitchFamily="34" charset="0"/>
                <a:cs typeface="Arial" panose="020B0604020202020204" pitchFamily="34" charset="0"/>
              </a:rPr>
              <a:t>thực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hiện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việc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kiểm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soát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thường</a:t>
            </a:r>
            <a:r>
              <a:rPr lang="vi-VN" altLang="ko-KR" sz="1600" dirty="0">
                <a:solidFill>
                  <a:srgbClr val="002060"/>
                </a:solidFill>
                <a:latin typeface="Arial" panose="020B0604020202020204" pitchFamily="34" charset="0"/>
                <a:cs typeface="Arial" panose="020B0604020202020204" pitchFamily="34" charset="0"/>
              </a:rPr>
              <a:t> xuyên trong năm thông qua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cơ quan </a:t>
            </a:r>
            <a:r>
              <a:rPr lang="vi-VN" altLang="ko-KR" sz="1600" dirty="0" err="1">
                <a:solidFill>
                  <a:srgbClr val="002060"/>
                </a:solidFill>
                <a:latin typeface="Arial" panose="020B0604020202020204" pitchFamily="34" charset="0"/>
                <a:cs typeface="Arial" panose="020B0604020202020204" pitchFamily="34" charset="0"/>
              </a:rPr>
              <a:t>xuất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đồng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chuyển</a:t>
            </a:r>
            <a:r>
              <a:rPr lang="vi-VN" altLang="ko-KR" sz="1600" dirty="0">
                <a:solidFill>
                  <a:srgbClr val="002060"/>
                </a:solidFill>
                <a:latin typeface="Arial" panose="020B0604020202020204" pitchFamily="34" charset="0"/>
                <a:cs typeface="Arial" panose="020B0604020202020204" pitchFamily="34" charset="0"/>
              </a:rPr>
              <a:t> sang </a:t>
            </a:r>
            <a:r>
              <a:rPr lang="vi-VN" altLang="ko-KR" sz="1600" dirty="0" err="1">
                <a:solidFill>
                  <a:srgbClr val="002060"/>
                </a:solidFill>
                <a:latin typeface="Arial" panose="020B0604020202020204" pitchFamily="34" charset="0"/>
                <a:cs typeface="Arial" panose="020B0604020202020204" pitchFamily="34" charset="0"/>
              </a:rPr>
              <a:t>hệ</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thống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kiểm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soát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phạm</a:t>
            </a:r>
            <a:r>
              <a:rPr lang="vi-VN" altLang="ko-KR" sz="1600" dirty="0">
                <a:solidFill>
                  <a:srgbClr val="002060"/>
                </a:solidFill>
                <a:latin typeface="Arial" panose="020B0604020202020204" pitchFamily="34" charset="0"/>
                <a:cs typeface="Arial" panose="020B0604020202020204" pitchFamily="34" charset="0"/>
              </a:rPr>
              <a:t> vi </a:t>
            </a:r>
            <a:r>
              <a:rPr lang="vi-VN" altLang="ko-KR" sz="1600" dirty="0" err="1">
                <a:solidFill>
                  <a:srgbClr val="002060"/>
                </a:solidFill>
                <a:latin typeface="Arial" panose="020B0604020202020204" pitchFamily="34" charset="0"/>
                <a:cs typeface="Arial" panose="020B0604020202020204" pitchFamily="34" charset="0"/>
              </a:rPr>
              <a:t>rộng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để</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kiểm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soát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đang cư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một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hiệu</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quả</a:t>
            </a:r>
            <a:r>
              <a:rPr lang="vi-VN" altLang="ko-KR" sz="1600" dirty="0">
                <a:solidFill>
                  <a:srgbClr val="002060"/>
                </a:solidFill>
                <a:latin typeface="Arial" panose="020B0604020202020204" pitchFamily="34" charset="0"/>
                <a:cs typeface="Arial" panose="020B0604020202020204" pitchFamily="34" charset="0"/>
              </a:rPr>
              <a:t>.</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Bộ</a:t>
            </a:r>
            <a:r>
              <a:rPr lang="vi-VN" altLang="ko-KR" sz="1600" dirty="0">
                <a:solidFill>
                  <a:srgbClr val="002060"/>
                </a:solidFill>
                <a:latin typeface="Arial" panose="020B0604020202020204" pitchFamily="34" charset="0"/>
                <a:cs typeface="Arial" panose="020B0604020202020204" pitchFamily="34" charset="0"/>
              </a:rPr>
              <a:t> Tư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đang </a:t>
            </a:r>
            <a:r>
              <a:rPr lang="vi-VN" altLang="ko-KR" sz="1600" dirty="0" err="1">
                <a:solidFill>
                  <a:srgbClr val="002060"/>
                </a:solidFill>
                <a:latin typeface="Arial" panose="020B0604020202020204" pitchFamily="34" charset="0"/>
                <a:cs typeface="Arial" panose="020B0604020202020204" pitchFamily="34" charset="0"/>
              </a:rPr>
              <a:t>vận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hành</a:t>
            </a:r>
            <a:r>
              <a:rPr lang="vi-VN" altLang="ko-KR" sz="1600" dirty="0">
                <a:solidFill>
                  <a:srgbClr val="002060"/>
                </a:solidFill>
                <a:latin typeface="Arial" panose="020B0604020202020204" pitchFamily="34" charset="0"/>
                <a:cs typeface="Arial" panose="020B0604020202020204" pitchFamily="34" charset="0"/>
              </a:rPr>
              <a:t> hai </a:t>
            </a:r>
            <a:r>
              <a:rPr lang="vi-VN" altLang="ko-KR" sz="1600" dirty="0" err="1">
                <a:solidFill>
                  <a:srgbClr val="002060"/>
                </a:solidFill>
                <a:latin typeface="Arial" panose="020B0604020202020204" pitchFamily="34" charset="0"/>
                <a:cs typeface="Arial" panose="020B0604020202020204" pitchFamily="34" charset="0"/>
              </a:rPr>
              <a:t>đội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điều</a:t>
            </a:r>
            <a:r>
              <a:rPr lang="vi-VN" altLang="ko-KR" sz="1600" dirty="0">
                <a:solidFill>
                  <a:srgbClr val="002060"/>
                </a:solidFill>
                <a:latin typeface="Arial" panose="020B0604020202020204" pitchFamily="34" charset="0"/>
                <a:cs typeface="Arial" panose="020B0604020202020204" pitchFamily="34" charset="0"/>
              </a:rPr>
              <a:t> tra </a:t>
            </a:r>
            <a:r>
              <a:rPr lang="vi-VN" altLang="ko-KR" sz="1600" dirty="0" err="1">
                <a:solidFill>
                  <a:srgbClr val="002060"/>
                </a:solidFill>
                <a:latin typeface="Arial" panose="020B0604020202020204" pitchFamily="34" charset="0"/>
                <a:cs typeface="Arial" panose="020B0604020202020204" pitchFamily="34" charset="0"/>
              </a:rPr>
              <a:t>đặc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biệt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nhập</a:t>
            </a:r>
            <a:r>
              <a:rPr lang="vi-VN" altLang="ko-KR" sz="1600" dirty="0">
                <a:solidFill>
                  <a:srgbClr val="002060"/>
                </a:solidFill>
                <a:latin typeface="Arial" panose="020B0604020202020204" pitchFamily="34" charset="0"/>
                <a:cs typeface="Arial" panose="020B0604020202020204" pitchFamily="34" charset="0"/>
              </a:rPr>
              <a:t> cư </a:t>
            </a:r>
            <a:r>
              <a:rPr lang="vi-VN" altLang="ko-KR" sz="1600" dirty="0" err="1">
                <a:solidFill>
                  <a:srgbClr val="002060"/>
                </a:solidFill>
                <a:latin typeface="Arial" panose="020B0604020202020204" pitchFamily="34" charset="0"/>
                <a:cs typeface="Arial" panose="020B0604020202020204" pitchFamily="34" charset="0"/>
              </a:rPr>
              <a:t>phụ</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trách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điều</a:t>
            </a:r>
            <a:r>
              <a:rPr lang="vi-VN" altLang="ko-KR" sz="1600" dirty="0">
                <a:solidFill>
                  <a:srgbClr val="002060"/>
                </a:solidFill>
                <a:latin typeface="Arial" panose="020B0604020202020204" pitchFamily="34" charset="0"/>
                <a:cs typeface="Arial" panose="020B0604020202020204" pitchFamily="34" charset="0"/>
              </a:rPr>
              <a:t> tra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tội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phạm</a:t>
            </a:r>
            <a:r>
              <a:rPr lang="vi-VN" altLang="ko-KR" sz="1600" dirty="0">
                <a:solidFill>
                  <a:srgbClr val="002060"/>
                </a:solidFill>
                <a:latin typeface="Arial" panose="020B0604020202020204" pitchFamily="34" charset="0"/>
                <a:cs typeface="Arial" panose="020B0604020202020204" pitchFamily="34" charset="0"/>
              </a:rPr>
              <a:t> liên quan </a:t>
            </a:r>
            <a:r>
              <a:rPr lang="vi-VN" altLang="ko-KR" sz="1600" dirty="0" err="1">
                <a:solidFill>
                  <a:srgbClr val="002060"/>
                </a:solidFill>
                <a:latin typeface="Arial" panose="020B0604020202020204" pitchFamily="34" charset="0"/>
                <a:cs typeface="Arial" panose="020B0604020202020204" pitchFamily="34" charset="0"/>
              </a:rPr>
              <a:t>đến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xuất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nhập</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như môi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môi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việc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làm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(2) B</a:t>
            </a:r>
            <a:r>
              <a:rPr lang="vi-VN" altLang="ko-KR" sz="1600" dirty="0" err="1">
                <a:solidFill>
                  <a:srgbClr val="002060"/>
                </a:solidFill>
                <a:latin typeface="Arial" panose="020B0604020202020204" pitchFamily="34" charset="0"/>
                <a:cs typeface="Arial" panose="020B0604020202020204" pitchFamily="34" charset="0"/>
              </a:rPr>
              <a:t>iện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đối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phó</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toàn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chính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phủ</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đối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với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lưu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Để</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thúc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đẩy</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hiệu</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quả</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chính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sách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giảm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thiểu</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cuộc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trấn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áp</a:t>
            </a:r>
            <a:r>
              <a:rPr lang="vi-VN" altLang="ko-KR" sz="1600" dirty="0">
                <a:solidFill>
                  <a:srgbClr val="002060"/>
                </a:solidFill>
                <a:latin typeface="Arial" panose="020B0604020202020204" pitchFamily="34" charset="0"/>
                <a:cs typeface="Arial" panose="020B0604020202020204" pitchFamily="34" charset="0"/>
              </a:rPr>
              <a:t> chung </a:t>
            </a:r>
            <a:r>
              <a:rPr lang="vi-VN" altLang="ko-KR" sz="1600" dirty="0" err="1">
                <a:solidFill>
                  <a:srgbClr val="002060"/>
                </a:solidFill>
                <a:latin typeface="Arial" panose="020B0604020202020204" pitchFamily="34" charset="0"/>
                <a:cs typeface="Arial" panose="020B0604020202020204" pitchFamily="34" charset="0"/>
              </a:rPr>
              <a:t>thường</a:t>
            </a:r>
            <a:r>
              <a:rPr lang="vi-VN" altLang="ko-KR" sz="1600" dirty="0">
                <a:solidFill>
                  <a:srgbClr val="002060"/>
                </a:solidFill>
                <a:latin typeface="Arial" panose="020B0604020202020204" pitchFamily="34" charset="0"/>
                <a:cs typeface="Arial" panose="020B0604020202020204" pitchFamily="34" charset="0"/>
              </a:rPr>
              <a:t> xuyên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đang </a:t>
            </a:r>
            <a:r>
              <a:rPr lang="vi-VN" altLang="ko-KR" sz="1600" dirty="0" err="1">
                <a:solidFill>
                  <a:srgbClr val="002060"/>
                </a:solidFill>
                <a:latin typeface="Arial" panose="020B0604020202020204" pitchFamily="34" charset="0"/>
                <a:cs typeface="Arial" panose="020B0604020202020204" pitchFamily="34" charset="0"/>
              </a:rPr>
              <a:t>được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tiến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hành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với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hỗ</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trợ</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của</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nhân viên </a:t>
            </a:r>
            <a:r>
              <a:rPr lang="vi-VN" altLang="ko-KR" sz="1600" dirty="0" err="1">
                <a:solidFill>
                  <a:srgbClr val="002060"/>
                </a:solidFill>
                <a:latin typeface="Arial" panose="020B0604020202020204" pitchFamily="34" charset="0"/>
                <a:cs typeface="Arial" panose="020B0604020202020204" pitchFamily="34" charset="0"/>
              </a:rPr>
              <a:t>thực</a:t>
            </a:r>
            <a:r>
              <a:rPr lang="vi-VN" altLang="ko-KR" sz="1600" dirty="0">
                <a:solidFill>
                  <a:srgbClr val="002060"/>
                </a:solidFill>
                <a:latin typeface="Arial" panose="020B0604020202020204" pitchFamily="34" charset="0"/>
                <a:cs typeface="Arial" panose="020B0604020202020204" pitchFamily="34" charset="0"/>
              </a:rPr>
              <a:t> thi </a:t>
            </a:r>
            <a:r>
              <a:rPr lang="vi-VN" altLang="ko-KR" sz="1600" dirty="0" err="1">
                <a:solidFill>
                  <a:srgbClr val="002060"/>
                </a:solidFill>
                <a:latin typeface="Arial" panose="020B0604020202020204" pitchFamily="34" charset="0"/>
                <a:cs typeface="Arial" panose="020B0604020202020204" pitchFamily="34" charset="0"/>
              </a:rPr>
              <a:t>từ</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cơ quan liên quan như Cơ quan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Quốc</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gia.</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err="1">
                <a:solidFill>
                  <a:srgbClr val="002060"/>
                </a:solidFill>
                <a:latin typeface="Arial" panose="020B0604020202020204" pitchFamily="34" charset="0"/>
                <a:cs typeface="Arial" panose="020B0604020202020204" pitchFamily="34" charset="0"/>
              </a:rPr>
              <a:t>Thiết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trật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tự</a:t>
            </a:r>
            <a:r>
              <a:rPr lang="vi-VN" altLang="ko-KR" sz="1600" dirty="0">
                <a:solidFill>
                  <a:srgbClr val="002060"/>
                </a:solidFill>
                <a:latin typeface="Arial" panose="020B0604020202020204" pitchFamily="34" charset="0"/>
                <a:cs typeface="Arial" panose="020B0604020202020204" pitchFamily="34" charset="0"/>
              </a:rPr>
              <a:t> lưu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cho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bằng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cách</a:t>
            </a:r>
            <a:r>
              <a:rPr lang="vi-VN" altLang="ko-KR" sz="1600" dirty="0">
                <a:solidFill>
                  <a:srgbClr val="002060"/>
                </a:solidFill>
                <a:latin typeface="Arial" panose="020B0604020202020204" pitchFamily="34" charset="0"/>
                <a:cs typeface="Arial" panose="020B0604020202020204" pitchFamily="34" charset="0"/>
              </a:rPr>
              <a:t> liên </a:t>
            </a:r>
            <a:r>
              <a:rPr lang="vi-VN" altLang="ko-KR" sz="1600" dirty="0" err="1">
                <a:solidFill>
                  <a:srgbClr val="002060"/>
                </a:solidFill>
                <a:latin typeface="Arial" panose="020B0604020202020204" pitchFamily="34" charset="0"/>
                <a:cs typeface="Arial" panose="020B0604020202020204" pitchFamily="34" charset="0"/>
              </a:rPr>
              <a:t>tục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nắm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bắt</a:t>
            </a:r>
            <a:r>
              <a:rPr lang="vi-VN" altLang="ko-KR" sz="1600" dirty="0">
                <a:solidFill>
                  <a:srgbClr val="002060"/>
                </a:solidFill>
                <a:latin typeface="Arial" panose="020B0604020202020204" pitchFamily="34" charset="0"/>
                <a:cs typeface="Arial" panose="020B0604020202020204" pitchFamily="34" charset="0"/>
              </a:rPr>
              <a:t> môi </a:t>
            </a:r>
            <a:r>
              <a:rPr lang="vi-VN" altLang="ko-KR" sz="1600" dirty="0" err="1">
                <a:solidFill>
                  <a:srgbClr val="002060"/>
                </a:solidFill>
                <a:latin typeface="Arial" panose="020B0604020202020204" pitchFamily="34" charset="0"/>
                <a:cs typeface="Arial" panose="020B0604020202020204" pitchFamily="34" charset="0"/>
              </a:rPr>
              <a:t>trường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hoạt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động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xảy</a:t>
            </a:r>
            <a:r>
              <a:rPr lang="vi-VN" altLang="ko-KR" sz="1600" dirty="0">
                <a:solidFill>
                  <a:srgbClr val="002060"/>
                </a:solidFill>
                <a:latin typeface="Arial" panose="020B0604020202020204" pitchFamily="34" charset="0"/>
                <a:cs typeface="Arial" panose="020B0604020202020204" pitchFamily="34" charset="0"/>
              </a:rPr>
              <a:t> ra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tiến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hành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tuần</a:t>
            </a:r>
            <a:r>
              <a:rPr lang="vi-VN" altLang="ko-KR" sz="1600" dirty="0">
                <a:solidFill>
                  <a:srgbClr val="002060"/>
                </a:solidFill>
                <a:latin typeface="Arial" panose="020B0604020202020204" pitchFamily="34" charset="0"/>
                <a:cs typeface="Arial" panose="020B0604020202020204" pitchFamily="34" charset="0"/>
              </a:rPr>
              <a:t> tra chung </a:t>
            </a:r>
            <a:r>
              <a:rPr lang="vi-VN" altLang="ko-KR" sz="1600" dirty="0" err="1">
                <a:solidFill>
                  <a:srgbClr val="002060"/>
                </a:solidFill>
                <a:latin typeface="Arial" panose="020B0604020202020204" pitchFamily="34" charset="0"/>
                <a:cs typeface="Arial" panose="020B0604020202020204" pitchFamily="34" charset="0"/>
              </a:rPr>
              <a:t>với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cơ quan liên quan như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sát</a:t>
            </a:r>
            <a:r>
              <a:rPr lang="vi-VN" altLang="ko-KR" sz="1600" dirty="0">
                <a:solidFill>
                  <a:srgbClr val="002060"/>
                </a:solidFill>
                <a:latin typeface="Arial" panose="020B0604020202020204" pitchFamily="34" charset="0"/>
                <a:cs typeface="Arial" panose="020B0604020202020204" pitchFamily="34" charset="0"/>
              </a:rPr>
              <a:t>.</a:t>
            </a:r>
            <a:endParaRPr lang="ko-KR" altLang="en-US" sz="16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093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latin typeface="Arial" panose="020B0604020202020204" pitchFamily="34" charset="0"/>
                <a:cs typeface="Arial" panose="020B0604020202020204" pitchFamily="34" charset="0"/>
              </a:rPr>
              <a:t>4. </a:t>
            </a:r>
            <a:r>
              <a:rPr lang="en-US" altLang="ko-KR" sz="2800" dirty="0" err="1">
                <a:solidFill>
                  <a:srgbClr val="002060"/>
                </a:solidFill>
                <a:latin typeface="Arial" panose="020B0604020202020204" pitchFamily="34" charset="0"/>
                <a:cs typeface="Arial" panose="020B0604020202020204" pitchFamily="34" charset="0"/>
              </a:rPr>
              <a:t>Lưu</a:t>
            </a:r>
            <a:r>
              <a:rPr lang="en-US" altLang="ko-KR" sz="2800" dirty="0">
                <a:solidFill>
                  <a:srgbClr val="002060"/>
                </a:solidFill>
                <a:latin typeface="Arial" panose="020B0604020202020204" pitchFamily="34" charset="0"/>
                <a:cs typeface="Arial" panose="020B0604020202020204" pitchFamily="34" charset="0"/>
              </a:rPr>
              <a:t> ý</a:t>
            </a:r>
            <a:r>
              <a:rPr lang="vi-VN" altLang="ko-KR" sz="2800" dirty="0">
                <a:solidFill>
                  <a:srgbClr val="002060"/>
                </a:solidFill>
                <a:latin typeface="Arial" panose="020B0604020202020204" pitchFamily="34" charset="0"/>
                <a:cs typeface="Arial" panose="020B0604020202020204" pitchFamily="34" charset="0"/>
              </a:rPr>
              <a:t> </a:t>
            </a:r>
            <a:r>
              <a:rPr lang="vi-VN" altLang="ko-KR" sz="2800" dirty="0" err="1">
                <a:solidFill>
                  <a:srgbClr val="002060"/>
                </a:solidFill>
                <a:latin typeface="Arial" panose="020B0604020202020204" pitchFamily="34" charset="0"/>
                <a:cs typeface="Arial" panose="020B0604020202020204" pitchFamily="34" charset="0"/>
              </a:rPr>
              <a:t>về</a:t>
            </a:r>
            <a:r>
              <a:rPr lang="vi-VN" altLang="ko-KR" sz="2800" dirty="0">
                <a:solidFill>
                  <a:srgbClr val="002060"/>
                </a:solidFill>
                <a:latin typeface="Arial" panose="020B0604020202020204" pitchFamily="34" charset="0"/>
                <a:cs typeface="Arial" panose="020B0604020202020204" pitchFamily="34" charset="0"/>
              </a:rPr>
              <a:t> </a:t>
            </a:r>
            <a:r>
              <a:rPr lang="vi-VN" altLang="ko-KR" sz="2800" dirty="0" err="1">
                <a:solidFill>
                  <a:srgbClr val="002060"/>
                </a:solidFill>
                <a:latin typeface="Arial" panose="020B0604020202020204" pitchFamily="34" charset="0"/>
                <a:cs typeface="Arial" panose="020B0604020202020204" pitchFamily="34" charset="0"/>
              </a:rPr>
              <a:t>tình</a:t>
            </a:r>
            <a:r>
              <a:rPr lang="vi-VN" altLang="ko-KR" sz="2800" dirty="0">
                <a:solidFill>
                  <a:srgbClr val="002060"/>
                </a:solidFill>
                <a:latin typeface="Arial" panose="020B0604020202020204" pitchFamily="34" charset="0"/>
                <a:cs typeface="Arial" panose="020B0604020202020204" pitchFamily="34" charset="0"/>
              </a:rPr>
              <a:t> </a:t>
            </a:r>
            <a:r>
              <a:rPr lang="vi-VN" altLang="ko-KR" sz="2800" dirty="0" err="1">
                <a:solidFill>
                  <a:srgbClr val="002060"/>
                </a:solidFill>
                <a:latin typeface="Arial" panose="020B0604020202020204" pitchFamily="34" charset="0"/>
                <a:cs typeface="Arial" panose="020B0604020202020204" pitchFamily="34" charset="0"/>
              </a:rPr>
              <a:t>trạng</a:t>
            </a:r>
            <a:r>
              <a:rPr lang="vi-VN" altLang="ko-KR" sz="2800" dirty="0">
                <a:solidFill>
                  <a:srgbClr val="002060"/>
                </a:solidFill>
                <a:latin typeface="Arial" panose="020B0604020202020204" pitchFamily="34" charset="0"/>
                <a:cs typeface="Arial" panose="020B0604020202020204" pitchFamily="34" charset="0"/>
              </a:rPr>
              <a:t> cư </a:t>
            </a:r>
            <a:r>
              <a:rPr lang="vi-VN" altLang="ko-KR" sz="2800" dirty="0" err="1">
                <a:solidFill>
                  <a:srgbClr val="002060"/>
                </a:solidFill>
                <a:latin typeface="Arial" panose="020B0604020202020204" pitchFamily="34" charset="0"/>
                <a:cs typeface="Arial" panose="020B0604020202020204" pitchFamily="34" charset="0"/>
              </a:rPr>
              <a:t>trú</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484799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(3)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hoạt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động</a:t>
            </a:r>
            <a:r>
              <a:rPr lang="vi-VN" altLang="ko-KR" sz="1600" dirty="0">
                <a:solidFill>
                  <a:srgbClr val="002060"/>
                </a:solidFill>
                <a:latin typeface="Arial" panose="020B0604020202020204" pitchFamily="34" charset="0"/>
                <a:cs typeface="Arial" panose="020B0604020202020204" pitchFamily="34" charset="0"/>
              </a:rPr>
              <a:t> ngăn </a:t>
            </a:r>
            <a:r>
              <a:rPr lang="vi-VN" altLang="ko-KR" sz="1600" dirty="0" err="1">
                <a:solidFill>
                  <a:srgbClr val="002060"/>
                </a:solidFill>
                <a:latin typeface="Arial" panose="020B0604020202020204" pitchFamily="34" charset="0"/>
                <a:cs typeface="Arial" panose="020B0604020202020204" pitchFamily="34" charset="0"/>
              </a:rPr>
              <a:t>chặn</a:t>
            </a:r>
            <a:r>
              <a:rPr lang="vi-VN" altLang="ko-KR" sz="1600" dirty="0">
                <a:solidFill>
                  <a:srgbClr val="002060"/>
                </a:solidFill>
                <a:latin typeface="Arial" panose="020B0604020202020204" pitchFamily="34" charset="0"/>
                <a:cs typeface="Arial" panose="020B0604020202020204" pitchFamily="34" charset="0"/>
              </a:rPr>
              <a:t> lưu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Để</a:t>
            </a:r>
            <a:r>
              <a:rPr lang="vi-VN" altLang="ko-KR" sz="1600" dirty="0">
                <a:solidFill>
                  <a:srgbClr val="002060"/>
                </a:solidFill>
                <a:latin typeface="Arial" panose="020B0604020202020204" pitchFamily="34" charset="0"/>
                <a:cs typeface="Arial" panose="020B0604020202020204" pitchFamily="34" charset="0"/>
              </a:rPr>
              <a:t> ngăn </a:t>
            </a:r>
            <a:r>
              <a:rPr lang="vi-VN" altLang="ko-KR" sz="1600" dirty="0" err="1">
                <a:solidFill>
                  <a:srgbClr val="002060"/>
                </a:solidFill>
                <a:latin typeface="Arial" panose="020B0604020202020204" pitchFamily="34" charset="0"/>
                <a:cs typeface="Arial" panose="020B0604020202020204" pitchFamily="34" charset="0"/>
              </a:rPr>
              <a:t>chặn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việc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tuyển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dụng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trái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phép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cư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của</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chúng</a:t>
            </a:r>
            <a:r>
              <a:rPr lang="vi-VN" altLang="ko-KR" sz="1600" dirty="0">
                <a:solidFill>
                  <a:srgbClr val="002060"/>
                </a:solidFill>
                <a:latin typeface="Arial" panose="020B0604020202020204" pitchFamily="34" charset="0"/>
                <a:cs typeface="Arial" panose="020B0604020202020204" pitchFamily="34" charset="0"/>
              </a:rPr>
              <a:t> tôi đang </a:t>
            </a:r>
            <a:r>
              <a:rPr lang="vi-VN" altLang="ko-KR" sz="1600" dirty="0" err="1">
                <a:solidFill>
                  <a:srgbClr val="002060"/>
                </a:solidFill>
                <a:latin typeface="Arial" panose="020B0604020202020204" pitchFamily="34" charset="0"/>
                <a:cs typeface="Arial" panose="020B0604020202020204" pitchFamily="34" charset="0"/>
              </a:rPr>
              <a:t>thực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hiện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chiến</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dịch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phòng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chống</a:t>
            </a:r>
            <a:r>
              <a:rPr lang="vi-VN" altLang="ko-KR" sz="1600" dirty="0">
                <a:solidFill>
                  <a:srgbClr val="002060"/>
                </a:solidFill>
                <a:latin typeface="Arial" panose="020B0604020202020204" pitchFamily="34" charset="0"/>
                <a:cs typeface="Arial" panose="020B0604020202020204" pitchFamily="34" charset="0"/>
              </a:rPr>
              <a:t> cư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cùng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với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cơ quan liên quan như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đoàn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thể</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trị</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địa</a:t>
            </a:r>
            <a:r>
              <a:rPr lang="vi-VN" altLang="ko-KR" sz="1600" dirty="0">
                <a:solidFill>
                  <a:srgbClr val="002060"/>
                </a:solidFill>
                <a:latin typeface="Arial" panose="020B0604020202020204" pitchFamily="34" charset="0"/>
                <a:cs typeface="Arial" panose="020B0604020202020204" pitchFamily="34" charset="0"/>
              </a:rPr>
              <a:t> phương.</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quan </a:t>
            </a:r>
            <a:r>
              <a:rPr lang="vi-VN" altLang="ko-KR" sz="1600" dirty="0" err="1">
                <a:solidFill>
                  <a:srgbClr val="002060"/>
                </a:solidFill>
                <a:latin typeface="Arial" panose="020B0604020202020204" pitchFamily="34" charset="0"/>
                <a:cs typeface="Arial" panose="020B0604020202020204" pitchFamily="34" charset="0"/>
              </a:rPr>
              <a:t>chức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ngoại</a:t>
            </a:r>
            <a:r>
              <a:rPr lang="vi-VN" altLang="ko-KR" sz="1600" dirty="0">
                <a:solidFill>
                  <a:srgbClr val="002060"/>
                </a:solidFill>
                <a:latin typeface="Arial" panose="020B0604020202020204" pitchFamily="34" charset="0"/>
                <a:cs typeface="Arial" panose="020B0604020202020204" pitchFamily="34" charset="0"/>
              </a:rPr>
              <a:t> giao </a:t>
            </a:r>
            <a:r>
              <a:rPr lang="vi-VN" altLang="ko-KR" sz="1600" dirty="0" err="1">
                <a:solidFill>
                  <a:srgbClr val="002060"/>
                </a:solidFill>
                <a:latin typeface="Arial" panose="020B0604020202020204" pitchFamily="34" charset="0"/>
                <a:cs typeface="Arial" panose="020B0604020202020204" pitchFamily="34" charset="0"/>
              </a:rPr>
              <a:t>từ</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lớn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có</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tỷ</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lệ</a:t>
            </a:r>
            <a:r>
              <a:rPr lang="vi-VN" altLang="ko-KR" sz="1600" dirty="0">
                <a:solidFill>
                  <a:srgbClr val="002060"/>
                </a:solidFill>
                <a:latin typeface="Arial" panose="020B0604020202020204" pitchFamily="34" charset="0"/>
                <a:cs typeface="Arial" panose="020B0604020202020204" pitchFamily="34" charset="0"/>
              </a:rPr>
              <a:t> lưu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cao </a:t>
            </a:r>
            <a:r>
              <a:rPr lang="vi-VN" altLang="ko-KR" sz="1600" dirty="0" err="1">
                <a:solidFill>
                  <a:srgbClr val="002060"/>
                </a:solidFill>
                <a:latin typeface="Arial" panose="020B0604020202020204" pitchFamily="34" charset="0"/>
                <a:cs typeface="Arial" panose="020B0604020202020204" pitchFamily="34" charset="0"/>
              </a:rPr>
              <a:t>để</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họ</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nguyện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trở</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về</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thiết</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hệ</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thống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chặt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chẽ</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với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chính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phủ</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để</a:t>
            </a:r>
            <a:r>
              <a:rPr lang="vi-VN" altLang="ko-KR" sz="1600" dirty="0">
                <a:solidFill>
                  <a:srgbClr val="002060"/>
                </a:solidFill>
                <a:latin typeface="Arial" panose="020B0604020202020204" pitchFamily="34" charset="0"/>
                <a:cs typeface="Arial" panose="020B0604020202020204" pitchFamily="34" charset="0"/>
              </a:rPr>
              <a:t> ngăn </a:t>
            </a:r>
            <a:r>
              <a:rPr lang="vi-VN" altLang="ko-KR" sz="1600" dirty="0" err="1">
                <a:solidFill>
                  <a:srgbClr val="002060"/>
                </a:solidFill>
                <a:latin typeface="Arial" panose="020B0604020202020204" pitchFamily="34" charset="0"/>
                <a:cs typeface="Arial" panose="020B0604020202020204" pitchFamily="34" charset="0"/>
              </a:rPr>
              <a:t>chặn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sự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xuất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hiện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của</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những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mới</a:t>
            </a:r>
            <a:r>
              <a:rPr lang="vi-VN" altLang="ko-KR" sz="1600" dirty="0">
                <a:solidFill>
                  <a:srgbClr val="002060"/>
                </a:solidFill>
                <a:latin typeface="Arial" panose="020B0604020202020204" pitchFamily="34" charset="0"/>
                <a:cs typeface="Arial" panose="020B0604020202020204" pitchFamily="34" charset="0"/>
              </a:rPr>
              <a:t>.</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(4) </a:t>
            </a:r>
            <a:r>
              <a:rPr lang="vi-VN" altLang="ko-KR" sz="1600" dirty="0" err="1">
                <a:solidFill>
                  <a:srgbClr val="002060"/>
                </a:solidFill>
                <a:latin typeface="Arial" panose="020B0604020202020204" pitchFamily="34" charset="0"/>
                <a:cs typeface="Arial" panose="020B0604020202020204" pitchFamily="34" charset="0"/>
              </a:rPr>
              <a:t>Thực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hiện</a:t>
            </a:r>
            <a:r>
              <a:rPr lang="vi-VN"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chế</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độ</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nguyện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xuất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đối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với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người</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lưu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sz="1600" dirty="0">
                <a:solidFill>
                  <a:srgbClr val="002060"/>
                </a:solidFill>
                <a:latin typeface="Arial" panose="020B0604020202020204" pitchFamily="34" charset="0"/>
                <a:cs typeface="Arial" panose="020B0604020202020204" pitchFamily="34" charset="0"/>
              </a:rPr>
              <a:t>    </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Chế</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độ</a:t>
            </a: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a:solidFill>
                  <a:srgbClr val="002060"/>
                </a:solidFill>
                <a:latin typeface="Arial" panose="020B0604020202020204" pitchFamily="34" charset="0"/>
                <a:cs typeface="Arial" panose="020B0604020202020204" pitchFamily="34" charset="0"/>
              </a:rPr>
              <a:t>“</a:t>
            </a:r>
            <a:r>
              <a:rPr lang="en-US" altLang="ko-KR" sz="1600" dirty="0" err="1">
                <a:solidFill>
                  <a:srgbClr val="002060"/>
                </a:solidFill>
                <a:latin typeface="Arial" panose="020B0604020202020204" pitchFamily="34" charset="0"/>
                <a:cs typeface="Arial" panose="020B0604020202020204" pitchFamily="34" charset="0"/>
              </a:rPr>
              <a:t>tự</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nguyện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xuất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cảnh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đối</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với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đang </a:t>
            </a:r>
            <a:r>
              <a:rPr lang="vi-VN" altLang="ko-KR" sz="1600" dirty="0" err="1">
                <a:solidFill>
                  <a:srgbClr val="002060"/>
                </a:solidFill>
                <a:latin typeface="Arial" panose="020B0604020202020204" pitchFamily="34" charset="0"/>
                <a:cs typeface="Arial" panose="020B0604020202020204" pitchFamily="34" charset="0"/>
              </a:rPr>
              <a:t>được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hoạt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động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thường</a:t>
            </a:r>
            <a:r>
              <a:rPr lang="vi-VN" altLang="ko-KR" sz="1600" dirty="0">
                <a:solidFill>
                  <a:srgbClr val="002060"/>
                </a:solidFill>
                <a:latin typeface="Arial" panose="020B0604020202020204" pitchFamily="34" charset="0"/>
                <a:cs typeface="Arial" panose="020B0604020202020204" pitchFamily="34" charset="0"/>
              </a:rPr>
              <a:t> xuyên </a:t>
            </a:r>
            <a:r>
              <a:rPr lang="vi-VN" altLang="ko-KR" sz="1600" dirty="0" err="1">
                <a:solidFill>
                  <a:srgbClr val="002060"/>
                </a:solidFill>
                <a:latin typeface="Arial" panose="020B0604020202020204" pitchFamily="34" charset="0"/>
                <a:cs typeface="Arial" panose="020B0604020202020204" pitchFamily="34" charset="0"/>
              </a:rPr>
              <a:t>và</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các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lợi</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ích</a:t>
            </a:r>
            <a:r>
              <a:rPr lang="vi-VN" altLang="ko-KR" sz="1600" dirty="0">
                <a:solidFill>
                  <a:srgbClr val="002060"/>
                </a:solidFill>
                <a:latin typeface="Arial" panose="020B0604020202020204" pitchFamily="34" charset="0"/>
                <a:cs typeface="Arial" panose="020B0604020202020204" pitchFamily="34" charset="0"/>
              </a:rPr>
              <a:t> đang </a:t>
            </a:r>
            <a:r>
              <a:rPr lang="vi-VN" altLang="ko-KR" sz="1600" dirty="0" err="1">
                <a:solidFill>
                  <a:srgbClr val="002060"/>
                </a:solidFill>
                <a:latin typeface="Arial" panose="020B0604020202020204" pitchFamily="34" charset="0"/>
                <a:cs typeface="Arial" panose="020B0604020202020204" pitchFamily="34" charset="0"/>
              </a:rPr>
              <a:t>được</a:t>
            </a:r>
            <a:r>
              <a:rPr lang="vi-VN" altLang="ko-KR" sz="1600" dirty="0">
                <a:solidFill>
                  <a:srgbClr val="002060"/>
                </a:solidFill>
                <a:latin typeface="Arial" panose="020B0604020202020204" pitchFamily="34" charset="0"/>
                <a:cs typeface="Arial" panose="020B0604020202020204" pitchFamily="34" charset="0"/>
              </a:rPr>
              <a:t> trao cho </a:t>
            </a:r>
            <a:r>
              <a:rPr lang="vi-VN" altLang="ko-KR" sz="1600" dirty="0" err="1">
                <a:solidFill>
                  <a:srgbClr val="002060"/>
                </a:solidFill>
                <a:latin typeface="Arial" panose="020B0604020202020204" pitchFamily="34" charset="0"/>
                <a:cs typeface="Arial" panose="020B0604020202020204" pitchFamily="34" charset="0"/>
              </a:rPr>
              <a:t>việc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giảm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nhẹ</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lệnh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cấm</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cho </a:t>
            </a:r>
            <a:r>
              <a:rPr lang="vi-VN" altLang="ko-KR" sz="1600" dirty="0" err="1">
                <a:solidFill>
                  <a:srgbClr val="002060"/>
                </a:solidFill>
                <a:latin typeface="Arial" panose="020B0604020202020204" pitchFamily="34" charset="0"/>
                <a:cs typeface="Arial" panose="020B0604020202020204" pitchFamily="34" charset="0"/>
              </a:rPr>
              <a:t>những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tự</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nguyện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rời</a:t>
            </a:r>
            <a:r>
              <a:rPr lang="vi-VN" altLang="ko-KR" sz="1600" dirty="0">
                <a:solidFill>
                  <a:srgbClr val="002060"/>
                </a:solidFill>
                <a:latin typeface="Arial" panose="020B0604020202020204" pitchFamily="34" charset="0"/>
                <a:cs typeface="Arial" panose="020B0604020202020204" pitchFamily="34" charset="0"/>
              </a:rPr>
              <a:t> </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khỏi</a:t>
            </a:r>
            <a:r>
              <a:rPr lang="vi-VN"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Hàn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Quốc</a:t>
            </a:r>
            <a:r>
              <a:rPr lang="vi-VN" altLang="ko-KR" sz="1600" dirty="0">
                <a:solidFill>
                  <a:srgbClr val="002060"/>
                </a:solidFill>
                <a:latin typeface="Arial" panose="020B0604020202020204" pitchFamily="34" charset="0"/>
                <a:cs typeface="Arial" panose="020B0604020202020204" pitchFamily="34" charset="0"/>
              </a:rPr>
              <a:t>.</a:t>
            </a:r>
            <a:endParaRPr lang="en-US" altLang="ko-KR" sz="1600"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 </a:t>
            </a:r>
            <a:r>
              <a:rPr lang="vi-VN" altLang="ko-KR" sz="1600" dirty="0">
                <a:solidFill>
                  <a:srgbClr val="002060"/>
                </a:solidFill>
                <a:latin typeface="Arial" panose="020B0604020202020204" pitchFamily="34" charset="0"/>
                <a:cs typeface="Arial" panose="020B0604020202020204" pitchFamily="34" charset="0"/>
              </a:rPr>
              <a:t>Đang </a:t>
            </a:r>
            <a:r>
              <a:rPr lang="en-US" altLang="ko-KR" sz="1600" dirty="0" err="1">
                <a:solidFill>
                  <a:srgbClr val="002060"/>
                </a:solidFill>
                <a:latin typeface="Arial" panose="020B0604020202020204" pitchFamily="34" charset="0"/>
                <a:cs typeface="Arial" panose="020B0604020202020204" pitchFamily="34" charset="0"/>
              </a:rPr>
              <a:t>tiến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hành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thời</a:t>
            </a:r>
            <a:r>
              <a:rPr lang="vi-VN" altLang="ko-KR" sz="1600" dirty="0">
                <a:solidFill>
                  <a:srgbClr val="002060"/>
                </a:solidFill>
                <a:latin typeface="Arial" panose="020B0604020202020204" pitchFamily="34" charset="0"/>
                <a:cs typeface="Arial" panose="020B0604020202020204" pitchFamily="34" charset="0"/>
              </a:rPr>
              <a:t> gian</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tự</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nguyện</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xuất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đặc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biệt</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dành</a:t>
            </a: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cho</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lưu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tạo</a:t>
            </a:r>
            <a:r>
              <a:rPr lang="vi-VN" altLang="ko-KR" sz="1600" dirty="0">
                <a:solidFill>
                  <a:srgbClr val="002060"/>
                </a:solidFill>
                <a:latin typeface="Arial" panose="020B0604020202020204" pitchFamily="34" charset="0"/>
                <a:cs typeface="Arial" panose="020B0604020202020204" pitchFamily="34" charset="0"/>
              </a:rPr>
              <a:t> cơ </a:t>
            </a:r>
            <a:r>
              <a:rPr lang="vi-VN" altLang="ko-KR" sz="1600" dirty="0" err="1">
                <a:solidFill>
                  <a:srgbClr val="002060"/>
                </a:solidFill>
                <a:latin typeface="Arial" panose="020B0604020202020204" pitchFamily="34" charset="0"/>
                <a:cs typeface="Arial" panose="020B0604020202020204" pitchFamily="34" charset="0"/>
              </a:rPr>
              <a:t>hội</a:t>
            </a:r>
            <a:r>
              <a:rPr lang="en-US" altLang="ko-KR" sz="1600"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sz="1600" dirty="0">
                <a:solidFill>
                  <a:srgbClr val="002060"/>
                </a:solidFill>
                <a:latin typeface="Arial" panose="020B0604020202020204" pitchFamily="34" charset="0"/>
                <a:cs typeface="Arial" panose="020B0604020202020204" pitchFamily="34" charset="0"/>
              </a:rPr>
              <a:t>      </a:t>
            </a:r>
            <a:r>
              <a:rPr lang="en-US" altLang="ko-KR" sz="1600" dirty="0" err="1">
                <a:solidFill>
                  <a:srgbClr val="002060"/>
                </a:solidFill>
                <a:latin typeface="Arial" panose="020B0604020202020204" pitchFamily="34" charset="0"/>
                <a:cs typeface="Arial" panose="020B0604020202020204" pitchFamily="34" charset="0"/>
              </a:rPr>
              <a:t>được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về</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cho </a:t>
            </a:r>
            <a:r>
              <a:rPr lang="vi-VN" altLang="ko-KR" sz="1600" dirty="0" err="1">
                <a:solidFill>
                  <a:srgbClr val="002060"/>
                </a:solidFill>
                <a:latin typeface="Arial" panose="020B0604020202020204" pitchFamily="34" charset="0"/>
                <a:cs typeface="Arial" panose="020B0604020202020204" pitchFamily="34" charset="0"/>
              </a:rPr>
              <a:t>những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người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nước</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ngoài</a:t>
            </a:r>
            <a:r>
              <a:rPr lang="vi-VN" altLang="ko-KR" sz="1600" dirty="0">
                <a:solidFill>
                  <a:srgbClr val="002060"/>
                </a:solidFill>
                <a:latin typeface="Arial" panose="020B0604020202020204" pitchFamily="34" charset="0"/>
                <a:cs typeface="Arial" panose="020B0604020202020204" pitchFamily="34" charset="0"/>
              </a:rPr>
              <a:t> đang cư </a:t>
            </a:r>
            <a:r>
              <a:rPr lang="vi-VN" altLang="ko-KR" sz="1600" dirty="0" err="1">
                <a:solidFill>
                  <a:srgbClr val="002060"/>
                </a:solidFill>
                <a:latin typeface="Arial" panose="020B0604020202020204" pitchFamily="34" charset="0"/>
                <a:cs typeface="Arial" panose="020B0604020202020204" pitchFamily="34" charset="0"/>
              </a:rPr>
              <a:t>trú</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bất</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hợp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pháp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đồng</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thời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mở</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rộng</a:t>
            </a:r>
            <a:r>
              <a:rPr lang="vi-VN" altLang="ko-KR" sz="1600" dirty="0">
                <a:solidFill>
                  <a:srgbClr val="002060"/>
                </a:solidFill>
                <a:latin typeface="Arial" panose="020B0604020202020204" pitchFamily="34" charset="0"/>
                <a:cs typeface="Arial" panose="020B0604020202020204" pitchFamily="34" charset="0"/>
              </a:rPr>
              <a:t> ưu </a:t>
            </a:r>
            <a:r>
              <a:rPr lang="vi-VN" altLang="ko-KR" sz="1600" dirty="0" err="1">
                <a:solidFill>
                  <a:srgbClr val="002060"/>
                </a:solidFill>
                <a:latin typeface="Arial" panose="020B0604020202020204" pitchFamily="34" charset="0"/>
                <a:cs typeface="Arial" panose="020B0604020202020204" pitchFamily="34" charset="0"/>
              </a:rPr>
              <a:t>đãi</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đình</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chỉ</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nhập</a:t>
            </a:r>
            <a:r>
              <a:rPr lang="vi-VN" altLang="ko-KR" sz="1600" dirty="0">
                <a:solidFill>
                  <a:srgbClr val="002060"/>
                </a:solidFill>
                <a:latin typeface="Arial" panose="020B0604020202020204" pitchFamily="34" charset="0"/>
                <a:cs typeface="Arial" panose="020B0604020202020204" pitchFamily="34" charset="0"/>
              </a:rPr>
              <a:t> </a:t>
            </a:r>
            <a:r>
              <a:rPr lang="vi-VN" altLang="ko-KR" sz="1600" dirty="0" err="1">
                <a:solidFill>
                  <a:srgbClr val="002060"/>
                </a:solidFill>
                <a:latin typeface="Arial" panose="020B0604020202020204" pitchFamily="34" charset="0"/>
                <a:cs typeface="Arial" panose="020B0604020202020204" pitchFamily="34" charset="0"/>
              </a:rPr>
              <a:t>cảnh</a:t>
            </a:r>
            <a:r>
              <a:rPr lang="vi-VN" altLang="ko-KR" sz="1600" dirty="0">
                <a:solidFill>
                  <a:srgbClr val="002060"/>
                </a:solidFill>
                <a:latin typeface="Arial" panose="020B0604020202020204" pitchFamily="34" charset="0"/>
                <a:cs typeface="Arial" panose="020B0604020202020204" pitchFamily="34" charset="0"/>
              </a:rPr>
              <a:t>.</a:t>
            </a:r>
            <a:endParaRPr lang="ko-KR" altLang="en-US" sz="16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1893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23365"/>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4. </a:t>
            </a:r>
            <a:r>
              <a:rPr lang="en-US" altLang="ko-KR" sz="2800" dirty="0" err="1">
                <a:solidFill>
                  <a:srgbClr val="002060"/>
                </a:solidFill>
                <a:latin typeface="Arial" panose="020B0604020202020204" pitchFamily="34" charset="0"/>
                <a:cs typeface="Arial" panose="020B0604020202020204" pitchFamily="34" charset="0"/>
              </a:rPr>
              <a:t>Lưu</a:t>
            </a:r>
            <a:r>
              <a:rPr lang="en-US" altLang="ko-KR" sz="2800" dirty="0">
                <a:solidFill>
                  <a:srgbClr val="002060"/>
                </a:solidFill>
                <a:latin typeface="Arial" panose="020B0604020202020204" pitchFamily="34" charset="0"/>
                <a:cs typeface="Arial" panose="020B0604020202020204" pitchFamily="34" charset="0"/>
              </a:rPr>
              <a:t> </a:t>
            </a:r>
            <a:r>
              <a:rPr lang="en-US" altLang="ko-KR" sz="2800" dirty="0" err="1">
                <a:solidFill>
                  <a:srgbClr val="002060"/>
                </a:solidFill>
                <a:latin typeface="Arial" panose="020B0604020202020204" pitchFamily="34" charset="0"/>
                <a:cs typeface="Arial" panose="020B0604020202020204" pitchFamily="34" charset="0"/>
              </a:rPr>
              <a:t>ý</a:t>
            </a:r>
            <a:r>
              <a:rPr lang="vi-VN" altLang="ko-KR" sz="2800" dirty="0">
                <a:solidFill>
                  <a:srgbClr val="002060"/>
                </a:solidFill>
                <a:cs typeface="Arial" panose="020B0604020202020204" pitchFamily="34" charset="0"/>
              </a:rPr>
              <a:t> về tình trạng cư trú</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181052" y="879567"/>
            <a:ext cx="11248736" cy="447673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mj-ea"/>
                <a:ea typeface="+mj-ea"/>
              </a:rPr>
              <a:t> (5) </a:t>
            </a:r>
            <a:r>
              <a:rPr lang="vi-VN" altLang="ko-KR" sz="1600" b="1" dirty="0">
                <a:solidFill>
                  <a:srgbClr val="002060"/>
                </a:solidFill>
                <a:cs typeface="Arial" panose="020B0604020202020204" pitchFamily="34" charset="0"/>
              </a:rPr>
              <a:t>Tình trạng tỷ lệ lưu trú bất hợp pháp</a:t>
            </a: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ko-KR" altLang="en-US" sz="1600" dirty="0">
              <a:solidFill>
                <a:srgbClr val="002060"/>
              </a:solidFill>
              <a:latin typeface="+mj-ea"/>
              <a:ea typeface="+mj-ea"/>
            </a:endParaRPr>
          </a:p>
        </p:txBody>
      </p:sp>
      <p:pic>
        <p:nvPicPr>
          <p:cNvPr id="12" name="그림 11"/>
          <p:cNvPicPr>
            <a:picLocks noChangeAspect="1"/>
          </p:cNvPicPr>
          <p:nvPr/>
        </p:nvPicPr>
        <p:blipFill>
          <a:blip r:embed="rId5"/>
          <a:stretch>
            <a:fillRect/>
          </a:stretch>
        </p:blipFill>
        <p:spPr>
          <a:xfrm>
            <a:off x="4357832" y="826458"/>
            <a:ext cx="5624368" cy="4541456"/>
          </a:xfrm>
          <a:prstGeom prst="rect">
            <a:avLst/>
          </a:prstGeom>
        </p:spPr>
      </p:pic>
    </p:spTree>
    <p:extLst>
      <p:ext uri="{BB962C8B-B14F-4D97-AF65-F5344CB8AC3E}">
        <p14:creationId xmlns:p14="http://schemas.microsoft.com/office/powerpoint/2010/main" val="1671671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524621" y="2359302"/>
            <a:ext cx="11142757" cy="830997"/>
          </a:xfrm>
          <a:prstGeom prst="rect">
            <a:avLst/>
          </a:prstGeom>
          <a:noFill/>
        </p:spPr>
        <p:txBody>
          <a:bodyPr wrap="square" rtlCol="0">
            <a:spAutoFit/>
          </a:bodyPr>
          <a:lstStyle/>
          <a:p>
            <a:pPr algn="ctr"/>
            <a:r>
              <a:rPr lang="en-US" altLang="ko-KR" sz="4800" dirty="0">
                <a:solidFill>
                  <a:schemeClr val="accent5">
                    <a:lumMod val="50000"/>
                  </a:schemeClr>
                </a:solidFill>
              </a:rPr>
              <a:t>VIII. </a:t>
            </a:r>
            <a:r>
              <a:rPr lang="en-US" altLang="ko-KR" sz="4800" dirty="0" err="1">
                <a:solidFill>
                  <a:srgbClr val="002060"/>
                </a:solidFill>
                <a:latin typeface="Arial" panose="020B0604020202020204" pitchFamily="34" charset="0"/>
                <a:cs typeface="Arial" panose="020B0604020202020204" pitchFamily="34" charset="0"/>
              </a:rPr>
              <a:t>Hoạt</a:t>
            </a:r>
            <a:r>
              <a:rPr lang="en-US" altLang="ko-KR" sz="4800" dirty="0">
                <a:solidFill>
                  <a:srgbClr val="002060"/>
                </a:solidFill>
                <a:latin typeface="Arial" panose="020B0604020202020204" pitchFamily="34" charset="0"/>
                <a:cs typeface="Arial" panose="020B0604020202020204" pitchFamily="34" charset="0"/>
              </a:rPr>
              <a:t> </a:t>
            </a:r>
            <a:r>
              <a:rPr lang="en-US" altLang="ko-KR" sz="4800" dirty="0" err="1">
                <a:solidFill>
                  <a:srgbClr val="002060"/>
                </a:solidFill>
                <a:latin typeface="Arial" panose="020B0604020202020204" pitchFamily="34" charset="0"/>
                <a:cs typeface="Arial" panose="020B0604020202020204" pitchFamily="34" charset="0"/>
              </a:rPr>
              <a:t>động</a:t>
            </a:r>
            <a:r>
              <a:rPr lang="en-US" altLang="ko-KR" sz="4800" dirty="0">
                <a:solidFill>
                  <a:srgbClr val="002060"/>
                </a:solidFill>
                <a:latin typeface="Arial" panose="020B0604020202020204" pitchFamily="34" charset="0"/>
                <a:cs typeface="Arial" panose="020B0604020202020204" pitchFamily="34" charset="0"/>
              </a:rPr>
              <a:t> </a:t>
            </a:r>
            <a:r>
              <a:rPr lang="en-US" altLang="ko-KR" sz="4800" dirty="0" err="1">
                <a:solidFill>
                  <a:srgbClr val="002060"/>
                </a:solidFill>
                <a:latin typeface="Arial" panose="020B0604020202020204" pitchFamily="34" charset="0"/>
                <a:cs typeface="Arial" panose="020B0604020202020204" pitchFamily="34" charset="0"/>
              </a:rPr>
              <a:t>đặc</a:t>
            </a:r>
            <a:r>
              <a:rPr lang="en-US" altLang="ko-KR" sz="4800" dirty="0">
                <a:solidFill>
                  <a:srgbClr val="002060"/>
                </a:solidFill>
                <a:latin typeface="Arial" panose="020B0604020202020204" pitchFamily="34" charset="0"/>
                <a:cs typeface="Arial" panose="020B0604020202020204" pitchFamily="34" charset="0"/>
              </a:rPr>
              <a:t> </a:t>
            </a:r>
            <a:r>
              <a:rPr lang="en-US" altLang="ko-KR" sz="4800" dirty="0" err="1">
                <a:solidFill>
                  <a:srgbClr val="002060"/>
                </a:solidFill>
                <a:latin typeface="Arial" panose="020B0604020202020204" pitchFamily="34" charset="0"/>
                <a:cs typeface="Arial" panose="020B0604020202020204" pitchFamily="34" charset="0"/>
              </a:rPr>
              <a:t>biệt</a:t>
            </a:r>
            <a:r>
              <a:rPr lang="en-US" altLang="ko-KR" sz="4800" dirty="0">
                <a:solidFill>
                  <a:srgbClr val="002060"/>
                </a:solidFill>
                <a:latin typeface="Arial" panose="020B0604020202020204" pitchFamily="34" charset="0"/>
                <a:cs typeface="Arial" panose="020B0604020202020204" pitchFamily="34" charset="0"/>
              </a:rPr>
              <a:t> </a:t>
            </a:r>
            <a:r>
              <a:rPr lang="en-US" altLang="ko-KR" sz="4800" dirty="0" err="1">
                <a:solidFill>
                  <a:srgbClr val="002060"/>
                </a:solidFill>
                <a:latin typeface="Arial" panose="020B0604020202020204" pitchFamily="34" charset="0"/>
                <a:cs typeface="Arial" panose="020B0604020202020204" pitchFamily="34" charset="0"/>
              </a:rPr>
              <a:t>cho</a:t>
            </a:r>
            <a:r>
              <a:rPr lang="en-US" altLang="ko-KR" sz="4800" dirty="0">
                <a:solidFill>
                  <a:srgbClr val="002060"/>
                </a:solidFill>
                <a:latin typeface="Arial" panose="020B0604020202020204" pitchFamily="34" charset="0"/>
                <a:cs typeface="Arial" panose="020B0604020202020204" pitchFamily="34" charset="0"/>
              </a:rPr>
              <a:t> du </a:t>
            </a:r>
            <a:r>
              <a:rPr lang="en-US" altLang="ko-KR" sz="4800" dirty="0" err="1">
                <a:solidFill>
                  <a:srgbClr val="002060"/>
                </a:solidFill>
                <a:latin typeface="Arial" panose="020B0604020202020204" pitchFamily="34" charset="0"/>
                <a:cs typeface="Arial" panose="020B0604020202020204" pitchFamily="34" charset="0"/>
              </a:rPr>
              <a:t>học</a:t>
            </a:r>
            <a:r>
              <a:rPr lang="en-US" altLang="ko-KR" sz="4800" dirty="0">
                <a:solidFill>
                  <a:srgbClr val="002060"/>
                </a:solidFill>
                <a:latin typeface="Arial" panose="020B0604020202020204" pitchFamily="34" charset="0"/>
                <a:cs typeface="Arial" panose="020B0604020202020204" pitchFamily="34" charset="0"/>
              </a:rPr>
              <a:t> </a:t>
            </a:r>
            <a:r>
              <a:rPr lang="en-US" altLang="ko-KR" sz="4800" dirty="0" err="1">
                <a:solidFill>
                  <a:srgbClr val="002060"/>
                </a:solidFill>
                <a:latin typeface="Arial" panose="020B0604020202020204" pitchFamily="34" charset="0"/>
                <a:cs typeface="Arial" panose="020B0604020202020204" pitchFamily="34" charset="0"/>
              </a:rPr>
              <a:t>sinh</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885811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6493"/>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20904" y="246305"/>
            <a:ext cx="7580871" cy="523220"/>
          </a:xfrm>
          <a:prstGeom prst="rect">
            <a:avLst/>
          </a:prstGeom>
          <a:noFill/>
        </p:spPr>
        <p:txBody>
          <a:bodyPr wrap="square" rtlCol="0">
            <a:spAutoFit/>
          </a:bodyPr>
          <a:lstStyle/>
          <a:p>
            <a:pPr fontAlgn="base"/>
            <a:r>
              <a:rPr lang="en-US" altLang="ko-KR" sz="2800" b="1" dirty="0">
                <a:solidFill>
                  <a:srgbClr val="002060"/>
                </a:solidFill>
              </a:rPr>
              <a:t>1. </a:t>
            </a:r>
            <a:r>
              <a:rPr lang="vi-VN" altLang="ko-KR" sz="2800" b="1" dirty="0">
                <a:solidFill>
                  <a:srgbClr val="002060"/>
                </a:solidFill>
              </a:rPr>
              <a:t>Chương </a:t>
            </a:r>
            <a:r>
              <a:rPr lang="vi-VN" altLang="ko-KR" sz="2800" b="1" dirty="0" err="1">
                <a:solidFill>
                  <a:srgbClr val="002060"/>
                </a:solidFill>
              </a:rPr>
              <a:t>trình</a:t>
            </a:r>
            <a:r>
              <a:rPr lang="vi-VN" altLang="ko-KR" sz="2800" b="1" dirty="0">
                <a:solidFill>
                  <a:srgbClr val="002060"/>
                </a:solidFill>
              </a:rPr>
              <a:t> </a:t>
            </a:r>
            <a:r>
              <a:rPr lang="ko-KR" altLang="en-US" sz="2800" b="1" dirty="0">
                <a:solidFill>
                  <a:srgbClr val="002060"/>
                </a:solidFill>
              </a:rPr>
              <a:t>멘토링</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87</a:t>
            </a:fld>
            <a:endParaRPr lang="ko-KR" altLang="en-US"/>
          </a:p>
        </p:txBody>
      </p:sp>
      <p:sp>
        <p:nvSpPr>
          <p:cNvPr id="8" name="Rectangle 2"/>
          <p:cNvSpPr>
            <a:spLocks noChangeArrowheads="1"/>
          </p:cNvSpPr>
          <p:nvPr/>
        </p:nvSpPr>
        <p:spPr bwMode="auto">
          <a:xfrm>
            <a:off x="0" y="43934"/>
            <a:ext cx="2664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r>
              <a:rPr lang="en-US" altLang="ko-KR" dirty="0"/>
              <a:t> </a:t>
            </a:r>
            <a:endParaRPr lang="ko-KR" altLang="en-US" dirty="0"/>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TextBox 10"/>
          <p:cNvSpPr txBox="1"/>
          <p:nvPr/>
        </p:nvSpPr>
        <p:spPr>
          <a:xfrm>
            <a:off x="43287" y="5388664"/>
            <a:ext cx="4329946" cy="307777"/>
          </a:xfrm>
          <a:prstGeom prst="rect">
            <a:avLst/>
          </a:prstGeom>
          <a:noFill/>
        </p:spPr>
        <p:txBody>
          <a:bodyPr wrap="square" rtlCol="0">
            <a:spAutoFit/>
          </a:bodyPr>
          <a:lstStyle/>
          <a:p>
            <a:r>
              <a:rPr lang="en-GB" altLang="ko-KR" sz="1400" dirty="0" err="1">
                <a:latin typeface="Arial" panose="020B0604020202020204" pitchFamily="34" charset="0"/>
                <a:cs typeface="Arial" panose="020B0604020202020204" pitchFamily="34" charset="0"/>
              </a:rPr>
              <a:t>Trải</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nghiệm</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mặc</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áo</a:t>
            </a:r>
            <a:r>
              <a:rPr lang="en-GB" altLang="ko-KR" sz="1400" dirty="0">
                <a:latin typeface="Arial" panose="020B0604020202020204" pitchFamily="34" charset="0"/>
                <a:cs typeface="Arial" panose="020B0604020202020204" pitchFamily="34" charset="0"/>
              </a:rPr>
              <a:t> </a:t>
            </a:r>
          </a:p>
          <a:p>
            <a:r>
              <a:rPr lang="en-GB" altLang="ko-KR" sz="1400" dirty="0" err="1">
                <a:latin typeface="Arial" panose="020B0604020202020204" pitchFamily="34" charset="0"/>
                <a:cs typeface="Arial" panose="020B0604020202020204" pitchFamily="34" charset="0"/>
              </a:rPr>
              <a:t>áo</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truyền</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thống</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Học</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kỳ</a:t>
            </a:r>
            <a:r>
              <a:rPr lang="en-GB" altLang="ko-KR" sz="1400" dirty="0">
                <a:latin typeface="Arial" panose="020B0604020202020204" pitchFamily="34" charset="0"/>
                <a:cs typeface="Arial" panose="020B0604020202020204" pitchFamily="34" charset="0"/>
              </a:rPr>
              <a:t> 2. 2020)</a:t>
            </a:r>
          </a:p>
        </p:txBody>
      </p:sp>
      <p:sp>
        <p:nvSpPr>
          <p:cNvPr id="15" name="TextBox 14"/>
          <p:cNvSpPr txBox="1"/>
          <p:nvPr/>
        </p:nvSpPr>
        <p:spPr>
          <a:xfrm>
            <a:off x="4071445" y="5429102"/>
            <a:ext cx="3864045" cy="523220"/>
          </a:xfrm>
          <a:prstGeom prst="rect">
            <a:avLst/>
          </a:prstGeom>
          <a:noFill/>
        </p:spPr>
        <p:txBody>
          <a:bodyPr wrap="square" rtlCol="0">
            <a:spAutoFit/>
          </a:bodyPr>
          <a:lstStyle/>
          <a:p>
            <a:r>
              <a:rPr lang="en-GB" altLang="ko-KR" sz="1400" dirty="0" err="1">
                <a:latin typeface="Arial" panose="020B0604020202020204" pitchFamily="34" charset="0"/>
                <a:cs typeface="Arial" panose="020B0604020202020204" pitchFamily="34" charset="0"/>
              </a:rPr>
              <a:t>Trải</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nghiệm</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làm</a:t>
            </a:r>
            <a:r>
              <a:rPr lang="en-GB" altLang="ko-KR" sz="1400" dirty="0">
                <a:latin typeface="Arial" panose="020B0604020202020204" pitchFamily="34" charset="0"/>
                <a:cs typeface="Arial" panose="020B0604020202020204" pitchFamily="34" charset="0"/>
              </a:rPr>
              <a:t> con </a:t>
            </a:r>
            <a:r>
              <a:rPr lang="en-GB" altLang="ko-KR" sz="1400" dirty="0" err="1">
                <a:latin typeface="Arial" panose="020B0604020202020204" pitchFamily="34" charset="0"/>
                <a:cs typeface="Arial" panose="020B0604020202020204" pitchFamily="34" charset="0"/>
              </a:rPr>
              <a:t>dấu</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tại</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Insadong</a:t>
            </a:r>
            <a:endParaRPr lang="en-GB" altLang="ko-KR" sz="1400" dirty="0">
              <a:latin typeface="Arial" panose="020B0604020202020204" pitchFamily="34" charset="0"/>
              <a:cs typeface="Arial" panose="020B0604020202020204" pitchFamily="34" charset="0"/>
            </a:endParaRPr>
          </a:p>
          <a:p>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Học</a:t>
            </a:r>
            <a:r>
              <a:rPr lang="en-GB" altLang="ko-KR" sz="1400" dirty="0">
                <a:latin typeface="Arial" panose="020B0604020202020204" pitchFamily="34" charset="0"/>
                <a:cs typeface="Arial" panose="020B0604020202020204" pitchFamily="34" charset="0"/>
              </a:rPr>
              <a:t> </a:t>
            </a:r>
            <a:r>
              <a:rPr lang="en-GB" altLang="ko-KR" sz="1400" dirty="0" err="1">
                <a:latin typeface="Arial" panose="020B0604020202020204" pitchFamily="34" charset="0"/>
                <a:cs typeface="Arial" panose="020B0604020202020204" pitchFamily="34" charset="0"/>
              </a:rPr>
              <a:t>kỳ</a:t>
            </a:r>
            <a:r>
              <a:rPr lang="en-GB" altLang="ko-KR" sz="1400" dirty="0">
                <a:latin typeface="Arial" panose="020B0604020202020204" pitchFamily="34" charset="0"/>
                <a:cs typeface="Arial" panose="020B0604020202020204" pitchFamily="34" charset="0"/>
              </a:rPr>
              <a:t> 2. 2020)</a:t>
            </a:r>
          </a:p>
        </p:txBody>
      </p:sp>
      <p:sp>
        <p:nvSpPr>
          <p:cNvPr id="18" name="TextBox 17"/>
          <p:cNvSpPr txBox="1"/>
          <p:nvPr/>
        </p:nvSpPr>
        <p:spPr>
          <a:xfrm>
            <a:off x="8404154" y="5497112"/>
            <a:ext cx="4837410" cy="307777"/>
          </a:xfrm>
          <a:prstGeom prst="rect">
            <a:avLst/>
          </a:prstGeom>
          <a:noFill/>
        </p:spPr>
        <p:txBody>
          <a:bodyPr wrap="square" rtlCol="0">
            <a:spAutoFit/>
          </a:bodyPr>
          <a:lstStyle/>
          <a:p>
            <a:r>
              <a:rPr lang="en-US" altLang="ko-KR" sz="1400" dirty="0" err="1">
                <a:latin typeface="Arial" panose="020B0604020202020204" pitchFamily="34" charset="0"/>
                <a:ea typeface="Arial Unicode MS" pitchFamily="50" charset="-127"/>
                <a:cs typeface="Arial" panose="020B0604020202020204" pitchFamily="34" charset="0"/>
              </a:rPr>
              <a:t>Tham</a:t>
            </a:r>
            <a:r>
              <a:rPr lang="en-US" altLang="ko-KR" sz="1400" dirty="0">
                <a:latin typeface="Arial" panose="020B0604020202020204" pitchFamily="34" charset="0"/>
                <a:ea typeface="Arial Unicode MS" pitchFamily="50" charset="-127"/>
                <a:cs typeface="Arial" panose="020B0604020202020204" pitchFamily="34" charset="0"/>
              </a:rPr>
              <a:t> </a:t>
            </a:r>
            <a:r>
              <a:rPr lang="en-US" altLang="ko-KR" sz="1400" dirty="0" err="1">
                <a:latin typeface="Arial" panose="020B0604020202020204" pitchFamily="34" charset="0"/>
                <a:ea typeface="Arial Unicode MS" pitchFamily="50" charset="-127"/>
                <a:cs typeface="Arial" panose="020B0604020202020204" pitchFamily="34" charset="0"/>
              </a:rPr>
              <a:t>quan</a:t>
            </a:r>
            <a:r>
              <a:rPr lang="en-US" altLang="ko-KR" sz="1400" dirty="0">
                <a:latin typeface="Arial" panose="020B0604020202020204" pitchFamily="34" charset="0"/>
                <a:ea typeface="Arial Unicode MS" pitchFamily="50" charset="-127"/>
                <a:cs typeface="Arial" panose="020B0604020202020204" pitchFamily="34" charset="0"/>
              </a:rPr>
              <a:t> Lotte </a:t>
            </a:r>
            <a:r>
              <a:rPr lang="en-US" altLang="ko-KR" sz="1400" dirty="0" err="1">
                <a:latin typeface="Arial" panose="020B0604020202020204" pitchFamily="34" charset="0"/>
                <a:ea typeface="Arial Unicode MS" pitchFamily="50" charset="-127"/>
                <a:cs typeface="Arial" panose="020B0604020202020204" pitchFamily="34" charset="0"/>
              </a:rPr>
              <a:t>Wold</a:t>
            </a:r>
            <a:r>
              <a:rPr lang="en-US" altLang="ko-KR" sz="1400" dirty="0">
                <a:latin typeface="Arial" panose="020B0604020202020204" pitchFamily="34" charset="0"/>
                <a:ea typeface="Arial Unicode MS" pitchFamily="50" charset="-127"/>
                <a:cs typeface="Arial" panose="020B0604020202020204" pitchFamily="34" charset="0"/>
              </a:rPr>
              <a:t> ( </a:t>
            </a:r>
            <a:r>
              <a:rPr lang="en-US" altLang="ko-KR" sz="1400" dirty="0" err="1">
                <a:latin typeface="Arial" panose="020B0604020202020204" pitchFamily="34" charset="0"/>
                <a:ea typeface="Arial Unicode MS" pitchFamily="50" charset="-127"/>
                <a:cs typeface="Arial" panose="020B0604020202020204" pitchFamily="34" charset="0"/>
              </a:rPr>
              <a:t>học</a:t>
            </a:r>
            <a:r>
              <a:rPr lang="en-US" altLang="ko-KR" sz="1400" dirty="0">
                <a:latin typeface="Arial" panose="020B0604020202020204" pitchFamily="34" charset="0"/>
                <a:ea typeface="Arial Unicode MS" pitchFamily="50" charset="-127"/>
                <a:cs typeface="Arial" panose="020B0604020202020204" pitchFamily="34" charset="0"/>
              </a:rPr>
              <a:t> </a:t>
            </a:r>
            <a:r>
              <a:rPr lang="en-US" altLang="ko-KR" sz="1400" dirty="0" err="1">
                <a:latin typeface="Arial" panose="020B0604020202020204" pitchFamily="34" charset="0"/>
                <a:ea typeface="Arial Unicode MS" pitchFamily="50" charset="-127"/>
                <a:cs typeface="Arial" panose="020B0604020202020204" pitchFamily="34" charset="0"/>
              </a:rPr>
              <a:t>kỳ</a:t>
            </a:r>
            <a:r>
              <a:rPr lang="en-US" altLang="ko-KR" sz="1400" dirty="0">
                <a:latin typeface="Arial" panose="020B0604020202020204" pitchFamily="34" charset="0"/>
                <a:ea typeface="Arial Unicode MS" pitchFamily="50" charset="-127"/>
                <a:cs typeface="Arial" panose="020B0604020202020204" pitchFamily="34" charset="0"/>
              </a:rPr>
              <a:t> 1.2020 )</a:t>
            </a:r>
          </a:p>
        </p:txBody>
      </p:sp>
      <p:sp>
        <p:nvSpPr>
          <p:cNvPr id="19" name="TextBox 18"/>
          <p:cNvSpPr txBox="1"/>
          <p:nvPr/>
        </p:nvSpPr>
        <p:spPr>
          <a:xfrm>
            <a:off x="347845" y="976345"/>
            <a:ext cx="11248736" cy="216982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1) </a:t>
            </a:r>
            <a:r>
              <a:rPr lang="en-US" altLang="ko-KR" dirty="0" err="1">
                <a:solidFill>
                  <a:srgbClr val="002060"/>
                </a:solidFill>
                <a:latin typeface="Arial" panose="020B0604020202020204" pitchFamily="34" charset="0"/>
                <a:cs typeface="Arial" panose="020B0604020202020204" pitchFamily="34" charset="0"/>
              </a:rPr>
              <a:t>Mục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đích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hoạt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động</a:t>
            </a:r>
            <a:endParaRPr lang="ko-KR" altLang="en-US"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vi-VN" altLang="ko-KR" dirty="0">
                <a:solidFill>
                  <a:srgbClr val="002060"/>
                </a:solidFill>
                <a:latin typeface="Arial" panose="020B0604020202020204" pitchFamily="34" charset="0"/>
                <a:cs typeface="Arial" panose="020B0604020202020204" pitchFamily="34" charset="0"/>
              </a:rPr>
              <a:t>Tăng </a:t>
            </a:r>
            <a:r>
              <a:rPr lang="vi-VN" altLang="ko-KR" dirty="0" err="1">
                <a:solidFill>
                  <a:srgbClr val="002060"/>
                </a:solidFill>
                <a:latin typeface="Arial" panose="020B0604020202020204" pitchFamily="34" charset="0"/>
                <a:cs typeface="Arial" panose="020B0604020202020204" pitchFamily="34" charset="0"/>
              </a:rPr>
              <a:t>cường</a:t>
            </a:r>
            <a:r>
              <a:rPr lang="vi-VN" altLang="ko-KR" dirty="0">
                <a:solidFill>
                  <a:srgbClr val="002060"/>
                </a:solidFill>
                <a:latin typeface="Arial" panose="020B0604020202020204" pitchFamily="34" charset="0"/>
                <a:cs typeface="Arial" panose="020B0604020202020204" pitchFamily="34" charset="0"/>
              </a:rPr>
              <a:t> giao </a:t>
            </a:r>
            <a:r>
              <a:rPr lang="vi-VN" altLang="ko-KR" dirty="0" err="1">
                <a:solidFill>
                  <a:srgbClr val="002060"/>
                </a:solidFill>
                <a:latin typeface="Arial" panose="020B0604020202020204" pitchFamily="34" charset="0"/>
                <a:cs typeface="Arial" panose="020B0604020202020204" pitchFamily="34" charset="0"/>
              </a:rPr>
              <a:t>tiếp</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giữa</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người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phụ</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trách</a:t>
            </a:r>
            <a:r>
              <a:rPr lang="vi-VN" altLang="ko-KR" dirty="0">
                <a:solidFill>
                  <a:srgbClr val="002060"/>
                </a:solidFill>
                <a:latin typeface="Arial" panose="020B0604020202020204" pitchFamily="34" charset="0"/>
                <a:cs typeface="Arial" panose="020B0604020202020204" pitchFamily="34" charset="0"/>
              </a:rPr>
              <a:t> du </a:t>
            </a:r>
            <a:r>
              <a:rPr lang="vi-VN" altLang="ko-KR" dirty="0" err="1">
                <a:solidFill>
                  <a:srgbClr val="002060"/>
                </a:solidFill>
                <a:latin typeface="Arial" panose="020B0604020202020204" pitchFamily="34" charset="0"/>
                <a:cs typeface="Arial" panose="020B0604020202020204" pitchFamily="34" charset="0"/>
              </a:rPr>
              <a:t>học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và</a:t>
            </a:r>
            <a:r>
              <a:rPr lang="vi-VN" altLang="ko-KR" dirty="0">
                <a:solidFill>
                  <a:srgbClr val="002060"/>
                </a:solidFill>
                <a:latin typeface="Arial" panose="020B0604020202020204" pitchFamily="34" charset="0"/>
                <a:cs typeface="Arial" panose="020B0604020202020204" pitchFamily="34" charset="0"/>
              </a:rPr>
              <a:t> du </a:t>
            </a:r>
            <a:r>
              <a:rPr lang="vi-VN" altLang="ko-KR" dirty="0" err="1">
                <a:solidFill>
                  <a:srgbClr val="002060"/>
                </a:solidFill>
                <a:latin typeface="Arial" panose="020B0604020202020204" pitchFamily="34" charset="0"/>
                <a:cs typeface="Arial" panose="020B0604020202020204" pitchFamily="34" charset="0"/>
              </a:rPr>
              <a:t>học</a:t>
            </a:r>
            <a:r>
              <a:rPr lang="vi-VN" altLang="ko-KR" dirty="0">
                <a:solidFill>
                  <a:srgbClr val="002060"/>
                </a:solidFill>
                <a:latin typeface="Arial" panose="020B0604020202020204" pitchFamily="34" charset="0"/>
                <a:cs typeface="Arial" panose="020B0604020202020204" pitchFamily="34" charset="0"/>
              </a:rPr>
              <a:t> sinh </a:t>
            </a:r>
            <a:r>
              <a:rPr lang="vi-VN" altLang="ko-KR" dirty="0" err="1">
                <a:solidFill>
                  <a:srgbClr val="002060"/>
                </a:solidFill>
                <a:latin typeface="Arial" panose="020B0604020202020204" pitchFamily="34" charset="0"/>
                <a:cs typeface="Arial" panose="020B0604020202020204" pitchFamily="34" charset="0"/>
              </a:rPr>
              <a:t>nước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ngoài</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2) P</a:t>
            </a:r>
            <a:r>
              <a:rPr lang="vi-VN" altLang="ko-KR" dirty="0">
                <a:solidFill>
                  <a:srgbClr val="002060"/>
                </a:solidFill>
                <a:latin typeface="Arial" panose="020B0604020202020204" pitchFamily="34" charset="0"/>
                <a:cs typeface="Arial" panose="020B0604020202020204" pitchFamily="34" charset="0"/>
              </a:rPr>
              <a:t>hương </a:t>
            </a:r>
            <a:r>
              <a:rPr lang="vi-VN" altLang="ko-KR" dirty="0" err="1">
                <a:solidFill>
                  <a:srgbClr val="002060"/>
                </a:solidFill>
                <a:latin typeface="Arial" panose="020B0604020202020204" pitchFamily="34" charset="0"/>
                <a:cs typeface="Arial" panose="020B0604020202020204" pitchFamily="34" charset="0"/>
              </a:rPr>
              <a:t>thức</a:t>
            </a:r>
            <a:r>
              <a:rPr lang="vi-VN"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hoạt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động</a:t>
            </a:r>
            <a:endParaRPr lang="en-US" altLang="ko-KR" dirty="0">
              <a:solidFill>
                <a:srgbClr val="002060"/>
              </a:solidFill>
              <a:latin typeface="Arial" panose="020B0604020202020204" pitchFamily="34" charset="0"/>
              <a:cs typeface="Arial" panose="020B0604020202020204" pitchFamily="34" charset="0"/>
            </a:endParaRPr>
          </a:p>
          <a:p>
            <a:pPr fontAlgn="base"/>
            <a:r>
              <a:rPr lang="en-US" altLang="ko-KR" dirty="0">
                <a:solidFill>
                  <a:srgbClr val="002060"/>
                </a:solidFill>
                <a:latin typeface="Arial" panose="020B0604020202020204" pitchFamily="34" charset="0"/>
                <a:cs typeface="Arial" panose="020B0604020202020204" pitchFamily="34" charset="0"/>
              </a:rPr>
              <a:t> - </a:t>
            </a:r>
            <a:r>
              <a:rPr lang="vi-VN" altLang="ko-KR" dirty="0" err="1">
                <a:solidFill>
                  <a:srgbClr val="002060"/>
                </a:solidFill>
                <a:latin typeface="Arial" panose="020B0604020202020204" pitchFamily="34" charset="0"/>
                <a:cs typeface="Arial" panose="020B0604020202020204" pitchFamily="34" charset="0"/>
              </a:rPr>
              <a:t>Học</a:t>
            </a:r>
            <a:r>
              <a:rPr lang="vi-VN" altLang="ko-KR" dirty="0">
                <a:solidFill>
                  <a:srgbClr val="002060"/>
                </a:solidFill>
                <a:latin typeface="Arial" panose="020B0604020202020204" pitchFamily="34" charset="0"/>
                <a:cs typeface="Arial" panose="020B0604020202020204" pitchFamily="34" charset="0"/>
              </a:rPr>
              <a:t> sinh trong </a:t>
            </a:r>
            <a:r>
              <a:rPr lang="vi-VN" altLang="ko-KR" dirty="0" err="1">
                <a:solidFill>
                  <a:srgbClr val="002060"/>
                </a:solidFill>
                <a:latin typeface="Arial" panose="020B0604020202020204" pitchFamily="34" charset="0"/>
                <a:cs typeface="Arial" panose="020B0604020202020204" pitchFamily="34" charset="0"/>
              </a:rPr>
              <a:t>và</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ngoài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nước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hoặc</a:t>
            </a:r>
            <a:r>
              <a:rPr lang="vi-VN" altLang="ko-KR" dirty="0">
                <a:solidFill>
                  <a:srgbClr val="002060"/>
                </a:solidFill>
                <a:latin typeface="Arial" panose="020B0604020202020204" pitchFamily="34" charset="0"/>
                <a:cs typeface="Arial" panose="020B0604020202020204" pitchFamily="34" charset="0"/>
              </a:rPr>
              <a:t> sinh viên </a:t>
            </a:r>
            <a:r>
              <a:rPr lang="vi-VN" altLang="ko-KR" dirty="0" err="1">
                <a:solidFill>
                  <a:srgbClr val="002060"/>
                </a:solidFill>
                <a:latin typeface="Arial" panose="020B0604020202020204" pitchFamily="34" charset="0"/>
                <a:cs typeface="Arial" panose="020B0604020202020204" pitchFamily="34" charset="0"/>
              </a:rPr>
              <a:t>nước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ngoài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hoạt</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động</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ít</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nhất</a:t>
            </a:r>
            <a:r>
              <a:rPr lang="vi-VN" altLang="ko-KR" dirty="0">
                <a:solidFill>
                  <a:srgbClr val="002060"/>
                </a:solidFill>
                <a:latin typeface="Arial" panose="020B0604020202020204" pitchFamily="34" charset="0"/>
                <a:cs typeface="Arial" panose="020B0604020202020204" pitchFamily="34" charset="0"/>
              </a:rPr>
              <a:t> 10 </a:t>
            </a:r>
            <a:r>
              <a:rPr lang="vi-VN" altLang="ko-KR" dirty="0" err="1">
                <a:solidFill>
                  <a:srgbClr val="002060"/>
                </a:solidFill>
                <a:latin typeface="Arial" panose="020B0604020202020204" pitchFamily="34" charset="0"/>
                <a:cs typeface="Arial" panose="020B0604020202020204" pitchFamily="34" charset="0"/>
              </a:rPr>
              <a:t>lần</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với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tỷ</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lệ</a:t>
            </a:r>
            <a:r>
              <a:rPr lang="vi-VN" altLang="ko-KR" dirty="0">
                <a:solidFill>
                  <a:srgbClr val="002060"/>
                </a:solidFill>
                <a:latin typeface="Arial" panose="020B0604020202020204" pitchFamily="34" charset="0"/>
                <a:cs typeface="Arial" panose="020B0604020202020204" pitchFamily="34" charset="0"/>
              </a:rPr>
              <a:t> 1:1 </a:t>
            </a:r>
            <a:r>
              <a:rPr lang="vi-VN" altLang="ko-KR" dirty="0" err="1">
                <a:solidFill>
                  <a:srgbClr val="002060"/>
                </a:solidFill>
                <a:latin typeface="Arial" panose="020B0604020202020204" pitchFamily="34" charset="0"/>
                <a:cs typeface="Arial" panose="020B0604020202020204" pitchFamily="34" charset="0"/>
              </a:rPr>
              <a:t>và</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tiến</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hành</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các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sự</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kiện</a:t>
            </a:r>
            <a:r>
              <a:rPr lang="vi-VN" altLang="ko-KR" dirty="0">
                <a:solidFill>
                  <a:srgbClr val="002060"/>
                </a:solidFill>
                <a:latin typeface="Arial" panose="020B0604020202020204" pitchFamily="34" charset="0"/>
                <a:cs typeface="Arial" panose="020B0604020202020204" pitchFamily="34" charset="0"/>
              </a:rPr>
              <a:t> như tư </a:t>
            </a:r>
            <a:r>
              <a:rPr lang="vi-VN" altLang="ko-KR" dirty="0" err="1">
                <a:solidFill>
                  <a:srgbClr val="002060"/>
                </a:solidFill>
                <a:latin typeface="Arial" panose="020B0604020202020204" pitchFamily="34" charset="0"/>
                <a:cs typeface="Arial" panose="020B0604020202020204" pitchFamily="34" charset="0"/>
              </a:rPr>
              <a:t>vấn</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định</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hướng</a:t>
            </a:r>
            <a:r>
              <a:rPr lang="vi-VN" altLang="ko-KR" dirty="0">
                <a:solidFill>
                  <a:srgbClr val="002060"/>
                </a:solidFill>
                <a:latin typeface="Arial" panose="020B0604020202020204" pitchFamily="34" charset="0"/>
                <a:cs typeface="Arial" panose="020B0604020202020204" pitchFamily="34" charset="0"/>
              </a:rPr>
              <a:t>, tư </a:t>
            </a:r>
            <a:r>
              <a:rPr lang="vi-VN" altLang="ko-KR" dirty="0" err="1">
                <a:solidFill>
                  <a:srgbClr val="002060"/>
                </a:solidFill>
                <a:latin typeface="Arial" panose="020B0604020202020204" pitchFamily="34" charset="0"/>
                <a:cs typeface="Arial" panose="020B0604020202020204" pitchFamily="34" charset="0"/>
              </a:rPr>
              <a:t>vấn</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ngày</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cuộc</a:t>
            </a:r>
            <a:r>
              <a:rPr lang="vi-VN" altLang="ko-KR" dirty="0">
                <a:solidFill>
                  <a:srgbClr val="002060"/>
                </a:solidFill>
                <a:latin typeface="Arial" panose="020B0604020202020204" pitchFamily="34" charset="0"/>
                <a:cs typeface="Arial" panose="020B0604020202020204" pitchFamily="34" charset="0"/>
              </a:rPr>
              <a:t> thi sau khi thi </a:t>
            </a:r>
            <a:r>
              <a:rPr lang="vi-VN" altLang="ko-KR" dirty="0" err="1">
                <a:solidFill>
                  <a:srgbClr val="002060"/>
                </a:solidFill>
                <a:latin typeface="Arial" panose="020B0604020202020204" pitchFamily="34" charset="0"/>
                <a:cs typeface="Arial" panose="020B0604020202020204" pitchFamily="34" charset="0"/>
              </a:rPr>
              <a:t>đấu</a:t>
            </a:r>
            <a:r>
              <a:rPr lang="vi-VN" altLang="ko-KR" dirty="0">
                <a:solidFill>
                  <a:srgbClr val="002060"/>
                </a:solidFill>
                <a:latin typeface="Arial" panose="020B0604020202020204" pitchFamily="34" charset="0"/>
                <a:cs typeface="Arial" panose="020B0604020202020204" pitchFamily="34" charset="0"/>
              </a:rPr>
              <a:t>.</a:t>
            </a:r>
            <a:endParaRPr lang="en-US" altLang="ko-KR" dirty="0">
              <a:solidFill>
                <a:srgbClr val="002060"/>
              </a:solidFill>
              <a:latin typeface="Arial" panose="020B0604020202020204" pitchFamily="34" charset="0"/>
              <a:cs typeface="Arial" panose="020B0604020202020204" pitchFamily="34" charset="0"/>
            </a:endParaRPr>
          </a:p>
          <a:p>
            <a:pPr fontAlgn="base"/>
            <a:r>
              <a:rPr lang="en-US" altLang="ko-KR" dirty="0">
                <a:solidFill>
                  <a:srgbClr val="002060"/>
                </a:solidFill>
                <a:latin typeface="Arial" panose="020B0604020202020204" pitchFamily="34" charset="0"/>
                <a:cs typeface="Arial" panose="020B0604020202020204" pitchFamily="34" charset="0"/>
              </a:rPr>
              <a:t>3) </a:t>
            </a:r>
            <a:r>
              <a:rPr lang="en-US" altLang="ko-KR" dirty="0" err="1">
                <a:solidFill>
                  <a:srgbClr val="002060"/>
                </a:solidFill>
                <a:latin typeface="Arial" panose="020B0604020202020204" pitchFamily="34" charset="0"/>
                <a:cs typeface="Arial" panose="020B0604020202020204" pitchFamily="34" charset="0"/>
              </a:rPr>
              <a:t>Quản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lí</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 </a:t>
            </a:r>
            <a:r>
              <a:rPr lang="ko-KR" altLang="en-US" dirty="0" err="1">
                <a:solidFill>
                  <a:srgbClr val="002060"/>
                </a:solidFill>
                <a:latin typeface="Arial" panose="020B0604020202020204" pitchFamily="34" charset="0"/>
                <a:cs typeface="Arial" panose="020B0604020202020204" pitchFamily="34" charset="0"/>
              </a:rPr>
              <a:t>국제교류팀</a:t>
            </a:r>
            <a:r>
              <a:rPr lang="en-US" altLang="ko-KR"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문화관 </a:t>
            </a:r>
            <a:r>
              <a:rPr lang="en-US" altLang="ko-KR" dirty="0" err="1">
                <a:solidFill>
                  <a:srgbClr val="002060"/>
                </a:solidFill>
                <a:latin typeface="Arial" panose="020B0604020202020204" pitchFamily="34" charset="0"/>
                <a:cs typeface="Arial" panose="020B0604020202020204" pitchFamily="34" charset="0"/>
              </a:rPr>
              <a:t>phòng</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111) / 02-940-5014</a:t>
            </a:r>
            <a:endParaRPr lang="ko-KR" altLang="en-US" dirty="0">
              <a:solidFill>
                <a:srgbClr val="002060"/>
              </a:solidFill>
              <a:latin typeface="Arial" panose="020B0604020202020204" pitchFamily="34" charset="0"/>
              <a:cs typeface="Arial" panose="020B0604020202020204" pitchFamily="34" charset="0"/>
            </a:endParaRPr>
          </a:p>
        </p:txBody>
      </p:sp>
      <p:sp>
        <p:nvSpPr>
          <p:cNvPr id="12" name="직사각형 11"/>
          <p:cNvSpPr/>
          <p:nvPr/>
        </p:nvSpPr>
        <p:spPr>
          <a:xfrm>
            <a:off x="9283191" y="1278159"/>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pic>
        <p:nvPicPr>
          <p:cNvPr id="23" name="_x438193112" descr="EMB00002ad80ac7">
            <a:extLst>
              <a:ext uri="{FF2B5EF4-FFF2-40B4-BE49-F238E27FC236}">
                <a16:creationId xmlns:a16="http://schemas.microsoft.com/office/drawing/2014/main" id="{8C60F7AA-8850-1F47-A5FA-C260C5AD5C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989" y="3292342"/>
            <a:ext cx="3450530" cy="2086072"/>
          </a:xfrm>
          <a:prstGeom prst="rect">
            <a:avLst/>
          </a:prstGeom>
          <a:noFill/>
          <a:extLst>
            <a:ext uri="{909E8E84-426E-40DD-AFC4-6F175D3DCCD1}">
              <a14:hiddenFill xmlns:a14="http://schemas.microsoft.com/office/drawing/2010/main">
                <a:solidFill>
                  <a:srgbClr val="FFFFFF"/>
                </a:solidFill>
              </a14:hiddenFill>
            </a:ext>
          </a:extLst>
        </p:spPr>
      </p:pic>
      <p:pic>
        <p:nvPicPr>
          <p:cNvPr id="26" name="_x446683064" descr="EMB000009580af3">
            <a:extLst>
              <a:ext uri="{FF2B5EF4-FFF2-40B4-BE49-F238E27FC236}">
                <a16:creationId xmlns:a16="http://schemas.microsoft.com/office/drawing/2014/main" id="{F0A7A54F-2B01-2740-8DB9-213C502D9DE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5062381" y="2446548"/>
            <a:ext cx="2067237" cy="3678980"/>
          </a:xfrm>
          <a:prstGeom prst="rect">
            <a:avLst/>
          </a:prstGeom>
          <a:noFill/>
          <a:extLst>
            <a:ext uri="{909E8E84-426E-40DD-AFC4-6F175D3DCCD1}">
              <a14:hiddenFill xmlns:a14="http://schemas.microsoft.com/office/drawing/2010/main">
                <a:solidFill>
                  <a:srgbClr val="FFFFFF"/>
                </a:solidFill>
              </a14:hiddenFill>
            </a:ext>
          </a:extLst>
        </p:spPr>
      </p:pic>
      <p:pic>
        <p:nvPicPr>
          <p:cNvPr id="27" name="_x438262584" descr="EMB00001f080b24">
            <a:extLst>
              <a:ext uri="{FF2B5EF4-FFF2-40B4-BE49-F238E27FC236}">
                <a16:creationId xmlns:a16="http://schemas.microsoft.com/office/drawing/2014/main" id="{45B0B524-AD3E-ED42-A541-7BCBC1E81E5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62110" y="3292342"/>
            <a:ext cx="2797385" cy="2102400"/>
          </a:xfrm>
          <a:prstGeom prst="rect">
            <a:avLst/>
          </a:prstGeom>
          <a:noFill/>
          <a:extLst>
            <a:ext uri="{909E8E84-426E-40DD-AFC4-6F175D3DCCD1}">
              <a14:hiddenFill xmlns:a14="http://schemas.microsoft.com/office/drawing/2010/main">
                <a:solidFill>
                  <a:srgbClr val="FFFFFF"/>
                </a:solidFill>
              </a14:hiddenFill>
            </a:ext>
          </a:extLst>
        </p:spPr>
      </p:pic>
      <p:sp>
        <p:nvSpPr>
          <p:cNvPr id="24" name="직사각형 23"/>
          <p:cNvSpPr/>
          <p:nvPr/>
        </p:nvSpPr>
        <p:spPr>
          <a:xfrm>
            <a:off x="9416256" y="391585"/>
            <a:ext cx="2583230" cy="276999"/>
          </a:xfrm>
          <a:prstGeom prst="rect">
            <a:avLst/>
          </a:prstGeom>
        </p:spPr>
        <p:txBody>
          <a:bodyPr wrap="square">
            <a:spAutoFit/>
          </a:bodyPr>
          <a:lstStyle/>
          <a:p>
            <a:r>
              <a:rPr lang="ko-KR" altLang="en-US" sz="1200" dirty="0" err="1">
                <a:solidFill>
                  <a:srgbClr val="002060"/>
                </a:solidFill>
              </a:rPr>
              <a:t>Văn</a:t>
            </a:r>
            <a:r>
              <a:rPr lang="ko-KR" altLang="en-US" sz="1200" dirty="0">
                <a:solidFill>
                  <a:srgbClr val="002060"/>
                </a:solidFill>
              </a:rPr>
              <a:t> </a:t>
            </a:r>
            <a:r>
              <a:rPr lang="ko-KR" altLang="en-US" sz="1200" dirty="0" err="1">
                <a:solidFill>
                  <a:srgbClr val="002060"/>
                </a:solidFill>
              </a:rPr>
              <a:t>phòng</a:t>
            </a:r>
            <a:r>
              <a:rPr lang="ko-KR" altLang="en-US" sz="1200" dirty="0">
                <a:solidFill>
                  <a:srgbClr val="002060"/>
                </a:solidFill>
              </a:rPr>
              <a:t> </a:t>
            </a:r>
            <a:r>
              <a:rPr lang="ko-KR" altLang="en-US" sz="1200" dirty="0" err="1">
                <a:solidFill>
                  <a:srgbClr val="002060"/>
                </a:solidFill>
              </a:rPr>
              <a:t>quan</a:t>
            </a:r>
            <a:r>
              <a:rPr lang="ko-KR" altLang="en-US" sz="1200" dirty="0">
                <a:solidFill>
                  <a:srgbClr val="002060"/>
                </a:solidFill>
              </a:rPr>
              <a:t> </a:t>
            </a:r>
            <a:r>
              <a:rPr lang="ko-KR" altLang="en-US" sz="1200" dirty="0" err="1">
                <a:solidFill>
                  <a:srgbClr val="002060"/>
                </a:solidFill>
              </a:rPr>
              <a:t>hệ</a:t>
            </a:r>
            <a:r>
              <a:rPr lang="ko-KR" altLang="en-US" sz="1200" dirty="0">
                <a:solidFill>
                  <a:srgbClr val="002060"/>
                </a:solidFill>
              </a:rPr>
              <a:t> </a:t>
            </a:r>
            <a:r>
              <a:rPr lang="ko-KR" altLang="en-US" sz="1200" dirty="0" err="1">
                <a:solidFill>
                  <a:srgbClr val="002060"/>
                </a:solidFill>
              </a:rPr>
              <a:t>quốc</a:t>
            </a:r>
            <a:r>
              <a:rPr lang="ko-KR" altLang="en-US" sz="1200" dirty="0">
                <a:solidFill>
                  <a:srgbClr val="002060"/>
                </a:solidFill>
              </a:rPr>
              <a:t> </a:t>
            </a:r>
            <a:r>
              <a:rPr lang="ko-KR" altLang="en-US" sz="1200" dirty="0" err="1">
                <a:solidFill>
                  <a:srgbClr val="002060"/>
                </a:solidFill>
              </a:rPr>
              <a:t>tế</a:t>
            </a:r>
            <a:endParaRPr lang="ko-KR" altLang="en-US" sz="1200" dirty="0">
              <a:solidFill>
                <a:srgbClr val="002060"/>
              </a:solidFill>
            </a:endParaRPr>
          </a:p>
        </p:txBody>
      </p:sp>
    </p:spTree>
    <p:extLst>
      <p:ext uri="{BB962C8B-B14F-4D97-AF65-F5344CB8AC3E}">
        <p14:creationId xmlns:p14="http://schemas.microsoft.com/office/powerpoint/2010/main" val="3813066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직사각형 10"/>
          <p:cNvSpPr/>
          <p:nvPr/>
        </p:nvSpPr>
        <p:spPr>
          <a:xfrm>
            <a:off x="7614263" y="1090863"/>
            <a:ext cx="3739537" cy="191096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latin typeface="Arial" panose="020B0604020202020204" pitchFamily="34" charset="0"/>
                <a:cs typeface="Arial" panose="020B0604020202020204" pitchFamily="34" charset="0"/>
              </a:rPr>
              <a:t>2.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Chương</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trình</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vi-VN" altLang="ko-KR" sz="2800" b="1" dirty="0">
                <a:solidFill>
                  <a:srgbClr val="002060"/>
                </a:solidFill>
                <a:latin typeface="Arial" panose="020B0604020202020204" pitchFamily="34" charset="0"/>
                <a:ea typeface="Arial Unicode MS" pitchFamily="50" charset="-127"/>
                <a:cs typeface="Arial" panose="020B0604020202020204" pitchFamily="34" charset="0"/>
              </a:rPr>
              <a:t>bữa ăn vui vẻ</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67014" y="861097"/>
            <a:ext cx="11248736" cy="419595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1)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Mục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đích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hoạt</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đông</a:t>
            </a:r>
            <a:endParaRPr lang="en-US" altLang="ko-KR" dirty="0">
              <a:solidFill>
                <a:srgbClr val="002060"/>
              </a:solidFill>
              <a:latin typeface="Arial" panose="020B0604020202020204" pitchFamily="34" charset="0"/>
              <a:ea typeface="Arial Unicode MS" pitchFamily="50" charset="-127"/>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Đẩy</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mạnh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giao</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tiếp</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giữa</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du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sinh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với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người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quản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lý</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2)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Cách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thức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hoạt</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động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( 1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tháng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2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lần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 </a:t>
            </a:r>
            <a:r>
              <a:rPr lang="en-US" altLang="ko-KR" dirty="0" err="1">
                <a:solidFill>
                  <a:srgbClr val="002060"/>
                </a:solidFill>
                <a:latin typeface="Arial" panose="020B0604020202020204" pitchFamily="34" charset="0"/>
                <a:cs typeface="Arial" panose="020B0604020202020204" pitchFamily="34" charset="0"/>
              </a:rPr>
              <a:t>Một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người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quản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lý</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sinh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tối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đa</a:t>
            </a:r>
            <a:r>
              <a:rPr lang="en-US" altLang="ko-KR" dirty="0">
                <a:solidFill>
                  <a:srgbClr val="002060"/>
                </a:solidFill>
                <a:latin typeface="Arial" panose="020B0604020202020204" pitchFamily="34" charset="0"/>
                <a:cs typeface="Arial" panose="020B0604020202020204" pitchFamily="34" charset="0"/>
              </a:rPr>
              <a:t> 10 </a:t>
            </a:r>
            <a:r>
              <a:rPr lang="en-US" altLang="ko-KR" dirty="0" err="1">
                <a:solidFill>
                  <a:srgbClr val="002060"/>
                </a:solidFill>
                <a:latin typeface="Arial" panose="020B0604020202020204" pitchFamily="34" charset="0"/>
                <a:cs typeface="Arial" panose="020B0604020202020204" pitchFamily="34" charset="0"/>
              </a:rPr>
              <a:t>sinh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nước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ngoài</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Cùng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dùng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bữa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trao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đổi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giúp</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đỡ</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những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khó</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khăn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được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nêu</a:t>
            </a:r>
            <a:r>
              <a:rPr lang="en-US" altLang="ko-KR" dirty="0">
                <a:solidFill>
                  <a:srgbClr val="002060"/>
                </a:solidFill>
                <a:latin typeface="Arial" panose="020B0604020202020204" pitchFamily="34" charset="0"/>
                <a:cs typeface="Arial" panose="020B0604020202020204" pitchFamily="34" charset="0"/>
              </a:rPr>
              <a:t> ra</a:t>
            </a: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3) </a:t>
            </a:r>
            <a:r>
              <a:rPr lang="en-US" altLang="ko-KR" dirty="0" err="1">
                <a:solidFill>
                  <a:srgbClr val="002060"/>
                </a:solidFill>
                <a:latin typeface="Arial" panose="020B0604020202020204" pitchFamily="34" charset="0"/>
                <a:cs typeface="Arial" panose="020B0604020202020204" pitchFamily="34" charset="0"/>
              </a:rPr>
              <a:t>Người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quản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lí</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sinh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lạc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thống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nhất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gian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hoạt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động</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Mỗi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tháng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sẽ</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được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tổ</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chức</a:t>
            </a:r>
            <a:r>
              <a:rPr lang="en-US" altLang="ko-KR" dirty="0">
                <a:solidFill>
                  <a:srgbClr val="002060"/>
                </a:solidFill>
                <a:latin typeface="Arial" panose="020B0604020202020204" pitchFamily="34" charset="0"/>
                <a:cs typeface="Arial" panose="020B0604020202020204" pitchFamily="34" charset="0"/>
              </a:rPr>
              <a:t> 2 </a:t>
            </a:r>
            <a:r>
              <a:rPr lang="en-US" altLang="ko-KR" dirty="0" err="1">
                <a:solidFill>
                  <a:srgbClr val="002060"/>
                </a:solidFill>
                <a:latin typeface="Arial" panose="020B0604020202020204" pitchFamily="34" charset="0"/>
                <a:cs typeface="Arial" panose="020B0604020202020204" pitchFamily="34" charset="0"/>
              </a:rPr>
              <a:t>lần</a:t>
            </a:r>
            <a:r>
              <a:rPr lang="en-US" altLang="ko-KR" dirty="0">
                <a:solidFill>
                  <a:srgbClr val="002060"/>
                </a:solidFill>
                <a:latin typeface="Arial" panose="020B0604020202020204" pitchFamily="34" charset="0"/>
                <a:cs typeface="Arial" panose="020B0604020202020204" pitchFamily="34" charset="0"/>
              </a:rPr>
              <a:t> )</a:t>
            </a:r>
          </a:p>
          <a:p>
            <a:pPr fontAlgn="base">
              <a:lnSpc>
                <a:spcPct val="150000"/>
              </a:lnSpc>
            </a:pPr>
            <a:r>
              <a:rPr lang="en-US" altLang="ko-KR" dirty="0">
                <a:solidFill>
                  <a:srgbClr val="002060"/>
                </a:solidFill>
                <a:latin typeface="Arial" panose="020B0604020202020204" pitchFamily="34" charset="0"/>
                <a:cs typeface="Arial" panose="020B0604020202020204" pitchFamily="34" charset="0"/>
              </a:rPr>
              <a:t>4) </a:t>
            </a:r>
            <a:r>
              <a:rPr lang="en-US" altLang="ko-KR" dirty="0" err="1">
                <a:solidFill>
                  <a:srgbClr val="002060"/>
                </a:solidFill>
                <a:latin typeface="Arial" panose="020B0604020202020204" pitchFamily="34" charset="0"/>
                <a:cs typeface="Arial" panose="020B0604020202020204" pitchFamily="34" charset="0"/>
              </a:rPr>
              <a:t>Lịch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trình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địa</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điểm</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Thông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báo</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trang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chủ</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ko-KR" altLang="en-US" dirty="0" err="1">
                <a:solidFill>
                  <a:schemeClr val="accent5">
                    <a:lumMod val="50000"/>
                  </a:schemeClr>
                </a:solidFill>
                <a:latin typeface="Arial" panose="020B0604020202020204" pitchFamily="34" charset="0"/>
                <a:cs typeface="Arial" panose="020B0604020202020204" pitchFamily="34" charset="0"/>
              </a:rPr>
              <a:t>국제교류팀</a:t>
            </a:r>
            <a:r>
              <a:rPr lang="en-US" altLang="ko-KR" dirty="0">
                <a:solidFill>
                  <a:schemeClr val="accent5">
                    <a:lumMod val="50000"/>
                  </a:schemeClr>
                </a:solidFill>
                <a:latin typeface="Arial" panose="020B0604020202020204" pitchFamily="34" charset="0"/>
                <a:cs typeface="Arial" panose="020B0604020202020204" pitchFamily="34" charset="0"/>
              </a:rPr>
              <a:t> (</a:t>
            </a:r>
            <a:r>
              <a:rPr lang="ko-KR" altLang="en-US" dirty="0">
                <a:solidFill>
                  <a:schemeClr val="accent5">
                    <a:lumMod val="50000"/>
                  </a:schemeClr>
                </a:solidFill>
                <a:latin typeface="Arial" panose="020B0604020202020204" pitchFamily="34" charset="0"/>
                <a:cs typeface="Arial" panose="020B0604020202020204" pitchFamily="34" charset="0"/>
              </a:rPr>
              <a:t>문화관 </a:t>
            </a:r>
            <a:r>
              <a:rPr lang="en-US" altLang="ko-KR" dirty="0" err="1">
                <a:solidFill>
                  <a:schemeClr val="accent5">
                    <a:lumMod val="50000"/>
                  </a:schemeClr>
                </a:solidFill>
                <a:latin typeface="Arial" panose="020B0604020202020204" pitchFamily="34" charset="0"/>
                <a:cs typeface="Arial" panose="020B0604020202020204" pitchFamily="34" charset="0"/>
              </a:rPr>
              <a:t>phòng</a:t>
            </a:r>
            <a:r>
              <a:rPr lang="ko-KR" altLang="en-US" dirty="0">
                <a:solidFill>
                  <a:schemeClr val="accent5">
                    <a:lumMod val="50000"/>
                  </a:schemeClr>
                </a:solidFill>
                <a:latin typeface="Arial" panose="020B0604020202020204" pitchFamily="34" charset="0"/>
                <a:cs typeface="Arial" panose="020B0604020202020204" pitchFamily="34" charset="0"/>
              </a:rPr>
              <a:t> </a:t>
            </a:r>
            <a:r>
              <a:rPr lang="en-US" altLang="ko-KR" dirty="0">
                <a:solidFill>
                  <a:schemeClr val="accent5">
                    <a:lumMod val="50000"/>
                  </a:schemeClr>
                </a:solidFill>
                <a:latin typeface="Arial" panose="020B0604020202020204" pitchFamily="34" charset="0"/>
                <a:cs typeface="Arial" panose="020B0604020202020204" pitchFamily="34" charset="0"/>
              </a:rPr>
              <a:t>111) / 02-940-5014</a:t>
            </a:r>
            <a:endParaRPr lang="ko-KR" altLang="en-US" dirty="0">
              <a:solidFill>
                <a:schemeClr val="accent5">
                  <a:lumMod val="50000"/>
                </a:schemeClr>
              </a:solidFill>
              <a:latin typeface="Arial" panose="020B0604020202020204" pitchFamily="34" charset="0"/>
              <a:cs typeface="Arial" panose="020B0604020202020204" pitchFamily="34" charset="0"/>
            </a:endParaRPr>
          </a:p>
          <a:p>
            <a:pPr fontAlgn="base">
              <a:lnSpc>
                <a:spcPct val="150000"/>
              </a:lnSpc>
            </a:pPr>
            <a:endParaRPr lang="ko-KR" altLang="en-US" dirty="0">
              <a:solidFill>
                <a:srgbClr val="002060"/>
              </a:solidFill>
              <a:latin typeface="Arial" panose="020B0604020202020204" pitchFamily="34" charset="0"/>
              <a:cs typeface="Arial" panose="020B0604020202020204" pitchFamily="34" charset="0"/>
            </a:endParaRPr>
          </a:p>
        </p:txBody>
      </p:sp>
      <p:sp>
        <p:nvSpPr>
          <p:cNvPr id="7" name="TextBox 6"/>
          <p:cNvSpPr txBox="1"/>
          <p:nvPr/>
        </p:nvSpPr>
        <p:spPr>
          <a:xfrm>
            <a:off x="7795238" y="1567016"/>
            <a:ext cx="3920512" cy="923330"/>
          </a:xfrm>
          <a:prstGeom prst="rect">
            <a:avLst/>
          </a:prstGeom>
          <a:solidFill>
            <a:srgbClr val="FFFF00"/>
          </a:solidFill>
        </p:spPr>
        <p:txBody>
          <a:bodyPr wrap="square" rtlCol="0">
            <a:spAutoFit/>
          </a:bodyPr>
          <a:lstStyle/>
          <a:p>
            <a:r>
              <a:rPr lang="vi-VN" altLang="ko-KR" dirty="0">
                <a:latin typeface="Arial" panose="020B0604020202020204" pitchFamily="34" charset="0"/>
                <a:cs typeface="Arial" panose="020B0604020202020204" pitchFamily="34" charset="0"/>
              </a:rPr>
              <a:t>Lịch trình chương trình bữa ăn vui vẻ năm học 2021 sẽ được thông báo cụ thể trên trang chủ của trường </a:t>
            </a:r>
            <a:endParaRPr lang="ko-KR" altLang="en-US" dirty="0">
              <a:latin typeface="Arial" panose="020B0604020202020204" pitchFamily="34" charset="0"/>
              <a:cs typeface="Arial" panose="020B0604020202020204" pitchFamily="34" charset="0"/>
            </a:endParaRPr>
          </a:p>
        </p:txBody>
      </p:sp>
      <p:sp>
        <p:nvSpPr>
          <p:cNvPr id="12" name="직사각형 11"/>
          <p:cNvSpPr/>
          <p:nvPr/>
        </p:nvSpPr>
        <p:spPr>
          <a:xfrm>
            <a:off x="9278535" y="1029376"/>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pic>
        <p:nvPicPr>
          <p:cNvPr id="19" name="_x471350448" descr="EMB000015402090">
            <a:extLst>
              <a:ext uri="{FF2B5EF4-FFF2-40B4-BE49-F238E27FC236}">
                <a16:creationId xmlns:a16="http://schemas.microsoft.com/office/drawing/2014/main" id="{58D07EA4-1684-E140-A4A3-5CCCD1B3B6B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35474" y="2752568"/>
            <a:ext cx="2382984" cy="3169673"/>
          </a:xfrm>
          <a:prstGeom prst="rect">
            <a:avLst/>
          </a:prstGeom>
          <a:noFill/>
          <a:extLst>
            <a:ext uri="{909E8E84-426E-40DD-AFC4-6F175D3DCCD1}">
              <a14:hiddenFill xmlns:a14="http://schemas.microsoft.com/office/drawing/2010/main">
                <a:solidFill>
                  <a:srgbClr val="FFFFFF"/>
                </a:solidFill>
              </a14:hiddenFill>
            </a:ext>
          </a:extLst>
        </p:spPr>
      </p:pic>
      <p:pic>
        <p:nvPicPr>
          <p:cNvPr id="20" name="_x504639064" descr="EMB0000300820a6">
            <a:extLst>
              <a:ext uri="{FF2B5EF4-FFF2-40B4-BE49-F238E27FC236}">
                <a16:creationId xmlns:a16="http://schemas.microsoft.com/office/drawing/2014/main" id="{BFAA9B15-D0EA-8749-843A-C2C41642C6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99941" y="3813235"/>
            <a:ext cx="3205930" cy="2142425"/>
          </a:xfrm>
          <a:prstGeom prst="rect">
            <a:avLst/>
          </a:prstGeom>
          <a:noFill/>
          <a:extLst>
            <a:ext uri="{909E8E84-426E-40DD-AFC4-6F175D3DCCD1}">
              <a14:hiddenFill xmlns:a14="http://schemas.microsoft.com/office/drawing/2010/main">
                <a:solidFill>
                  <a:srgbClr val="FFFFFF"/>
                </a:solidFill>
              </a14:hiddenFill>
            </a:ext>
          </a:extLst>
        </p:spPr>
      </p:pic>
      <p:sp>
        <p:nvSpPr>
          <p:cNvPr id="21" name="직사각형 20"/>
          <p:cNvSpPr/>
          <p:nvPr/>
        </p:nvSpPr>
        <p:spPr>
          <a:xfrm>
            <a:off x="9608769" y="404899"/>
            <a:ext cx="2583230" cy="276999"/>
          </a:xfrm>
          <a:prstGeom prst="rect">
            <a:avLst/>
          </a:prstGeom>
        </p:spPr>
        <p:txBody>
          <a:bodyPr wrap="square">
            <a:spAutoFit/>
          </a:bodyPr>
          <a:lstStyle/>
          <a:p>
            <a:r>
              <a:rPr lang="ko-KR" altLang="en-US" sz="1200" dirty="0" err="1">
                <a:solidFill>
                  <a:srgbClr val="002060"/>
                </a:solidFill>
              </a:rPr>
              <a:t>Văn</a:t>
            </a:r>
            <a:r>
              <a:rPr lang="ko-KR" altLang="en-US" sz="1200" dirty="0">
                <a:solidFill>
                  <a:srgbClr val="002060"/>
                </a:solidFill>
              </a:rPr>
              <a:t> </a:t>
            </a:r>
            <a:r>
              <a:rPr lang="ko-KR" altLang="en-US" sz="1200" dirty="0" err="1">
                <a:solidFill>
                  <a:srgbClr val="002060"/>
                </a:solidFill>
              </a:rPr>
              <a:t>phòng</a:t>
            </a:r>
            <a:r>
              <a:rPr lang="ko-KR" altLang="en-US" sz="1200" dirty="0">
                <a:solidFill>
                  <a:srgbClr val="002060"/>
                </a:solidFill>
              </a:rPr>
              <a:t> </a:t>
            </a:r>
            <a:r>
              <a:rPr lang="ko-KR" altLang="en-US" sz="1200" dirty="0" err="1">
                <a:solidFill>
                  <a:srgbClr val="002060"/>
                </a:solidFill>
              </a:rPr>
              <a:t>quan</a:t>
            </a:r>
            <a:r>
              <a:rPr lang="ko-KR" altLang="en-US" sz="1200" dirty="0">
                <a:solidFill>
                  <a:srgbClr val="002060"/>
                </a:solidFill>
              </a:rPr>
              <a:t> </a:t>
            </a:r>
            <a:r>
              <a:rPr lang="ko-KR" altLang="en-US" sz="1200" dirty="0" err="1">
                <a:solidFill>
                  <a:srgbClr val="002060"/>
                </a:solidFill>
              </a:rPr>
              <a:t>hệ</a:t>
            </a:r>
            <a:r>
              <a:rPr lang="ko-KR" altLang="en-US" sz="1200" dirty="0">
                <a:solidFill>
                  <a:srgbClr val="002060"/>
                </a:solidFill>
              </a:rPr>
              <a:t> </a:t>
            </a:r>
            <a:r>
              <a:rPr lang="ko-KR" altLang="en-US" sz="1200" dirty="0" err="1">
                <a:solidFill>
                  <a:srgbClr val="002060"/>
                </a:solidFill>
              </a:rPr>
              <a:t>quốc</a:t>
            </a:r>
            <a:r>
              <a:rPr lang="ko-KR" altLang="en-US" sz="1200" dirty="0">
                <a:solidFill>
                  <a:srgbClr val="002060"/>
                </a:solidFill>
              </a:rPr>
              <a:t> </a:t>
            </a:r>
            <a:r>
              <a:rPr lang="ko-KR" altLang="en-US" sz="1200" dirty="0" err="1">
                <a:solidFill>
                  <a:srgbClr val="002060"/>
                </a:solidFill>
              </a:rPr>
              <a:t>tế</a:t>
            </a:r>
            <a:endParaRPr lang="ko-KR" altLang="en-US" sz="1200" dirty="0">
              <a:solidFill>
                <a:srgbClr val="002060"/>
              </a:solidFill>
            </a:endParaRPr>
          </a:p>
        </p:txBody>
      </p:sp>
    </p:spTree>
    <p:extLst>
      <p:ext uri="{BB962C8B-B14F-4D97-AF65-F5344CB8AC3E}">
        <p14:creationId xmlns:p14="http://schemas.microsoft.com/office/powerpoint/2010/main" val="125579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954107"/>
          </a:xfrm>
          <a:prstGeom prst="rect">
            <a:avLst/>
          </a:prstGeom>
          <a:noFill/>
        </p:spPr>
        <p:txBody>
          <a:bodyPr wrap="square" rtlCol="0">
            <a:spAutoFit/>
          </a:bodyPr>
          <a:lstStyle/>
          <a:p>
            <a:pPr fontAlgn="base"/>
            <a:r>
              <a:rPr lang="en-US" altLang="ko-KR" sz="2800" b="1" dirty="0">
                <a:solidFill>
                  <a:srgbClr val="002060"/>
                </a:solidFill>
                <a:latin typeface="Arial" panose="020B0604020202020204" pitchFamily="34" charset="0"/>
                <a:cs typeface="Arial" panose="020B0604020202020204" pitchFamily="34" charset="0"/>
              </a:rPr>
              <a:t>3.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Chương</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trình</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tư</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vấn</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du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dành</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cho</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p>
          <a:p>
            <a:pPr fontAlgn="base"/>
            <a:r>
              <a:rPr lang="en-US" altLang="ko-KR" sz="2800" b="1"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sz="2800" b="1" dirty="0" err="1">
                <a:solidFill>
                  <a:srgbClr val="002060"/>
                </a:solidFill>
                <a:latin typeface="Arial" panose="020B0604020202020204" pitchFamily="34" charset="0"/>
                <a:ea typeface="Arial Unicode MS" pitchFamily="50" charset="-127"/>
                <a:cs typeface="Arial" panose="020B0604020202020204" pitchFamily="34" charset="0"/>
              </a:rPr>
              <a:t>sinh</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71631" y="1327462"/>
            <a:ext cx="11248736" cy="377827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1)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Mục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đích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hoạt</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đông</a:t>
            </a:r>
            <a:endParaRPr lang="ko-KR" altLang="en-US"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 -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Chương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trình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tư</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vấn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được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điều</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hành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bằng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nhiều</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thứ</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tiếng</a:t>
            </a:r>
            <a:endParaRPr lang="en-US" altLang="ko-KR"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 -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Giúp</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đỡ</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về</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cuộc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sống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văn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hóa</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lễ</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nghi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giao</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tiếp</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và</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văn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hóa</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đại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quá</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trình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giáo</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dục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tại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Hàn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Quốc</a:t>
            </a:r>
            <a:endParaRPr lang="ko-KR" altLang="en-US"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2)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Cách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thức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hoạt</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động</a:t>
            </a:r>
            <a:endParaRPr lang="en-US" altLang="ko-KR"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 - Du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sinh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Việt</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Nam :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Thông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qua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sự</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tư</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vấn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của</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giáo</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sư</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Việt</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Nam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và</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nhân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văn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văn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phòng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quốc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tế</a:t>
            </a:r>
            <a:endParaRPr lang="en-US" altLang="ko-KR"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 - Du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sinh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Trung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Quốc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Thông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qua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sự</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tư</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vấn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của</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nhân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viên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Trung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Quốc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tại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văn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phòng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nhà</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trường</a:t>
            </a:r>
            <a:endParaRPr lang="en-US" altLang="ko-KR"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ko-KR" altLang="en-US"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Du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học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sinh</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các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nước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khác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Thông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qua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sự</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tư</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vấn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của</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văn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phòng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nhà</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trường</a:t>
            </a:r>
            <a:endParaRPr lang="en-US" altLang="ko-KR"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3)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Thực</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hiện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tư</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vấn</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thêm</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với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từng</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nội</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dung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tư</a:t>
            </a:r>
            <a:r>
              <a:rPr lang="en-US" altLang="ko-KR" dirty="0">
                <a:solidFill>
                  <a:srgbClr val="002060"/>
                </a:solidFill>
                <a:latin typeface="Arial" panose="020B0604020202020204" pitchFamily="34" charset="0"/>
                <a:ea typeface="Arial Unicode MS" pitchFamily="50" charset="-127"/>
                <a:cs typeface="Arial" panose="020B0604020202020204" pitchFamily="34" charset="0"/>
              </a:rPr>
              <a:t> </a:t>
            </a:r>
            <a:r>
              <a:rPr lang="en-US" altLang="ko-KR" dirty="0" err="1">
                <a:solidFill>
                  <a:srgbClr val="002060"/>
                </a:solidFill>
                <a:latin typeface="Arial" panose="020B0604020202020204" pitchFamily="34" charset="0"/>
                <a:ea typeface="Arial Unicode MS" pitchFamily="50" charset="-127"/>
                <a:cs typeface="Arial" panose="020B0604020202020204" pitchFamily="34" charset="0"/>
              </a:rPr>
              <a:t>vấn</a:t>
            </a:r>
            <a:endParaRPr lang="en-US" altLang="ko-KR" dirty="0">
              <a:solidFill>
                <a:srgbClr val="002060"/>
              </a:solidFill>
              <a:latin typeface="Arial" panose="020B0604020202020204" pitchFamily="34" charset="0"/>
              <a:ea typeface="Arial Unicode MS" pitchFamily="50" charset="-127"/>
              <a:cs typeface="Arial" panose="020B0604020202020204" pitchFamily="34" charset="0"/>
            </a:endParaRPr>
          </a:p>
          <a:p>
            <a:pPr fontAlgn="base"/>
            <a:r>
              <a:rPr lang="en-US" altLang="ko-KR" dirty="0">
                <a:solidFill>
                  <a:srgbClr val="002060"/>
                </a:solidFill>
                <a:latin typeface="Arial" panose="020B0604020202020204" pitchFamily="34" charset="0"/>
                <a:ea typeface="Arial Unicode MS" pitchFamily="50" charset="-127"/>
                <a:cs typeface="Arial" panose="020B0604020202020204" pitchFamily="34" charset="0"/>
              </a:rPr>
              <a:t>4) </a:t>
            </a:r>
            <a:r>
              <a:rPr lang="en-US" altLang="ko-KR" dirty="0" err="1">
                <a:solidFill>
                  <a:srgbClr val="002060"/>
                </a:solidFill>
                <a:latin typeface="Arial" panose="020B0604020202020204" pitchFamily="34" charset="0"/>
                <a:cs typeface="Arial" panose="020B0604020202020204" pitchFamily="34" charset="0"/>
              </a:rPr>
              <a:t>Người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tư</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vấn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và</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sinh</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tự</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liên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lạc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với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nhau</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để</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thống</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nhất</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thời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gian</a:t>
            </a:r>
            <a:r>
              <a:rPr lang="ko-KR" altLang="en-US" dirty="0">
                <a:solidFill>
                  <a:srgbClr val="002060"/>
                </a:solidFill>
                <a:latin typeface="Arial" panose="020B0604020202020204" pitchFamily="34" charset="0"/>
                <a:cs typeface="Arial" panose="020B0604020202020204" pitchFamily="34" charset="0"/>
              </a:rPr>
              <a:t> </a:t>
            </a:r>
            <a:r>
              <a:rPr lang="en-US" altLang="ko-KR" dirty="0">
                <a:solidFill>
                  <a:srgbClr val="002060"/>
                </a:solidFill>
                <a:latin typeface="Arial" panose="020B0604020202020204" pitchFamily="34" charset="0"/>
                <a:cs typeface="Arial" panose="020B0604020202020204" pitchFamily="34" charset="0"/>
              </a:rPr>
              <a:t>(</a:t>
            </a:r>
            <a:r>
              <a:rPr lang="en-US" altLang="ko-KR" dirty="0" err="1">
                <a:solidFill>
                  <a:srgbClr val="002060"/>
                </a:solidFill>
                <a:latin typeface="Arial" panose="020B0604020202020204" pitchFamily="34" charset="0"/>
                <a:cs typeface="Arial" panose="020B0604020202020204" pitchFamily="34" charset="0"/>
              </a:rPr>
              <a:t>Mỗi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học</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kì</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tối</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thiểu</a:t>
            </a:r>
            <a:r>
              <a:rPr lang="en-US" altLang="ko-KR" dirty="0">
                <a:solidFill>
                  <a:srgbClr val="002060"/>
                </a:solidFill>
                <a:latin typeface="Arial" panose="020B0604020202020204" pitchFamily="34" charset="0"/>
                <a:cs typeface="Arial" panose="020B0604020202020204" pitchFamily="34" charset="0"/>
              </a:rPr>
              <a:t> 1 </a:t>
            </a:r>
            <a:r>
              <a:rPr lang="en-US" altLang="ko-KR" dirty="0" err="1">
                <a:solidFill>
                  <a:srgbClr val="002060"/>
                </a:solidFill>
                <a:latin typeface="Arial" panose="020B0604020202020204" pitchFamily="34" charset="0"/>
                <a:cs typeface="Arial" panose="020B0604020202020204" pitchFamily="34" charset="0"/>
              </a:rPr>
              <a:t>lần</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trở</a:t>
            </a:r>
            <a:r>
              <a:rPr lang="en-US"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lên</a:t>
            </a:r>
            <a:r>
              <a:rPr lang="en-US" altLang="ko-KR" dirty="0">
                <a:solidFill>
                  <a:srgbClr val="002060"/>
                </a:solidFill>
                <a:latin typeface="Arial" panose="020B0604020202020204" pitchFamily="34" charset="0"/>
                <a:cs typeface="Arial" panose="020B0604020202020204" pitchFamily="34" charset="0"/>
              </a:rPr>
              <a:t>)</a:t>
            </a:r>
          </a:p>
          <a:p>
            <a:pPr fontAlgn="base">
              <a:lnSpc>
                <a:spcPct val="150000"/>
              </a:lnSpc>
            </a:pPr>
            <a:r>
              <a:rPr lang="vi-VN" altLang="ko-KR" dirty="0">
                <a:solidFill>
                  <a:srgbClr val="002060"/>
                </a:solidFill>
                <a:latin typeface="Arial" panose="020B0604020202020204" pitchFamily="34" charset="0"/>
                <a:cs typeface="Arial" panose="020B0604020202020204" pitchFamily="34" charset="0"/>
              </a:rPr>
              <a:t>5) </a:t>
            </a:r>
            <a:r>
              <a:rPr lang="vi-VN" altLang="ko-KR" dirty="0" err="1">
                <a:solidFill>
                  <a:srgbClr val="002060"/>
                </a:solidFill>
                <a:latin typeface="Arial" panose="020B0604020202020204" pitchFamily="34" charset="0"/>
                <a:cs typeface="Arial" panose="020B0604020202020204" pitchFamily="34" charset="0"/>
              </a:rPr>
              <a:t>Thời</a:t>
            </a:r>
            <a:r>
              <a:rPr lang="vi-VN" altLang="ko-KR" dirty="0">
                <a:solidFill>
                  <a:srgbClr val="002060"/>
                </a:solidFill>
                <a:latin typeface="Arial" panose="020B0604020202020204" pitchFamily="34" charset="0"/>
                <a:cs typeface="Arial" panose="020B0604020202020204" pitchFamily="34" charset="0"/>
              </a:rPr>
              <a:t> gian </a:t>
            </a:r>
            <a:r>
              <a:rPr lang="vi-VN" altLang="ko-KR" dirty="0" err="1">
                <a:solidFill>
                  <a:srgbClr val="002060"/>
                </a:solidFill>
                <a:latin typeface="Arial" panose="020B0604020202020204" pitchFamily="34" charset="0"/>
                <a:cs typeface="Arial" panose="020B0604020202020204" pitchFamily="34" charset="0"/>
              </a:rPr>
              <a:t>và</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địa</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điểm</a:t>
            </a:r>
            <a:r>
              <a:rPr lang="vi-VN" altLang="ko-KR" dirty="0">
                <a:solidFill>
                  <a:srgbClr val="002060"/>
                </a:solidFill>
                <a:latin typeface="Arial" panose="020B0604020202020204" pitchFamily="34" charset="0"/>
                <a:cs typeface="Arial" panose="020B0604020202020204" pitchFamily="34" charset="0"/>
              </a:rPr>
              <a:t> tư </a:t>
            </a:r>
            <a:r>
              <a:rPr lang="vi-VN" altLang="ko-KR" dirty="0" err="1">
                <a:solidFill>
                  <a:srgbClr val="002060"/>
                </a:solidFill>
                <a:latin typeface="Arial" panose="020B0604020202020204" pitchFamily="34" charset="0"/>
                <a:cs typeface="Arial" panose="020B0604020202020204" pitchFamily="34" charset="0"/>
              </a:rPr>
              <a:t>vấn</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Bất</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cứ</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lúc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nào</a:t>
            </a:r>
            <a:r>
              <a:rPr lang="vi-VN" altLang="ko-KR" dirty="0">
                <a:solidFill>
                  <a:srgbClr val="002060"/>
                </a:solidFill>
                <a:latin typeface="Arial" panose="020B0604020202020204" pitchFamily="34" charset="0"/>
                <a:cs typeface="Arial" panose="020B0604020202020204" pitchFamily="34" charset="0"/>
              </a:rPr>
              <a:t> trong </a:t>
            </a:r>
            <a:r>
              <a:rPr lang="vi-VN" altLang="ko-KR" dirty="0" err="1">
                <a:solidFill>
                  <a:srgbClr val="002060"/>
                </a:solidFill>
                <a:latin typeface="Arial" panose="020B0604020202020204" pitchFamily="34" charset="0"/>
                <a:cs typeface="Arial" panose="020B0604020202020204" pitchFamily="34" charset="0"/>
              </a:rPr>
              <a:t>học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kỳ</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trừ</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cuối</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tuần</a:t>
            </a:r>
            <a:r>
              <a:rPr lang="vi-VN" altLang="ko-KR" dirty="0">
                <a:solidFill>
                  <a:srgbClr val="002060"/>
                </a:solidFill>
                <a:latin typeface="Arial" panose="020B0604020202020204" pitchFamily="34" charset="0"/>
                <a:cs typeface="Arial" panose="020B0604020202020204" pitchFamily="34" charset="0"/>
              </a:rPr>
              <a:t>), </a:t>
            </a:r>
            <a:r>
              <a:rPr lang="en-US" altLang="ko-KR" dirty="0" err="1">
                <a:solidFill>
                  <a:srgbClr val="002060"/>
                </a:solidFill>
                <a:latin typeface="Arial" panose="020B0604020202020204" pitchFamily="34" charset="0"/>
                <a:cs typeface="Arial" panose="020B0604020202020204" pitchFamily="34" charset="0"/>
              </a:rPr>
              <a:t>phòng</a:t>
            </a:r>
            <a:r>
              <a:rPr lang="vi-VN" altLang="ko-KR" dirty="0">
                <a:solidFill>
                  <a:srgbClr val="002060"/>
                </a:solidFill>
                <a:latin typeface="Arial" panose="020B0604020202020204" pitchFamily="34" charset="0"/>
                <a:cs typeface="Arial" panose="020B0604020202020204" pitchFamily="34" charset="0"/>
              </a:rPr>
              <a:t> Giao lưu </a:t>
            </a:r>
            <a:r>
              <a:rPr lang="vi-VN" altLang="ko-KR" dirty="0" err="1">
                <a:solidFill>
                  <a:srgbClr val="002060"/>
                </a:solidFill>
                <a:latin typeface="Arial" panose="020B0604020202020204" pitchFamily="34" charset="0"/>
                <a:cs typeface="Arial" panose="020B0604020202020204" pitchFamily="34" charset="0"/>
              </a:rPr>
              <a:t>Quốc</a:t>
            </a:r>
            <a:r>
              <a:rPr lang="vi-VN" altLang="ko-KR" dirty="0">
                <a:solidFill>
                  <a:srgbClr val="002060"/>
                </a:solidFill>
                <a:latin typeface="Arial" panose="020B0604020202020204" pitchFamily="34" charset="0"/>
                <a:cs typeface="Arial" panose="020B0604020202020204" pitchFamily="34" charset="0"/>
              </a:rPr>
              <a:t> </a:t>
            </a:r>
            <a:r>
              <a:rPr lang="vi-VN" altLang="ko-KR" dirty="0" err="1">
                <a:solidFill>
                  <a:srgbClr val="002060"/>
                </a:solidFill>
                <a:latin typeface="Arial" panose="020B0604020202020204" pitchFamily="34" charset="0"/>
                <a:cs typeface="Arial" panose="020B0604020202020204" pitchFamily="34" charset="0"/>
              </a:rPr>
              <a:t>tế</a:t>
            </a:r>
            <a:endParaRPr lang="en-US" altLang="ko-KR" dirty="0">
              <a:solidFill>
                <a:srgbClr val="002060"/>
              </a:solidFill>
              <a:latin typeface="Arial" panose="020B0604020202020204" pitchFamily="34" charset="0"/>
              <a:cs typeface="Arial" panose="020B0604020202020204" pitchFamily="34" charset="0"/>
            </a:endParaRPr>
          </a:p>
          <a:p>
            <a:pPr fontAlgn="base">
              <a:lnSpc>
                <a:spcPct val="150000"/>
              </a:lnSpc>
            </a:pPr>
            <a:r>
              <a:rPr lang="vi-VN" altLang="ko-KR" dirty="0">
                <a:solidFill>
                  <a:srgbClr val="002060"/>
                </a:solidFill>
                <a:latin typeface="Arial" panose="020B0604020202020204" pitchFamily="34" charset="0"/>
                <a:cs typeface="Arial" panose="020B0604020202020204" pitchFamily="34" charset="0"/>
              </a:rPr>
              <a:t> </a:t>
            </a:r>
            <a:r>
              <a:rPr lang="ko-KR" altLang="en-US" dirty="0">
                <a:solidFill>
                  <a:srgbClr val="002060"/>
                </a:solidFill>
                <a:latin typeface="Arial" panose="020B0604020202020204" pitchFamily="34" charset="0"/>
                <a:cs typeface="Arial" panose="020B0604020202020204" pitchFamily="34" charset="0"/>
              </a:rPr>
              <a:t>국제교류팀</a:t>
            </a:r>
            <a:r>
              <a:rPr lang="en-US" altLang="ko-KR" dirty="0">
                <a:solidFill>
                  <a:srgbClr val="002060"/>
                </a:solidFill>
                <a:latin typeface="Arial" panose="020B0604020202020204" pitchFamily="34" charset="0"/>
                <a:cs typeface="Arial" panose="020B0604020202020204" pitchFamily="34" charset="0"/>
              </a:rPr>
              <a:t>(</a:t>
            </a:r>
            <a:r>
              <a:rPr lang="ko-KR" altLang="en-US" dirty="0">
                <a:solidFill>
                  <a:srgbClr val="002060"/>
                </a:solidFill>
                <a:latin typeface="Arial" panose="020B0604020202020204" pitchFamily="34" charset="0"/>
                <a:cs typeface="Arial" panose="020B0604020202020204" pitchFamily="34" charset="0"/>
              </a:rPr>
              <a:t>동해문화예술관 </a:t>
            </a:r>
            <a:r>
              <a:rPr lang="en-US" altLang="ko-KR" dirty="0">
                <a:solidFill>
                  <a:srgbClr val="002060"/>
                </a:solidFill>
                <a:latin typeface="Arial" panose="020B0604020202020204" pitchFamily="34" charset="0"/>
                <a:cs typeface="Arial" panose="020B0604020202020204" pitchFamily="34" charset="0"/>
              </a:rPr>
              <a:t>111</a:t>
            </a:r>
            <a:r>
              <a:rPr lang="ko-KR" altLang="en-US" dirty="0">
                <a:solidFill>
                  <a:srgbClr val="002060"/>
                </a:solidFill>
                <a:latin typeface="Arial" panose="020B0604020202020204" pitchFamily="34" charset="0"/>
                <a:cs typeface="Arial" panose="020B0604020202020204" pitchFamily="34" charset="0"/>
              </a:rPr>
              <a:t>호</a:t>
            </a:r>
            <a:r>
              <a:rPr lang="en-US" altLang="ko-KR" dirty="0">
                <a:solidFill>
                  <a:srgbClr val="002060"/>
                </a:solidFill>
                <a:latin typeface="Arial" panose="020B0604020202020204" pitchFamily="34" charset="0"/>
                <a:cs typeface="Arial" panose="020B0604020202020204" pitchFamily="34" charset="0"/>
              </a:rPr>
              <a:t>)</a:t>
            </a:r>
            <a:endParaRPr lang="ko-KR" altLang="en-US" dirty="0">
              <a:solidFill>
                <a:srgbClr val="002060"/>
              </a:solidFill>
              <a:latin typeface="Arial" panose="020B0604020202020204" pitchFamily="34" charset="0"/>
              <a:cs typeface="Arial" panose="020B0604020202020204" pitchFamily="34" charset="0"/>
            </a:endParaRPr>
          </a:p>
          <a:p>
            <a:pPr fontAlgn="base">
              <a:lnSpc>
                <a:spcPct val="150000"/>
              </a:lnSpc>
            </a:pPr>
            <a:endParaRPr lang="ko-KR" altLang="en-US" dirty="0">
              <a:solidFill>
                <a:srgbClr val="002060"/>
              </a:solidFill>
              <a:latin typeface="Arial" panose="020B0604020202020204" pitchFamily="34" charset="0"/>
              <a:cs typeface="Arial" panose="020B0604020202020204" pitchFamily="34" charset="0"/>
            </a:endParaRPr>
          </a:p>
        </p:txBody>
      </p:sp>
      <p:sp>
        <p:nvSpPr>
          <p:cNvPr id="10" name="직사각형 9"/>
          <p:cNvSpPr/>
          <p:nvPr/>
        </p:nvSpPr>
        <p:spPr>
          <a:xfrm>
            <a:off x="9406977" y="1405494"/>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16" name="직사각형 15"/>
          <p:cNvSpPr/>
          <p:nvPr/>
        </p:nvSpPr>
        <p:spPr>
          <a:xfrm>
            <a:off x="9535872" y="567380"/>
            <a:ext cx="2583230" cy="276999"/>
          </a:xfrm>
          <a:prstGeom prst="rect">
            <a:avLst/>
          </a:prstGeom>
        </p:spPr>
        <p:txBody>
          <a:bodyPr wrap="square">
            <a:spAutoFit/>
          </a:bodyPr>
          <a:lstStyle/>
          <a:p>
            <a:r>
              <a:rPr lang="ko-KR" altLang="en-US" sz="1200" dirty="0" err="1">
                <a:solidFill>
                  <a:srgbClr val="002060"/>
                </a:solidFill>
              </a:rPr>
              <a:t>Văn</a:t>
            </a:r>
            <a:r>
              <a:rPr lang="ko-KR" altLang="en-US" sz="1200" dirty="0">
                <a:solidFill>
                  <a:srgbClr val="002060"/>
                </a:solidFill>
              </a:rPr>
              <a:t> </a:t>
            </a:r>
            <a:r>
              <a:rPr lang="ko-KR" altLang="en-US" sz="1200" dirty="0" err="1">
                <a:solidFill>
                  <a:srgbClr val="002060"/>
                </a:solidFill>
              </a:rPr>
              <a:t>phòng</a:t>
            </a:r>
            <a:r>
              <a:rPr lang="ko-KR" altLang="en-US" sz="1200" dirty="0">
                <a:solidFill>
                  <a:srgbClr val="002060"/>
                </a:solidFill>
              </a:rPr>
              <a:t> </a:t>
            </a:r>
            <a:r>
              <a:rPr lang="ko-KR" altLang="en-US" sz="1200" dirty="0" err="1">
                <a:solidFill>
                  <a:srgbClr val="002060"/>
                </a:solidFill>
              </a:rPr>
              <a:t>quan</a:t>
            </a:r>
            <a:r>
              <a:rPr lang="ko-KR" altLang="en-US" sz="1200" dirty="0">
                <a:solidFill>
                  <a:srgbClr val="002060"/>
                </a:solidFill>
              </a:rPr>
              <a:t> </a:t>
            </a:r>
            <a:r>
              <a:rPr lang="ko-KR" altLang="en-US" sz="1200" dirty="0" err="1">
                <a:solidFill>
                  <a:srgbClr val="002060"/>
                </a:solidFill>
              </a:rPr>
              <a:t>hệ</a:t>
            </a:r>
            <a:r>
              <a:rPr lang="ko-KR" altLang="en-US" sz="1200" dirty="0">
                <a:solidFill>
                  <a:srgbClr val="002060"/>
                </a:solidFill>
              </a:rPr>
              <a:t> </a:t>
            </a:r>
            <a:r>
              <a:rPr lang="ko-KR" altLang="en-US" sz="1200" dirty="0" err="1">
                <a:solidFill>
                  <a:srgbClr val="002060"/>
                </a:solidFill>
              </a:rPr>
              <a:t>quốc</a:t>
            </a:r>
            <a:r>
              <a:rPr lang="ko-KR" altLang="en-US" sz="1200" dirty="0">
                <a:solidFill>
                  <a:srgbClr val="002060"/>
                </a:solidFill>
              </a:rPr>
              <a:t> </a:t>
            </a:r>
            <a:r>
              <a:rPr lang="ko-KR" altLang="en-US" sz="1200" dirty="0" err="1">
                <a:solidFill>
                  <a:srgbClr val="002060"/>
                </a:solidFill>
              </a:rPr>
              <a:t>tế</a:t>
            </a:r>
            <a:endParaRPr lang="ko-KR" altLang="en-US" sz="1200" dirty="0">
              <a:solidFill>
                <a:srgbClr val="002060"/>
              </a:solidFill>
            </a:endParaRPr>
          </a:p>
        </p:txBody>
      </p:sp>
    </p:spTree>
    <p:extLst>
      <p:ext uri="{BB962C8B-B14F-4D97-AF65-F5344CB8AC3E}">
        <p14:creationId xmlns:p14="http://schemas.microsoft.com/office/powerpoint/2010/main" val="277486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20709" y="24440"/>
            <a:ext cx="7580871" cy="1384995"/>
          </a:xfrm>
          <a:prstGeom prst="rect">
            <a:avLst/>
          </a:prstGeom>
          <a:noFill/>
        </p:spPr>
        <p:txBody>
          <a:bodyPr wrap="square" rtlCol="0">
            <a:spAutoFit/>
          </a:bodyPr>
          <a:lstStyle/>
          <a:p>
            <a:pPr fontAlgn="base"/>
            <a:r>
              <a:rPr lang="en-US" altLang="ko-KR" sz="2800" b="1" dirty="0">
                <a:solidFill>
                  <a:srgbClr val="002060"/>
                </a:solidFill>
                <a:latin typeface="Arial" panose="020B0604020202020204" pitchFamily="34" charset="0"/>
                <a:cs typeface="Arial" panose="020B0604020202020204" pitchFamily="34" charset="0"/>
              </a:rPr>
              <a:t>4-1. </a:t>
            </a:r>
            <a:r>
              <a:rPr lang="vi-VN" altLang="ko-KR" sz="2800" b="1" dirty="0">
                <a:solidFill>
                  <a:srgbClr val="002060"/>
                </a:solidFill>
                <a:latin typeface="Arial" panose="020B0604020202020204" pitchFamily="34" charset="0"/>
                <a:cs typeface="Arial" panose="020B0604020202020204" pitchFamily="34" charset="0"/>
              </a:rPr>
              <a:t>Chương </a:t>
            </a:r>
            <a:r>
              <a:rPr lang="vi-VN" altLang="ko-KR" sz="2800" b="1" dirty="0" err="1">
                <a:solidFill>
                  <a:srgbClr val="002060"/>
                </a:solidFill>
                <a:latin typeface="Arial" panose="020B0604020202020204" pitchFamily="34" charset="0"/>
                <a:cs typeface="Arial" panose="020B0604020202020204" pitchFamily="34" charset="0"/>
              </a:rPr>
              <a:t>trình</a:t>
            </a:r>
            <a:r>
              <a:rPr lang="vi-VN" altLang="ko-KR" sz="2800" b="1" dirty="0">
                <a:solidFill>
                  <a:srgbClr val="002060"/>
                </a:solidFill>
                <a:latin typeface="Arial" panose="020B0604020202020204" pitchFamily="34" charset="0"/>
                <a:cs typeface="Arial" panose="020B0604020202020204" pitchFamily="34" charset="0"/>
              </a:rPr>
              <a:t> gia sư</a:t>
            </a:r>
            <a:r>
              <a:rPr lang="en-US" altLang="ko-KR" sz="2800" b="1" dirty="0">
                <a:solidFill>
                  <a:srgbClr val="002060"/>
                </a:solidFill>
                <a:latin typeface="Arial" panose="020B0604020202020204" pitchFamily="34" charset="0"/>
                <a:cs typeface="Arial" panose="020B0604020202020204" pitchFamily="34" charset="0"/>
              </a:rPr>
              <a:t> Tutor </a:t>
            </a:r>
            <a:r>
              <a:rPr lang="en-US" altLang="ko-KR" sz="2800" b="1" dirty="0" err="1">
                <a:solidFill>
                  <a:srgbClr val="002060"/>
                </a:solidFill>
                <a:latin typeface="Arial" panose="020B0604020202020204" pitchFamily="34" charset="0"/>
                <a:cs typeface="Arial" panose="020B0604020202020204" pitchFamily="34" charset="0"/>
              </a:rPr>
              <a:t>hỗ</a:t>
            </a:r>
            <a:r>
              <a:rPr lang="en-US" altLang="ko-KR" sz="2800" b="1" dirty="0">
                <a:solidFill>
                  <a:srgbClr val="002060"/>
                </a:solidFill>
                <a:latin typeface="Arial" panose="020B0604020202020204" pitchFamily="34" charset="0"/>
                <a:cs typeface="Arial" panose="020B0604020202020204" pitchFamily="34" charset="0"/>
              </a:rPr>
              <a:t> </a:t>
            </a:r>
            <a:r>
              <a:rPr lang="en-US" altLang="ko-KR" sz="2800" b="1" dirty="0" err="1">
                <a:solidFill>
                  <a:srgbClr val="002060"/>
                </a:solidFill>
                <a:latin typeface="Arial" panose="020B0604020202020204" pitchFamily="34" charset="0"/>
                <a:cs typeface="Arial" panose="020B0604020202020204" pitchFamily="34" charset="0"/>
              </a:rPr>
              <a:t>trợ</a:t>
            </a:r>
            <a:r>
              <a:rPr lang="vi-VN" altLang="ko-KR" sz="2800" b="1" dirty="0">
                <a:solidFill>
                  <a:srgbClr val="002060"/>
                </a:solidFill>
                <a:latin typeface="Arial" panose="020B0604020202020204" pitchFamily="34" charset="0"/>
                <a:cs typeface="Arial" panose="020B0604020202020204" pitchFamily="34" charset="0"/>
              </a:rPr>
              <a:t> </a:t>
            </a:r>
            <a:r>
              <a:rPr lang="vi-VN" altLang="ko-KR" sz="2800" b="1" dirty="0" err="1">
                <a:solidFill>
                  <a:srgbClr val="002060"/>
                </a:solidFill>
                <a:latin typeface="Arial" panose="020B0604020202020204" pitchFamily="34" charset="0"/>
                <a:cs typeface="Arial" panose="020B0604020202020204" pitchFamily="34" charset="0"/>
              </a:rPr>
              <a:t>học</a:t>
            </a:r>
            <a:r>
              <a:rPr lang="vi-VN" altLang="ko-KR" sz="2800" b="1" dirty="0">
                <a:solidFill>
                  <a:srgbClr val="002060"/>
                </a:solidFill>
                <a:latin typeface="Arial" panose="020B0604020202020204" pitchFamily="34" charset="0"/>
                <a:cs typeface="Arial" panose="020B0604020202020204" pitchFamily="34" charset="0"/>
              </a:rPr>
              <a:t> </a:t>
            </a:r>
            <a:endParaRPr lang="en-US" altLang="ko-KR" sz="2800" b="1" dirty="0">
              <a:solidFill>
                <a:srgbClr val="002060"/>
              </a:solidFill>
              <a:latin typeface="Arial" panose="020B0604020202020204" pitchFamily="34" charset="0"/>
              <a:cs typeface="Arial" panose="020B0604020202020204" pitchFamily="34" charset="0"/>
            </a:endParaRPr>
          </a:p>
          <a:p>
            <a:pPr fontAlgn="base"/>
            <a:r>
              <a:rPr lang="en-US" altLang="ko-KR" sz="2800" b="1" dirty="0">
                <a:solidFill>
                  <a:srgbClr val="002060"/>
                </a:solidFill>
                <a:latin typeface="Arial" panose="020B0604020202020204" pitchFamily="34" charset="0"/>
                <a:cs typeface="Arial" panose="020B0604020202020204" pitchFamily="34" charset="0"/>
              </a:rPr>
              <a:t>       </a:t>
            </a:r>
            <a:r>
              <a:rPr lang="vi-VN" altLang="ko-KR" sz="2800" b="1" dirty="0">
                <a:solidFill>
                  <a:srgbClr val="002060"/>
                </a:solidFill>
                <a:latin typeface="Arial" panose="020B0604020202020204" pitchFamily="34" charset="0"/>
                <a:cs typeface="Arial" panose="020B0604020202020204" pitchFamily="34" charset="0"/>
              </a:rPr>
              <a:t>chuyên </a:t>
            </a:r>
            <a:r>
              <a:rPr lang="en-US" altLang="ko-KR" sz="2800" b="1" dirty="0" err="1">
                <a:solidFill>
                  <a:srgbClr val="002060"/>
                </a:solidFill>
                <a:latin typeface="Arial" panose="020B0604020202020204" pitchFamily="34" charset="0"/>
                <a:cs typeface="Arial" panose="020B0604020202020204" pitchFamily="34" charset="0"/>
              </a:rPr>
              <a:t>ngành</a:t>
            </a:r>
            <a:endParaRPr lang="en-US" altLang="ko-KR" sz="2800" b="1" dirty="0">
              <a:solidFill>
                <a:srgbClr val="002060"/>
              </a:solidFill>
              <a:latin typeface="Arial" panose="020B0604020202020204" pitchFamily="34" charset="0"/>
              <a:cs typeface="Arial" panose="020B0604020202020204" pitchFamily="34" charset="0"/>
            </a:endParaRPr>
          </a:p>
          <a:p>
            <a:pPr fontAlgn="base"/>
            <a:r>
              <a:rPr lang="en-US" altLang="ko-KR" sz="2800" b="1" dirty="0">
                <a:solidFill>
                  <a:srgbClr val="002060"/>
                </a:solidFill>
                <a:latin typeface="Arial" panose="020B0604020202020204" pitchFamily="34" charset="0"/>
                <a:cs typeface="Arial" panose="020B0604020202020204" pitchFamily="34" charset="0"/>
              </a:rPr>
              <a:t>      </a:t>
            </a:r>
            <a:r>
              <a:rPr lang="vi-VN" altLang="ko-KR" sz="2800" b="1" dirty="0" err="1">
                <a:solidFill>
                  <a:srgbClr val="002060"/>
                </a:solidFill>
                <a:latin typeface="Arial" panose="020B0604020202020204" pitchFamily="34" charset="0"/>
                <a:cs typeface="Arial" panose="020B0604020202020204" pitchFamily="34" charset="0"/>
              </a:rPr>
              <a:t>ngành</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52431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en-US" altLang="ko-KR" b="1" dirty="0" err="1">
                <a:latin typeface="Arial" panose="020B0604020202020204" pitchFamily="34" charset="0"/>
                <a:cs typeface="Arial" panose="020B0604020202020204" pitchFamily="34" charset="0"/>
              </a:rPr>
              <a:t>Thời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gian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kỳ</a:t>
            </a:r>
            <a:r>
              <a:rPr lang="en-US" altLang="ko-KR" dirty="0">
                <a:latin typeface="Arial" panose="020B0604020202020204" pitchFamily="34" charset="0"/>
                <a:cs typeface="Arial" panose="020B0604020202020204" pitchFamily="34" charset="0"/>
              </a:rPr>
              <a:t> 1 </a:t>
            </a:r>
            <a:r>
              <a:rPr lang="en-US" altLang="ko-KR" dirty="0" err="1">
                <a:latin typeface="Arial" panose="020B0604020202020204" pitchFamily="34" charset="0"/>
                <a:cs typeface="Arial" panose="020B0604020202020204" pitchFamily="34" charset="0"/>
              </a:rPr>
              <a:t>năm</a:t>
            </a:r>
            <a:r>
              <a:rPr lang="en-US" altLang="ko-KR" dirty="0">
                <a:latin typeface="Arial" panose="020B0604020202020204" pitchFamily="34" charset="0"/>
                <a:cs typeface="Arial" panose="020B0604020202020204" pitchFamily="34" charset="0"/>
              </a:rPr>
              <a:t> 2021</a:t>
            </a:r>
          </a:p>
          <a:p>
            <a:pPr fontAlgn="base"/>
            <a:endParaRPr lang="ko-KR" altLang="en-US"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2. </a:t>
            </a:r>
            <a:r>
              <a:rPr lang="en-US" altLang="ko-KR" b="1" dirty="0" err="1">
                <a:latin typeface="Arial" panose="020B0604020202020204" pitchFamily="34" charset="0"/>
                <a:cs typeface="Arial" panose="020B0604020202020204" pitchFamily="34" charset="0"/>
              </a:rPr>
              <a:t>Nội</a:t>
            </a:r>
            <a:r>
              <a:rPr lang="en-US" altLang="ko-KR" b="1" dirty="0">
                <a:latin typeface="Arial" panose="020B0604020202020204" pitchFamily="34" charset="0"/>
                <a:cs typeface="Arial" panose="020B0604020202020204" pitchFamily="34" charset="0"/>
              </a:rPr>
              <a:t> dung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Hỗ</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trợ</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việc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các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môn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chuyên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ngành</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trong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kỳ</a:t>
            </a:r>
            <a:r>
              <a:rPr lang="en-US" altLang="ko-KR" dirty="0">
                <a:latin typeface="Arial" panose="020B0604020202020204" pitchFamily="34" charset="0"/>
                <a:cs typeface="Arial" panose="020B0604020202020204" pitchFamily="34" charset="0"/>
              </a:rPr>
              <a:t> 1</a:t>
            </a:r>
          </a:p>
          <a:p>
            <a:pPr fontAlgn="base"/>
            <a:endParaRPr lang="ko-KR" altLang="en-US"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3. </a:t>
            </a:r>
            <a:r>
              <a:rPr lang="en-GB" altLang="ko-KR" b="1" dirty="0" err="1">
                <a:latin typeface="Arial" panose="020B0604020202020204" pitchFamily="34" charset="0"/>
                <a:cs typeface="Arial" panose="020B0604020202020204" pitchFamily="34" charset="0"/>
              </a:rPr>
              <a:t>Điều</a:t>
            </a:r>
            <a:r>
              <a:rPr lang="en-GB" altLang="ko-KR" b="1" dirty="0">
                <a:latin typeface="Arial" panose="020B0604020202020204" pitchFamily="34" charset="0"/>
                <a:cs typeface="Arial" panose="020B0604020202020204" pitchFamily="34" charset="0"/>
              </a:rPr>
              <a:t> </a:t>
            </a:r>
            <a:r>
              <a:rPr lang="en-GB" altLang="ko-KR" b="1" dirty="0" err="1">
                <a:latin typeface="Arial" panose="020B0604020202020204" pitchFamily="34" charset="0"/>
                <a:cs typeface="Arial" panose="020B0604020202020204" pitchFamily="34" charset="0"/>
              </a:rPr>
              <a:t>kiện</a:t>
            </a:r>
            <a:r>
              <a:rPr lang="en-GB" altLang="ko-KR" b="1" dirty="0">
                <a:latin typeface="Arial" panose="020B0604020202020204" pitchFamily="34" charset="0"/>
                <a:cs typeface="Arial" panose="020B0604020202020204" pitchFamily="34" charset="0"/>
              </a:rPr>
              <a:t> </a:t>
            </a:r>
            <a:r>
              <a:rPr lang="en-GB" altLang="ko-KR" b="1" dirty="0" err="1">
                <a:latin typeface="Arial" panose="020B0604020202020204" pitchFamily="34" charset="0"/>
                <a:cs typeface="Arial" panose="020B0604020202020204" pitchFamily="34" charset="0"/>
              </a:rPr>
              <a:t>để</a:t>
            </a:r>
            <a:r>
              <a:rPr lang="en-GB" altLang="ko-KR" b="1" dirty="0">
                <a:latin typeface="Arial" panose="020B0604020202020204" pitchFamily="34" charset="0"/>
                <a:cs typeface="Arial" panose="020B0604020202020204" pitchFamily="34" charset="0"/>
              </a:rPr>
              <a:t> </a:t>
            </a:r>
            <a:r>
              <a:rPr lang="en-GB" altLang="ko-KR" b="1" dirty="0" err="1">
                <a:latin typeface="Arial" panose="020B0604020202020204" pitchFamily="34" charset="0"/>
                <a:cs typeface="Arial" panose="020B0604020202020204" pitchFamily="34" charset="0"/>
              </a:rPr>
              <a:t>đăng</a:t>
            </a:r>
            <a:r>
              <a:rPr lang="en-GB" altLang="ko-KR" b="1" dirty="0">
                <a:latin typeface="Arial" panose="020B0604020202020204" pitchFamily="34" charset="0"/>
                <a:cs typeface="Arial" panose="020B0604020202020204" pitchFamily="34" charset="0"/>
              </a:rPr>
              <a:t> </a:t>
            </a:r>
            <a:r>
              <a:rPr lang="en-GB" altLang="ko-KR" b="1" dirty="0" err="1">
                <a:latin typeface="Arial" panose="020B0604020202020204" pitchFamily="34" charset="0"/>
                <a:cs typeface="Arial" panose="020B0604020202020204" pitchFamily="34" charset="0"/>
              </a:rPr>
              <a:t>ký</a:t>
            </a:r>
            <a:r>
              <a:rPr lang="ko-KR" altLang="en-US"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người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được</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dạy</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kèm</a:t>
            </a:r>
            <a:r>
              <a:rPr lang="vi-VN" altLang="ko-KR"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(tutee) </a:t>
            </a:r>
            <a:endParaRPr lang="ko-KR" altLang="en-US" b="1" dirty="0">
              <a:latin typeface="Arial" panose="020B0604020202020204" pitchFamily="34" charset="0"/>
              <a:cs typeface="Arial" panose="020B0604020202020204" pitchFamily="34" charset="0"/>
            </a:endParaRPr>
          </a:p>
          <a:p>
            <a:pPr fontAlgn="base"/>
            <a:r>
              <a:rPr lang="ko-KR" altLang="en-US" dirty="0">
                <a:latin typeface="Arial" panose="020B0604020202020204" pitchFamily="34" charset="0"/>
                <a:cs typeface="Arial" panose="020B0604020202020204" pitchFamily="34" charset="0"/>
              </a:rPr>
              <a:t>① </a:t>
            </a:r>
            <a:r>
              <a:rPr lang="en-US" altLang="ko-KR" dirty="0">
                <a:latin typeface="Arial" panose="020B0604020202020204" pitchFamily="34" charset="0"/>
                <a:cs typeface="Arial" panose="020B0604020202020204" pitchFamily="34" charset="0"/>
              </a:rPr>
              <a:t>D</a:t>
            </a:r>
            <a:r>
              <a:rPr lang="vi-VN" altLang="ko-KR" dirty="0">
                <a:latin typeface="Arial" panose="020B0604020202020204" pitchFamily="34" charset="0"/>
                <a:cs typeface="Arial" panose="020B0604020202020204" pitchFamily="34" charset="0"/>
              </a:rPr>
              <a:t>u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sinh </a:t>
            </a:r>
            <a:r>
              <a:rPr lang="vi-VN" altLang="ko-KR" dirty="0" err="1">
                <a:latin typeface="Arial" panose="020B0604020202020204" pitchFamily="34" charset="0"/>
                <a:cs typeface="Arial" panose="020B0604020202020204" pitchFamily="34" charset="0"/>
              </a:rPr>
              <a:t>nước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ngoài</a:t>
            </a:r>
            <a:r>
              <a:rPr lang="vi-VN" altLang="ko-KR" dirty="0">
                <a:latin typeface="Arial" panose="020B0604020202020204" pitchFamily="34" charset="0"/>
                <a:cs typeface="Arial" panose="020B0604020202020204" pitchFamily="34" charset="0"/>
              </a:rPr>
              <a:t> đang theo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tại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trường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này</a:t>
            </a:r>
            <a:r>
              <a:rPr lang="vi-VN" altLang="ko-KR" dirty="0">
                <a:latin typeface="Arial" panose="020B0604020202020204" pitchFamily="34" charset="0"/>
                <a:cs typeface="Arial" panose="020B0604020202020204" pitchFamily="34" charset="0"/>
              </a:rPr>
              <a:t> (bao </a:t>
            </a:r>
            <a:r>
              <a:rPr lang="vi-VN" altLang="ko-KR" dirty="0" err="1">
                <a:latin typeface="Arial" panose="020B0604020202020204" pitchFamily="34" charset="0"/>
                <a:cs typeface="Arial" panose="020B0604020202020204" pitchFamily="34" charset="0"/>
              </a:rPr>
              <a:t>gồm</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cả</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sinh trao </a:t>
            </a:r>
            <a:r>
              <a:rPr lang="vi-VN" altLang="ko-KR" dirty="0" err="1">
                <a:latin typeface="Arial" panose="020B0604020202020204" pitchFamily="34" charset="0"/>
                <a:cs typeface="Arial" panose="020B0604020202020204" pitchFamily="34" charset="0"/>
              </a:rPr>
              <a:t>đổi</a:t>
            </a:r>
            <a:r>
              <a:rPr lang="vi-VN" altLang="ko-KR" dirty="0">
                <a:latin typeface="Arial" panose="020B0604020202020204" pitchFamily="34" charset="0"/>
                <a:cs typeface="Arial" panose="020B0604020202020204" pitchFamily="34" charset="0"/>
              </a:rPr>
              <a:t>)</a:t>
            </a:r>
            <a:endParaRPr lang="ko-KR" altLang="en-US" dirty="0">
              <a:latin typeface="Arial" panose="020B0604020202020204" pitchFamily="34" charset="0"/>
              <a:cs typeface="Arial" panose="020B0604020202020204" pitchFamily="34" charset="0"/>
            </a:endParaRPr>
          </a:p>
          <a:p>
            <a:pPr fontAlgn="base"/>
            <a:r>
              <a:rPr lang="ko-KR" altLang="en-US" dirty="0">
                <a:latin typeface="Arial" panose="020B0604020202020204" pitchFamily="34" charset="0"/>
                <a:cs typeface="Arial" panose="020B0604020202020204" pitchFamily="34" charset="0"/>
              </a:rPr>
              <a:t>➁ </a:t>
            </a:r>
            <a:r>
              <a:rPr lang="en-GB" altLang="ko-KR" dirty="0">
                <a:latin typeface="Arial" panose="020B0604020202020204" pitchFamily="34" charset="0"/>
                <a:cs typeface="Arial" panose="020B0604020202020204" pitchFamily="34" charset="0"/>
              </a:rPr>
              <a:t>Du </a:t>
            </a:r>
            <a:r>
              <a:rPr lang="en-GB" altLang="ko-KR" dirty="0" err="1">
                <a:latin typeface="Arial" panose="020B0604020202020204" pitchFamily="34" charset="0"/>
                <a:cs typeface="Arial" panose="020B0604020202020204" pitchFamily="34" charset="0"/>
              </a:rPr>
              <a:t>học</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sinh</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cần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sự</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giúp</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đỡ</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trong</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việc</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học</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chuyên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ngành</a:t>
            </a:r>
            <a:endParaRPr lang="ko-KR" altLang="en-US" dirty="0">
              <a:latin typeface="Arial" panose="020B0604020202020204" pitchFamily="34" charset="0"/>
              <a:cs typeface="Arial" panose="020B0604020202020204" pitchFamily="34" charset="0"/>
            </a:endParaRPr>
          </a:p>
          <a:p>
            <a:pPr fontAlgn="base"/>
            <a:r>
              <a:rPr lang="ko-KR" altLang="en-US" dirty="0">
                <a:latin typeface="Arial" panose="020B0604020202020204" pitchFamily="34" charset="0"/>
                <a:cs typeface="Arial" panose="020B0604020202020204" pitchFamily="34" charset="0"/>
              </a:rPr>
              <a:t>➂ </a:t>
            </a:r>
            <a:r>
              <a:rPr lang="vi-VN" altLang="ko-KR" dirty="0">
                <a:latin typeface="Arial" panose="020B0604020202020204" pitchFamily="34" charset="0"/>
                <a:cs typeface="Arial" panose="020B0604020202020204" pitchFamily="34" charset="0"/>
              </a:rPr>
              <a:t>Sinh viên du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giữ</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lời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hứa</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với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người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hướng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dẫn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thực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hiện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bài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giảng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một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cách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thành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thật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người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có</a:t>
            </a:r>
            <a:r>
              <a:rPr lang="vi-VN" altLang="ko-KR" dirty="0">
                <a:latin typeface="Arial" panose="020B0604020202020204" pitchFamily="34" charset="0"/>
                <a:cs typeface="Arial" panose="020B0604020202020204" pitchFamily="34" charset="0"/>
              </a:rPr>
              <a:t> </a:t>
            </a:r>
            <a:endParaRPr lang="en-US" altLang="ko-KR"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thể</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viết</a:t>
            </a:r>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nói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tiếng</a:t>
            </a:r>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a:t>
            </a:r>
            <a:endParaRPr lang="ko-KR" altLang="en-US"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4. </a:t>
            </a:r>
            <a:r>
              <a:rPr lang="en-US" altLang="ko-KR" b="1" dirty="0" err="1">
                <a:latin typeface="Arial" panose="020B0604020202020204" pitchFamily="34" charset="0"/>
                <a:cs typeface="Arial" panose="020B0604020202020204" pitchFamily="34" charset="0"/>
              </a:rPr>
              <a:t>Cách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đắng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r>
              <a:rPr lang="ko-KR" altLang="en-US" dirty="0">
                <a:latin typeface="Arial" panose="020B0604020202020204" pitchFamily="34" charset="0"/>
                <a:cs typeface="Arial" panose="020B0604020202020204" pitchFamily="34" charset="0"/>
              </a:rPr>
              <a:t> </a:t>
            </a:r>
          </a:p>
          <a:p>
            <a:pPr fontAlgn="base"/>
            <a:r>
              <a:rPr lang="vi-VN" altLang="ko-KR" dirty="0">
                <a:latin typeface="Arial" panose="020B0604020202020204" pitchFamily="34" charset="0"/>
                <a:cs typeface="Arial" panose="020B0604020202020204" pitchFamily="34" charset="0"/>
              </a:rPr>
              <a:t>G</a:t>
            </a:r>
            <a:r>
              <a:rPr lang="en-US" altLang="ko-KR" dirty="0" err="1">
                <a:latin typeface="Arial" panose="020B0604020202020204" pitchFamily="34" charset="0"/>
                <a:cs typeface="Arial" panose="020B0604020202020204" pitchFamily="34" charset="0"/>
              </a:rPr>
              <a:t>ửi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nội</a:t>
            </a:r>
            <a:r>
              <a:rPr lang="vi-VN" altLang="ko-KR" dirty="0">
                <a:latin typeface="Arial" panose="020B0604020202020204" pitchFamily="34" charset="0"/>
                <a:cs typeface="Arial" panose="020B0604020202020204" pitchFamily="34" charset="0"/>
              </a:rPr>
              <a:t> dung </a:t>
            </a:r>
            <a:r>
              <a:rPr lang="vi-VN" altLang="ko-KR" dirty="0" err="1">
                <a:latin typeface="Arial" panose="020B0604020202020204" pitchFamily="34" charset="0"/>
                <a:cs typeface="Arial" panose="020B0604020202020204" pitchFamily="34" charset="0"/>
              </a:rPr>
              <a:t>dưới</a:t>
            </a:r>
            <a:r>
              <a:rPr lang="vi-VN" altLang="ko-KR" dirty="0">
                <a:latin typeface="Arial" panose="020B0604020202020204" pitchFamily="34" charset="0"/>
                <a:cs typeface="Arial" panose="020B0604020202020204" pitchFamily="34" charset="0"/>
              </a:rPr>
              <a:t> đây </a:t>
            </a:r>
            <a:r>
              <a:rPr lang="vi-VN" altLang="ko-KR" dirty="0" err="1">
                <a:latin typeface="Arial" panose="020B0604020202020204" pitchFamily="34" charset="0"/>
                <a:cs typeface="Arial" panose="020B0604020202020204" pitchFamily="34" charset="0"/>
              </a:rPr>
              <a:t>vào</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email</a:t>
            </a:r>
            <a:r>
              <a:rPr lang="en-US" altLang="ko-KR" dirty="0">
                <a:latin typeface="Arial" panose="020B0604020202020204" pitchFamily="34" charset="0"/>
                <a:cs typeface="Arial" panose="020B0604020202020204" pitchFamily="34" charset="0"/>
              </a:rPr>
              <a:t> (agnet@kw.ac.kr), </a:t>
            </a:r>
            <a:r>
              <a:rPr lang="en-US" altLang="ko-KR" dirty="0" err="1">
                <a:latin typeface="Arial" panose="020B0604020202020204" pitchFamily="34" charset="0"/>
                <a:cs typeface="Arial" panose="020B0604020202020204" pitchFamily="34" charset="0"/>
              </a:rPr>
              <a:t>Điện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thoại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hồi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âm</a:t>
            </a:r>
            <a:r>
              <a:rPr lang="en-US" altLang="ko-KR" dirty="0">
                <a:latin typeface="Arial" panose="020B0604020202020204" pitchFamily="34" charset="0"/>
                <a:cs typeface="Arial" panose="020B0604020202020204" pitchFamily="34" charset="0"/>
              </a:rPr>
              <a:t> (940-5796)</a:t>
            </a:r>
            <a:endParaRPr lang="ko-KR" altLang="en-US" dirty="0">
              <a:latin typeface="Arial" panose="020B0604020202020204" pitchFamily="34" charset="0"/>
              <a:cs typeface="Arial" panose="020B0604020202020204" pitchFamily="34" charset="0"/>
            </a:endParaRPr>
          </a:p>
          <a:p>
            <a:pPr fontAlgn="base"/>
            <a:r>
              <a:rPr lang="ko-KR" altLang="en-US" dirty="0">
                <a:latin typeface="Arial" panose="020B0604020202020204" pitchFamily="34" charset="0"/>
                <a:cs typeface="Arial" panose="020B0604020202020204" pitchFamily="34" charset="0"/>
              </a:rPr>
              <a:t>➀ </a:t>
            </a:r>
            <a:r>
              <a:rPr lang="en-US" altLang="ko-KR" dirty="0" err="1">
                <a:latin typeface="Arial" panose="020B0604020202020204" pitchFamily="34" charset="0"/>
                <a:cs typeface="Arial" panose="020B0604020202020204" pitchFamily="34" charset="0"/>
              </a:rPr>
              <a:t>Thông</a:t>
            </a:r>
            <a:r>
              <a:rPr lang="en-US" altLang="ko-KR" dirty="0">
                <a:latin typeface="Arial" panose="020B0604020202020204" pitchFamily="34" charset="0"/>
                <a:cs typeface="Arial" panose="020B0604020202020204" pitchFamily="34" charset="0"/>
              </a:rPr>
              <a:t> tin </a:t>
            </a:r>
            <a:r>
              <a:rPr lang="en-US" altLang="ko-KR" dirty="0" err="1">
                <a:latin typeface="Arial" panose="020B0604020202020204" pitchFamily="34" charset="0"/>
                <a:cs typeface="Arial" panose="020B0604020202020204" pitchFamily="34" charset="0"/>
              </a:rPr>
              <a:t>cá</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nhân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của</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sinh</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viên</a:t>
            </a:r>
            <a:r>
              <a:rPr lang="en-US" altLang="ko-KR" dirty="0">
                <a:latin typeface="Arial" panose="020B0604020202020204" pitchFamily="34" charset="0"/>
                <a:cs typeface="Arial" panose="020B0604020202020204" pitchFamily="34" charset="0"/>
              </a:rPr>
              <a:t> du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sinh</a:t>
            </a:r>
            <a:r>
              <a:rPr lang="en-US" altLang="ko-KR" dirty="0">
                <a:latin typeface="Arial" panose="020B0604020202020204" pitchFamily="34" charset="0"/>
                <a:cs typeface="Arial" panose="020B0604020202020204" pitchFamily="34" charset="0"/>
              </a:rPr>
              <a:t> (khoa, </a:t>
            </a:r>
            <a:r>
              <a:rPr lang="en-US" altLang="ko-KR" dirty="0" err="1">
                <a:latin typeface="Arial" panose="020B0604020202020204" pitchFamily="34" charset="0"/>
                <a:cs typeface="Arial" panose="020B0604020202020204" pitchFamily="34" charset="0"/>
              </a:rPr>
              <a:t>mã</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số</a:t>
            </a:r>
            <a:r>
              <a:rPr lang="en-US" altLang="ko-KR" dirty="0">
                <a:latin typeface="Arial" panose="020B0604020202020204" pitchFamily="34" charset="0"/>
                <a:cs typeface="Arial" panose="020B0604020202020204" pitchFamily="34" charset="0"/>
              </a:rPr>
              <a:t> SV, </a:t>
            </a:r>
            <a:r>
              <a:rPr lang="en-US" altLang="ko-KR" dirty="0" err="1">
                <a:latin typeface="Arial" panose="020B0604020202020204" pitchFamily="34" charset="0"/>
                <a:cs typeface="Arial" panose="020B0604020202020204" pitchFamily="34" charset="0"/>
              </a:rPr>
              <a:t>tên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trình</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độ</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tiếng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Hàn</a:t>
            </a:r>
            <a:r>
              <a:rPr lang="en-US" altLang="ko-KR" dirty="0">
                <a:latin typeface="Arial" panose="020B0604020202020204" pitchFamily="34" charset="0"/>
                <a:cs typeface="Arial" panose="020B0604020202020204" pitchFamily="34" charset="0"/>
              </a:rPr>
              <a:t>)</a:t>
            </a:r>
            <a:endParaRPr lang="ko-KR" altLang="en-US" dirty="0">
              <a:latin typeface="Arial" panose="020B0604020202020204" pitchFamily="34" charset="0"/>
              <a:cs typeface="Arial" panose="020B0604020202020204" pitchFamily="34" charset="0"/>
            </a:endParaRPr>
          </a:p>
          <a:p>
            <a:pPr fontAlgn="base"/>
            <a:r>
              <a:rPr lang="ko-KR" altLang="en-US" dirty="0">
                <a:latin typeface="Arial" panose="020B0604020202020204" pitchFamily="34" charset="0"/>
                <a:cs typeface="Arial" panose="020B0604020202020204" pitchFamily="34" charset="0"/>
              </a:rPr>
              <a:t>➁ </a:t>
            </a:r>
            <a:r>
              <a:rPr lang="vi-VN" altLang="ko-KR" dirty="0">
                <a:latin typeface="Arial" panose="020B0604020202020204" pitchFamily="34" charset="0"/>
                <a:cs typeface="Arial" panose="020B0604020202020204" pitchFamily="34" charset="0"/>
              </a:rPr>
              <a:t>Tên </a:t>
            </a:r>
            <a:r>
              <a:rPr lang="vi-VN" altLang="ko-KR" dirty="0" err="1">
                <a:latin typeface="Arial" panose="020B0604020202020204" pitchFamily="34" charset="0"/>
                <a:cs typeface="Arial" panose="020B0604020202020204" pitchFamily="34" charset="0"/>
              </a:rPr>
              <a:t>của</a:t>
            </a:r>
            <a:r>
              <a:rPr lang="vi-VN" altLang="ko-KR" dirty="0">
                <a:latin typeface="Arial" panose="020B0604020202020204" pitchFamily="34" charset="0"/>
                <a:cs typeface="Arial" panose="020B0604020202020204" pitchFamily="34" charset="0"/>
              </a:rPr>
              <a:t> môn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bạn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muốn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được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kèm</a:t>
            </a:r>
            <a:endParaRPr lang="ko-KR" altLang="en-US" dirty="0">
              <a:latin typeface="Arial" panose="020B0604020202020204" pitchFamily="34" charset="0"/>
              <a:cs typeface="Arial" panose="020B0604020202020204" pitchFamily="34" charset="0"/>
            </a:endParaRPr>
          </a:p>
          <a:p>
            <a:pPr fontAlgn="base"/>
            <a:r>
              <a:rPr lang="ko-KR" altLang="en-US" dirty="0">
                <a:latin typeface="Arial" panose="020B0604020202020204" pitchFamily="34" charset="0"/>
                <a:cs typeface="Arial" panose="020B0604020202020204" pitchFamily="34" charset="0"/>
              </a:rPr>
              <a:t>➂ </a:t>
            </a:r>
            <a:r>
              <a:rPr lang="en-US" altLang="ko-KR" dirty="0" err="1">
                <a:latin typeface="Arial" panose="020B0604020202020204" pitchFamily="34" charset="0"/>
                <a:cs typeface="Arial" panose="020B0604020202020204" pitchFamily="34" charset="0"/>
              </a:rPr>
              <a:t>Những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nguyện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vọng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khác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của</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sinh</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viên</a:t>
            </a:r>
            <a:r>
              <a:rPr lang="en-US" altLang="ko-KR" dirty="0">
                <a:latin typeface="Arial" panose="020B0604020202020204" pitchFamily="34" charset="0"/>
                <a:cs typeface="Arial" panose="020B0604020202020204" pitchFamily="34" charset="0"/>
              </a:rPr>
              <a:t>(</a:t>
            </a:r>
            <a:r>
              <a:rPr lang="en-US" altLang="ko-KR" dirty="0" err="1">
                <a:latin typeface="Arial" panose="020B0604020202020204" pitchFamily="34" charset="0"/>
                <a:cs typeface="Arial" panose="020B0604020202020204" pitchFamily="34" charset="0"/>
              </a:rPr>
              <a:t>mong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muốn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về</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bạn</a:t>
            </a:r>
            <a:r>
              <a:rPr lang="en-US" altLang="ko-KR" dirty="0">
                <a:latin typeface="Arial" panose="020B0604020202020204" pitchFamily="34" charset="0"/>
                <a:cs typeface="Arial" panose="020B0604020202020204" pitchFamily="34" charset="0"/>
              </a:rPr>
              <a:t> Tutor</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v.v..) </a:t>
            </a:r>
          </a:p>
          <a:p>
            <a:pPr fontAlgn="base"/>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5. </a:t>
            </a:r>
            <a:r>
              <a:rPr lang="en-US" altLang="ko-KR" b="1" dirty="0" err="1">
                <a:latin typeface="Arial" panose="020B0604020202020204" pitchFamily="34" charset="0"/>
                <a:cs typeface="Arial" panose="020B0604020202020204" pitchFamily="34" charset="0"/>
              </a:rPr>
              <a:t>Quản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lý</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ko-KR" altLang="en-US" dirty="0">
                <a:latin typeface="Arial" panose="020B0604020202020204" pitchFamily="34" charset="0"/>
                <a:cs typeface="Arial" panose="020B0604020202020204" pitchFamily="34" charset="0"/>
              </a:rPr>
              <a:t>교수학습센터</a:t>
            </a:r>
            <a:r>
              <a:rPr lang="en-US" altLang="ko-KR" dirty="0">
                <a:latin typeface="Arial" panose="020B0604020202020204" pitchFamily="34" charset="0"/>
                <a:cs typeface="Arial" panose="020B0604020202020204" pitchFamily="34" charset="0"/>
              </a:rPr>
              <a:t>(02-940-5796)</a:t>
            </a:r>
            <a:endParaRPr lang="ko-KR" altLang="en-US" dirty="0">
              <a:latin typeface="Arial" panose="020B0604020202020204" pitchFamily="34" charset="0"/>
              <a:cs typeface="Arial" panose="020B0604020202020204" pitchFamily="34" charset="0"/>
            </a:endParaRPr>
          </a:p>
        </p:txBody>
      </p:sp>
      <p:sp>
        <p:nvSpPr>
          <p:cNvPr id="14" name="직사각형 13"/>
          <p:cNvSpPr/>
          <p:nvPr/>
        </p:nvSpPr>
        <p:spPr>
          <a:xfrm>
            <a:off x="9261684" y="1100712"/>
            <a:ext cx="2024850" cy="369332"/>
          </a:xfrm>
          <a:prstGeom prst="rect">
            <a:avLst/>
          </a:prstGeom>
        </p:spPr>
        <p:txBody>
          <a:bodyPr wrap="none">
            <a:spAutoFit/>
          </a:bodyPr>
          <a:lstStyle/>
          <a:p>
            <a:r>
              <a:rPr lang="en-US" altLang="ko-KR" dirty="0">
                <a:solidFill>
                  <a:srgbClr val="002060"/>
                </a:solidFill>
              </a:rPr>
              <a:t>Tel) 02-940-5796 </a:t>
            </a:r>
            <a:endParaRPr lang="ko-KR" altLang="en-US" dirty="0"/>
          </a:p>
        </p:txBody>
      </p:sp>
    </p:spTree>
    <p:extLst>
      <p:ext uri="{BB962C8B-B14F-4D97-AF65-F5344CB8AC3E}">
        <p14:creationId xmlns:p14="http://schemas.microsoft.com/office/powerpoint/2010/main" val="1475364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latin typeface="Arial" panose="020B0604020202020204" pitchFamily="34" charset="0"/>
                <a:cs typeface="Arial" panose="020B0604020202020204" pitchFamily="34" charset="0"/>
              </a:rPr>
              <a:t>4-2. </a:t>
            </a:r>
            <a:r>
              <a:rPr lang="vi-VN" altLang="ko-KR" sz="2800" b="1" dirty="0">
                <a:solidFill>
                  <a:srgbClr val="002060"/>
                </a:solidFill>
                <a:latin typeface="Arial" panose="020B0604020202020204" pitchFamily="34" charset="0"/>
                <a:cs typeface="Arial" panose="020B0604020202020204" pitchFamily="34" charset="0"/>
              </a:rPr>
              <a:t>Chương </a:t>
            </a:r>
            <a:r>
              <a:rPr lang="vi-VN" altLang="ko-KR" sz="2800" b="1" dirty="0" err="1">
                <a:solidFill>
                  <a:srgbClr val="002060"/>
                </a:solidFill>
                <a:latin typeface="Arial" panose="020B0604020202020204" pitchFamily="34" charset="0"/>
                <a:cs typeface="Arial" panose="020B0604020202020204" pitchFamily="34" charset="0"/>
              </a:rPr>
              <a:t>trình</a:t>
            </a:r>
            <a:r>
              <a:rPr lang="vi-VN" altLang="ko-KR" sz="2800" b="1" dirty="0">
                <a:solidFill>
                  <a:srgbClr val="002060"/>
                </a:solidFill>
                <a:latin typeface="Arial" panose="020B0604020202020204" pitchFamily="34" charset="0"/>
                <a:cs typeface="Arial" panose="020B0604020202020204" pitchFamily="34" charset="0"/>
              </a:rPr>
              <a:t> gia sư </a:t>
            </a:r>
            <a:r>
              <a:rPr lang="vi-VN" altLang="ko-KR" sz="2800" b="1" dirty="0" err="1">
                <a:solidFill>
                  <a:srgbClr val="002060"/>
                </a:solidFill>
                <a:latin typeface="Arial" panose="020B0604020202020204" pitchFamily="34" charset="0"/>
                <a:cs typeface="Arial" panose="020B0604020202020204" pitchFamily="34" charset="0"/>
              </a:rPr>
              <a:t>học</a:t>
            </a:r>
            <a:r>
              <a:rPr lang="vi-VN" altLang="ko-KR" sz="2800" b="1" dirty="0">
                <a:solidFill>
                  <a:srgbClr val="002060"/>
                </a:solidFill>
                <a:latin typeface="Arial" panose="020B0604020202020204" pitchFamily="34" charset="0"/>
                <a:cs typeface="Arial" panose="020B0604020202020204" pitchFamily="34" charset="0"/>
              </a:rPr>
              <a:t> </a:t>
            </a:r>
            <a:r>
              <a:rPr lang="vi-VN" altLang="ko-KR" sz="2800" b="1" dirty="0" err="1">
                <a:solidFill>
                  <a:srgbClr val="002060"/>
                </a:solidFill>
                <a:latin typeface="Arial" panose="020B0604020202020204" pitchFamily="34" charset="0"/>
                <a:cs typeface="Arial" panose="020B0604020202020204" pitchFamily="34" charset="0"/>
              </a:rPr>
              <a:t>tiếng</a:t>
            </a:r>
            <a:r>
              <a:rPr lang="vi-VN" altLang="ko-KR" sz="2800" b="1" dirty="0">
                <a:solidFill>
                  <a:srgbClr val="002060"/>
                </a:solidFill>
                <a:latin typeface="Arial" panose="020B0604020202020204" pitchFamily="34" charset="0"/>
                <a:cs typeface="Arial" panose="020B0604020202020204" pitchFamily="34" charset="0"/>
              </a:rPr>
              <a:t> </a:t>
            </a:r>
            <a:r>
              <a:rPr lang="vi-VN" altLang="ko-KR" sz="2800" b="1" dirty="0" err="1">
                <a:solidFill>
                  <a:srgbClr val="002060"/>
                </a:solidFill>
                <a:latin typeface="Arial" panose="020B0604020202020204" pitchFamily="34" charset="0"/>
                <a:cs typeface="Arial" panose="020B0604020202020204" pitchFamily="34" charset="0"/>
              </a:rPr>
              <a:t>Hàn</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24731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en-US" altLang="ko-KR" b="1" dirty="0" err="1">
                <a:latin typeface="Arial" panose="020B0604020202020204" pitchFamily="34" charset="0"/>
                <a:cs typeface="Arial" panose="020B0604020202020204" pitchFamily="34" charset="0"/>
              </a:rPr>
              <a:t>Thời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gian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kỳ</a:t>
            </a:r>
            <a:r>
              <a:rPr lang="en-US" altLang="ko-KR" dirty="0">
                <a:latin typeface="Arial" panose="020B0604020202020204" pitchFamily="34" charset="0"/>
                <a:cs typeface="Arial" panose="020B0604020202020204" pitchFamily="34" charset="0"/>
              </a:rPr>
              <a:t> 1 </a:t>
            </a:r>
            <a:r>
              <a:rPr lang="en-US" altLang="ko-KR" dirty="0" err="1">
                <a:latin typeface="Arial" panose="020B0604020202020204" pitchFamily="34" charset="0"/>
                <a:cs typeface="Arial" panose="020B0604020202020204" pitchFamily="34" charset="0"/>
              </a:rPr>
              <a:t>năm</a:t>
            </a:r>
            <a:r>
              <a:rPr lang="en-US" altLang="ko-KR" dirty="0">
                <a:latin typeface="Arial" panose="020B0604020202020204" pitchFamily="34" charset="0"/>
                <a:cs typeface="Arial" panose="020B0604020202020204" pitchFamily="34" charset="0"/>
              </a:rPr>
              <a:t> 2021</a:t>
            </a:r>
          </a:p>
          <a:p>
            <a:pPr fontAlgn="base"/>
            <a:endParaRPr lang="ko-KR" altLang="en-US"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2. </a:t>
            </a:r>
            <a:r>
              <a:rPr lang="en-US" altLang="ko-KR" b="1" dirty="0" err="1">
                <a:latin typeface="Arial" panose="020B0604020202020204" pitchFamily="34" charset="0"/>
                <a:cs typeface="Arial" panose="020B0604020202020204" pitchFamily="34" charset="0"/>
              </a:rPr>
              <a:t>Nội</a:t>
            </a:r>
            <a:r>
              <a:rPr lang="en-US" altLang="ko-KR" b="1" dirty="0">
                <a:latin typeface="Arial" panose="020B0604020202020204" pitchFamily="34" charset="0"/>
                <a:cs typeface="Arial" panose="020B0604020202020204" pitchFamily="34" charset="0"/>
              </a:rPr>
              <a:t> dung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ko-KR" altLang="en-US" b="1"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Mỗi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tuần</a:t>
            </a:r>
            <a:r>
              <a:rPr lang="vi-VN" altLang="ko-KR" dirty="0">
                <a:latin typeface="Arial" panose="020B0604020202020204" pitchFamily="34" charset="0"/>
                <a:cs typeface="Arial" panose="020B0604020202020204" pitchFamily="34" charset="0"/>
              </a:rPr>
              <a:t> (1 </a:t>
            </a:r>
            <a:r>
              <a:rPr lang="vi-VN" altLang="ko-KR" dirty="0" err="1">
                <a:latin typeface="Arial" panose="020B0604020202020204" pitchFamily="34" charset="0"/>
                <a:cs typeface="Arial" panose="020B0604020202020204" pitchFamily="34" charset="0"/>
              </a:rPr>
              <a:t>hoặc</a:t>
            </a:r>
            <a:r>
              <a:rPr lang="vi-VN" altLang="ko-KR" dirty="0">
                <a:latin typeface="Arial" panose="020B0604020202020204" pitchFamily="34" charset="0"/>
                <a:cs typeface="Arial" panose="020B0604020202020204" pitchFamily="34" charset="0"/>
              </a:rPr>
              <a:t> 2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mỗi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lần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người</a:t>
            </a:r>
            <a:r>
              <a:rPr lang="vi-VN"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gia</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sư</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người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được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hướng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dẫn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gặp</a:t>
            </a:r>
            <a:r>
              <a:rPr lang="vi-VN" altLang="ko-KR" dirty="0">
                <a:latin typeface="Arial" panose="020B0604020202020204" pitchFamily="34" charset="0"/>
                <a:cs typeface="Arial" panose="020B0604020202020204" pitchFamily="34" charset="0"/>
              </a:rPr>
              <a:t> nhau </a:t>
            </a:r>
            <a:r>
              <a:rPr lang="vi-VN" altLang="ko-KR" dirty="0" err="1">
                <a:latin typeface="Arial" panose="020B0604020202020204" pitchFamily="34" charset="0"/>
                <a:cs typeface="Arial" panose="020B0604020202020204" pitchFamily="34" charset="0"/>
              </a:rPr>
              <a:t>để</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endParaRPr lang="en-US" altLang="ko-KR"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sử</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dụng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kiến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của</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các</a:t>
            </a:r>
            <a:r>
              <a:rPr lang="vi-VN" altLang="ko-KR" dirty="0">
                <a:latin typeface="Arial" panose="020B0604020202020204" pitchFamily="34" charset="0"/>
                <a:cs typeface="Arial" panose="020B0604020202020204" pitchFamily="34" charset="0"/>
              </a:rPr>
              <a:t> môn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        </a:t>
            </a:r>
          </a:p>
          <a:p>
            <a:pPr fontAlgn="base"/>
            <a:r>
              <a:rPr lang="vi-VN" altLang="ko-KR" dirty="0">
                <a:latin typeface="Arial" panose="020B0604020202020204" pitchFamily="34" charset="0"/>
                <a:cs typeface="Arial" panose="020B0604020202020204" pitchFamily="34" charset="0"/>
              </a:rPr>
              <a:t>   V</a:t>
            </a:r>
            <a:r>
              <a:rPr lang="en-US" altLang="ko-KR" dirty="0">
                <a:latin typeface="Arial" panose="020B0604020202020204" pitchFamily="34" charset="0"/>
                <a:cs typeface="Arial" panose="020B0604020202020204" pitchFamily="34" charset="0"/>
              </a:rPr>
              <a:t>í </a:t>
            </a:r>
            <a:r>
              <a:rPr lang="en-US" altLang="ko-KR" dirty="0" err="1">
                <a:latin typeface="Arial" panose="020B0604020202020204" pitchFamily="34" charset="0"/>
                <a:cs typeface="Arial" panose="020B0604020202020204" pitchFamily="34" charset="0"/>
              </a:rPr>
              <a:t>dụ</a:t>
            </a:r>
            <a:r>
              <a:rPr lang="en-US" altLang="ko-KR" dirty="0">
                <a:latin typeface="Arial" panose="020B0604020202020204" pitchFamily="34" charset="0"/>
                <a:cs typeface="Arial" panose="020B0604020202020204" pitchFamily="34" charset="0"/>
              </a:rPr>
              <a: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giải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quyết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những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khó</a:t>
            </a:r>
            <a:r>
              <a:rPr lang="vi-VN" altLang="ko-KR" dirty="0">
                <a:latin typeface="Arial" panose="020B0604020202020204" pitchFamily="34" charset="0"/>
                <a:cs typeface="Arial" panose="020B0604020202020204" pitchFamily="34" charset="0"/>
              </a:rPr>
              <a:t> khăn do </a:t>
            </a:r>
            <a:r>
              <a:rPr lang="vi-VN" altLang="ko-KR" dirty="0" err="1">
                <a:latin typeface="Arial" panose="020B0604020202020204" pitchFamily="34" charset="0"/>
                <a:cs typeface="Arial" panose="020B0604020202020204" pitchFamily="34" charset="0"/>
              </a:rPr>
              <a:t>thiếu</a:t>
            </a:r>
            <a:r>
              <a:rPr lang="vi-VN" altLang="ko-KR" dirty="0">
                <a:latin typeface="Arial" panose="020B0604020202020204" pitchFamily="34" charset="0"/>
                <a:cs typeface="Arial" panose="020B0604020202020204" pitchFamily="34" charset="0"/>
              </a:rPr>
              <a:t> năng </a:t>
            </a:r>
            <a:r>
              <a:rPr lang="vi-VN" altLang="ko-KR" dirty="0" err="1">
                <a:latin typeface="Arial" panose="020B0604020202020204" pitchFamily="34" charset="0"/>
                <a:cs typeface="Arial" panose="020B0604020202020204" pitchFamily="34" charset="0"/>
              </a:rPr>
              <a:t>lực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 trong </a:t>
            </a:r>
            <a:r>
              <a:rPr lang="vi-VN" altLang="ko-KR" dirty="0" err="1">
                <a:latin typeface="Arial" panose="020B0604020202020204" pitchFamily="34" charset="0"/>
                <a:cs typeface="Arial" panose="020B0604020202020204" pitchFamily="34" charset="0"/>
              </a:rPr>
              <a:t>quá</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trình</a:t>
            </a:r>
            <a:r>
              <a:rPr lang="vi-VN" altLang="ko-KR" dirty="0">
                <a:latin typeface="Arial" panose="020B0604020202020204" pitchFamily="34" charset="0"/>
                <a:cs typeface="Arial" panose="020B0604020202020204" pitchFamily="34" charset="0"/>
              </a:rPr>
              <a:t> ôn </a:t>
            </a:r>
            <a:r>
              <a:rPr lang="vi-VN" altLang="ko-KR" dirty="0" err="1">
                <a:latin typeface="Arial" panose="020B0604020202020204" pitchFamily="34" charset="0"/>
                <a:cs typeface="Arial" panose="020B0604020202020204" pitchFamily="34" charset="0"/>
              </a:rPr>
              <a:t>tập</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hoặc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các</a:t>
            </a:r>
            <a:r>
              <a:rPr lang="vi-VN" altLang="ko-KR" dirty="0">
                <a:latin typeface="Arial" panose="020B0604020202020204" pitchFamily="34" charset="0"/>
                <a:cs typeface="Arial" panose="020B0604020202020204" pitchFamily="34" charset="0"/>
              </a:rPr>
              <a:t> môn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endParaRPr lang="en-US" altLang="ko-KR"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khác</a:t>
            </a:r>
            <a:r>
              <a:rPr lang="vi-VN" altLang="ko-KR" dirty="0">
                <a:latin typeface="Arial" panose="020B0604020202020204" pitchFamily="34" charset="0"/>
                <a:cs typeface="Arial" panose="020B0604020202020204" pitchFamily="34" charset="0"/>
              </a:rPr>
              <a:t>.</a:t>
            </a:r>
            <a:endParaRPr lang="ko-KR" altLang="en-US"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3. </a:t>
            </a:r>
            <a:r>
              <a:rPr lang="en-US" altLang="ko-KR" b="1" dirty="0" err="1">
                <a:latin typeface="Arial" panose="020B0604020202020204" pitchFamily="34" charset="0"/>
                <a:cs typeface="Arial" panose="020B0604020202020204" pitchFamily="34" charset="0"/>
              </a:rPr>
              <a:t>Đối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tượng</a:t>
            </a:r>
            <a:r>
              <a:rPr lang="en-US" altLang="ko-KR" b="1" dirty="0">
                <a:latin typeface="Arial" panose="020B0604020202020204" pitchFamily="34" charset="0"/>
                <a:cs typeface="Arial" panose="020B0604020202020204" pitchFamily="34" charset="0"/>
              </a:rPr>
              <a:t> </a:t>
            </a:r>
            <a:r>
              <a:rPr lang="ko-KR" altLang="en-US" b="1" dirty="0" err="1">
                <a:latin typeface="Arial" panose="020B0604020202020204" pitchFamily="34" charset="0"/>
                <a:cs typeface="Arial" panose="020B0604020202020204" pitchFamily="34" charset="0"/>
              </a:rPr>
              <a:t>튜티</a:t>
            </a:r>
            <a:r>
              <a:rPr lang="en-US" altLang="ko-KR" b="1" dirty="0">
                <a:latin typeface="Arial" panose="020B0604020202020204" pitchFamily="34" charset="0"/>
                <a:cs typeface="Arial" panose="020B0604020202020204" pitchFamily="34" charset="0"/>
              </a:rPr>
              <a:t>(tutee) </a:t>
            </a:r>
            <a:r>
              <a:rPr lang="ko-KR" altLang="en-US" b="1"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ko-KR" altLang="en-US" b="1"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sinh đang </a:t>
            </a:r>
            <a:r>
              <a:rPr lang="vi-VN" altLang="ko-KR" dirty="0" err="1">
                <a:latin typeface="Arial" panose="020B0604020202020204" pitchFamily="34" charset="0"/>
                <a:cs typeface="Arial" panose="020B0604020202020204" pitchFamily="34" charset="0"/>
              </a:rPr>
              <a:t>gặp</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khó</a:t>
            </a:r>
            <a:r>
              <a:rPr lang="vi-VN" altLang="ko-KR" dirty="0">
                <a:latin typeface="Arial" panose="020B0604020202020204" pitchFamily="34" charset="0"/>
                <a:cs typeface="Arial" panose="020B0604020202020204" pitchFamily="34" charset="0"/>
              </a:rPr>
              <a:t> khăn trong </a:t>
            </a:r>
            <a:r>
              <a:rPr lang="vi-VN" altLang="ko-KR" dirty="0" err="1">
                <a:latin typeface="Arial" panose="020B0604020202020204" pitchFamily="34" charset="0"/>
                <a:cs typeface="Arial" panose="020B0604020202020204" pitchFamily="34" charset="0"/>
              </a:rPr>
              <a:t>việc</a:t>
            </a:r>
            <a:r>
              <a:rPr lang="vi-VN" altLang="ko-KR" dirty="0">
                <a:latin typeface="Arial" panose="020B0604020202020204" pitchFamily="34" charset="0"/>
                <a:cs typeface="Arial" panose="020B0604020202020204" pitchFamily="34" charset="0"/>
              </a:rPr>
              <a:t> tham gia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 trong </a:t>
            </a:r>
            <a:r>
              <a:rPr lang="vi-VN" altLang="ko-KR" dirty="0" err="1">
                <a:latin typeface="Arial" panose="020B0604020202020204" pitchFamily="34" charset="0"/>
                <a:cs typeface="Arial" panose="020B0604020202020204" pitchFamily="34" charset="0"/>
              </a:rPr>
              <a:t>số</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các</a:t>
            </a:r>
            <a:r>
              <a:rPr lang="vi-VN" altLang="ko-KR" dirty="0">
                <a:latin typeface="Arial" panose="020B0604020202020204" pitchFamily="34" charset="0"/>
                <a:cs typeface="Arial" panose="020B0604020202020204" pitchFamily="34" charset="0"/>
              </a:rPr>
              <a:t> sinh viên </a:t>
            </a:r>
            <a:r>
              <a:rPr lang="vi-VN" altLang="ko-KR" dirty="0" err="1">
                <a:latin typeface="Arial" panose="020B0604020202020204" pitchFamily="34" charset="0"/>
                <a:cs typeface="Arial" panose="020B0604020202020204" pitchFamily="34" charset="0"/>
              </a:rPr>
              <a:t>nước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ngoài</a:t>
            </a:r>
            <a:r>
              <a:rPr lang="vi-VN" altLang="ko-KR"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p>
          <a:p>
            <a:pPr fontAlgn="base"/>
            <a:r>
              <a:rPr lang="en-US" altLang="ko-KR" dirty="0">
                <a:latin typeface="Arial" panose="020B0604020202020204" pitchFamily="34" charset="0"/>
                <a:cs typeface="Arial" panose="020B0604020202020204" pitchFamily="34" charset="0"/>
              </a:rPr>
              <a:t>    </a:t>
            </a:r>
            <a:r>
              <a:rPr lang="vi-VN" altLang="ko-KR" dirty="0">
                <a:latin typeface="Arial" panose="020B0604020202020204" pitchFamily="34" charset="0"/>
                <a:cs typeface="Arial" panose="020B0604020202020204" pitchFamily="34" charset="0"/>
              </a:rPr>
              <a:t>đang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lớp</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tại</a:t>
            </a:r>
            <a:r>
              <a:rPr lang="vi-VN" altLang="ko-KR" dirty="0">
                <a:latin typeface="Arial" panose="020B0604020202020204" pitchFamily="34" charset="0"/>
                <a:cs typeface="Arial" panose="020B0604020202020204" pitchFamily="34" charset="0"/>
              </a:rPr>
              <a:t> Trung tâm </a:t>
            </a:r>
            <a:r>
              <a:rPr lang="vi-VN" altLang="ko-KR" dirty="0" err="1">
                <a:latin typeface="Arial" panose="020B0604020202020204" pitchFamily="34" charset="0"/>
                <a:cs typeface="Arial" panose="020B0604020202020204" pitchFamily="34" charset="0"/>
              </a:rPr>
              <a:t>giáo</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dục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quốc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tế</a:t>
            </a:r>
            <a:r>
              <a:rPr lang="vi-VN" altLang="ko-KR" dirty="0">
                <a:latin typeface="Arial" panose="020B0604020202020204" pitchFamily="34" charset="0"/>
                <a:cs typeface="Arial" panose="020B0604020202020204" pitchFamily="34" charset="0"/>
              </a:rPr>
              <a:t>.</a:t>
            </a:r>
            <a:endParaRPr lang="en-US" altLang="ko-KR"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4. </a:t>
            </a:r>
            <a:r>
              <a:rPr lang="en-US" altLang="ko-KR" b="1" dirty="0" err="1">
                <a:latin typeface="Arial" panose="020B0604020202020204" pitchFamily="34" charset="0"/>
                <a:cs typeface="Arial" panose="020B0604020202020204" pitchFamily="34" charset="0"/>
              </a:rPr>
              <a:t>Cách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đắng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r>
              <a:rPr lang="ko-KR" altLang="en-US"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K</a:t>
            </a:r>
            <a:r>
              <a:rPr lang="vi-VN" altLang="ko-KR" b="1" dirty="0" err="1">
                <a:latin typeface="Arial" panose="020B0604020202020204" pitchFamily="34" charset="0"/>
                <a:cs typeface="Arial" panose="020B0604020202020204" pitchFamily="34" charset="0"/>
              </a:rPr>
              <a:t>iểm</a:t>
            </a:r>
            <a:r>
              <a:rPr lang="vi-VN" altLang="ko-KR" b="1" dirty="0">
                <a:latin typeface="Arial" panose="020B0604020202020204" pitchFamily="34" charset="0"/>
                <a:cs typeface="Arial" panose="020B0604020202020204" pitchFamily="34" charset="0"/>
              </a:rPr>
              <a:t> tra </a:t>
            </a:r>
            <a:r>
              <a:rPr lang="vi-VN" altLang="ko-KR" b="1" dirty="0" err="1">
                <a:latin typeface="Arial" panose="020B0604020202020204" pitchFamily="34" charset="0"/>
                <a:cs typeface="Arial" panose="020B0604020202020204" pitchFamily="34" charset="0"/>
              </a:rPr>
              <a:t>nội</a:t>
            </a:r>
            <a:r>
              <a:rPr lang="vi-VN" altLang="ko-KR" b="1" dirty="0">
                <a:latin typeface="Arial" panose="020B0604020202020204" pitchFamily="34" charset="0"/>
                <a:cs typeface="Arial" panose="020B0604020202020204" pitchFamily="34" charset="0"/>
              </a:rPr>
              <a:t> dung thông </a:t>
            </a:r>
            <a:r>
              <a:rPr lang="vi-VN" altLang="ko-KR" b="1" dirty="0" err="1">
                <a:latin typeface="Arial" panose="020B0604020202020204" pitchFamily="34" charset="0"/>
                <a:cs typeface="Arial" panose="020B0604020202020204" pitchFamily="34" charset="0"/>
              </a:rPr>
              <a:t>báo</a:t>
            </a:r>
            <a:r>
              <a:rPr lang="vi-VN" altLang="ko-KR" b="1" dirty="0">
                <a:latin typeface="Arial" panose="020B0604020202020204" pitchFamily="34" charset="0"/>
                <a:cs typeface="Arial" panose="020B0604020202020204" pitchFamily="34" charset="0"/>
              </a:rPr>
              <a:t> trên trang </a:t>
            </a:r>
            <a:r>
              <a:rPr lang="vi-VN" altLang="ko-KR" b="1" dirty="0" err="1">
                <a:latin typeface="Arial" panose="020B0604020202020204" pitchFamily="34" charset="0"/>
                <a:cs typeface="Arial" panose="020B0604020202020204" pitchFamily="34" charset="0"/>
              </a:rPr>
              <a:t>chủ</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của</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trường</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đại</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học</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sau</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đó</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đăng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5. </a:t>
            </a:r>
            <a:r>
              <a:rPr lang="en-US" altLang="ko-KR" b="1" dirty="0" err="1">
                <a:latin typeface="Arial" panose="020B0604020202020204" pitchFamily="34" charset="0"/>
                <a:cs typeface="Arial" panose="020B0604020202020204" pitchFamily="34" charset="0"/>
              </a:rPr>
              <a:t>Quản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lý</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ko-KR" altLang="en-US" dirty="0">
                <a:latin typeface="Arial" panose="020B0604020202020204" pitchFamily="34" charset="0"/>
                <a:cs typeface="Arial" panose="020B0604020202020204" pitchFamily="34" charset="0"/>
              </a:rPr>
              <a:t>국제교육원</a:t>
            </a:r>
            <a:r>
              <a:rPr lang="en-US" altLang="ko-KR" dirty="0">
                <a:latin typeface="Arial" panose="020B0604020202020204" pitchFamily="34" charset="0"/>
                <a:cs typeface="Arial" panose="020B0604020202020204" pitchFamily="34" charset="0"/>
              </a:rPr>
              <a:t>(02-940-5305)</a:t>
            </a:r>
            <a:endParaRPr lang="ko-KR" altLang="en-US" dirty="0">
              <a:latin typeface="Arial" panose="020B0604020202020204" pitchFamily="34" charset="0"/>
              <a:cs typeface="Arial" panose="020B0604020202020204" pitchFamily="34" charset="0"/>
            </a:endParaRPr>
          </a:p>
        </p:txBody>
      </p:sp>
      <p:sp>
        <p:nvSpPr>
          <p:cNvPr id="14" name="TextBox 13"/>
          <p:cNvSpPr txBox="1"/>
          <p:nvPr/>
        </p:nvSpPr>
        <p:spPr>
          <a:xfrm>
            <a:off x="7164678" y="579817"/>
            <a:ext cx="4503156" cy="369332"/>
          </a:xfrm>
          <a:prstGeom prst="rect">
            <a:avLst/>
          </a:prstGeom>
          <a:solidFill>
            <a:srgbClr val="FFFF00"/>
          </a:solidFill>
        </p:spPr>
        <p:txBody>
          <a:bodyPr wrap="none" rtlCol="0">
            <a:spAutoFit/>
          </a:bodyPr>
          <a:lstStyle/>
          <a:p>
            <a:r>
              <a:rPr lang="vi-VN" altLang="ko-KR" dirty="0">
                <a:latin typeface="Arial" panose="020B0604020202020204" pitchFamily="34" charset="0"/>
                <a:cs typeface="Arial" panose="020B0604020202020204" pitchFamily="34" charset="0"/>
              </a:rPr>
              <a:t>Thông báo sẽ được đăng vào đầu tháng 3</a:t>
            </a:r>
            <a:endParaRPr lang="ko-KR" altLang="en-US" dirty="0">
              <a:latin typeface="Arial" panose="020B0604020202020204" pitchFamily="34" charset="0"/>
              <a:cs typeface="Arial" panose="020B0604020202020204" pitchFamily="34" charset="0"/>
            </a:endParaRPr>
          </a:p>
        </p:txBody>
      </p:sp>
      <p:sp>
        <p:nvSpPr>
          <p:cNvPr id="7" name="TextBox 6"/>
          <p:cNvSpPr txBox="1"/>
          <p:nvPr/>
        </p:nvSpPr>
        <p:spPr>
          <a:xfrm>
            <a:off x="8448468" y="3660755"/>
            <a:ext cx="2864498" cy="646331"/>
          </a:xfrm>
          <a:prstGeom prst="rect">
            <a:avLst/>
          </a:prstGeom>
          <a:solidFill>
            <a:srgbClr val="FFFF00"/>
          </a:solidFill>
        </p:spPr>
        <p:txBody>
          <a:bodyPr wrap="square" rtlCol="0">
            <a:spAutoFit/>
          </a:bodyPr>
          <a:lstStyle/>
          <a:p>
            <a:r>
              <a:rPr lang="en-US" altLang="ko-KR" dirty="0">
                <a:latin typeface="Arial" panose="020B0604020202020204" pitchFamily="34" charset="0"/>
                <a:cs typeface="Arial" panose="020B0604020202020204" pitchFamily="34" charset="0"/>
              </a:rPr>
              <a:t>*</a:t>
            </a:r>
            <a:r>
              <a:rPr lang="en-GB" altLang="ko-KR" dirty="0" err="1">
                <a:latin typeface="Arial" panose="020B0604020202020204" pitchFamily="34" charset="0"/>
                <a:cs typeface="Arial" panose="020B0604020202020204" pitchFamily="34" charset="0"/>
              </a:rPr>
              <a:t>chủ</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yếu</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là</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học</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sinh</a:t>
            </a:r>
            <a:r>
              <a:rPr lang="en-GB" altLang="ko-KR" dirty="0">
                <a:latin typeface="Arial" panose="020B0604020202020204" pitchFamily="34" charset="0"/>
                <a:cs typeface="Arial" panose="020B0604020202020204" pitchFamily="34" charset="0"/>
              </a:rPr>
              <a:t> TOPIK 4 </a:t>
            </a:r>
            <a:r>
              <a:rPr lang="en-GB" altLang="ko-KR" dirty="0" err="1">
                <a:latin typeface="Arial" panose="020B0604020202020204" pitchFamily="34" charset="0"/>
                <a:cs typeface="Arial" panose="020B0604020202020204" pitchFamily="34" charset="0"/>
              </a:rPr>
              <a:t>trở</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xuống</a:t>
            </a:r>
            <a:endParaRPr lang="ko-KR" altLang="en-US" dirty="0">
              <a:latin typeface="Arial" panose="020B0604020202020204" pitchFamily="34" charset="0"/>
              <a:cs typeface="Arial" panose="020B0604020202020204" pitchFamily="34" charset="0"/>
            </a:endParaRPr>
          </a:p>
        </p:txBody>
      </p:sp>
      <p:sp>
        <p:nvSpPr>
          <p:cNvPr id="16" name="직사각형 15"/>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2572552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latin typeface="Arial" panose="020B0604020202020204" pitchFamily="34" charset="0"/>
                <a:cs typeface="Arial" panose="020B0604020202020204" pitchFamily="34" charset="0"/>
              </a:rPr>
              <a:t>4-3. </a:t>
            </a:r>
            <a:r>
              <a:rPr lang="en-GB" altLang="ko-KR" sz="2800" b="1" dirty="0" err="1">
                <a:solidFill>
                  <a:srgbClr val="002060"/>
                </a:solidFill>
                <a:latin typeface="Arial" panose="020B0604020202020204" pitchFamily="34" charset="0"/>
                <a:cs typeface="Arial" panose="020B0604020202020204" pitchFamily="34" charset="0"/>
              </a:rPr>
              <a:t>Tiếng</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Hàn</a:t>
            </a:r>
            <a:r>
              <a:rPr lang="en-GB" altLang="ko-KR" sz="2800" b="1" dirty="0">
                <a:solidFill>
                  <a:srgbClr val="002060"/>
                </a:solidFill>
                <a:latin typeface="Arial" panose="020B0604020202020204" pitchFamily="34" charset="0"/>
                <a:cs typeface="Arial" panose="020B0604020202020204" pitchFamily="34" charset="0"/>
              </a:rPr>
              <a:t> Clinic</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52431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en-US" altLang="ko-KR" b="1" dirty="0" err="1">
                <a:latin typeface="Arial" panose="020B0604020202020204" pitchFamily="34" charset="0"/>
                <a:cs typeface="Arial" panose="020B0604020202020204" pitchFamily="34" charset="0"/>
              </a:rPr>
              <a:t>Thời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gian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kỳ</a:t>
            </a:r>
            <a:r>
              <a:rPr lang="en-US" altLang="ko-KR" dirty="0">
                <a:latin typeface="Arial" panose="020B0604020202020204" pitchFamily="34" charset="0"/>
                <a:cs typeface="Arial" panose="020B0604020202020204" pitchFamily="34" charset="0"/>
              </a:rPr>
              <a:t> 1 </a:t>
            </a:r>
            <a:r>
              <a:rPr lang="en-US" altLang="ko-KR" dirty="0" err="1">
                <a:latin typeface="Arial" panose="020B0604020202020204" pitchFamily="34" charset="0"/>
                <a:cs typeface="Arial" panose="020B0604020202020204" pitchFamily="34" charset="0"/>
              </a:rPr>
              <a:t>năm</a:t>
            </a:r>
            <a:r>
              <a:rPr lang="en-US" altLang="ko-KR" dirty="0">
                <a:latin typeface="Arial" panose="020B0604020202020204" pitchFamily="34" charset="0"/>
                <a:cs typeface="Arial" panose="020B0604020202020204" pitchFamily="34" charset="0"/>
              </a:rPr>
              <a:t> 2021</a:t>
            </a:r>
          </a:p>
          <a:p>
            <a:pPr fontAlgn="base"/>
            <a:endParaRPr lang="ko-KR" altLang="en-US"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2. </a:t>
            </a:r>
            <a:r>
              <a:rPr lang="en-US" altLang="ko-KR" b="1" dirty="0" err="1">
                <a:latin typeface="Arial" panose="020B0604020202020204" pitchFamily="34" charset="0"/>
                <a:cs typeface="Arial" panose="020B0604020202020204" pitchFamily="34" charset="0"/>
              </a:rPr>
              <a:t>Nội</a:t>
            </a:r>
            <a:r>
              <a:rPr lang="en-US" altLang="ko-KR" b="1" dirty="0">
                <a:latin typeface="Arial" panose="020B0604020202020204" pitchFamily="34" charset="0"/>
                <a:cs typeface="Arial" panose="020B0604020202020204" pitchFamily="34" charset="0"/>
              </a:rPr>
              <a:t> dung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ko-KR" altLang="en-US" b="1"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Tối</a:t>
            </a:r>
            <a:r>
              <a:rPr lang="vi-VN" altLang="ko-KR" dirty="0">
                <a:latin typeface="Arial" panose="020B0604020202020204" pitchFamily="34" charset="0"/>
                <a:cs typeface="Arial" panose="020B0604020202020204" pitchFamily="34" charset="0"/>
              </a:rPr>
              <a:t> đa hai </a:t>
            </a:r>
            <a:r>
              <a:rPr lang="vi-VN" altLang="ko-KR" dirty="0" err="1">
                <a:latin typeface="Arial" panose="020B0604020202020204" pitchFamily="34" charset="0"/>
                <a:cs typeface="Arial" panose="020B0604020202020204" pitchFamily="34" charset="0"/>
              </a:rPr>
              <a:t>lần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một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tuần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mỗi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người</a:t>
            </a:r>
            <a:r>
              <a:rPr lang="vi-VN" altLang="ko-KR" dirty="0">
                <a:latin typeface="Arial" panose="020B0604020202020204" pitchFamily="34" charset="0"/>
                <a:cs typeface="Arial" panose="020B0604020202020204" pitchFamily="34" charset="0"/>
              </a:rPr>
              <a:t> (30 </a:t>
            </a:r>
            <a:r>
              <a:rPr lang="vi-VN" altLang="ko-KR" dirty="0" err="1">
                <a:latin typeface="Arial" panose="020B0604020202020204" pitchFamily="34" charset="0"/>
                <a:cs typeface="Arial" panose="020B0604020202020204" pitchFamily="34" charset="0"/>
              </a:rPr>
              <a:t>phút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mỗi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buổi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gặp</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giáo</a:t>
            </a:r>
            <a:r>
              <a:rPr lang="vi-VN" altLang="ko-KR" dirty="0">
                <a:latin typeface="Arial" panose="020B0604020202020204" pitchFamily="34" charset="0"/>
                <a:cs typeface="Arial" panose="020B0604020202020204" pitchFamily="34" charset="0"/>
              </a:rPr>
              <a:t> viên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được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dạy</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kèm</a:t>
            </a:r>
            <a:r>
              <a:rPr lang="vi-VN" altLang="ko-KR" dirty="0">
                <a:latin typeface="Arial" panose="020B0604020202020204" pitchFamily="34" charset="0"/>
                <a:cs typeface="Arial" panose="020B0604020202020204" pitchFamily="34" charset="0"/>
              </a:rPr>
              <a:t> riêng </a:t>
            </a:r>
            <a:r>
              <a:rPr lang="vi-VN" altLang="ko-KR" dirty="0" err="1">
                <a:latin typeface="Arial" panose="020B0604020202020204" pitchFamily="34" charset="0"/>
                <a:cs typeface="Arial" panose="020B0604020202020204" pitchFamily="34" charset="0"/>
              </a:rPr>
              <a:t>một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thầy</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một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trò</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Việc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dạy</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kèm</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được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tùy</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chỉnh</a:t>
            </a:r>
            <a:r>
              <a:rPr lang="vi-VN" altLang="ko-KR" dirty="0">
                <a:latin typeface="Arial" panose="020B0604020202020204" pitchFamily="34" charset="0"/>
                <a:cs typeface="Arial" panose="020B0604020202020204" pitchFamily="34" charset="0"/>
              </a:rPr>
              <a:t> theo yêu </a:t>
            </a:r>
            <a:r>
              <a:rPr lang="vi-VN" altLang="ko-KR" dirty="0" err="1">
                <a:latin typeface="Arial" panose="020B0604020202020204" pitchFamily="34" charset="0"/>
                <a:cs typeface="Arial" panose="020B0604020202020204" pitchFamily="34" charset="0"/>
              </a:rPr>
              <a:t>cầu</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của</a:t>
            </a:r>
            <a:r>
              <a:rPr lang="vi-VN" altLang="ko-KR" dirty="0">
                <a:latin typeface="Arial" panose="020B0604020202020204" pitchFamily="34" charset="0"/>
                <a:cs typeface="Arial" panose="020B0604020202020204" pitchFamily="34" charset="0"/>
              </a:rPr>
              <a:t> sinh viên </a:t>
            </a:r>
            <a:r>
              <a:rPr lang="vi-VN" altLang="ko-KR" dirty="0" err="1">
                <a:latin typeface="Arial" panose="020B0604020202020204" pitchFamily="34" charset="0"/>
                <a:cs typeface="Arial" panose="020B0604020202020204" pitchFamily="34" charset="0"/>
              </a:rPr>
              <a:t>quốc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tế</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dành</a:t>
            </a:r>
            <a:r>
              <a:rPr lang="vi-VN" altLang="ko-KR" dirty="0">
                <a:latin typeface="Arial" panose="020B0604020202020204" pitchFamily="34" charset="0"/>
                <a:cs typeface="Arial" panose="020B0604020202020204" pitchFamily="34" charset="0"/>
              </a:rPr>
              <a:t> cho </a:t>
            </a:r>
            <a:r>
              <a:rPr lang="vi-VN" altLang="ko-KR" dirty="0" err="1">
                <a:latin typeface="Arial" panose="020B0604020202020204" pitchFamily="34" charset="0"/>
                <a:cs typeface="Arial" panose="020B0604020202020204" pitchFamily="34" charset="0"/>
              </a:rPr>
              <a:t>việc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a:t>
            </a:r>
            <a:r>
              <a:rPr lang="vi-VN" altLang="ko-KR" dirty="0">
                <a:latin typeface="Arial" panose="020B0604020202020204" pitchFamily="34" charset="0"/>
                <a:cs typeface="Arial" panose="020B0604020202020204" pitchFamily="34" charset="0"/>
              </a:rPr>
              <a:t> như </a:t>
            </a:r>
            <a:r>
              <a:rPr lang="vi-VN" altLang="ko-KR" dirty="0" err="1">
                <a:latin typeface="Arial" panose="020B0604020202020204" pitchFamily="34" charset="0"/>
                <a:cs typeface="Arial" panose="020B0604020202020204" pitchFamily="34" charset="0"/>
              </a:rPr>
              <a:t>nói</a:t>
            </a:r>
            <a:r>
              <a:rPr lang="vi-VN" altLang="ko-KR" dirty="0">
                <a:latin typeface="Arial" panose="020B0604020202020204" pitchFamily="34" charset="0"/>
                <a:cs typeface="Arial" panose="020B0604020202020204" pitchFamily="34" charset="0"/>
              </a:rPr>
              <a:t>, nghe, </a:t>
            </a:r>
            <a:r>
              <a:rPr lang="vi-VN" altLang="ko-KR" dirty="0" err="1">
                <a:latin typeface="Arial" panose="020B0604020202020204" pitchFamily="34" charset="0"/>
                <a:cs typeface="Arial" panose="020B0604020202020204" pitchFamily="34" charset="0"/>
              </a:rPr>
              <a:t>đọc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viết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phát</a:t>
            </a:r>
            <a:r>
              <a:rPr lang="vi-VN" altLang="ko-KR" dirty="0">
                <a:latin typeface="Arial" panose="020B0604020202020204" pitchFamily="34" charset="0"/>
                <a:cs typeface="Arial" panose="020B0604020202020204" pitchFamily="34" charset="0"/>
              </a:rPr>
              <a:t> âm. </a:t>
            </a:r>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3. </a:t>
            </a:r>
            <a:r>
              <a:rPr lang="en-US" altLang="ko-KR" b="1" dirty="0" err="1">
                <a:latin typeface="Arial" panose="020B0604020202020204" pitchFamily="34" charset="0"/>
                <a:cs typeface="Arial" panose="020B0604020202020204" pitchFamily="34" charset="0"/>
              </a:rPr>
              <a:t>Đối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tượng</a:t>
            </a:r>
            <a:r>
              <a:rPr lang="en-US" altLang="ko-KR" b="1" dirty="0">
                <a:latin typeface="Arial" panose="020B0604020202020204" pitchFamily="34" charset="0"/>
                <a:cs typeface="Arial" panose="020B0604020202020204" pitchFamily="34" charset="0"/>
              </a:rPr>
              <a:t> </a:t>
            </a:r>
            <a:r>
              <a:rPr lang="ko-KR" altLang="en-US" b="1" dirty="0" err="1">
                <a:latin typeface="Arial" panose="020B0604020202020204" pitchFamily="34" charset="0"/>
                <a:cs typeface="Arial" panose="020B0604020202020204" pitchFamily="34" charset="0"/>
              </a:rPr>
              <a:t>튜티</a:t>
            </a:r>
            <a:r>
              <a:rPr lang="en-US" altLang="ko-KR" b="1" dirty="0">
                <a:latin typeface="Arial" panose="020B0604020202020204" pitchFamily="34" charset="0"/>
                <a:cs typeface="Arial" panose="020B0604020202020204" pitchFamily="34" charset="0"/>
              </a:rPr>
              <a:t>(tutee) </a:t>
            </a:r>
            <a:endParaRPr lang="ko-KR" altLang="en-US" b="1" dirty="0">
              <a:latin typeface="Arial" panose="020B0604020202020204" pitchFamily="34" charset="0"/>
              <a:cs typeface="Arial" panose="020B0604020202020204" pitchFamily="34" charset="0"/>
            </a:endParaRP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ko-KR" altLang="en-US" b="1" dirty="0">
                <a:latin typeface="Arial" panose="020B0604020202020204" pitchFamily="34" charset="0"/>
                <a:cs typeface="Arial" panose="020B0604020202020204" pitchFamily="34" charset="0"/>
              </a:rPr>
              <a:t> </a:t>
            </a:r>
            <a:r>
              <a:rPr lang="vi-VN" altLang="ko-KR" dirty="0">
                <a:latin typeface="Arial" panose="020B0604020202020204" pitchFamily="34" charset="0"/>
                <a:cs typeface="Arial" panose="020B0604020202020204" pitchFamily="34" charset="0"/>
              </a:rPr>
              <a:t>Sinh viên </a:t>
            </a:r>
            <a:r>
              <a:rPr lang="vi-VN" altLang="ko-KR" dirty="0" err="1">
                <a:latin typeface="Arial" panose="020B0604020202020204" pitchFamily="34" charset="0"/>
                <a:cs typeface="Arial" panose="020B0604020202020204" pitchFamily="34" charset="0"/>
              </a:rPr>
              <a:t>nước</a:t>
            </a:r>
            <a:r>
              <a:rPr lang="vi-VN"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đại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endParaRPr lang="en-US" altLang="ko-KR"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4. </a:t>
            </a:r>
            <a:r>
              <a:rPr lang="en-US" altLang="ko-KR" b="1" dirty="0" err="1">
                <a:latin typeface="Arial" panose="020B0604020202020204" pitchFamily="34" charset="0"/>
                <a:cs typeface="Arial" panose="020B0604020202020204" pitchFamily="34" charset="0"/>
              </a:rPr>
              <a:t>Cách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đắng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r>
              <a:rPr lang="ko-KR" altLang="en-US"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K</a:t>
            </a:r>
            <a:r>
              <a:rPr lang="vi-VN" altLang="ko-KR" b="1" dirty="0" err="1">
                <a:latin typeface="Arial" panose="020B0604020202020204" pitchFamily="34" charset="0"/>
                <a:cs typeface="Arial" panose="020B0604020202020204" pitchFamily="34" charset="0"/>
              </a:rPr>
              <a:t>iểm</a:t>
            </a:r>
            <a:r>
              <a:rPr lang="vi-VN" altLang="ko-KR" b="1" dirty="0">
                <a:latin typeface="Arial" panose="020B0604020202020204" pitchFamily="34" charset="0"/>
                <a:cs typeface="Arial" panose="020B0604020202020204" pitchFamily="34" charset="0"/>
              </a:rPr>
              <a:t> tra </a:t>
            </a:r>
            <a:r>
              <a:rPr lang="vi-VN" altLang="ko-KR" b="1" dirty="0" err="1">
                <a:latin typeface="Arial" panose="020B0604020202020204" pitchFamily="34" charset="0"/>
                <a:cs typeface="Arial" panose="020B0604020202020204" pitchFamily="34" charset="0"/>
              </a:rPr>
              <a:t>nội</a:t>
            </a:r>
            <a:r>
              <a:rPr lang="vi-VN" altLang="ko-KR" b="1" dirty="0">
                <a:latin typeface="Arial" panose="020B0604020202020204" pitchFamily="34" charset="0"/>
                <a:cs typeface="Arial" panose="020B0604020202020204" pitchFamily="34" charset="0"/>
              </a:rPr>
              <a:t> dung thông </a:t>
            </a:r>
            <a:r>
              <a:rPr lang="vi-VN" altLang="ko-KR" b="1" dirty="0" err="1">
                <a:latin typeface="Arial" panose="020B0604020202020204" pitchFamily="34" charset="0"/>
                <a:cs typeface="Arial" panose="020B0604020202020204" pitchFamily="34" charset="0"/>
              </a:rPr>
              <a:t>báo</a:t>
            </a:r>
            <a:r>
              <a:rPr lang="vi-VN" altLang="ko-KR" b="1" dirty="0">
                <a:latin typeface="Arial" panose="020B0604020202020204" pitchFamily="34" charset="0"/>
                <a:cs typeface="Arial" panose="020B0604020202020204" pitchFamily="34" charset="0"/>
              </a:rPr>
              <a:t> trên trang </a:t>
            </a:r>
            <a:r>
              <a:rPr lang="vi-VN" altLang="ko-KR" b="1" dirty="0" err="1">
                <a:latin typeface="Arial" panose="020B0604020202020204" pitchFamily="34" charset="0"/>
                <a:cs typeface="Arial" panose="020B0604020202020204" pitchFamily="34" charset="0"/>
              </a:rPr>
              <a:t>chủ</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của</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trường</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đại</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học</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sau</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đó</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đăng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  - </a:t>
            </a:r>
            <a:r>
              <a:rPr lang="vi-VN" altLang="ko-KR" dirty="0">
                <a:latin typeface="Arial" panose="020B0604020202020204" pitchFamily="34" charset="0"/>
                <a:cs typeface="Arial" panose="020B0604020202020204" pitchFamily="34" charset="0"/>
              </a:rPr>
              <a:t>Sau khi </a:t>
            </a:r>
            <a:r>
              <a:rPr lang="vi-VN" altLang="ko-KR" dirty="0" err="1">
                <a:latin typeface="Arial" panose="020B0604020202020204" pitchFamily="34" charset="0"/>
                <a:cs typeface="Arial" panose="020B0604020202020204" pitchFamily="34" charset="0"/>
              </a:rPr>
              <a:t>đọc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hiểu</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rõ</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nội</a:t>
            </a:r>
            <a:r>
              <a:rPr lang="vi-VN" altLang="ko-KR" dirty="0">
                <a:latin typeface="Arial" panose="020B0604020202020204" pitchFamily="34" charset="0"/>
                <a:cs typeface="Arial" panose="020B0604020202020204" pitchFamily="34" charset="0"/>
              </a:rPr>
              <a:t> dung thông </a:t>
            </a:r>
            <a:r>
              <a:rPr lang="vi-VN" altLang="ko-KR" dirty="0" err="1">
                <a:latin typeface="Arial" panose="020B0604020202020204" pitchFamily="34" charset="0"/>
                <a:cs typeface="Arial" panose="020B0604020202020204" pitchFamily="34" charset="0"/>
              </a:rPr>
              <a:t>báo</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hãy</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đến</a:t>
            </a:r>
            <a:r>
              <a:rPr lang="vi-VN" altLang="ko-KR" dirty="0">
                <a:latin typeface="Arial" panose="020B0604020202020204" pitchFamily="34" charset="0"/>
                <a:cs typeface="Arial" panose="020B0604020202020204" pitchFamily="34" charset="0"/>
              </a:rPr>
              <a:t> Trung tâm </a:t>
            </a:r>
            <a:r>
              <a:rPr lang="vi-VN" altLang="ko-KR" dirty="0" err="1">
                <a:latin typeface="Arial" panose="020B0604020202020204" pitchFamily="34" charset="0"/>
                <a:cs typeface="Arial" panose="020B0604020202020204" pitchFamily="34" charset="0"/>
              </a:rPr>
              <a:t>Giáo</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dục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Quốc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tế</a:t>
            </a:r>
            <a:r>
              <a:rPr lang="vi-VN" altLang="ko-KR" dirty="0">
                <a:latin typeface="Arial" panose="020B0604020202020204" pitchFamily="34" charset="0"/>
                <a:cs typeface="Arial" panose="020B0604020202020204" pitchFamily="34" charset="0"/>
              </a:rPr>
              <a:t> (</a:t>
            </a:r>
            <a:r>
              <a:rPr lang="ko-KR" altLang="en-US" dirty="0">
                <a:latin typeface="Arial" panose="020B0604020202020204" pitchFamily="34" charset="0"/>
                <a:cs typeface="Arial" panose="020B0604020202020204" pitchFamily="34" charset="0"/>
              </a:rPr>
              <a:t>문화관 </a:t>
            </a:r>
            <a:r>
              <a:rPr lang="en-US" altLang="ko-KR" dirty="0">
                <a:latin typeface="Arial" panose="020B0604020202020204" pitchFamily="34" charset="0"/>
                <a:cs typeface="Arial" panose="020B0604020202020204" pitchFamily="34" charset="0"/>
              </a:rPr>
              <a:t>117</a:t>
            </a:r>
            <a:r>
              <a:rPr lang="ko-KR" altLang="en-US" dirty="0">
                <a:latin typeface="Arial" panose="020B0604020202020204" pitchFamily="34" charset="0"/>
                <a:cs typeface="Arial" panose="020B0604020202020204" pitchFamily="34" charset="0"/>
              </a:rPr>
              <a:t>호</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đăng </a:t>
            </a:r>
            <a:r>
              <a:rPr lang="vi-VN" altLang="ko-KR" dirty="0" err="1">
                <a:latin typeface="Arial" panose="020B0604020202020204" pitchFamily="34" charset="0"/>
                <a:cs typeface="Arial" panose="020B0604020202020204" pitchFamily="34" charset="0"/>
              </a:rPr>
              <a:t>ký</a:t>
            </a:r>
            <a:r>
              <a:rPr lang="vi-VN" altLang="ko-KR" dirty="0">
                <a:latin typeface="Arial" panose="020B0604020202020204" pitchFamily="34" charset="0"/>
                <a:cs typeface="Arial" panose="020B0604020202020204" pitchFamily="34" charset="0"/>
              </a:rPr>
              <a:t> tham gia </a:t>
            </a:r>
            <a:r>
              <a:rPr lang="en-US" altLang="ko-KR" dirty="0" err="1">
                <a:latin typeface="Arial" panose="020B0604020202020204" pitchFamily="34" charset="0"/>
                <a:cs typeface="Arial" panose="020B0604020202020204" pitchFamily="34" charset="0"/>
              </a:rPr>
              <a:t>tiếng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Hàn</a:t>
            </a:r>
            <a:r>
              <a:rPr lang="en-US" altLang="ko-KR" dirty="0">
                <a:latin typeface="Arial" panose="020B0604020202020204" pitchFamily="34" charset="0"/>
                <a:cs typeface="Arial" panose="020B0604020202020204" pitchFamily="34" charset="0"/>
              </a:rPr>
              <a:t> Clinic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đặt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trước</a:t>
            </a:r>
            <a:r>
              <a:rPr lang="vi-VN" altLang="ko-KR" dirty="0">
                <a:latin typeface="Arial" panose="020B0604020202020204" pitchFamily="34" charset="0"/>
                <a:cs typeface="Arial" panose="020B0604020202020204" pitchFamily="34" charset="0"/>
              </a:rPr>
              <a:t>).</a:t>
            </a:r>
            <a:endParaRPr lang="ko-KR" altLang="en-US"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5. </a:t>
            </a:r>
            <a:r>
              <a:rPr lang="en-US" altLang="ko-KR" b="1" dirty="0" err="1">
                <a:latin typeface="Arial" panose="020B0604020202020204" pitchFamily="34" charset="0"/>
                <a:cs typeface="Arial" panose="020B0604020202020204" pitchFamily="34" charset="0"/>
              </a:rPr>
              <a:t>Quản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lý</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ko-KR" altLang="en-US" dirty="0">
                <a:latin typeface="Arial" panose="020B0604020202020204" pitchFamily="34" charset="0"/>
                <a:cs typeface="Arial" panose="020B0604020202020204" pitchFamily="34" charset="0"/>
              </a:rPr>
              <a:t>국제교육원</a:t>
            </a:r>
            <a:r>
              <a:rPr lang="en-US" altLang="ko-KR" dirty="0">
                <a:latin typeface="Arial" panose="020B0604020202020204" pitchFamily="34" charset="0"/>
                <a:cs typeface="Arial" panose="020B0604020202020204" pitchFamily="34" charset="0"/>
              </a:rPr>
              <a:t>(02-940-5305)</a:t>
            </a:r>
            <a:endParaRPr lang="ko-KR" altLang="en-US" dirty="0">
              <a:latin typeface="Arial" panose="020B0604020202020204" pitchFamily="34" charset="0"/>
              <a:cs typeface="Arial" panose="020B0604020202020204" pitchFamily="34" charset="0"/>
            </a:endParaRPr>
          </a:p>
        </p:txBody>
      </p:sp>
      <p:sp>
        <p:nvSpPr>
          <p:cNvPr id="14" name="TextBox 13"/>
          <p:cNvSpPr txBox="1"/>
          <p:nvPr/>
        </p:nvSpPr>
        <p:spPr>
          <a:xfrm>
            <a:off x="7071918" y="573100"/>
            <a:ext cx="4503156" cy="369332"/>
          </a:xfrm>
          <a:prstGeom prst="rect">
            <a:avLst/>
          </a:prstGeom>
          <a:solidFill>
            <a:srgbClr val="FFFF00"/>
          </a:solidFill>
        </p:spPr>
        <p:txBody>
          <a:bodyPr wrap="none" rtlCol="0">
            <a:spAutoFit/>
          </a:bodyPr>
          <a:lstStyle/>
          <a:p>
            <a:r>
              <a:rPr lang="vi-VN" altLang="ko-KR" dirty="0">
                <a:latin typeface="Arial" panose="020B0604020202020204" pitchFamily="34" charset="0"/>
                <a:cs typeface="Arial" panose="020B0604020202020204" pitchFamily="34" charset="0"/>
              </a:rPr>
              <a:t>Thông báo sẽ được đăng vào đầu tháng 3</a:t>
            </a:r>
            <a:endParaRPr lang="ko-KR" altLang="en-US" dirty="0">
              <a:latin typeface="Arial" panose="020B0604020202020204" pitchFamily="34" charset="0"/>
              <a:cs typeface="Arial" panose="020B0604020202020204" pitchFamily="34" charset="0"/>
            </a:endParaRPr>
          </a:p>
        </p:txBody>
      </p:sp>
      <p:sp>
        <p:nvSpPr>
          <p:cNvPr id="16" name="직사각형 15"/>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2773050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62574"/>
            <a:ext cx="7580871" cy="954107"/>
          </a:xfrm>
          <a:prstGeom prst="rect">
            <a:avLst/>
          </a:prstGeom>
          <a:noFill/>
        </p:spPr>
        <p:txBody>
          <a:bodyPr wrap="square" rtlCol="0">
            <a:spAutoFit/>
          </a:bodyPr>
          <a:lstStyle/>
          <a:p>
            <a:pPr fontAlgn="base"/>
            <a:r>
              <a:rPr lang="en-US" altLang="ko-KR" sz="2800" b="1" dirty="0">
                <a:solidFill>
                  <a:srgbClr val="002060"/>
                </a:solidFill>
                <a:latin typeface="Arial" panose="020B0604020202020204" pitchFamily="34" charset="0"/>
                <a:cs typeface="Arial" panose="020B0604020202020204" pitchFamily="34" charset="0"/>
              </a:rPr>
              <a:t>4-4. </a:t>
            </a:r>
            <a:r>
              <a:rPr lang="en-GB" altLang="ko-KR" sz="2800" b="1" dirty="0" err="1">
                <a:solidFill>
                  <a:srgbClr val="002060"/>
                </a:solidFill>
                <a:latin typeface="Arial" panose="020B0604020202020204" pitchFamily="34" charset="0"/>
                <a:cs typeface="Arial" panose="020B0604020202020204" pitchFamily="34" charset="0"/>
              </a:rPr>
              <a:t>Lớp</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luyện</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thi</a:t>
            </a:r>
            <a:r>
              <a:rPr lang="en-GB" altLang="ko-KR" sz="2800" b="1" dirty="0">
                <a:solidFill>
                  <a:srgbClr val="002060"/>
                </a:solidFill>
                <a:latin typeface="Arial" panose="020B0604020202020204" pitchFamily="34" charset="0"/>
                <a:cs typeface="Arial" panose="020B0604020202020204" pitchFamily="34" charset="0"/>
              </a:rPr>
              <a:t> TOPIK </a:t>
            </a:r>
            <a:r>
              <a:rPr lang="en-GB" altLang="ko-KR" sz="2800" b="1" dirty="0" err="1">
                <a:solidFill>
                  <a:srgbClr val="002060"/>
                </a:solidFill>
                <a:latin typeface="Arial" panose="020B0604020202020204" pitchFamily="34" charset="0"/>
                <a:cs typeface="Arial" panose="020B0604020202020204" pitchFamily="34" charset="0"/>
              </a:rPr>
              <a:t>miễn</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phí</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cho</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sinh</a:t>
            </a:r>
            <a:r>
              <a:rPr lang="en-GB" altLang="ko-KR" sz="2800" b="1" dirty="0">
                <a:solidFill>
                  <a:srgbClr val="002060"/>
                </a:solidFill>
                <a:latin typeface="Arial" panose="020B0604020202020204" pitchFamily="34" charset="0"/>
                <a:cs typeface="Arial" panose="020B0604020202020204" pitchFamily="34" charset="0"/>
              </a:rPr>
              <a:t>  </a:t>
            </a:r>
          </a:p>
          <a:p>
            <a:pPr fontAlgn="base"/>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viên</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quốc</a:t>
            </a:r>
            <a:r>
              <a:rPr lang="en-GB" altLang="ko-KR" sz="2800" b="1" dirty="0">
                <a:solidFill>
                  <a:srgbClr val="002060"/>
                </a:solidFill>
                <a:latin typeface="Arial" panose="020B0604020202020204" pitchFamily="34" charset="0"/>
                <a:cs typeface="Arial" panose="020B0604020202020204" pitchFamily="34" charset="0"/>
              </a:rPr>
              <a:t> </a:t>
            </a:r>
            <a:r>
              <a:rPr lang="en-GB" altLang="ko-KR" sz="2800" b="1" dirty="0" err="1">
                <a:solidFill>
                  <a:srgbClr val="002060"/>
                </a:solidFill>
                <a:latin typeface="Arial" panose="020B0604020202020204" pitchFamily="34" charset="0"/>
                <a:cs typeface="Arial" panose="020B0604020202020204" pitchFamily="34" charset="0"/>
              </a:rPr>
              <a:t>tế</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507831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en-US" altLang="ko-KR" b="1" dirty="0" err="1">
                <a:latin typeface="Arial" panose="020B0604020202020204" pitchFamily="34" charset="0"/>
                <a:cs typeface="Arial" panose="020B0604020202020204" pitchFamily="34" charset="0"/>
              </a:rPr>
              <a:t>Thời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gian</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kỳ</a:t>
            </a:r>
            <a:r>
              <a:rPr lang="en-US" altLang="ko-KR" dirty="0">
                <a:latin typeface="Arial" panose="020B0604020202020204" pitchFamily="34" charset="0"/>
                <a:cs typeface="Arial" panose="020B0604020202020204" pitchFamily="34" charset="0"/>
              </a:rPr>
              <a:t> 1 </a:t>
            </a:r>
            <a:r>
              <a:rPr lang="en-US" altLang="ko-KR" dirty="0" err="1">
                <a:latin typeface="Arial" panose="020B0604020202020204" pitchFamily="34" charset="0"/>
                <a:cs typeface="Arial" panose="020B0604020202020204" pitchFamily="34" charset="0"/>
              </a:rPr>
              <a:t>năm</a:t>
            </a:r>
            <a:r>
              <a:rPr lang="en-US" altLang="ko-KR" dirty="0">
                <a:latin typeface="Arial" panose="020B0604020202020204" pitchFamily="34" charset="0"/>
                <a:cs typeface="Arial" panose="020B0604020202020204" pitchFamily="34" charset="0"/>
              </a:rPr>
              <a:t> 2021</a:t>
            </a:r>
            <a:endParaRPr lang="ko-KR" altLang="en-US" sz="800"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2. </a:t>
            </a:r>
            <a:r>
              <a:rPr lang="en-US" altLang="ko-KR" b="1" dirty="0" err="1">
                <a:latin typeface="Arial" panose="020B0604020202020204" pitchFamily="34" charset="0"/>
                <a:cs typeface="Arial" panose="020B0604020202020204" pitchFamily="34" charset="0"/>
              </a:rPr>
              <a:t>Nội</a:t>
            </a:r>
            <a:r>
              <a:rPr lang="en-US" altLang="ko-KR" b="1" dirty="0">
                <a:latin typeface="Arial" panose="020B0604020202020204" pitchFamily="34" charset="0"/>
                <a:cs typeface="Arial" panose="020B0604020202020204" pitchFamily="34" charset="0"/>
              </a:rPr>
              <a:t> dung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 </a:t>
            </a:r>
            <a:r>
              <a:rPr lang="ko-KR" altLang="en-US" b="1"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TOPIK 4</a:t>
            </a:r>
            <a:r>
              <a:rPr lang="ko-KR" altLang="en-US"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Bài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giảng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đặc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biệt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miễn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phí</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với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mục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đích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đạt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được</a:t>
            </a:r>
            <a:r>
              <a:rPr lang="vi-VN" altLang="ko-KR" dirty="0">
                <a:latin typeface="Arial" panose="020B0604020202020204" pitchFamily="34" charset="0"/>
                <a:cs typeface="Arial" panose="020B0604020202020204" pitchFamily="34" charset="0"/>
              </a:rPr>
              <a:t> trên</a:t>
            </a:r>
            <a:r>
              <a:rPr lang="en-US" altLang="ko-KR" dirty="0">
                <a:latin typeface="Arial" panose="020B0604020202020204" pitchFamily="34" charset="0"/>
                <a:cs typeface="Arial" panose="020B0604020202020204" pitchFamily="34" charset="0"/>
              </a:rPr>
              <a:t> TOPIK</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cấp</a:t>
            </a:r>
            <a:r>
              <a:rPr lang="en-US" altLang="ko-KR" dirty="0">
                <a:latin typeface="Arial" panose="020B0604020202020204" pitchFamily="34" charset="0"/>
                <a:cs typeface="Arial" panose="020B0604020202020204" pitchFamily="34" charset="0"/>
              </a:rPr>
              <a:t> 4</a:t>
            </a:r>
          </a:p>
          <a:p>
            <a:pPr fontAlgn="base"/>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endParaRPr lang="en-US" altLang="ko-KR" b="1"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3. </a:t>
            </a:r>
            <a:r>
              <a:rPr lang="en-US" altLang="ko-KR" b="1" dirty="0" err="1">
                <a:latin typeface="Arial" panose="020B0604020202020204" pitchFamily="34" charset="0"/>
                <a:cs typeface="Arial" panose="020B0604020202020204" pitchFamily="34" charset="0"/>
              </a:rPr>
              <a:t>Đối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tượng</a:t>
            </a:r>
            <a:r>
              <a:rPr lang="ko-KR" altLang="en-US" b="1"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S</a:t>
            </a:r>
            <a:r>
              <a:rPr lang="vi-VN" altLang="ko-KR" dirty="0">
                <a:latin typeface="Arial" panose="020B0604020202020204" pitchFamily="34" charset="0"/>
                <a:cs typeface="Arial" panose="020B0604020202020204" pitchFamily="34" charset="0"/>
              </a:rPr>
              <a:t>inh viên </a:t>
            </a:r>
            <a:r>
              <a:rPr lang="vi-VN" altLang="ko-KR" dirty="0" err="1">
                <a:latin typeface="Arial" panose="020B0604020202020204" pitchFamily="34" charset="0"/>
                <a:cs typeface="Arial" panose="020B0604020202020204" pitchFamily="34" charset="0"/>
              </a:rPr>
              <a:t>nước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ngoài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đại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endParaRPr lang="en-US" altLang="ko-KR"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4. </a:t>
            </a:r>
            <a:r>
              <a:rPr lang="en-US" altLang="ko-KR" b="1" dirty="0" err="1">
                <a:latin typeface="Arial" panose="020B0604020202020204" pitchFamily="34" charset="0"/>
                <a:cs typeface="Arial" panose="020B0604020202020204" pitchFamily="34" charset="0"/>
              </a:rPr>
              <a:t>Cách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đắng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r>
              <a:rPr lang="ko-KR" altLang="en-US"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 K</a:t>
            </a:r>
            <a:r>
              <a:rPr lang="vi-VN" altLang="ko-KR" b="1" dirty="0" err="1">
                <a:latin typeface="Arial" panose="020B0604020202020204" pitchFamily="34" charset="0"/>
                <a:cs typeface="Arial" panose="020B0604020202020204" pitchFamily="34" charset="0"/>
              </a:rPr>
              <a:t>iểm</a:t>
            </a:r>
            <a:r>
              <a:rPr lang="vi-VN" altLang="ko-KR" b="1" dirty="0">
                <a:latin typeface="Arial" panose="020B0604020202020204" pitchFamily="34" charset="0"/>
                <a:cs typeface="Arial" panose="020B0604020202020204" pitchFamily="34" charset="0"/>
              </a:rPr>
              <a:t> tra </a:t>
            </a:r>
            <a:r>
              <a:rPr lang="vi-VN" altLang="ko-KR" b="1" dirty="0" err="1">
                <a:latin typeface="Arial" panose="020B0604020202020204" pitchFamily="34" charset="0"/>
                <a:cs typeface="Arial" panose="020B0604020202020204" pitchFamily="34" charset="0"/>
              </a:rPr>
              <a:t>nội</a:t>
            </a:r>
            <a:r>
              <a:rPr lang="vi-VN" altLang="ko-KR" b="1" dirty="0">
                <a:latin typeface="Arial" panose="020B0604020202020204" pitchFamily="34" charset="0"/>
                <a:cs typeface="Arial" panose="020B0604020202020204" pitchFamily="34" charset="0"/>
              </a:rPr>
              <a:t> dung thông </a:t>
            </a:r>
            <a:r>
              <a:rPr lang="vi-VN" altLang="ko-KR" b="1" dirty="0" err="1">
                <a:latin typeface="Arial" panose="020B0604020202020204" pitchFamily="34" charset="0"/>
                <a:cs typeface="Arial" panose="020B0604020202020204" pitchFamily="34" charset="0"/>
              </a:rPr>
              <a:t>báo</a:t>
            </a:r>
            <a:r>
              <a:rPr lang="vi-VN" altLang="ko-KR" b="1" dirty="0">
                <a:latin typeface="Arial" panose="020B0604020202020204" pitchFamily="34" charset="0"/>
                <a:cs typeface="Arial" panose="020B0604020202020204" pitchFamily="34" charset="0"/>
              </a:rPr>
              <a:t> trên trang </a:t>
            </a:r>
            <a:r>
              <a:rPr lang="vi-VN" altLang="ko-KR" b="1" dirty="0" err="1">
                <a:latin typeface="Arial" panose="020B0604020202020204" pitchFamily="34" charset="0"/>
                <a:cs typeface="Arial" panose="020B0604020202020204" pitchFamily="34" charset="0"/>
              </a:rPr>
              <a:t>chủ</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của</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trường</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đại</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học</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sau</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đó</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đăng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5. </a:t>
            </a:r>
            <a:r>
              <a:rPr lang="en-US" altLang="ko-KR" b="1" dirty="0" err="1">
                <a:latin typeface="Arial" panose="020B0604020202020204" pitchFamily="34" charset="0"/>
                <a:cs typeface="Arial" panose="020B0604020202020204" pitchFamily="34" charset="0"/>
              </a:rPr>
              <a:t>Quản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lý</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ko-KR" altLang="en-US" dirty="0">
                <a:latin typeface="Arial" panose="020B0604020202020204" pitchFamily="34" charset="0"/>
                <a:cs typeface="Arial" panose="020B0604020202020204" pitchFamily="34" charset="0"/>
              </a:rPr>
              <a:t>국제교육원</a:t>
            </a:r>
            <a:r>
              <a:rPr lang="en-US" altLang="ko-KR" dirty="0">
                <a:latin typeface="Arial" panose="020B0604020202020204" pitchFamily="34" charset="0"/>
                <a:cs typeface="Arial" panose="020B0604020202020204" pitchFamily="34" charset="0"/>
              </a:rPr>
              <a:t>(02-940-5305)</a:t>
            </a:r>
            <a:endParaRPr lang="ko-KR" altLang="en-US" dirty="0">
              <a:latin typeface="Arial" panose="020B0604020202020204" pitchFamily="34" charset="0"/>
              <a:cs typeface="Arial" panose="020B0604020202020204" pitchFamily="34" charset="0"/>
            </a:endParaRPr>
          </a:p>
        </p:txBody>
      </p:sp>
      <p:graphicFrame>
        <p:nvGraphicFramePr>
          <p:cNvPr id="7" name="표 6"/>
          <p:cNvGraphicFramePr>
            <a:graphicFrameLocks noGrp="1"/>
          </p:cNvGraphicFramePr>
          <p:nvPr>
            <p:extLst>
              <p:ext uri="{D42A27DB-BD31-4B8C-83A1-F6EECF244321}">
                <p14:modId xmlns:p14="http://schemas.microsoft.com/office/powerpoint/2010/main" val="676594393"/>
              </p:ext>
            </p:extLst>
          </p:nvPr>
        </p:nvGraphicFramePr>
        <p:xfrm>
          <a:off x="475990" y="1964188"/>
          <a:ext cx="10877809" cy="1456300"/>
        </p:xfrm>
        <a:graphic>
          <a:graphicData uri="http://schemas.openxmlformats.org/drawingml/2006/table">
            <a:tbl>
              <a:tblPr/>
              <a:tblGrid>
                <a:gridCol w="3022232">
                  <a:extLst>
                    <a:ext uri="{9D8B030D-6E8A-4147-A177-3AD203B41FA5}">
                      <a16:colId xmlns:a16="http://schemas.microsoft.com/office/drawing/2014/main" val="3390869600"/>
                    </a:ext>
                  </a:extLst>
                </a:gridCol>
                <a:gridCol w="3048509">
                  <a:extLst>
                    <a:ext uri="{9D8B030D-6E8A-4147-A177-3AD203B41FA5}">
                      <a16:colId xmlns:a16="http://schemas.microsoft.com/office/drawing/2014/main" val="2020383715"/>
                    </a:ext>
                  </a:extLst>
                </a:gridCol>
                <a:gridCol w="1148329">
                  <a:extLst>
                    <a:ext uri="{9D8B030D-6E8A-4147-A177-3AD203B41FA5}">
                      <a16:colId xmlns:a16="http://schemas.microsoft.com/office/drawing/2014/main" val="2841201295"/>
                    </a:ext>
                  </a:extLst>
                </a:gridCol>
                <a:gridCol w="1030078">
                  <a:extLst>
                    <a:ext uri="{9D8B030D-6E8A-4147-A177-3AD203B41FA5}">
                      <a16:colId xmlns:a16="http://schemas.microsoft.com/office/drawing/2014/main" val="1705979164"/>
                    </a:ext>
                  </a:extLst>
                </a:gridCol>
                <a:gridCol w="2628661">
                  <a:extLst>
                    <a:ext uri="{9D8B030D-6E8A-4147-A177-3AD203B41FA5}">
                      <a16:colId xmlns:a16="http://schemas.microsoft.com/office/drawing/2014/main" val="3984214243"/>
                    </a:ext>
                  </a:extLst>
                </a:gridCol>
              </a:tblGrid>
              <a:tr h="331310">
                <a:tc>
                  <a:txBody>
                    <a:bodyPr/>
                    <a:lstStyle/>
                    <a:p>
                      <a:pPr marL="0" marR="0" indent="0" algn="ctr" fontAlgn="base" latinLnBrk="0">
                        <a:lnSpc>
                          <a:spcPct val="160000"/>
                        </a:lnSpc>
                        <a:spcBef>
                          <a:spcPts val="0"/>
                        </a:spcBef>
                        <a:spcAft>
                          <a:spcPts val="0"/>
                        </a:spcAft>
                      </a:pPr>
                      <a:r>
                        <a:rPr lang="en-US"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Thời</a:t>
                      </a:r>
                      <a:r>
                        <a:rPr lang="en-US" altLang="ko-KR" sz="15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gian</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Giờ</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Địa</a:t>
                      </a:r>
                      <a:r>
                        <a:rPr lang="en-US" altLang="ko-KR" sz="15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điểm</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Số</a:t>
                      </a:r>
                      <a:r>
                        <a:rPr lang="en-US" altLang="ko-KR" sz="15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người</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S</a:t>
                      </a:r>
                      <a:r>
                        <a:rPr lang="vi-VN" altLang="ko-KR" sz="15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ự ưu </a:t>
                      </a:r>
                      <a:r>
                        <a:rPr lang="vi-VN"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đãi</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21590"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4014872842"/>
                  </a:ext>
                </a:extLst>
              </a:tr>
              <a:tr h="1102795">
                <a:tc gridSpan="2">
                  <a:txBody>
                    <a:bodyPr/>
                    <a:lstStyle/>
                    <a:p>
                      <a:pPr marL="0" marR="0" indent="0" algn="ctr" fontAlgn="base" latinLnBrk="0">
                        <a:lnSpc>
                          <a:spcPct val="130000"/>
                        </a:lnSpc>
                        <a:spcBef>
                          <a:spcPts val="0"/>
                        </a:spcBef>
                        <a:spcAft>
                          <a:spcPts val="0"/>
                        </a:spcAft>
                      </a:pPr>
                      <a:r>
                        <a:rPr lang="en-GB" altLang="ko-KR" sz="1200" b="1" kern="0" spc="0" dirty="0" err="1">
                          <a:solidFill>
                            <a:srgbClr val="000000"/>
                          </a:solidFill>
                          <a:effectLst/>
                          <a:latin typeface="Arial" panose="020B0604020202020204" pitchFamily="34" charset="0"/>
                          <a:cs typeface="Arial" panose="020B0604020202020204" pitchFamily="34" charset="0"/>
                        </a:rPr>
                        <a:t>Dự</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kiến</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sẽ</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thông</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báo</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nội</a:t>
                      </a:r>
                      <a:r>
                        <a:rPr lang="en-GB" altLang="ko-KR" sz="1200" b="1" kern="0" spc="0" dirty="0">
                          <a:solidFill>
                            <a:srgbClr val="000000"/>
                          </a:solidFill>
                          <a:effectLst/>
                          <a:latin typeface="Arial" panose="020B0604020202020204" pitchFamily="34" charset="0"/>
                          <a:cs typeface="Arial" panose="020B0604020202020204" pitchFamily="34" charset="0"/>
                        </a:rPr>
                        <a:t> dung </a:t>
                      </a:r>
                      <a:r>
                        <a:rPr lang="en-GB" altLang="ko-KR" sz="1200" b="1" kern="0" spc="0" dirty="0" err="1">
                          <a:solidFill>
                            <a:srgbClr val="000000"/>
                          </a:solidFill>
                          <a:effectLst/>
                          <a:latin typeface="Arial" panose="020B0604020202020204" pitchFamily="34" charset="0"/>
                          <a:cs typeface="Arial" panose="020B0604020202020204" pitchFamily="34" charset="0"/>
                        </a:rPr>
                        <a:t>thông</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báo</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trên</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trang</a:t>
                      </a:r>
                      <a:r>
                        <a:rPr lang="en-GB" altLang="ko-KR" sz="1200" b="1" kern="0" spc="0" dirty="0">
                          <a:solidFill>
                            <a:srgbClr val="000000"/>
                          </a:solidFill>
                          <a:effectLst/>
                          <a:latin typeface="Arial" panose="020B0604020202020204" pitchFamily="34" charset="0"/>
                          <a:cs typeface="Arial" panose="020B0604020202020204" pitchFamily="34" charset="0"/>
                        </a:rPr>
                        <a:t> </a:t>
                      </a:r>
                      <a:r>
                        <a:rPr lang="en-GB" altLang="ko-KR" sz="1200" b="1" kern="0" spc="0" dirty="0" err="1">
                          <a:solidFill>
                            <a:srgbClr val="000000"/>
                          </a:solidFill>
                          <a:effectLst/>
                          <a:latin typeface="Arial" panose="020B0604020202020204" pitchFamily="34" charset="0"/>
                          <a:cs typeface="Arial" panose="020B0604020202020204" pitchFamily="34" charset="0"/>
                        </a:rPr>
                        <a:t>chủ</a:t>
                      </a:r>
                      <a:endParaRPr lang="ko-KR" altLang="en-US" sz="12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marL="0" marR="0" indent="0" algn="ctr" fontAlgn="base" latinLnBrk="0">
                        <a:lnSpc>
                          <a:spcPct val="100000"/>
                        </a:lnSpc>
                        <a:spcBef>
                          <a:spcPts val="0"/>
                        </a:spcBef>
                        <a:spcAft>
                          <a:spcPts val="0"/>
                        </a:spcAft>
                      </a:pPr>
                      <a:endParaRPr lang="ko-KR" altLang="en-US" sz="13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en-US" altLang="ko-KR" sz="1200" b="1" kern="0" spc="-10" dirty="0">
                          <a:solidFill>
                            <a:srgbClr val="000000"/>
                          </a:solidFill>
                          <a:effectLst/>
                          <a:latin typeface="Arial" panose="020B0604020202020204" pitchFamily="34" charset="0"/>
                          <a:ea typeface="굴림" panose="020B0600000101010101" pitchFamily="50" charset="-127"/>
                          <a:cs typeface="Arial" panose="020B0604020202020204" pitchFamily="34" charset="0"/>
                        </a:rPr>
                        <a:t>P</a:t>
                      </a:r>
                      <a:r>
                        <a:rPr lang="vi-VN" altLang="ko-KR" sz="1200" b="1" kern="0" spc="-1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hòng</a:t>
                      </a:r>
                      <a:r>
                        <a:rPr lang="vi-VN" altLang="ko-KR" sz="1200" b="1" kern="0" spc="-1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vi-VN" altLang="ko-KR" sz="1200" b="1" kern="0" spc="-1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giảng</a:t>
                      </a:r>
                      <a:r>
                        <a:rPr lang="vi-VN" altLang="ko-KR" sz="1200" b="1" kern="0" spc="-1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vi-VN" altLang="ko-KR" sz="1200" b="1" kern="0" spc="-1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dạy</a:t>
                      </a:r>
                      <a:r>
                        <a:rPr lang="vi-VN" altLang="ko-KR" sz="1200" b="1" kern="0" spc="-10" dirty="0">
                          <a:solidFill>
                            <a:srgbClr val="000000"/>
                          </a:solidFill>
                          <a:effectLst/>
                          <a:latin typeface="Arial" panose="020B0604020202020204" pitchFamily="34" charset="0"/>
                          <a:ea typeface="굴림" panose="020B0600000101010101" pitchFamily="50" charset="-127"/>
                          <a:cs typeface="Arial" panose="020B0604020202020204" pitchFamily="34" charset="0"/>
                        </a:rPr>
                        <a:t> trong </a:t>
                      </a:r>
                      <a:r>
                        <a:rPr lang="vi-VN" altLang="ko-KR" sz="1200" b="1" kern="0" spc="-1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trường</a:t>
                      </a:r>
                      <a:endParaRPr lang="ko-KR" altLang="en-US" sz="12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en-US" altLang="ko-KR" sz="12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25</a:t>
                      </a:r>
                      <a:r>
                        <a:rPr lang="ko-KR" altLang="en-US" sz="12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2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người</a:t>
                      </a:r>
                      <a:endParaRPr lang="ko-KR" altLang="en-US" sz="12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l" fontAlgn="base" latinLnBrk="0">
                        <a:lnSpc>
                          <a:spcPct val="160000"/>
                        </a:lnSpc>
                        <a:spcBef>
                          <a:spcPts val="0"/>
                        </a:spcBef>
                        <a:spcAft>
                          <a:spcPts val="0"/>
                        </a:spcAft>
                      </a:pPr>
                      <a:r>
                        <a:rPr lang="ko-KR" altLang="en-US"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Thực</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hiện</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bài</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kiểm</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tra</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thử</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miễn</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phí</a:t>
                      </a:r>
                      <a:endParaRPr lang="ko-KR" altLang="en-US" sz="1200" b="1" kern="0" spc="0" dirty="0">
                        <a:solidFill>
                          <a:srgbClr val="000000"/>
                        </a:solidFill>
                        <a:effectLst/>
                        <a:latin typeface="Arial" panose="020B0604020202020204" pitchFamily="34" charset="0"/>
                        <a:cs typeface="Arial" panose="020B0604020202020204" pitchFamily="34" charset="0"/>
                      </a:endParaRPr>
                    </a:p>
                    <a:p>
                      <a:pPr marL="0" marR="0" indent="0" algn="l" fontAlgn="base" latinLnBrk="0">
                        <a:lnSpc>
                          <a:spcPct val="160000"/>
                        </a:lnSpc>
                        <a:spcBef>
                          <a:spcPts val="0"/>
                        </a:spcBef>
                        <a:spcAft>
                          <a:spcPts val="0"/>
                        </a:spcAft>
                      </a:pPr>
                      <a:r>
                        <a:rPr lang="ko-KR" altLang="en-US"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Hoàn</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toàn</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miễn</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phí</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học</a:t>
                      </a:r>
                      <a:r>
                        <a:rPr lang="en-GB" altLang="ko-KR" sz="12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GB" altLang="ko-KR" sz="12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phí</a:t>
                      </a:r>
                      <a:endParaRPr lang="ko-KR" altLang="en-US" sz="12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306143"/>
                  </a:ext>
                </a:extLst>
              </a:tr>
            </a:tbl>
          </a:graphicData>
        </a:graphic>
      </p:graphicFrame>
      <p:sp>
        <p:nvSpPr>
          <p:cNvPr id="16" name="TextBox 15"/>
          <p:cNvSpPr txBox="1"/>
          <p:nvPr/>
        </p:nvSpPr>
        <p:spPr>
          <a:xfrm>
            <a:off x="7443241" y="524315"/>
            <a:ext cx="4416594" cy="369332"/>
          </a:xfrm>
          <a:prstGeom prst="rect">
            <a:avLst/>
          </a:prstGeom>
          <a:solidFill>
            <a:srgbClr val="FFFF00"/>
          </a:solidFill>
        </p:spPr>
        <p:txBody>
          <a:bodyPr wrap="none" rtlCol="0">
            <a:spAutoFit/>
          </a:bodyPr>
          <a:lstStyle/>
          <a:p>
            <a:r>
              <a:rPr lang="en-US" altLang="ko-KR" dirty="0" err="1">
                <a:latin typeface="Arial" panose="020B0604020202020204" pitchFamily="34" charset="0"/>
                <a:cs typeface="Arial" panose="020B0604020202020204" pitchFamily="34" charset="0"/>
              </a:rPr>
              <a:t>Dự</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kiến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sẽ</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có</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thông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báo</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vào</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đầu</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tháng</a:t>
            </a:r>
            <a:r>
              <a:rPr lang="en-US" altLang="ko-KR" dirty="0">
                <a:latin typeface="Arial" panose="020B0604020202020204" pitchFamily="34" charset="0"/>
                <a:cs typeface="Arial" panose="020B0604020202020204" pitchFamily="34" charset="0"/>
              </a:rPr>
              <a:t> 3</a:t>
            </a:r>
            <a:endParaRPr lang="ko-KR" altLang="en-US" dirty="0">
              <a:latin typeface="Arial" panose="020B0604020202020204" pitchFamily="34" charset="0"/>
              <a:cs typeface="Arial" panose="020B0604020202020204" pitchFamily="34" charset="0"/>
            </a:endParaRPr>
          </a:p>
        </p:txBody>
      </p:sp>
      <p:sp>
        <p:nvSpPr>
          <p:cNvPr id="18" name="직사각형 17"/>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3486001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latin typeface="Arial" panose="020B0604020202020204" pitchFamily="34" charset="0"/>
                <a:cs typeface="Arial" panose="020B0604020202020204" pitchFamily="34" charset="0"/>
              </a:rPr>
              <a:t>5. </a:t>
            </a:r>
            <a:r>
              <a:rPr lang="en-US" altLang="ko-KR" sz="2800" b="1" dirty="0" err="1">
                <a:solidFill>
                  <a:srgbClr val="002060"/>
                </a:solidFill>
                <a:latin typeface="Arial" panose="020B0604020202020204" pitchFamily="34" charset="0"/>
                <a:cs typeface="Arial" panose="020B0604020202020204" pitchFamily="34" charset="0"/>
              </a:rPr>
              <a:t>Hoàn</a:t>
            </a:r>
            <a:r>
              <a:rPr lang="en-US" altLang="ko-KR" sz="2800" b="1" dirty="0">
                <a:solidFill>
                  <a:srgbClr val="002060"/>
                </a:solidFill>
                <a:latin typeface="Arial" panose="020B0604020202020204" pitchFamily="34" charset="0"/>
                <a:cs typeface="Arial" panose="020B0604020202020204" pitchFamily="34" charset="0"/>
              </a:rPr>
              <a:t> </a:t>
            </a:r>
            <a:r>
              <a:rPr lang="en-US" altLang="ko-KR" sz="2800" b="1" dirty="0" err="1">
                <a:solidFill>
                  <a:srgbClr val="002060"/>
                </a:solidFill>
                <a:latin typeface="Arial" panose="020B0604020202020204" pitchFamily="34" charset="0"/>
                <a:cs typeface="Arial" panose="020B0604020202020204" pitchFamily="34" charset="0"/>
              </a:rPr>
              <a:t>trả</a:t>
            </a:r>
            <a:r>
              <a:rPr lang="en-US" altLang="ko-KR" sz="2800" b="1" dirty="0">
                <a:solidFill>
                  <a:srgbClr val="002060"/>
                </a:solidFill>
                <a:latin typeface="Arial" panose="020B0604020202020204" pitchFamily="34" charset="0"/>
                <a:cs typeface="Arial" panose="020B0604020202020204" pitchFamily="34" charset="0"/>
              </a:rPr>
              <a:t> </a:t>
            </a:r>
            <a:r>
              <a:rPr lang="en-US" altLang="ko-KR" sz="2800" b="1" dirty="0" err="1">
                <a:solidFill>
                  <a:srgbClr val="002060"/>
                </a:solidFill>
                <a:latin typeface="Arial" panose="020B0604020202020204" pitchFamily="34" charset="0"/>
                <a:cs typeface="Arial" panose="020B0604020202020204" pitchFamily="34" charset="0"/>
              </a:rPr>
              <a:t>phí</a:t>
            </a:r>
            <a:r>
              <a:rPr lang="en-US" altLang="ko-KR" sz="2800" b="1" dirty="0">
                <a:solidFill>
                  <a:srgbClr val="002060"/>
                </a:solidFill>
                <a:latin typeface="Arial" panose="020B0604020202020204" pitchFamily="34" charset="0"/>
                <a:cs typeface="Arial" panose="020B0604020202020204" pitchFamily="34" charset="0"/>
              </a:rPr>
              <a:t> </a:t>
            </a:r>
            <a:r>
              <a:rPr lang="en-US" altLang="ko-KR" sz="2800" b="1" dirty="0" err="1">
                <a:solidFill>
                  <a:srgbClr val="002060"/>
                </a:solidFill>
                <a:latin typeface="Arial" panose="020B0604020202020204" pitchFamily="34" charset="0"/>
                <a:cs typeface="Arial" panose="020B0604020202020204" pitchFamily="34" charset="0"/>
              </a:rPr>
              <a:t>thi</a:t>
            </a:r>
            <a:r>
              <a:rPr lang="en-US" altLang="ko-KR" sz="2800" b="1" dirty="0">
                <a:solidFill>
                  <a:srgbClr val="002060"/>
                </a:solidFill>
                <a:latin typeface="Arial" panose="020B0604020202020204" pitchFamily="34" charset="0"/>
                <a:cs typeface="Arial" panose="020B0604020202020204" pitchFamily="34" charset="0"/>
              </a:rPr>
              <a:t> TOPIK</a:t>
            </a:r>
            <a:endParaRPr lang="ko-KR" altLang="en-US" sz="2800" dirty="0">
              <a:solidFill>
                <a:srgbClr val="002060"/>
              </a:solidFill>
              <a:latin typeface="Arial" panose="020B0604020202020204" pitchFamily="34" charset="0"/>
              <a:cs typeface="Arial" panose="020B0604020202020204" pitchFamily="34" charset="0"/>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52431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b="1" dirty="0">
                <a:latin typeface="Arial" panose="020B0604020202020204" pitchFamily="34" charset="0"/>
                <a:cs typeface="Arial" panose="020B0604020202020204" pitchFamily="34" charset="0"/>
              </a:rPr>
              <a:t>1. </a:t>
            </a:r>
            <a:r>
              <a:rPr lang="en-US" altLang="ko-KR" b="1" dirty="0" err="1">
                <a:latin typeface="Arial" panose="020B0604020202020204" pitchFamily="34" charset="0"/>
                <a:cs typeface="Arial" panose="020B0604020202020204" pitchFamily="34" charset="0"/>
              </a:rPr>
              <a:t>Thời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gian</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kỳ</a:t>
            </a:r>
            <a:r>
              <a:rPr lang="en-US" altLang="ko-KR" dirty="0">
                <a:latin typeface="Arial" panose="020B0604020202020204" pitchFamily="34" charset="0"/>
                <a:cs typeface="Arial" panose="020B0604020202020204" pitchFamily="34" charset="0"/>
              </a:rPr>
              <a:t> 1 </a:t>
            </a:r>
            <a:r>
              <a:rPr lang="en-US" altLang="ko-KR" dirty="0" err="1">
                <a:latin typeface="Arial" panose="020B0604020202020204" pitchFamily="34" charset="0"/>
                <a:cs typeface="Arial" panose="020B0604020202020204" pitchFamily="34" charset="0"/>
              </a:rPr>
              <a:t>năm</a:t>
            </a:r>
            <a:r>
              <a:rPr lang="en-US" altLang="ko-KR" dirty="0">
                <a:latin typeface="Arial" panose="020B0604020202020204" pitchFamily="34" charset="0"/>
                <a:cs typeface="Arial" panose="020B0604020202020204" pitchFamily="34" charset="0"/>
              </a:rPr>
              <a:t> 2021</a:t>
            </a:r>
            <a:endParaRPr lang="ko-KR" altLang="en-US" sz="800" dirty="0">
              <a:latin typeface="Arial" panose="020B0604020202020204" pitchFamily="34" charset="0"/>
              <a:cs typeface="Arial" panose="020B0604020202020204" pitchFamily="34" charset="0"/>
            </a:endParaRPr>
          </a:p>
          <a:p>
            <a:pPr fontAlgn="base"/>
            <a:endParaRPr lang="en-US" altLang="ko-KR" b="1"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2. </a:t>
            </a:r>
            <a:r>
              <a:rPr lang="en-GB" altLang="ko-KR" b="1" dirty="0" err="1">
                <a:latin typeface="Arial" panose="020B0604020202020204" pitchFamily="34" charset="0"/>
                <a:cs typeface="Arial" panose="020B0604020202020204" pitchFamily="34" charset="0"/>
              </a:rPr>
              <a:t>Nội</a:t>
            </a:r>
            <a:r>
              <a:rPr lang="en-GB" altLang="ko-KR" b="1" dirty="0">
                <a:latin typeface="Arial" panose="020B0604020202020204" pitchFamily="34" charset="0"/>
                <a:cs typeface="Arial" panose="020B0604020202020204" pitchFamily="34" charset="0"/>
              </a:rPr>
              <a:t> dung </a:t>
            </a:r>
            <a:r>
              <a:rPr lang="en-GB" altLang="ko-KR" b="1" dirty="0" err="1">
                <a:latin typeface="Arial" panose="020B0604020202020204" pitchFamily="34" charset="0"/>
                <a:cs typeface="Arial" panose="020B0604020202020204" pitchFamily="34" charset="0"/>
              </a:rPr>
              <a:t>hoàn</a:t>
            </a:r>
            <a:r>
              <a:rPr lang="en-GB" altLang="ko-KR" b="1" dirty="0">
                <a:latin typeface="Arial" panose="020B0604020202020204" pitchFamily="34" charset="0"/>
                <a:cs typeface="Arial" panose="020B0604020202020204" pitchFamily="34" charset="0"/>
              </a:rPr>
              <a:t> </a:t>
            </a:r>
            <a:r>
              <a:rPr lang="en-GB" altLang="ko-KR" b="1" dirty="0" err="1">
                <a:latin typeface="Arial" panose="020B0604020202020204" pitchFamily="34" charset="0"/>
                <a:cs typeface="Arial" panose="020B0604020202020204" pitchFamily="34" charset="0"/>
              </a:rPr>
              <a:t>trả</a:t>
            </a:r>
            <a:endParaRPr lang="en-US" altLang="ko-KR" dirty="0">
              <a:latin typeface="Arial" panose="020B0604020202020204" pitchFamily="34" charset="0"/>
              <a:cs typeface="Arial" panose="020B0604020202020204" pitchFamily="34" charset="0"/>
            </a:endParaRP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Hoàn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tiền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cho</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thí</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sinh</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dự</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thi</a:t>
            </a:r>
            <a:r>
              <a:rPr lang="en-US" altLang="ko-KR" dirty="0">
                <a:latin typeface="Arial" panose="020B0604020202020204" pitchFamily="34" charset="0"/>
                <a:cs typeface="Arial" panose="020B0604020202020204" pitchFamily="34" charset="0"/>
              </a:rPr>
              <a:t> TOPIK Ⅱ</a:t>
            </a:r>
          </a:p>
          <a:p>
            <a:pPr fontAlgn="base"/>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endParaRPr lang="en-US" altLang="ko-KR" b="1" dirty="0">
              <a:latin typeface="Arial" panose="020B0604020202020204" pitchFamily="34" charset="0"/>
              <a:cs typeface="Arial" panose="020B0604020202020204" pitchFamily="34" charset="0"/>
            </a:endParaRPr>
          </a:p>
          <a:p>
            <a:pPr fontAlgn="base"/>
            <a:endParaRPr lang="en-US" altLang="ko-KR" b="1" dirty="0">
              <a:latin typeface="Arial" panose="020B0604020202020204" pitchFamily="34" charset="0"/>
              <a:cs typeface="Arial" panose="020B0604020202020204" pitchFamily="34" charset="0"/>
            </a:endParaRPr>
          </a:p>
          <a:p>
            <a:pPr fontAlgn="base"/>
            <a:endParaRPr lang="en-US" altLang="ko-KR" b="1"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3</a:t>
            </a:r>
            <a:r>
              <a:rPr lang="en-US" altLang="ko-KR"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Cách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đắng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r>
              <a:rPr lang="ko-KR" altLang="en-US"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 K</a:t>
            </a:r>
            <a:r>
              <a:rPr lang="vi-VN" altLang="ko-KR" b="1" dirty="0" err="1">
                <a:latin typeface="Arial" panose="020B0604020202020204" pitchFamily="34" charset="0"/>
                <a:cs typeface="Arial" panose="020B0604020202020204" pitchFamily="34" charset="0"/>
              </a:rPr>
              <a:t>iểm</a:t>
            </a:r>
            <a:r>
              <a:rPr lang="vi-VN" altLang="ko-KR" b="1" dirty="0">
                <a:latin typeface="Arial" panose="020B0604020202020204" pitchFamily="34" charset="0"/>
                <a:cs typeface="Arial" panose="020B0604020202020204" pitchFamily="34" charset="0"/>
              </a:rPr>
              <a:t> tra </a:t>
            </a:r>
            <a:r>
              <a:rPr lang="vi-VN" altLang="ko-KR" b="1" dirty="0" err="1">
                <a:latin typeface="Arial" panose="020B0604020202020204" pitchFamily="34" charset="0"/>
                <a:cs typeface="Arial" panose="020B0604020202020204" pitchFamily="34" charset="0"/>
              </a:rPr>
              <a:t>nội</a:t>
            </a:r>
            <a:r>
              <a:rPr lang="vi-VN" altLang="ko-KR" b="1" dirty="0">
                <a:latin typeface="Arial" panose="020B0604020202020204" pitchFamily="34" charset="0"/>
                <a:cs typeface="Arial" panose="020B0604020202020204" pitchFamily="34" charset="0"/>
              </a:rPr>
              <a:t> dung thông </a:t>
            </a:r>
            <a:r>
              <a:rPr lang="vi-VN" altLang="ko-KR" b="1" dirty="0" err="1">
                <a:latin typeface="Arial" panose="020B0604020202020204" pitchFamily="34" charset="0"/>
                <a:cs typeface="Arial" panose="020B0604020202020204" pitchFamily="34" charset="0"/>
              </a:rPr>
              <a:t>báo</a:t>
            </a:r>
            <a:r>
              <a:rPr lang="vi-VN" altLang="ko-KR" b="1" dirty="0">
                <a:latin typeface="Arial" panose="020B0604020202020204" pitchFamily="34" charset="0"/>
                <a:cs typeface="Arial" panose="020B0604020202020204" pitchFamily="34" charset="0"/>
              </a:rPr>
              <a:t> trên trang </a:t>
            </a:r>
            <a:r>
              <a:rPr lang="vi-VN" altLang="ko-KR" b="1" dirty="0" err="1">
                <a:latin typeface="Arial" panose="020B0604020202020204" pitchFamily="34" charset="0"/>
                <a:cs typeface="Arial" panose="020B0604020202020204" pitchFamily="34" charset="0"/>
              </a:rPr>
              <a:t>chủ</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của</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trường</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đại</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học</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sau</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đó</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đăng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4. </a:t>
            </a:r>
            <a:r>
              <a:rPr lang="en-US" altLang="ko-KR" b="1" dirty="0" err="1">
                <a:latin typeface="Arial" panose="020B0604020202020204" pitchFamily="34" charset="0"/>
                <a:cs typeface="Arial" panose="020B0604020202020204" pitchFamily="34" charset="0"/>
              </a:rPr>
              <a:t>Quản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lý</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ko-KR" altLang="en-US" dirty="0">
                <a:latin typeface="Arial" panose="020B0604020202020204" pitchFamily="34" charset="0"/>
                <a:cs typeface="Arial" panose="020B0604020202020204" pitchFamily="34" charset="0"/>
              </a:rPr>
              <a:t>국제교육원</a:t>
            </a:r>
            <a:r>
              <a:rPr lang="en-US" altLang="ko-KR" dirty="0">
                <a:latin typeface="Arial" panose="020B0604020202020204" pitchFamily="34" charset="0"/>
                <a:cs typeface="Arial" panose="020B0604020202020204" pitchFamily="34" charset="0"/>
              </a:rPr>
              <a:t>(</a:t>
            </a:r>
            <a:r>
              <a:rPr lang="ko-KR" altLang="en-US" dirty="0" err="1">
                <a:latin typeface="Arial" panose="020B0604020202020204" pitchFamily="34" charset="0"/>
                <a:cs typeface="Arial" panose="020B0604020202020204" pitchFamily="34" charset="0"/>
              </a:rPr>
              <a:t>문화관</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117</a:t>
            </a:r>
            <a:r>
              <a:rPr lang="ko-KR" altLang="en-US" dirty="0">
                <a:latin typeface="Arial" panose="020B0604020202020204" pitchFamily="34" charset="0"/>
                <a:cs typeface="Arial" panose="020B0604020202020204" pitchFamily="34" charset="0"/>
              </a:rPr>
              <a:t>호</a:t>
            </a:r>
            <a:r>
              <a:rPr lang="en-US" altLang="ko-KR" dirty="0">
                <a:latin typeface="Arial" panose="020B0604020202020204" pitchFamily="34" charset="0"/>
                <a:cs typeface="Arial" panose="020B0604020202020204" pitchFamily="34" charset="0"/>
              </a:rPr>
              <a:t>) / 02-940-5306</a:t>
            </a:r>
            <a:endParaRPr lang="ko-KR" altLang="en-US" dirty="0">
              <a:latin typeface="Arial" panose="020B0604020202020204" pitchFamily="34" charset="0"/>
              <a:cs typeface="Arial" panose="020B0604020202020204" pitchFamily="34" charset="0"/>
            </a:endParaRPr>
          </a:p>
        </p:txBody>
      </p:sp>
      <p:graphicFrame>
        <p:nvGraphicFramePr>
          <p:cNvPr id="7" name="표 6"/>
          <p:cNvGraphicFramePr>
            <a:graphicFrameLocks noGrp="1"/>
          </p:cNvGraphicFramePr>
          <p:nvPr>
            <p:extLst>
              <p:ext uri="{D42A27DB-BD31-4B8C-83A1-F6EECF244321}">
                <p14:modId xmlns:p14="http://schemas.microsoft.com/office/powerpoint/2010/main" val="849615733"/>
              </p:ext>
            </p:extLst>
          </p:nvPr>
        </p:nvGraphicFramePr>
        <p:xfrm>
          <a:off x="637472" y="2396760"/>
          <a:ext cx="10716328" cy="1898587"/>
        </p:xfrm>
        <a:graphic>
          <a:graphicData uri="http://schemas.openxmlformats.org/drawingml/2006/table">
            <a:tbl>
              <a:tblPr/>
              <a:tblGrid>
                <a:gridCol w="2790692">
                  <a:extLst>
                    <a:ext uri="{9D8B030D-6E8A-4147-A177-3AD203B41FA5}">
                      <a16:colId xmlns:a16="http://schemas.microsoft.com/office/drawing/2014/main" val="3390869600"/>
                    </a:ext>
                  </a:extLst>
                </a:gridCol>
                <a:gridCol w="2019350">
                  <a:extLst>
                    <a:ext uri="{9D8B030D-6E8A-4147-A177-3AD203B41FA5}">
                      <a16:colId xmlns:a16="http://schemas.microsoft.com/office/drawing/2014/main" val="2020383715"/>
                    </a:ext>
                  </a:extLst>
                </a:gridCol>
                <a:gridCol w="3394171">
                  <a:extLst>
                    <a:ext uri="{9D8B030D-6E8A-4147-A177-3AD203B41FA5}">
                      <a16:colId xmlns:a16="http://schemas.microsoft.com/office/drawing/2014/main" val="2841201295"/>
                    </a:ext>
                  </a:extLst>
                </a:gridCol>
                <a:gridCol w="2512115">
                  <a:extLst>
                    <a:ext uri="{9D8B030D-6E8A-4147-A177-3AD203B41FA5}">
                      <a16:colId xmlns:a16="http://schemas.microsoft.com/office/drawing/2014/main" val="3984214243"/>
                    </a:ext>
                  </a:extLst>
                </a:gridCol>
              </a:tblGrid>
              <a:tr h="224251">
                <a:tc>
                  <a:txBody>
                    <a:bodyPr/>
                    <a:lstStyle/>
                    <a:p>
                      <a:pPr marL="0" marR="0" indent="0" algn="ctr" fontAlgn="base" latinLnBrk="0">
                        <a:lnSpc>
                          <a:spcPct val="160000"/>
                        </a:lnSpc>
                        <a:spcBef>
                          <a:spcPts val="0"/>
                        </a:spcBef>
                        <a:spcAft>
                          <a:spcPts val="0"/>
                        </a:spcAft>
                      </a:pPr>
                      <a:r>
                        <a:rPr lang="en-US" altLang="ko-KR" sz="1500" b="1" kern="0" spc="0" dirty="0">
                          <a:solidFill>
                            <a:srgbClr val="000000"/>
                          </a:solidFill>
                          <a:effectLst/>
                          <a:latin typeface="Arial" panose="020B0604020202020204" pitchFamily="34" charset="0"/>
                          <a:cs typeface="Arial" panose="020B0604020202020204" pitchFamily="34" charset="0"/>
                        </a:rPr>
                        <a:t>Đ</a:t>
                      </a:r>
                      <a:r>
                        <a:rPr lang="vi-VN" altLang="ko-KR" sz="1500" b="1" kern="0" spc="0" dirty="0" err="1">
                          <a:solidFill>
                            <a:srgbClr val="000000"/>
                          </a:solidFill>
                          <a:effectLst/>
                          <a:latin typeface="Arial" panose="020B0604020202020204" pitchFamily="34" charset="0"/>
                          <a:cs typeface="Arial" panose="020B0604020202020204" pitchFamily="34" charset="0"/>
                        </a:rPr>
                        <a:t>ối</a:t>
                      </a:r>
                      <a:r>
                        <a:rPr lang="vi-VN" altLang="ko-KR" sz="1500" b="1" kern="0" spc="0" dirty="0">
                          <a:solidFill>
                            <a:srgbClr val="000000"/>
                          </a:solidFill>
                          <a:effectLst/>
                          <a:latin typeface="Arial" panose="020B0604020202020204" pitchFamily="34" charset="0"/>
                          <a:cs typeface="Arial" panose="020B0604020202020204" pitchFamily="34" charset="0"/>
                        </a:rPr>
                        <a:t> </a:t>
                      </a:r>
                      <a:r>
                        <a:rPr lang="vi-VN" altLang="ko-KR" sz="1500" b="1" kern="0" spc="0" dirty="0" err="1">
                          <a:solidFill>
                            <a:srgbClr val="000000"/>
                          </a:solidFill>
                          <a:effectLst/>
                          <a:latin typeface="Arial" panose="020B0604020202020204" pitchFamily="34" charset="0"/>
                          <a:cs typeface="Arial" panose="020B0604020202020204" pitchFamily="34" charset="0"/>
                        </a:rPr>
                        <a:t>tượng</a:t>
                      </a:r>
                      <a:r>
                        <a:rPr lang="vi-VN" altLang="ko-KR" sz="1500" b="1" kern="0" spc="0" dirty="0">
                          <a:solidFill>
                            <a:srgbClr val="000000"/>
                          </a:solidFill>
                          <a:effectLst/>
                          <a:latin typeface="Arial" panose="020B0604020202020204" pitchFamily="34" charset="0"/>
                          <a:cs typeface="Arial" panose="020B0604020202020204" pitchFamily="34" charset="0"/>
                        </a:rPr>
                        <a:t> </a:t>
                      </a:r>
                      <a:r>
                        <a:rPr lang="vi-VN" altLang="ko-KR" sz="1500" b="1" kern="0" spc="0" dirty="0" err="1">
                          <a:solidFill>
                            <a:srgbClr val="000000"/>
                          </a:solidFill>
                          <a:effectLst/>
                          <a:latin typeface="Arial" panose="020B0604020202020204" pitchFamily="34" charset="0"/>
                          <a:cs typeface="Arial" panose="020B0604020202020204" pitchFamily="34" charset="0"/>
                        </a:rPr>
                        <a:t>hoàn</a:t>
                      </a:r>
                      <a:r>
                        <a:rPr lang="vi-VN" altLang="ko-KR" sz="1500" b="1" kern="0" spc="0" dirty="0">
                          <a:solidFill>
                            <a:srgbClr val="000000"/>
                          </a:solidFill>
                          <a:effectLst/>
                          <a:latin typeface="Arial" panose="020B0604020202020204" pitchFamily="34" charset="0"/>
                          <a:cs typeface="Arial" panose="020B0604020202020204" pitchFamily="34" charset="0"/>
                        </a:rPr>
                        <a:t> </a:t>
                      </a:r>
                      <a:r>
                        <a:rPr lang="vi-VN" altLang="ko-KR" sz="1500" b="1" kern="0" spc="0" dirty="0" err="1">
                          <a:solidFill>
                            <a:srgbClr val="000000"/>
                          </a:solidFill>
                          <a:effectLst/>
                          <a:latin typeface="Arial" panose="020B0604020202020204" pitchFamily="34" charset="0"/>
                          <a:cs typeface="Arial" panose="020B0604020202020204" pitchFamily="34" charset="0"/>
                        </a:rPr>
                        <a:t>trả</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GB" altLang="ko-KR" sz="1500" b="1" kern="0" spc="0" dirty="0" err="1">
                          <a:solidFill>
                            <a:srgbClr val="000000"/>
                          </a:solidFill>
                          <a:effectLst/>
                          <a:latin typeface="Arial" panose="020B0604020202020204" pitchFamily="34" charset="0"/>
                          <a:cs typeface="Arial" panose="020B0604020202020204" pitchFamily="34" charset="0"/>
                        </a:rPr>
                        <a:t>Thời</a:t>
                      </a:r>
                      <a:r>
                        <a:rPr lang="en-GB" altLang="ko-KR" sz="1500" b="1" kern="0" spc="0" dirty="0">
                          <a:solidFill>
                            <a:srgbClr val="000000"/>
                          </a:solidFill>
                          <a:effectLst/>
                          <a:latin typeface="Arial" panose="020B0604020202020204" pitchFamily="34" charset="0"/>
                          <a:cs typeface="Arial" panose="020B0604020202020204" pitchFamily="34" charset="0"/>
                        </a:rPr>
                        <a:t> </a:t>
                      </a:r>
                      <a:r>
                        <a:rPr lang="en-GB" altLang="ko-KR" sz="1500" b="1" kern="0" spc="0" dirty="0" err="1">
                          <a:solidFill>
                            <a:srgbClr val="000000"/>
                          </a:solidFill>
                          <a:effectLst/>
                          <a:latin typeface="Arial" panose="020B0604020202020204" pitchFamily="34" charset="0"/>
                          <a:cs typeface="Arial" panose="020B0604020202020204" pitchFamily="34" charset="0"/>
                        </a:rPr>
                        <a:t>gian</a:t>
                      </a:r>
                      <a:r>
                        <a:rPr lang="en-GB" altLang="ko-KR" sz="1500" b="1" kern="0" spc="0" dirty="0">
                          <a:solidFill>
                            <a:srgbClr val="000000"/>
                          </a:solidFill>
                          <a:effectLst/>
                          <a:latin typeface="Arial" panose="020B0604020202020204" pitchFamily="34" charset="0"/>
                          <a:cs typeface="Arial" panose="020B0604020202020204" pitchFamily="34" charset="0"/>
                        </a:rPr>
                        <a:t> </a:t>
                      </a:r>
                      <a:r>
                        <a:rPr lang="en-GB" altLang="ko-KR" sz="1500" b="1" kern="0" spc="0" dirty="0" err="1">
                          <a:solidFill>
                            <a:srgbClr val="000000"/>
                          </a:solidFill>
                          <a:effectLst/>
                          <a:latin typeface="Arial" panose="020B0604020202020204" pitchFamily="34" charset="0"/>
                          <a:cs typeface="Arial" panose="020B0604020202020204" pitchFamily="34" charset="0"/>
                        </a:rPr>
                        <a:t>đăng</a:t>
                      </a:r>
                      <a:r>
                        <a:rPr lang="en-GB" altLang="ko-KR" sz="1500" b="1" kern="0" spc="0" dirty="0">
                          <a:solidFill>
                            <a:srgbClr val="000000"/>
                          </a:solidFill>
                          <a:effectLst/>
                          <a:latin typeface="Arial" panose="020B0604020202020204" pitchFamily="34" charset="0"/>
                          <a:cs typeface="Arial" panose="020B0604020202020204" pitchFamily="34" charset="0"/>
                        </a:rPr>
                        <a:t> </a:t>
                      </a:r>
                      <a:r>
                        <a:rPr lang="en-GB" altLang="ko-KR" sz="1500" b="1" kern="0" spc="0" dirty="0" err="1">
                          <a:solidFill>
                            <a:srgbClr val="000000"/>
                          </a:solidFill>
                          <a:effectLst/>
                          <a:latin typeface="Arial" panose="020B0604020202020204" pitchFamily="34" charset="0"/>
                          <a:cs typeface="Arial" panose="020B0604020202020204" pitchFamily="34" charset="0"/>
                        </a:rPr>
                        <a:t>ký</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GB" altLang="ko-KR" sz="1500" b="1" kern="0" spc="0" dirty="0" err="1">
                          <a:solidFill>
                            <a:srgbClr val="000000"/>
                          </a:solidFill>
                          <a:effectLst/>
                          <a:latin typeface="Arial" panose="020B0604020202020204" pitchFamily="34" charset="0"/>
                          <a:cs typeface="Arial" panose="020B0604020202020204" pitchFamily="34" charset="0"/>
                        </a:rPr>
                        <a:t>Tài</a:t>
                      </a:r>
                      <a:r>
                        <a:rPr lang="en-GB" altLang="ko-KR" sz="1500" b="1" kern="0" spc="0" dirty="0">
                          <a:solidFill>
                            <a:srgbClr val="000000"/>
                          </a:solidFill>
                          <a:effectLst/>
                          <a:latin typeface="Arial" panose="020B0604020202020204" pitchFamily="34" charset="0"/>
                          <a:cs typeface="Arial" panose="020B0604020202020204" pitchFamily="34" charset="0"/>
                        </a:rPr>
                        <a:t> </a:t>
                      </a:r>
                      <a:r>
                        <a:rPr lang="en-GB" altLang="ko-KR" sz="1500" b="1" kern="0" spc="0" dirty="0" err="1">
                          <a:solidFill>
                            <a:srgbClr val="000000"/>
                          </a:solidFill>
                          <a:effectLst/>
                          <a:latin typeface="Arial" panose="020B0604020202020204" pitchFamily="34" charset="0"/>
                          <a:cs typeface="Arial" panose="020B0604020202020204" pitchFamily="34" charset="0"/>
                        </a:rPr>
                        <a:t>liệu</a:t>
                      </a:r>
                      <a:r>
                        <a:rPr lang="en-GB" altLang="ko-KR" sz="1500" b="1" kern="0" spc="0" dirty="0">
                          <a:solidFill>
                            <a:srgbClr val="000000"/>
                          </a:solidFill>
                          <a:effectLst/>
                          <a:latin typeface="Arial" panose="020B0604020202020204" pitchFamily="34" charset="0"/>
                          <a:cs typeface="Arial" panose="020B0604020202020204" pitchFamily="34" charset="0"/>
                        </a:rPr>
                        <a:t> </a:t>
                      </a:r>
                      <a:r>
                        <a:rPr lang="en-GB" altLang="ko-KR" sz="1500" b="1" kern="0" spc="0" dirty="0" err="1">
                          <a:solidFill>
                            <a:srgbClr val="000000"/>
                          </a:solidFill>
                          <a:effectLst/>
                          <a:latin typeface="Arial" panose="020B0604020202020204" pitchFamily="34" charset="0"/>
                          <a:cs typeface="Arial" panose="020B0604020202020204" pitchFamily="34" charset="0"/>
                        </a:rPr>
                        <a:t>cần</a:t>
                      </a:r>
                      <a:r>
                        <a:rPr lang="en-GB" altLang="ko-KR" sz="1500" b="1" kern="0" spc="0" dirty="0">
                          <a:solidFill>
                            <a:srgbClr val="000000"/>
                          </a:solidFill>
                          <a:effectLst/>
                          <a:latin typeface="Arial" panose="020B0604020202020204" pitchFamily="34" charset="0"/>
                          <a:cs typeface="Arial" panose="020B0604020202020204" pitchFamily="34" charset="0"/>
                        </a:rPr>
                        <a:t> </a:t>
                      </a:r>
                      <a:r>
                        <a:rPr lang="en-GB" altLang="ko-KR" sz="1500" b="1" kern="0" spc="0" dirty="0" err="1">
                          <a:solidFill>
                            <a:srgbClr val="000000"/>
                          </a:solidFill>
                          <a:effectLst/>
                          <a:latin typeface="Arial" panose="020B0604020202020204" pitchFamily="34" charset="0"/>
                          <a:cs typeface="Arial" panose="020B0604020202020204" pitchFamily="34" charset="0"/>
                        </a:rPr>
                        <a:t>nộp</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en-US" altLang="ko-KR" sz="15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S</a:t>
                      </a:r>
                      <a:r>
                        <a:rPr lang="vi-VN" altLang="ko-KR" sz="1500" b="1" kern="0" spc="0" dirty="0">
                          <a:solidFill>
                            <a:srgbClr val="000000"/>
                          </a:solidFill>
                          <a:effectLst/>
                          <a:latin typeface="Arial" panose="020B0604020202020204" pitchFamily="34" charset="0"/>
                          <a:ea typeface="굴림" panose="020B0600000101010101" pitchFamily="50" charset="-127"/>
                          <a:cs typeface="Arial" panose="020B0604020202020204" pitchFamily="34" charset="0"/>
                        </a:rPr>
                        <a:t>ự ưu </a:t>
                      </a:r>
                      <a:r>
                        <a:rPr lang="vi-VN" altLang="ko-KR" sz="1500" b="1" kern="0" spc="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đãi</a:t>
                      </a:r>
                      <a:endParaRPr lang="ko-KR" altLang="en-US" sz="15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21590"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4014872842"/>
                  </a:ext>
                </a:extLst>
              </a:tr>
              <a:tr h="1069518">
                <a:tc>
                  <a:txBody>
                    <a:bodyPr/>
                    <a:lstStyle/>
                    <a:p>
                      <a:pPr marL="0" marR="0" indent="0" algn="ctr" fontAlgn="base" latinLnBrk="0">
                        <a:lnSpc>
                          <a:spcPct val="130000"/>
                        </a:lnSpc>
                        <a:spcBef>
                          <a:spcPts val="0"/>
                        </a:spcBef>
                        <a:spcAft>
                          <a:spcPts val="0"/>
                        </a:spcAft>
                      </a:pPr>
                      <a:r>
                        <a:rPr lang="en-US" altLang="ko-KR" sz="1600" b="1" kern="0" spc="0" dirty="0">
                          <a:solidFill>
                            <a:srgbClr val="000000"/>
                          </a:solidFill>
                          <a:effectLst/>
                          <a:latin typeface="Arial" panose="020B0604020202020204" pitchFamily="34" charset="0"/>
                          <a:cs typeface="Arial" panose="020B0604020202020204" pitchFamily="34" charset="0"/>
                        </a:rPr>
                        <a:t>Sau </a:t>
                      </a:r>
                      <a:r>
                        <a:rPr lang="en-US" altLang="ko-KR" sz="1600" b="1" kern="0" spc="0" dirty="0" err="1">
                          <a:solidFill>
                            <a:srgbClr val="000000"/>
                          </a:solidFill>
                          <a:effectLst/>
                          <a:latin typeface="Arial" panose="020B0604020202020204" pitchFamily="34" charset="0"/>
                          <a:cs typeface="Arial" panose="020B0604020202020204" pitchFamily="34" charset="0"/>
                        </a:rPr>
                        <a:t>tháng</a:t>
                      </a:r>
                      <a:r>
                        <a:rPr lang="en-US" altLang="ko-KR" sz="1600" b="1" kern="0" spc="0" dirty="0">
                          <a:solidFill>
                            <a:srgbClr val="000000"/>
                          </a:solidFill>
                          <a:effectLst/>
                          <a:latin typeface="Arial" panose="020B0604020202020204" pitchFamily="34" charset="0"/>
                          <a:cs typeface="Arial" panose="020B0604020202020204" pitchFamily="34" charset="0"/>
                        </a:rPr>
                        <a:t> 3 </a:t>
                      </a:r>
                      <a:r>
                        <a:rPr lang="en-US" altLang="ko-KR" sz="1600" b="1" kern="0" spc="0" dirty="0" err="1">
                          <a:solidFill>
                            <a:srgbClr val="000000"/>
                          </a:solidFill>
                          <a:effectLst/>
                          <a:latin typeface="Arial" panose="020B0604020202020204" pitchFamily="34" charset="0"/>
                          <a:cs typeface="Arial" panose="020B0604020202020204" pitchFamily="34" charset="0"/>
                        </a:rPr>
                        <a:t>năm</a:t>
                      </a:r>
                      <a:r>
                        <a:rPr lang="en-US" altLang="ko-KR" sz="1600" b="1" kern="0" spc="0" dirty="0">
                          <a:solidFill>
                            <a:srgbClr val="000000"/>
                          </a:solidFill>
                          <a:effectLst/>
                          <a:latin typeface="Arial" panose="020B0604020202020204" pitchFamily="34" charset="0"/>
                          <a:cs typeface="Arial" panose="020B0604020202020204" pitchFamily="34" charset="0"/>
                        </a:rPr>
                        <a:t> 2021</a:t>
                      </a:r>
                    </a:p>
                    <a:p>
                      <a:pPr marL="0" marR="0" indent="0" algn="ctr" fontAlgn="base" latinLnBrk="0">
                        <a:lnSpc>
                          <a:spcPct val="130000"/>
                        </a:lnSpc>
                        <a:spcBef>
                          <a:spcPts val="0"/>
                        </a:spcBef>
                        <a:spcAft>
                          <a:spcPts val="0"/>
                        </a:spcAft>
                      </a:pPr>
                      <a:r>
                        <a:rPr lang="en-US" altLang="ko-KR" sz="1600" b="1" kern="0" spc="0" dirty="0" err="1">
                          <a:solidFill>
                            <a:srgbClr val="000000"/>
                          </a:solidFill>
                          <a:effectLst/>
                          <a:latin typeface="Arial" panose="020B0604020202020204" pitchFamily="34" charset="0"/>
                          <a:cs typeface="Arial" panose="020B0604020202020204" pitchFamily="34" charset="0"/>
                        </a:rPr>
                        <a:t>Sinh</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viên</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quốc</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tế</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đã</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tham</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gia</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kỳ</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thi</a:t>
                      </a:r>
                      <a:r>
                        <a:rPr lang="en-US" altLang="ko-KR" sz="1600" b="1" kern="0" spc="0" dirty="0">
                          <a:solidFill>
                            <a:srgbClr val="000000"/>
                          </a:solidFill>
                          <a:effectLst/>
                          <a:latin typeface="Arial" panose="020B0604020202020204" pitchFamily="34" charset="0"/>
                          <a:cs typeface="Arial" panose="020B0604020202020204" pitchFamily="34" charset="0"/>
                        </a:rPr>
                        <a:t> TOPIK</a:t>
                      </a: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pPr>
                      <a:r>
                        <a:rPr lang="en-US" altLang="ko-KR" sz="1600" b="1" kern="0" spc="0" dirty="0" err="1">
                          <a:solidFill>
                            <a:srgbClr val="000000"/>
                          </a:solidFill>
                          <a:effectLst/>
                          <a:latin typeface="Arial" panose="020B0604020202020204" pitchFamily="34" charset="0"/>
                          <a:cs typeface="Arial" panose="020B0604020202020204" pitchFamily="34" charset="0"/>
                        </a:rPr>
                        <a:t>Vào</a:t>
                      </a:r>
                      <a:r>
                        <a:rPr lang="en-US" altLang="ko-KR" sz="1600" b="1" kern="0" spc="0" dirty="0">
                          <a:solidFill>
                            <a:srgbClr val="000000"/>
                          </a:solidFill>
                          <a:effectLst/>
                          <a:latin typeface="Arial" panose="020B0604020202020204" pitchFamily="34" charset="0"/>
                          <a:cs typeface="Arial" panose="020B0604020202020204" pitchFamily="34" charset="0"/>
                        </a:rPr>
                        <a:t> </a:t>
                      </a:r>
                      <a:r>
                        <a:rPr lang="en-US" altLang="ko-KR" sz="1600" b="1" kern="0" spc="0" dirty="0" err="1">
                          <a:solidFill>
                            <a:srgbClr val="000000"/>
                          </a:solidFill>
                          <a:effectLst/>
                          <a:latin typeface="Arial" panose="020B0604020202020204" pitchFamily="34" charset="0"/>
                          <a:cs typeface="Arial" panose="020B0604020202020204" pitchFamily="34" charset="0"/>
                        </a:rPr>
                        <a:t>tháng</a:t>
                      </a:r>
                      <a:r>
                        <a:rPr lang="en-US" altLang="ko-KR" sz="1600" b="1" kern="0" spc="0" dirty="0">
                          <a:solidFill>
                            <a:srgbClr val="000000"/>
                          </a:solidFill>
                          <a:effectLst/>
                          <a:latin typeface="Arial" panose="020B0604020202020204" pitchFamily="34" charset="0"/>
                          <a:cs typeface="Arial" panose="020B0604020202020204" pitchFamily="34" charset="0"/>
                        </a:rPr>
                        <a:t> 06 </a:t>
                      </a:r>
                    </a:p>
                    <a:p>
                      <a:pPr marL="0" marR="0" indent="0" algn="ctr" fontAlgn="base" latinLnBrk="0">
                        <a:lnSpc>
                          <a:spcPct val="100000"/>
                        </a:lnSpc>
                        <a:spcBef>
                          <a:spcPts val="0"/>
                        </a:spcBef>
                        <a:spcAft>
                          <a:spcPts val="0"/>
                        </a:spcAft>
                      </a:pPr>
                      <a:r>
                        <a:rPr lang="en-US" altLang="ko-KR" sz="1600" b="1" kern="0" spc="0" dirty="0" err="1">
                          <a:solidFill>
                            <a:srgbClr val="000000"/>
                          </a:solidFill>
                          <a:effectLst/>
                          <a:latin typeface="Arial" panose="020B0604020202020204" pitchFamily="34" charset="0"/>
                          <a:cs typeface="Arial" panose="020B0604020202020204" pitchFamily="34" charset="0"/>
                        </a:rPr>
                        <a:t>năm</a:t>
                      </a:r>
                      <a:r>
                        <a:rPr lang="en-US" altLang="ko-KR" sz="1600" b="1" kern="0" spc="0" dirty="0">
                          <a:solidFill>
                            <a:srgbClr val="000000"/>
                          </a:solidFill>
                          <a:effectLst/>
                          <a:latin typeface="Arial" panose="020B0604020202020204" pitchFamily="34" charset="0"/>
                          <a:cs typeface="Arial" panose="020B0604020202020204" pitchFamily="34" charset="0"/>
                        </a:rPr>
                        <a:t> 2021</a:t>
                      </a:r>
                      <a:endParaRPr lang="ko-KR" altLang="en-US" sz="16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Đơn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xin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hoàn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lệ</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phí</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0" dirty="0">
                          <a:solidFill>
                            <a:srgbClr val="000000"/>
                          </a:solidFill>
                          <a:effectLst/>
                          <a:latin typeface="Arial" panose="020B0604020202020204" pitchFamily="34" charset="0"/>
                          <a:cs typeface="Arial" panose="020B0604020202020204" pitchFamily="34" charset="0"/>
                        </a:rPr>
                        <a:t>TOPIK</a:t>
                      </a:r>
                    </a:p>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Chứng</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nhận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điểm</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0" dirty="0">
                          <a:solidFill>
                            <a:srgbClr val="000000"/>
                          </a:solidFill>
                          <a:effectLst/>
                          <a:latin typeface="Arial" panose="020B0604020202020204" pitchFamily="34" charset="0"/>
                          <a:cs typeface="Arial" panose="020B0604020202020204" pitchFamily="34" charset="0"/>
                        </a:rPr>
                        <a:t>TOPIK 1 </a:t>
                      </a:r>
                      <a:r>
                        <a:rPr lang="en-US" altLang="ko-KR" sz="1600" b="1" kern="0" spc="0" dirty="0" err="1">
                          <a:solidFill>
                            <a:srgbClr val="000000"/>
                          </a:solidFill>
                          <a:effectLst/>
                          <a:latin typeface="Arial" panose="020B0604020202020204" pitchFamily="34" charset="0"/>
                          <a:cs typeface="Arial" panose="020B0604020202020204" pitchFamily="34" charset="0"/>
                        </a:rPr>
                        <a:t>bản</a:t>
                      </a:r>
                      <a:r>
                        <a:rPr lang="en-US" altLang="ko-KR" sz="1600" b="1" kern="0" spc="0" dirty="0">
                          <a:solidFill>
                            <a:srgbClr val="000000"/>
                          </a:solidFill>
                          <a:effectLst/>
                          <a:latin typeface="Arial" panose="020B0604020202020204" pitchFamily="34" charset="0"/>
                          <a:cs typeface="Arial" panose="020B0604020202020204" pitchFamily="34" charset="0"/>
                        </a:rPr>
                        <a:t> </a:t>
                      </a:r>
                    </a:p>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Bản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sao</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sổ</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ngân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hàng</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đứng</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tên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bản</a:t>
                      </a:r>
                      <a:r>
                        <a:rPr lang="en-US" altLang="ko-KR" sz="1600" b="1" kern="0" spc="-60" dirty="0">
                          <a:solidFill>
                            <a:srgbClr val="000000"/>
                          </a:solidFill>
                          <a:effectLst/>
                          <a:latin typeface="Arial" panose="020B0604020202020204" pitchFamily="34" charset="0"/>
                          <a:ea typeface="굴림" panose="020B0600000101010101" pitchFamily="50" charset="-127"/>
                          <a:cs typeface="Arial" panose="020B0604020202020204" pitchFamily="34" charset="0"/>
                        </a:rPr>
                        <a:t> </a:t>
                      </a:r>
                      <a:r>
                        <a:rPr lang="en-US" altLang="ko-KR" sz="1600" b="1" kern="0" spc="-60" dirty="0" err="1">
                          <a:solidFill>
                            <a:srgbClr val="000000"/>
                          </a:solidFill>
                          <a:effectLst/>
                          <a:latin typeface="Arial" panose="020B0604020202020204" pitchFamily="34" charset="0"/>
                          <a:ea typeface="굴림" panose="020B0600000101010101" pitchFamily="50" charset="-127"/>
                          <a:cs typeface="Arial" panose="020B0604020202020204" pitchFamily="34" charset="0"/>
                        </a:rPr>
                        <a:t>thân</a:t>
                      </a:r>
                      <a:endParaRPr lang="ko-KR" altLang="en-US" sz="16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en-GB" altLang="ko-KR" sz="1600" b="1" kern="0" spc="0" dirty="0" err="1">
                          <a:solidFill>
                            <a:srgbClr val="000000"/>
                          </a:solidFill>
                          <a:effectLst/>
                          <a:latin typeface="Arial" panose="020B0604020202020204" pitchFamily="34" charset="0"/>
                          <a:cs typeface="Arial" panose="020B0604020202020204" pitchFamily="34" charset="0"/>
                        </a:rPr>
                        <a:t>Hoàn</a:t>
                      </a:r>
                      <a:r>
                        <a:rPr lang="en-GB" altLang="ko-KR" sz="1600" b="1" kern="0" spc="0" dirty="0">
                          <a:solidFill>
                            <a:srgbClr val="000000"/>
                          </a:solidFill>
                          <a:effectLst/>
                          <a:latin typeface="Arial" panose="020B0604020202020204" pitchFamily="34" charset="0"/>
                          <a:cs typeface="Arial" panose="020B0604020202020204" pitchFamily="34" charset="0"/>
                        </a:rPr>
                        <a:t> </a:t>
                      </a:r>
                      <a:r>
                        <a:rPr lang="en-GB" altLang="ko-KR" sz="1600" b="1" kern="0" spc="0" dirty="0" err="1">
                          <a:solidFill>
                            <a:srgbClr val="000000"/>
                          </a:solidFill>
                          <a:effectLst/>
                          <a:latin typeface="Arial" panose="020B0604020202020204" pitchFamily="34" charset="0"/>
                          <a:cs typeface="Arial" panose="020B0604020202020204" pitchFamily="34" charset="0"/>
                        </a:rPr>
                        <a:t>lại</a:t>
                      </a:r>
                      <a:r>
                        <a:rPr lang="en-GB" altLang="ko-KR" sz="1600" b="1" kern="0" spc="0" dirty="0">
                          <a:solidFill>
                            <a:srgbClr val="000000"/>
                          </a:solidFill>
                          <a:effectLst/>
                          <a:latin typeface="Arial" panose="020B0604020202020204" pitchFamily="34" charset="0"/>
                          <a:cs typeface="Arial" panose="020B0604020202020204" pitchFamily="34" charset="0"/>
                        </a:rPr>
                        <a:t> </a:t>
                      </a:r>
                      <a:r>
                        <a:rPr lang="en-GB" altLang="ko-KR" sz="1600" b="1" kern="0" spc="0" dirty="0" err="1">
                          <a:solidFill>
                            <a:srgbClr val="000000"/>
                          </a:solidFill>
                          <a:effectLst/>
                          <a:latin typeface="Arial" panose="020B0604020202020204" pitchFamily="34" charset="0"/>
                          <a:cs typeface="Arial" panose="020B0604020202020204" pitchFamily="34" charset="0"/>
                        </a:rPr>
                        <a:t>phí</a:t>
                      </a:r>
                      <a:r>
                        <a:rPr lang="en-GB" altLang="ko-KR" sz="1600" b="1" kern="0" spc="0" dirty="0">
                          <a:solidFill>
                            <a:srgbClr val="000000"/>
                          </a:solidFill>
                          <a:effectLst/>
                          <a:latin typeface="Arial" panose="020B0604020202020204" pitchFamily="34" charset="0"/>
                          <a:cs typeface="Arial" panose="020B0604020202020204" pitchFamily="34" charset="0"/>
                        </a:rPr>
                        <a:t> </a:t>
                      </a:r>
                    </a:p>
                    <a:p>
                      <a:pPr marL="0" marR="0" indent="0" algn="ctr" fontAlgn="base" latinLnBrk="0">
                        <a:lnSpc>
                          <a:spcPct val="160000"/>
                        </a:lnSpc>
                        <a:spcBef>
                          <a:spcPts val="0"/>
                        </a:spcBef>
                        <a:spcAft>
                          <a:spcPts val="0"/>
                        </a:spcAft>
                      </a:pPr>
                      <a:r>
                        <a:rPr lang="en-GB" altLang="ko-KR" sz="1600" b="1" kern="0" spc="0" dirty="0">
                          <a:solidFill>
                            <a:srgbClr val="000000"/>
                          </a:solidFill>
                          <a:effectLst/>
                          <a:latin typeface="Arial" panose="020B0604020202020204" pitchFamily="34" charset="0"/>
                          <a:cs typeface="Arial" panose="020B0604020202020204" pitchFamily="34" charset="0"/>
                        </a:rPr>
                        <a:t> (55.000 won)</a:t>
                      </a:r>
                      <a:endParaRPr lang="ko-KR" altLang="en-US" sz="1600" b="1"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306143"/>
                  </a:ext>
                </a:extLst>
              </a:tr>
            </a:tbl>
          </a:graphicData>
        </a:graphic>
      </p:graphicFrame>
      <p:sp>
        <p:nvSpPr>
          <p:cNvPr id="16" name="TextBox 15"/>
          <p:cNvSpPr txBox="1"/>
          <p:nvPr/>
        </p:nvSpPr>
        <p:spPr>
          <a:xfrm>
            <a:off x="9742172" y="256844"/>
            <a:ext cx="2284222" cy="646331"/>
          </a:xfrm>
          <a:prstGeom prst="rect">
            <a:avLst/>
          </a:prstGeom>
          <a:solidFill>
            <a:srgbClr val="FFFF00"/>
          </a:solidFill>
        </p:spPr>
        <p:txBody>
          <a:bodyPr wrap="square" rtlCol="0">
            <a:spAutoFit/>
          </a:bodyPr>
          <a:lstStyle/>
          <a:p>
            <a:pPr algn="ctr"/>
            <a:r>
              <a:rPr lang="en-US" altLang="ko-KR" dirty="0" err="1">
                <a:latin typeface="Arial" panose="020B0604020202020204" pitchFamily="34" charset="0"/>
                <a:cs typeface="Arial" panose="020B0604020202020204" pitchFamily="34" charset="0"/>
              </a:rPr>
              <a:t>Dự</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kiến</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sẽ</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thông</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báo</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vào</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đầu</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tháng</a:t>
            </a:r>
            <a:r>
              <a:rPr lang="en-US" altLang="ko-KR" dirty="0">
                <a:latin typeface="Arial" panose="020B0604020202020204" pitchFamily="34" charset="0"/>
                <a:cs typeface="Arial" panose="020B0604020202020204" pitchFamily="34" charset="0"/>
              </a:rPr>
              <a:t> 6</a:t>
            </a:r>
            <a:endParaRPr lang="ko-KR" altLang="en-US" dirty="0">
              <a:latin typeface="Arial" panose="020B0604020202020204" pitchFamily="34" charset="0"/>
              <a:cs typeface="Arial" panose="020B0604020202020204" pitchFamily="34" charset="0"/>
            </a:endParaRPr>
          </a:p>
        </p:txBody>
      </p:sp>
      <p:sp>
        <p:nvSpPr>
          <p:cNvPr id="17" name="직사각형 16"/>
          <p:cNvSpPr/>
          <p:nvPr/>
        </p:nvSpPr>
        <p:spPr>
          <a:xfrm>
            <a:off x="9328950" y="1247667"/>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1201278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6. KIF </a:t>
            </a:r>
            <a:r>
              <a:rPr lang="en-US" altLang="ko-KR" sz="2800" b="1" dirty="0" err="1">
                <a:solidFill>
                  <a:srgbClr val="002060"/>
                </a:solidFill>
              </a:rPr>
              <a:t>Kwangwoon</a:t>
            </a:r>
            <a:r>
              <a:rPr lang="en-US" altLang="ko-KR" sz="2800" b="1" dirty="0">
                <a:solidFill>
                  <a:srgbClr val="002060"/>
                </a:solidFill>
              </a:rPr>
              <a:t> International Friends</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296179" y="759230"/>
            <a:ext cx="11248736" cy="5355312"/>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en-US" altLang="ko-KR" b="1" dirty="0" err="1">
                <a:latin typeface="Arial" panose="020B0604020202020204" pitchFamily="34" charset="0"/>
                <a:cs typeface="Arial" panose="020B0604020202020204" pitchFamily="34" charset="0"/>
              </a:rPr>
              <a:t>Thời</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gian</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Học</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kỳ</a:t>
            </a:r>
            <a:r>
              <a:rPr lang="en-US" altLang="ko-KR" dirty="0">
                <a:latin typeface="Arial" panose="020B0604020202020204" pitchFamily="34" charset="0"/>
                <a:cs typeface="Arial" panose="020B0604020202020204" pitchFamily="34" charset="0"/>
              </a:rPr>
              <a:t> 1 </a:t>
            </a:r>
            <a:r>
              <a:rPr lang="en-US" altLang="ko-KR" dirty="0" err="1">
                <a:latin typeface="Arial" panose="020B0604020202020204" pitchFamily="34" charset="0"/>
                <a:cs typeface="Arial" panose="020B0604020202020204" pitchFamily="34" charset="0"/>
              </a:rPr>
              <a:t>năm</a:t>
            </a:r>
            <a:r>
              <a:rPr lang="en-US" altLang="ko-KR" dirty="0">
                <a:latin typeface="Arial" panose="020B0604020202020204" pitchFamily="34" charset="0"/>
                <a:cs typeface="Arial" panose="020B0604020202020204" pitchFamily="34" charset="0"/>
              </a:rPr>
              <a:t> 2021</a:t>
            </a:r>
            <a:endParaRPr lang="ko-KR" altLang="en-US" sz="800"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2. </a:t>
            </a:r>
            <a:r>
              <a:rPr lang="en-US" altLang="ko-KR" b="1" dirty="0" err="1">
                <a:latin typeface="Arial" panose="020B0604020202020204" pitchFamily="34" charset="0"/>
                <a:cs typeface="Arial" panose="020B0604020202020204" pitchFamily="34" charset="0"/>
              </a:rPr>
              <a:t>Mục</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đích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Thúc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đẩy</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quản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lý</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hỗ</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trợ</a:t>
            </a:r>
            <a:r>
              <a:rPr lang="vi-VN" altLang="ko-KR" dirty="0">
                <a:latin typeface="Arial" panose="020B0604020202020204" pitchFamily="34" charset="0"/>
                <a:cs typeface="Arial" panose="020B0604020202020204" pitchFamily="34" charset="0"/>
              </a:rPr>
              <a:t> sinh viên </a:t>
            </a:r>
            <a:r>
              <a:rPr lang="vi-VN" altLang="ko-KR" dirty="0" err="1">
                <a:latin typeface="Arial" panose="020B0604020202020204" pitchFamily="34" charset="0"/>
                <a:cs typeface="Arial" panose="020B0604020202020204" pitchFamily="34" charset="0"/>
              </a:rPr>
              <a:t>quốc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tế</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bằng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cách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mở</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rộng</a:t>
            </a:r>
            <a:r>
              <a:rPr lang="vi-VN" altLang="ko-KR" dirty="0">
                <a:latin typeface="Arial" panose="020B0604020202020204" pitchFamily="34" charset="0"/>
                <a:cs typeface="Arial" panose="020B0604020202020204" pitchFamily="34" charset="0"/>
              </a:rPr>
              <a:t> cơ quan </a:t>
            </a:r>
            <a:r>
              <a:rPr lang="vi-VN" altLang="ko-KR" dirty="0" err="1">
                <a:latin typeface="Arial" panose="020B0604020202020204" pitchFamily="34" charset="0"/>
                <a:cs typeface="Arial" panose="020B0604020202020204" pitchFamily="34" charset="0"/>
              </a:rPr>
              <a:t>quản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lý</a:t>
            </a:r>
            <a:r>
              <a:rPr lang="vi-VN" altLang="ko-KR" dirty="0">
                <a:latin typeface="Arial" panose="020B0604020202020204" pitchFamily="34" charset="0"/>
                <a:cs typeface="Arial" panose="020B0604020202020204" pitchFamily="34" charset="0"/>
              </a:rPr>
              <a:t> sinh viên </a:t>
            </a:r>
            <a:r>
              <a:rPr lang="vi-VN" altLang="ko-KR" dirty="0" err="1">
                <a:latin typeface="Arial" panose="020B0604020202020204" pitchFamily="34" charset="0"/>
                <a:cs typeface="Arial" panose="020B0604020202020204" pitchFamily="34" charset="0"/>
              </a:rPr>
              <a:t>quốc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tế</a:t>
            </a:r>
            <a:endParaRPr lang="ko-KR" altLang="en-US"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 -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sinh trong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ngoài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nước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sẽ</a:t>
            </a:r>
            <a:r>
              <a:rPr lang="vi-VN" altLang="ko-KR" dirty="0">
                <a:latin typeface="Arial" panose="020B0604020202020204" pitchFamily="34" charset="0"/>
                <a:cs typeface="Arial" panose="020B0604020202020204" pitchFamily="34" charset="0"/>
              </a:rPr>
              <a:t> tham gia </a:t>
            </a:r>
            <a:r>
              <a:rPr lang="vi-VN" altLang="ko-KR" dirty="0" err="1">
                <a:latin typeface="Arial" panose="020B0604020202020204" pitchFamily="34" charset="0"/>
                <a:cs typeface="Arial" panose="020B0604020202020204" pitchFamily="34" charset="0"/>
              </a:rPr>
              <a:t>vào</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kế</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hoạch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sự</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kiện</a:t>
            </a:r>
            <a:r>
              <a:rPr lang="vi-VN" altLang="ko-KR" dirty="0">
                <a:latin typeface="Arial" panose="020B0604020202020204" pitchFamily="34" charset="0"/>
                <a:cs typeface="Arial" panose="020B0604020202020204" pitchFamily="34" charset="0"/>
              </a:rPr>
              <a:t> du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sinh </a:t>
            </a:r>
            <a:r>
              <a:rPr lang="vi-VN" altLang="ko-KR" dirty="0" err="1">
                <a:latin typeface="Arial" panose="020B0604020202020204" pitchFamily="34" charset="0"/>
                <a:cs typeface="Arial" panose="020B0604020202020204" pitchFamily="34" charset="0"/>
              </a:rPr>
              <a:t>quốc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tế</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để</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tiến</a:t>
            </a:r>
            <a:r>
              <a:rPr lang="vi-VN" altLang="ko-KR"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p>
          <a:p>
            <a:pPr fontAlgn="base"/>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hành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sự</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kiện</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một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cách</a:t>
            </a:r>
            <a:r>
              <a:rPr lang="vi-VN" altLang="ko-KR" dirty="0">
                <a:latin typeface="Arial" panose="020B0604020202020204" pitchFamily="34" charset="0"/>
                <a:cs typeface="Arial" panose="020B0604020202020204" pitchFamily="34" charset="0"/>
              </a:rPr>
              <a:t> suôn </a:t>
            </a:r>
            <a:r>
              <a:rPr lang="vi-VN" altLang="ko-KR" dirty="0" err="1">
                <a:latin typeface="Arial" panose="020B0604020202020204" pitchFamily="34" charset="0"/>
                <a:cs typeface="Arial" panose="020B0604020202020204" pitchFamily="34" charset="0"/>
              </a:rPr>
              <a:t>sẻ</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hiệu</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quả</a:t>
            </a:r>
            <a:r>
              <a:rPr lang="vi-VN" altLang="ko-KR" dirty="0">
                <a:latin typeface="Arial" panose="020B0604020202020204" pitchFamily="34" charset="0"/>
                <a:cs typeface="Arial" panose="020B0604020202020204" pitchFamily="34" charset="0"/>
              </a:rPr>
              <a:t>.</a:t>
            </a:r>
            <a:endParaRPr lang="en-US" altLang="ko-KR"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 - </a:t>
            </a:r>
            <a:r>
              <a:rPr lang="vi-VN" altLang="ko-KR" dirty="0">
                <a:latin typeface="Arial" panose="020B0604020202020204" pitchFamily="34" charset="0"/>
                <a:cs typeface="Arial" panose="020B0604020202020204" pitchFamily="34" charset="0"/>
              </a:rPr>
              <a:t>Xây </a:t>
            </a:r>
            <a:r>
              <a:rPr lang="vi-VN" altLang="ko-KR" dirty="0" err="1">
                <a:latin typeface="Arial" panose="020B0604020202020204" pitchFamily="34" charset="0"/>
                <a:cs typeface="Arial" panose="020B0604020202020204" pitchFamily="34" charset="0"/>
              </a:rPr>
              <a:t>dựng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hình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ảnh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tích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cực</a:t>
            </a:r>
            <a:r>
              <a:rPr lang="vi-VN" altLang="ko-KR" dirty="0">
                <a:latin typeface="Arial" panose="020B0604020202020204" pitchFamily="34" charset="0"/>
                <a:cs typeface="Arial" panose="020B0604020202020204" pitchFamily="34" charset="0"/>
              </a:rPr>
              <a:t> trong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ngoài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nước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bằng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cách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giúp</a:t>
            </a:r>
            <a:r>
              <a:rPr lang="vi-VN" altLang="ko-KR" dirty="0">
                <a:latin typeface="Arial" panose="020B0604020202020204" pitchFamily="34" charset="0"/>
                <a:cs typeface="Arial" panose="020B0604020202020204" pitchFamily="34" charset="0"/>
              </a:rPr>
              <a:t> sinh viên </a:t>
            </a:r>
            <a:r>
              <a:rPr lang="vi-VN" altLang="ko-KR" dirty="0" err="1">
                <a:latin typeface="Arial" panose="020B0604020202020204" pitchFamily="34" charset="0"/>
                <a:cs typeface="Arial" panose="020B0604020202020204" pitchFamily="34" charset="0"/>
              </a:rPr>
              <a:t>nước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ngoài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thích</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ứng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với</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cuộc</a:t>
            </a:r>
            <a:r>
              <a:rPr lang="vi-VN" altLang="ko-KR" dirty="0">
                <a:latin typeface="Arial" panose="020B0604020202020204" pitchFamily="34" charset="0"/>
                <a:cs typeface="Arial" panose="020B0604020202020204" pitchFamily="34" charset="0"/>
              </a:rPr>
              <a:t> </a:t>
            </a:r>
            <a:endParaRPr lang="en-US" altLang="ko-KR"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sống</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tập</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và</a:t>
            </a:r>
            <a:r>
              <a:rPr lang="vi-VN" altLang="ko-KR" dirty="0">
                <a:latin typeface="Arial" panose="020B0604020202020204" pitchFamily="34" charset="0"/>
                <a:cs typeface="Arial" panose="020B0604020202020204" pitchFamily="34" charset="0"/>
              </a:rPr>
              <a:t> sinh </a:t>
            </a:r>
            <a:r>
              <a:rPr lang="vi-VN" altLang="ko-KR" dirty="0" err="1">
                <a:latin typeface="Arial" panose="020B0604020202020204" pitchFamily="34" charset="0"/>
                <a:cs typeface="Arial" panose="020B0604020202020204" pitchFamily="34" charset="0"/>
              </a:rPr>
              <a:t>hoạt</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học</a:t>
            </a:r>
            <a:r>
              <a:rPr lang="vi-VN" altLang="ko-KR" dirty="0">
                <a:latin typeface="Arial" panose="020B0604020202020204" pitchFamily="34" charset="0"/>
                <a:cs typeface="Arial" panose="020B0604020202020204" pitchFamily="34" charset="0"/>
              </a:rPr>
              <a:t> </a:t>
            </a:r>
            <a:r>
              <a:rPr lang="vi-VN" altLang="ko-KR" dirty="0" err="1">
                <a:latin typeface="Arial" panose="020B0604020202020204" pitchFamily="34" charset="0"/>
                <a:cs typeface="Arial" panose="020B0604020202020204" pitchFamily="34" charset="0"/>
              </a:rPr>
              <a:t>tập</a:t>
            </a:r>
            <a:r>
              <a:rPr lang="vi-VN" altLang="ko-KR" dirty="0">
                <a:latin typeface="Arial" panose="020B0604020202020204" pitchFamily="34" charset="0"/>
                <a:cs typeface="Arial" panose="020B0604020202020204" pitchFamily="34" charset="0"/>
              </a:rPr>
              <a:t>.</a:t>
            </a:r>
            <a:endParaRPr lang="en-US" altLang="ko-KR" b="1"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3. </a:t>
            </a:r>
            <a:r>
              <a:rPr lang="en-US" altLang="ko-KR" b="1" dirty="0" err="1">
                <a:latin typeface="Arial" panose="020B0604020202020204" pitchFamily="34" charset="0"/>
                <a:cs typeface="Arial" panose="020B0604020202020204" pitchFamily="34" charset="0"/>
              </a:rPr>
              <a:t>Lịch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sử</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hoạt</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động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năm</a:t>
            </a:r>
            <a:r>
              <a:rPr lang="en-US" altLang="ko-KR" b="1" dirty="0">
                <a:latin typeface="Arial" panose="020B0604020202020204" pitchFamily="34" charset="0"/>
                <a:cs typeface="Arial" panose="020B0604020202020204" pitchFamily="34" charset="0"/>
              </a:rPr>
              <a:t> 2019</a:t>
            </a:r>
          </a:p>
          <a:p>
            <a:pPr fontAlgn="base"/>
            <a:r>
              <a:rPr lang="en-US" altLang="ko-KR" dirty="0">
                <a:latin typeface="Arial" panose="020B0604020202020204" pitchFamily="34" charset="0"/>
                <a:cs typeface="Arial" panose="020B0604020202020204" pitchFamily="34" charset="0"/>
              </a:rPr>
              <a:t> - </a:t>
            </a:r>
            <a:r>
              <a:rPr lang="en-GB" altLang="ko-KR" dirty="0" err="1">
                <a:latin typeface="Arial" panose="020B0604020202020204" pitchFamily="34" charset="0"/>
                <a:cs typeface="Arial" panose="020B0604020202020204" pitchFamily="34" charset="0"/>
              </a:rPr>
              <a:t>Tiến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hành</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đại</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hội</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thể</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thao</a:t>
            </a:r>
            <a:endParaRPr lang="ko-KR" altLang="en-US"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 - </a:t>
            </a:r>
            <a:r>
              <a:rPr lang="en-GB" altLang="ko-KR" dirty="0" err="1">
                <a:latin typeface="Arial" panose="020B0604020202020204" pitchFamily="34" charset="0"/>
                <a:cs typeface="Arial" panose="020B0604020202020204" pitchFamily="34" charset="0"/>
              </a:rPr>
              <a:t>Tiến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hành</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sự</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kiện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ăn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nhẹ</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kỳ</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thi</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giữa</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kỳ</a:t>
            </a:r>
            <a:endParaRPr lang="ko-KR" altLang="en-US" dirty="0">
              <a:latin typeface="Arial" panose="020B0604020202020204" pitchFamily="34" charset="0"/>
              <a:cs typeface="Arial" panose="020B0604020202020204" pitchFamily="34" charset="0"/>
            </a:endParaRPr>
          </a:p>
          <a:p>
            <a:pPr lvl="0" fontAlgn="base"/>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Tiến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hành</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một</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đêm</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giao</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thiệp</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thân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thiện</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với</a:t>
            </a:r>
            <a:r>
              <a:rPr lang="en-GB" altLang="ko-KR" dirty="0">
                <a:latin typeface="Arial" panose="020B0604020202020204" pitchFamily="34" charset="0"/>
                <a:cs typeface="Arial" panose="020B0604020202020204" pitchFamily="34" charset="0"/>
              </a:rPr>
              <a:t> du </a:t>
            </a:r>
            <a:r>
              <a:rPr lang="en-GB" altLang="ko-KR" dirty="0" err="1">
                <a:latin typeface="Arial" panose="020B0604020202020204" pitchFamily="34" charset="0"/>
                <a:cs typeface="Arial" panose="020B0604020202020204" pitchFamily="34" charset="0"/>
              </a:rPr>
              <a:t>học</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sinh</a:t>
            </a:r>
            <a:r>
              <a:rPr lang="en-GB" altLang="ko-KR" dirty="0">
                <a:latin typeface="Arial" panose="020B0604020202020204" pitchFamily="34" charset="0"/>
                <a:cs typeface="Arial" panose="020B0604020202020204" pitchFamily="34" charset="0"/>
              </a:rPr>
              <a:t> </a:t>
            </a:r>
          </a:p>
          <a:p>
            <a:pPr lvl="0" fontAlgn="base"/>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Kwangwoon</a:t>
            </a:r>
            <a:r>
              <a:rPr lang="en-GB" altLang="ko-KR" dirty="0">
                <a:latin typeface="Arial" panose="020B0604020202020204" pitchFamily="34" charset="0"/>
                <a:cs typeface="Arial" panose="020B0604020202020204" pitchFamily="34" charset="0"/>
              </a:rPr>
              <a:t> (2 </a:t>
            </a:r>
            <a:r>
              <a:rPr lang="en-GB" altLang="ko-KR" dirty="0" err="1">
                <a:latin typeface="Arial" panose="020B0604020202020204" pitchFamily="34" charset="0"/>
                <a:cs typeface="Arial" panose="020B0604020202020204" pitchFamily="34" charset="0"/>
              </a:rPr>
              <a:t>lần</a:t>
            </a:r>
            <a:r>
              <a:rPr lang="en-GB" altLang="ko-KR" dirty="0">
                <a:latin typeface="Arial" panose="020B0604020202020204" pitchFamily="34" charset="0"/>
                <a:cs typeface="Arial" panose="020B0604020202020204" pitchFamily="34" charset="0"/>
              </a:rPr>
              <a:t>)</a:t>
            </a:r>
          </a:p>
          <a:p>
            <a:pPr lvl="0" fontAlgn="base"/>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a:t>
            </a:r>
            <a:r>
              <a:rPr lang="ko-KR" altLang="en-US"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Tổ</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chức</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tiệc</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gà</a:t>
            </a:r>
            <a:r>
              <a:rPr lang="en-GB" altLang="ko-KR" dirty="0">
                <a:latin typeface="Arial" panose="020B0604020202020204" pitchFamily="34" charset="0"/>
                <a:cs typeface="Arial" panose="020B0604020202020204" pitchFamily="34" charset="0"/>
              </a:rPr>
              <a:t> ở </a:t>
            </a:r>
            <a:r>
              <a:rPr lang="en-GB" altLang="ko-KR" dirty="0" err="1">
                <a:latin typeface="Arial" panose="020B0604020202020204" pitchFamily="34" charset="0"/>
                <a:cs typeface="Arial" panose="020B0604020202020204" pitchFamily="34" charset="0"/>
              </a:rPr>
              <a:t>sông</a:t>
            </a:r>
            <a:r>
              <a:rPr lang="en-GB" altLang="ko-KR" dirty="0">
                <a:latin typeface="Arial" panose="020B0604020202020204" pitchFamily="34" charset="0"/>
                <a:cs typeface="Arial" panose="020B0604020202020204" pitchFamily="34" charset="0"/>
              </a:rPr>
              <a:t> </a:t>
            </a:r>
            <a:r>
              <a:rPr lang="en-GB" altLang="ko-KR" dirty="0" err="1">
                <a:latin typeface="Arial" panose="020B0604020202020204" pitchFamily="34" charset="0"/>
                <a:cs typeface="Arial" panose="020B0604020202020204" pitchFamily="34" charset="0"/>
              </a:rPr>
              <a:t>Hàn</a:t>
            </a:r>
            <a:endParaRPr lang="ko-KR" altLang="en-US" dirty="0">
              <a:latin typeface="Arial" panose="020B0604020202020204" pitchFamily="34" charset="0"/>
              <a:cs typeface="Arial" panose="020B0604020202020204" pitchFamily="34" charset="0"/>
            </a:endParaRPr>
          </a:p>
          <a:p>
            <a:pPr fontAlgn="base"/>
            <a:endParaRPr lang="ko-KR" altLang="en-US" dirty="0">
              <a:latin typeface="Arial" panose="020B0604020202020204" pitchFamily="34" charset="0"/>
              <a:cs typeface="Arial" panose="020B0604020202020204" pitchFamily="34" charset="0"/>
            </a:endParaRPr>
          </a:p>
          <a:p>
            <a:pPr fontAlgn="base"/>
            <a:r>
              <a:rPr lang="en-US" altLang="ko-KR" dirty="0">
                <a:latin typeface="Arial" panose="020B0604020202020204" pitchFamily="34" charset="0"/>
                <a:cs typeface="Arial" panose="020B0604020202020204" pitchFamily="34" charset="0"/>
              </a:rPr>
              <a:t>4. </a:t>
            </a:r>
            <a:r>
              <a:rPr lang="en-US" altLang="ko-KR" b="1" dirty="0" err="1">
                <a:latin typeface="Arial" panose="020B0604020202020204" pitchFamily="34" charset="0"/>
                <a:cs typeface="Arial" panose="020B0604020202020204" pitchFamily="34" charset="0"/>
              </a:rPr>
              <a:t>Cách</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đăng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r>
              <a:rPr lang="ko-KR" altLang="en-US" dirty="0">
                <a:latin typeface="Arial" panose="020B0604020202020204" pitchFamily="34" charset="0"/>
                <a:cs typeface="Arial" panose="020B0604020202020204" pitchFamily="34" charset="0"/>
              </a:rPr>
              <a:t> </a:t>
            </a:r>
          </a:p>
          <a:p>
            <a:pPr fontAlgn="base"/>
            <a:r>
              <a:rPr lang="ko-KR" altLang="en-US" b="1" dirty="0">
                <a:latin typeface="Arial" panose="020B0604020202020204" pitchFamily="34" charset="0"/>
                <a:cs typeface="Arial" panose="020B0604020202020204" pitchFamily="34" charset="0"/>
              </a:rPr>
              <a:t>  </a:t>
            </a:r>
            <a:r>
              <a:rPr lang="en-US" altLang="ko-KR" b="1" dirty="0">
                <a:latin typeface="Arial" panose="020B0604020202020204" pitchFamily="34" charset="0"/>
                <a:cs typeface="Arial" panose="020B0604020202020204" pitchFamily="34" charset="0"/>
              </a:rPr>
              <a:t>- </a:t>
            </a:r>
            <a:r>
              <a:rPr lang="vi-VN" altLang="ko-KR" b="1" dirty="0">
                <a:latin typeface="Arial" panose="020B0604020202020204" pitchFamily="34" charset="0"/>
                <a:cs typeface="Arial" panose="020B0604020202020204" pitchFamily="34" charset="0"/>
              </a:rPr>
              <a:t>Sau khi </a:t>
            </a:r>
            <a:r>
              <a:rPr lang="vi-VN" altLang="ko-KR" b="1" dirty="0" err="1">
                <a:latin typeface="Arial" panose="020B0604020202020204" pitchFamily="34" charset="0"/>
                <a:cs typeface="Arial" panose="020B0604020202020204" pitchFamily="34" charset="0"/>
              </a:rPr>
              <a:t>kiểm</a:t>
            </a:r>
            <a:r>
              <a:rPr lang="vi-VN" altLang="ko-KR" b="1" dirty="0">
                <a:latin typeface="Arial" panose="020B0604020202020204" pitchFamily="34" charset="0"/>
                <a:cs typeface="Arial" panose="020B0604020202020204" pitchFamily="34" charset="0"/>
              </a:rPr>
              <a:t> tra </a:t>
            </a:r>
            <a:r>
              <a:rPr lang="vi-VN" altLang="ko-KR" b="1" dirty="0" err="1">
                <a:latin typeface="Arial" panose="020B0604020202020204" pitchFamily="34" charset="0"/>
                <a:cs typeface="Arial" panose="020B0604020202020204" pitchFamily="34" charset="0"/>
              </a:rPr>
              <a:t>nội</a:t>
            </a:r>
            <a:r>
              <a:rPr lang="vi-VN" altLang="ko-KR" b="1" dirty="0">
                <a:latin typeface="Arial" panose="020B0604020202020204" pitchFamily="34" charset="0"/>
                <a:cs typeface="Arial" panose="020B0604020202020204" pitchFamily="34" charset="0"/>
              </a:rPr>
              <a:t> dung thông </a:t>
            </a:r>
            <a:r>
              <a:rPr lang="vi-VN" altLang="ko-KR" b="1" dirty="0" err="1">
                <a:latin typeface="Arial" panose="020B0604020202020204" pitchFamily="34" charset="0"/>
                <a:cs typeface="Arial" panose="020B0604020202020204" pitchFamily="34" charset="0"/>
              </a:rPr>
              <a:t>báo</a:t>
            </a:r>
            <a:r>
              <a:rPr lang="vi-VN" altLang="ko-KR" b="1" dirty="0">
                <a:latin typeface="Arial" panose="020B0604020202020204" pitchFamily="34" charset="0"/>
                <a:cs typeface="Arial" panose="020B0604020202020204" pitchFamily="34" charset="0"/>
              </a:rPr>
              <a:t> trên trang </a:t>
            </a:r>
            <a:r>
              <a:rPr lang="vi-VN" altLang="ko-KR" b="1" dirty="0" err="1">
                <a:latin typeface="Arial" panose="020B0604020202020204" pitchFamily="34" charset="0"/>
                <a:cs typeface="Arial" panose="020B0604020202020204" pitchFamily="34" charset="0"/>
              </a:rPr>
              <a:t>chủ</a:t>
            </a:r>
            <a:endParaRPr lang="en-US" altLang="ko-KR" b="1"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   </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của</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trường</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đại</a:t>
            </a:r>
            <a:r>
              <a:rPr lang="vi-VN" altLang="ko-KR" b="1" dirty="0">
                <a:latin typeface="Arial" panose="020B0604020202020204" pitchFamily="34" charset="0"/>
                <a:cs typeface="Arial" panose="020B0604020202020204" pitchFamily="34" charset="0"/>
              </a:rPr>
              <a:t> </a:t>
            </a:r>
            <a:r>
              <a:rPr lang="vi-VN" altLang="ko-KR" b="1" dirty="0" err="1">
                <a:latin typeface="Arial" panose="020B0604020202020204" pitchFamily="34" charset="0"/>
                <a:cs typeface="Arial" panose="020B0604020202020204" pitchFamily="34" charset="0"/>
              </a:rPr>
              <a:t>học</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sau</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đó</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đăng</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kí</a:t>
            </a:r>
            <a:endParaRPr lang="en-US" altLang="ko-KR" dirty="0">
              <a:latin typeface="Arial" panose="020B0604020202020204" pitchFamily="34" charset="0"/>
              <a:cs typeface="Arial" panose="020B0604020202020204" pitchFamily="34" charset="0"/>
            </a:endParaRPr>
          </a:p>
          <a:p>
            <a:pPr fontAlgn="base"/>
            <a:endParaRPr lang="en-US" altLang="ko-KR" dirty="0">
              <a:latin typeface="Arial" panose="020B0604020202020204" pitchFamily="34" charset="0"/>
              <a:cs typeface="Arial" panose="020B0604020202020204" pitchFamily="34" charset="0"/>
            </a:endParaRPr>
          </a:p>
          <a:p>
            <a:pPr fontAlgn="base"/>
            <a:r>
              <a:rPr lang="en-US" altLang="ko-KR" b="1" dirty="0">
                <a:latin typeface="Arial" panose="020B0604020202020204" pitchFamily="34" charset="0"/>
                <a:cs typeface="Arial" panose="020B0604020202020204" pitchFamily="34" charset="0"/>
              </a:rPr>
              <a:t>5. </a:t>
            </a:r>
            <a:r>
              <a:rPr lang="en-US" altLang="ko-KR" b="1" dirty="0" err="1">
                <a:latin typeface="Arial" panose="020B0604020202020204" pitchFamily="34" charset="0"/>
                <a:cs typeface="Arial" panose="020B0604020202020204" pitchFamily="34" charset="0"/>
              </a:rPr>
              <a:t>Quản</a:t>
            </a:r>
            <a:r>
              <a:rPr lang="en-US" altLang="ko-KR" b="1" dirty="0">
                <a:latin typeface="Arial" panose="020B0604020202020204" pitchFamily="34" charset="0"/>
                <a:cs typeface="Arial" panose="020B0604020202020204" pitchFamily="34" charset="0"/>
              </a:rPr>
              <a:t> </a:t>
            </a:r>
            <a:r>
              <a:rPr lang="en-US" altLang="ko-KR" b="1" dirty="0" err="1">
                <a:latin typeface="Arial" panose="020B0604020202020204" pitchFamily="34" charset="0"/>
                <a:cs typeface="Arial" panose="020B0604020202020204" pitchFamily="34" charset="0"/>
              </a:rPr>
              <a:t>lý</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 </a:t>
            </a:r>
            <a:r>
              <a:rPr lang="ko-KR" altLang="en-US" dirty="0" err="1">
                <a:latin typeface="Arial" panose="020B0604020202020204" pitchFamily="34" charset="0"/>
                <a:cs typeface="Arial" panose="020B0604020202020204" pitchFamily="34" charset="0"/>
              </a:rPr>
              <a:t>국제교류팀</a:t>
            </a:r>
            <a:r>
              <a:rPr lang="en-US" altLang="ko-KR" dirty="0">
                <a:latin typeface="Arial" panose="020B0604020202020204" pitchFamily="34" charset="0"/>
                <a:cs typeface="Arial" panose="020B0604020202020204" pitchFamily="34" charset="0"/>
              </a:rPr>
              <a:t>(</a:t>
            </a:r>
            <a:r>
              <a:rPr lang="ko-KR" altLang="en-US" dirty="0" err="1">
                <a:latin typeface="Arial" panose="020B0604020202020204" pitchFamily="34" charset="0"/>
                <a:cs typeface="Arial" panose="020B0604020202020204" pitchFamily="34" charset="0"/>
              </a:rPr>
              <a:t>문화관</a:t>
            </a:r>
            <a:r>
              <a:rPr lang="ko-KR" altLang="en-US" dirty="0">
                <a:latin typeface="Arial" panose="020B0604020202020204" pitchFamily="34" charset="0"/>
                <a:cs typeface="Arial" panose="020B0604020202020204" pitchFamily="34" charset="0"/>
              </a:rPr>
              <a:t> </a:t>
            </a:r>
            <a:r>
              <a:rPr lang="en-US" altLang="ko-KR" dirty="0">
                <a:latin typeface="Arial" panose="020B0604020202020204" pitchFamily="34" charset="0"/>
                <a:cs typeface="Arial" panose="020B0604020202020204" pitchFamily="34" charset="0"/>
              </a:rPr>
              <a:t>111</a:t>
            </a:r>
            <a:r>
              <a:rPr lang="ko-KR" altLang="en-US" dirty="0">
                <a:latin typeface="Arial" panose="020B0604020202020204" pitchFamily="34" charset="0"/>
                <a:cs typeface="Arial" panose="020B0604020202020204" pitchFamily="34" charset="0"/>
              </a:rPr>
              <a:t>호</a:t>
            </a:r>
            <a:r>
              <a:rPr lang="en-US" altLang="ko-KR" dirty="0">
                <a:latin typeface="Arial" panose="020B0604020202020204" pitchFamily="34" charset="0"/>
                <a:cs typeface="Arial" panose="020B0604020202020204" pitchFamily="34" charset="0"/>
              </a:rPr>
              <a:t>) / </a:t>
            </a:r>
            <a:r>
              <a:rPr lang="en-US" altLang="ko-KR">
                <a:latin typeface="Arial" panose="020B0604020202020204" pitchFamily="34" charset="0"/>
                <a:cs typeface="Arial" panose="020B0604020202020204" pitchFamily="34" charset="0"/>
              </a:rPr>
              <a:t>02-940-5014           </a:t>
            </a:r>
            <a:r>
              <a:rPr lang="en-US" altLang="ko-KR" smtClean="0">
                <a:latin typeface="Arial" panose="020B0604020202020204" pitchFamily="34" charset="0"/>
                <a:cs typeface="Arial" panose="020B0604020202020204" pitchFamily="34" charset="0"/>
              </a:rPr>
              <a:t>         Video </a:t>
            </a:r>
            <a:r>
              <a:rPr lang="en-US" altLang="ko-KR" dirty="0" err="1">
                <a:latin typeface="Arial" panose="020B0604020202020204" pitchFamily="34" charset="0"/>
                <a:cs typeface="Arial" panose="020B0604020202020204" pitchFamily="34" charset="0"/>
              </a:rPr>
              <a:t>giới</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thiệu</a:t>
            </a:r>
            <a:r>
              <a:rPr lang="en-US" altLang="ko-KR" dirty="0">
                <a:latin typeface="Arial" panose="020B0604020202020204" pitchFamily="34" charset="0"/>
                <a:cs typeface="Arial" panose="020B0604020202020204" pitchFamily="34" charset="0"/>
              </a:rPr>
              <a:t> </a:t>
            </a:r>
            <a:r>
              <a:rPr lang="en-US" altLang="ko-KR" dirty="0" err="1">
                <a:latin typeface="Arial" panose="020B0604020202020204" pitchFamily="34" charset="0"/>
                <a:cs typeface="Arial" panose="020B0604020202020204" pitchFamily="34" charset="0"/>
              </a:rPr>
              <a:t>về</a:t>
            </a:r>
            <a:r>
              <a:rPr lang="en-US" altLang="ko-KR" dirty="0">
                <a:latin typeface="Arial" panose="020B0604020202020204" pitchFamily="34" charset="0"/>
                <a:cs typeface="Arial" panose="020B0604020202020204" pitchFamily="34" charset="0"/>
              </a:rPr>
              <a:t> </a:t>
            </a:r>
            <a:r>
              <a:rPr lang="en-US" altLang="ko-KR" sz="1050" dirty="0" smtClean="0">
                <a:latin typeface="+mn-ea"/>
                <a:hlinkClick r:id="rId5"/>
              </a:rPr>
              <a:t>https</a:t>
            </a:r>
            <a:r>
              <a:rPr lang="en-US" altLang="ko-KR" sz="1050" dirty="0">
                <a:latin typeface="+mn-ea"/>
                <a:hlinkClick r:id="rId5"/>
              </a:rPr>
              <a:t>://youtu.be/trWM_N0NlT4</a:t>
            </a:r>
            <a:endParaRPr lang="ko-KR" altLang="en-US" sz="1050" dirty="0">
              <a:latin typeface="Arial" panose="020B0604020202020204" pitchFamily="34" charset="0"/>
              <a:cs typeface="Arial" panose="020B0604020202020204" pitchFamily="34" charset="0"/>
            </a:endParaRPr>
          </a:p>
        </p:txBody>
      </p:sp>
      <p:pic>
        <p:nvPicPr>
          <p:cNvPr id="7" name="그림 6"/>
          <p:cNvPicPr>
            <a:picLocks noChangeAspect="1"/>
          </p:cNvPicPr>
          <p:nvPr/>
        </p:nvPicPr>
        <p:blipFill>
          <a:blip r:embed="rId6"/>
          <a:stretch>
            <a:fillRect/>
          </a:stretch>
        </p:blipFill>
        <p:spPr>
          <a:xfrm>
            <a:off x="6615404" y="3075744"/>
            <a:ext cx="4812995" cy="2630506"/>
          </a:xfrm>
          <a:prstGeom prst="rect">
            <a:avLst/>
          </a:prstGeom>
        </p:spPr>
      </p:pic>
      <p:sp>
        <p:nvSpPr>
          <p:cNvPr id="15" name="직사각형 14"/>
          <p:cNvSpPr/>
          <p:nvPr/>
        </p:nvSpPr>
        <p:spPr>
          <a:xfrm>
            <a:off x="9231525" y="1001825"/>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10" name="직사각형 9"/>
          <p:cNvSpPr/>
          <p:nvPr/>
        </p:nvSpPr>
        <p:spPr>
          <a:xfrm>
            <a:off x="9608770" y="267847"/>
            <a:ext cx="2583230" cy="276999"/>
          </a:xfrm>
          <a:prstGeom prst="rect">
            <a:avLst/>
          </a:prstGeom>
        </p:spPr>
        <p:txBody>
          <a:bodyPr wrap="square">
            <a:spAutoFit/>
          </a:bodyPr>
          <a:lstStyle/>
          <a:p>
            <a:r>
              <a:rPr lang="ko-KR" altLang="en-US" sz="1200" dirty="0" err="1">
                <a:solidFill>
                  <a:srgbClr val="002060"/>
                </a:solidFill>
              </a:rPr>
              <a:t>Văn</a:t>
            </a:r>
            <a:r>
              <a:rPr lang="ko-KR" altLang="en-US" sz="1200" dirty="0">
                <a:solidFill>
                  <a:srgbClr val="002060"/>
                </a:solidFill>
              </a:rPr>
              <a:t> </a:t>
            </a:r>
            <a:r>
              <a:rPr lang="ko-KR" altLang="en-US" sz="1200" dirty="0" err="1">
                <a:solidFill>
                  <a:srgbClr val="002060"/>
                </a:solidFill>
              </a:rPr>
              <a:t>phòng</a:t>
            </a:r>
            <a:r>
              <a:rPr lang="ko-KR" altLang="en-US" sz="1200" dirty="0">
                <a:solidFill>
                  <a:srgbClr val="002060"/>
                </a:solidFill>
              </a:rPr>
              <a:t> </a:t>
            </a:r>
            <a:r>
              <a:rPr lang="ko-KR" altLang="en-US" sz="1200" dirty="0" err="1">
                <a:solidFill>
                  <a:srgbClr val="002060"/>
                </a:solidFill>
              </a:rPr>
              <a:t>quan</a:t>
            </a:r>
            <a:r>
              <a:rPr lang="ko-KR" altLang="en-US" sz="1200" dirty="0">
                <a:solidFill>
                  <a:srgbClr val="002060"/>
                </a:solidFill>
              </a:rPr>
              <a:t> </a:t>
            </a:r>
            <a:r>
              <a:rPr lang="ko-KR" altLang="en-US" sz="1200" dirty="0" err="1">
                <a:solidFill>
                  <a:srgbClr val="002060"/>
                </a:solidFill>
              </a:rPr>
              <a:t>hệ</a:t>
            </a:r>
            <a:r>
              <a:rPr lang="ko-KR" altLang="en-US" sz="1200" dirty="0">
                <a:solidFill>
                  <a:srgbClr val="002060"/>
                </a:solidFill>
              </a:rPr>
              <a:t> </a:t>
            </a:r>
            <a:r>
              <a:rPr lang="ko-KR" altLang="en-US" sz="1200" dirty="0" err="1">
                <a:solidFill>
                  <a:srgbClr val="002060"/>
                </a:solidFill>
              </a:rPr>
              <a:t>quốc</a:t>
            </a:r>
            <a:r>
              <a:rPr lang="ko-KR" altLang="en-US" sz="1200" dirty="0">
                <a:solidFill>
                  <a:srgbClr val="002060"/>
                </a:solidFill>
              </a:rPr>
              <a:t> </a:t>
            </a:r>
            <a:r>
              <a:rPr lang="ko-KR" altLang="en-US" sz="1200" dirty="0" err="1">
                <a:solidFill>
                  <a:srgbClr val="002060"/>
                </a:solidFill>
              </a:rPr>
              <a:t>tế</a:t>
            </a:r>
            <a:endParaRPr lang="ko-KR" altLang="en-US" sz="1200" dirty="0">
              <a:solidFill>
                <a:srgbClr val="002060"/>
              </a:solidFill>
            </a:endParaRPr>
          </a:p>
        </p:txBody>
      </p:sp>
    </p:spTree>
    <p:extLst>
      <p:ext uri="{BB962C8B-B14F-4D97-AF65-F5344CB8AC3E}">
        <p14:creationId xmlns:p14="http://schemas.microsoft.com/office/powerpoint/2010/main" val="3763532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276761"/>
            <a:ext cx="12913895" cy="7386638"/>
          </a:xfrm>
          <a:prstGeom prst="rect">
            <a:avLst/>
          </a:prstGeom>
          <a:noFill/>
        </p:spPr>
        <p:txBody>
          <a:bodyPr wrap="square" numCol="1">
            <a:spAutoFit/>
          </a:bodyPr>
          <a:lstStyle/>
          <a:p>
            <a:pPr>
              <a:lnSpc>
                <a:spcPct val="300000"/>
              </a:lnSpc>
            </a:pPr>
            <a:r>
              <a:rPr lang="vi-VN" altLang="ko-KR" sz="1200" b="1" dirty="0">
                <a:latin typeface="Arial" panose="020B0604020202020204" pitchFamily="34" charset="0"/>
                <a:cs typeface="Arial" panose="020B0604020202020204" pitchFamily="34" charset="0"/>
              </a:rPr>
              <a:t>Link</a:t>
            </a:r>
            <a:r>
              <a:rPr lang="en-US" altLang="ko-KR" sz="1200" b="1" dirty="0">
                <a:latin typeface="Arial" panose="020B0604020202020204" pitchFamily="34" charset="0"/>
                <a:cs typeface="Arial" panose="020B0604020202020204" pitchFamily="34" charset="0"/>
              </a:rPr>
              <a:t>*</a:t>
            </a:r>
          </a:p>
          <a:p>
            <a:pPr>
              <a:lnSpc>
                <a:spcPct val="150000"/>
              </a:lnSpc>
            </a:pPr>
            <a:r>
              <a:rPr lang="ko-KR" altLang="en-US" sz="1200" b="1" dirty="0">
                <a:latin typeface="Arial" panose="020B0604020202020204" pitchFamily="34" charset="0"/>
                <a:cs typeface="Arial" panose="020B0604020202020204" pitchFamily="34" charset="0"/>
              </a:rPr>
              <a:t>광운대학교 </a:t>
            </a:r>
            <a:endParaRPr lang="en-US" altLang="ko-KR" sz="1200" b="1" dirty="0">
              <a:latin typeface="Arial" panose="020B0604020202020204" pitchFamily="34" charset="0"/>
              <a:cs typeface="Arial" panose="020B0604020202020204" pitchFamily="34" charset="0"/>
            </a:endParaRPr>
          </a:p>
          <a:p>
            <a:pPr>
              <a:lnSpc>
                <a:spcPct val="150000"/>
              </a:lnSpc>
            </a:pPr>
            <a:r>
              <a:rPr lang="vi-VN" altLang="ko-KR" sz="1200" dirty="0">
                <a:latin typeface="Arial" panose="020B0604020202020204" pitchFamily="34" charset="0"/>
                <a:cs typeface="Arial" panose="020B0604020202020204" pitchFamily="34" charset="0"/>
              </a:rPr>
              <a:t>Video giới thiệu trường : </a:t>
            </a:r>
            <a:r>
              <a:rPr lang="en-US" altLang="ko-KR" sz="1200" dirty="0">
                <a:latin typeface="Arial" panose="020B0604020202020204" pitchFamily="34" charset="0"/>
                <a:cs typeface="Arial" panose="020B0604020202020204" pitchFamily="34" charset="0"/>
                <a:hlinkClick r:id="rId2"/>
              </a:rPr>
              <a:t>https://www.youtube.com/watch?v=2VUtE-u-7k4&amp;t=27s</a:t>
            </a:r>
            <a:r>
              <a:rPr lang="en-US" altLang="ko-KR" sz="1200" dirty="0">
                <a:latin typeface="Arial" panose="020B0604020202020204" pitchFamily="34" charset="0"/>
                <a:cs typeface="Arial" panose="020B0604020202020204" pitchFamily="34" charset="0"/>
              </a:rPr>
              <a:t> </a:t>
            </a:r>
          </a:p>
          <a:p>
            <a:pPr>
              <a:lnSpc>
                <a:spcPct val="150000"/>
              </a:lnSpc>
            </a:pPr>
            <a:r>
              <a:rPr lang="vi-VN" altLang="ko-KR" sz="1200" dirty="0">
                <a:latin typeface="Arial" panose="020B0604020202020204" pitchFamily="34" charset="0"/>
                <a:cs typeface="Arial" panose="020B0604020202020204" pitchFamily="34" charset="0"/>
              </a:rPr>
              <a:t>Bản đồ hướng dẫn Campus : </a:t>
            </a:r>
            <a:r>
              <a:rPr lang="en-US" altLang="ko-KR" sz="1200" dirty="0">
                <a:latin typeface="Arial" panose="020B0604020202020204" pitchFamily="34" charset="0"/>
                <a:cs typeface="Arial" panose="020B0604020202020204" pitchFamily="34" charset="0"/>
                <a:hlinkClick r:id="rId3"/>
              </a:rPr>
              <a:t>https://www.kw.ac.kr/ko/tour/tour01.jsp</a:t>
            </a:r>
            <a:endParaRPr lang="en-US" altLang="ko-KR" sz="1200" dirty="0">
              <a:latin typeface="Arial" panose="020B0604020202020204" pitchFamily="34" charset="0"/>
              <a:cs typeface="Arial" panose="020B0604020202020204" pitchFamily="34" charset="0"/>
            </a:endParaRPr>
          </a:p>
          <a:p>
            <a:pPr>
              <a:lnSpc>
                <a:spcPct val="150000"/>
              </a:lnSpc>
            </a:pPr>
            <a:r>
              <a:rPr lang="vi-VN" altLang="ko-KR" sz="1200" dirty="0">
                <a:cs typeface="Arial" panose="020B0604020202020204" pitchFamily="34" charset="0"/>
              </a:rPr>
              <a:t>Triết lý giáo dục và phương châm của người sáng lập</a:t>
            </a:r>
            <a:r>
              <a:rPr lang="ko-KR" altLang="en-US" sz="12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hlinkClick r:id="rId4"/>
              </a:rPr>
              <a:t>https://www.kw.ac.kr/ko/life/ideology02.jsp</a:t>
            </a:r>
            <a:endParaRPr lang="en-US" altLang="ko-KR" sz="1200" dirty="0">
              <a:latin typeface="Arial" panose="020B0604020202020204" pitchFamily="34" charset="0"/>
              <a:cs typeface="Arial" panose="020B0604020202020204" pitchFamily="34" charset="0"/>
            </a:endParaRPr>
          </a:p>
          <a:p>
            <a:r>
              <a:rPr lang="vi-VN" altLang="ko-KR" sz="1200" dirty="0">
                <a:cs typeface="Arial" panose="020B0604020202020204" pitchFamily="34" charset="0"/>
              </a:rPr>
              <a:t>Giới thiệu về văn phòng quốc tế sinh viên</a:t>
            </a:r>
            <a:r>
              <a:rPr lang="en-US" altLang="ko-KR" sz="12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hlinkClick r:id="rId5"/>
              </a:rPr>
              <a:t>https://www.kw.ac.kr/ko/department/admin12.jsp</a:t>
            </a:r>
            <a:endParaRPr lang="en-US" altLang="ko-KR" sz="1200" dirty="0">
              <a:latin typeface="Arial" panose="020B0604020202020204" pitchFamily="34" charset="0"/>
              <a:cs typeface="Arial" panose="020B0604020202020204" pitchFamily="34" charset="0"/>
            </a:endParaRPr>
          </a:p>
          <a:p>
            <a:endParaRPr lang="en-US" altLang="ko-KR" sz="1200" b="1" dirty="0">
              <a:latin typeface="Arial" panose="020B0604020202020204" pitchFamily="34" charset="0"/>
              <a:cs typeface="Arial" panose="020B0604020202020204" pitchFamily="34" charset="0"/>
            </a:endParaRPr>
          </a:p>
          <a:p>
            <a:r>
              <a:rPr lang="vi-VN" altLang="ko-KR" sz="1200" b="1" dirty="0">
                <a:latin typeface="Arial" panose="020B0604020202020204" pitchFamily="34" charset="0"/>
                <a:cs typeface="Arial" panose="020B0604020202020204" pitchFamily="34" charset="0"/>
              </a:rPr>
              <a:t>Lịch trình học</a:t>
            </a:r>
            <a:r>
              <a:rPr lang="ko-KR" altLang="en-US" sz="1200" b="1" dirty="0">
                <a:latin typeface="Arial" panose="020B0604020202020204" pitchFamily="34" charset="0"/>
                <a:cs typeface="Arial" panose="020B0604020202020204" pitchFamily="34" charset="0"/>
              </a:rPr>
              <a:t> </a:t>
            </a:r>
            <a:endParaRPr lang="en-US" altLang="ko-KR" sz="1200" b="1" dirty="0">
              <a:latin typeface="Arial" panose="020B0604020202020204" pitchFamily="34" charset="0"/>
              <a:cs typeface="Arial" panose="020B0604020202020204" pitchFamily="34" charset="0"/>
            </a:endParaRPr>
          </a:p>
          <a:p>
            <a:pPr>
              <a:lnSpc>
                <a:spcPct val="150000"/>
              </a:lnSpc>
            </a:pPr>
            <a:r>
              <a:rPr lang="vi-VN" altLang="ko-KR" sz="1200" dirty="0">
                <a:latin typeface="Arial" panose="020B0604020202020204" pitchFamily="34" charset="0"/>
                <a:cs typeface="Arial" panose="020B0604020202020204" pitchFamily="34" charset="0"/>
              </a:rPr>
              <a:t>Lịch trình năm học</a:t>
            </a:r>
            <a:r>
              <a:rPr lang="ko-KR" altLang="en-US" sz="12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hlinkClick r:id="rId6"/>
              </a:rPr>
              <a:t>https://www.kw.ac.kr/ko/life/bachelor_calendar.jsp</a:t>
            </a:r>
            <a:r>
              <a:rPr lang="en-US" altLang="ko-KR" sz="1200" dirty="0">
                <a:latin typeface="Arial" panose="020B0604020202020204" pitchFamily="34" charset="0"/>
                <a:cs typeface="Arial" panose="020B0604020202020204" pitchFamily="34" charset="0"/>
              </a:rPr>
              <a:t> </a:t>
            </a:r>
          </a:p>
          <a:p>
            <a:pPr>
              <a:lnSpc>
                <a:spcPct val="150000"/>
              </a:lnSpc>
            </a:pPr>
            <a:r>
              <a:rPr lang="en-US" altLang="ko-KR" sz="1200" dirty="0" err="1">
                <a:latin typeface="Arial" panose="020B0604020202020204" pitchFamily="34" charset="0"/>
                <a:cs typeface="Arial" panose="020B0604020202020204" pitchFamily="34" charset="0"/>
              </a:rPr>
              <a:t>Hướng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dẫn</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đăng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ký</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học</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đa</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ngành</a:t>
            </a:r>
            <a:r>
              <a:rPr lang="en-US" altLang="ko-KR" sz="12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hlinkClick r:id="rId7"/>
              </a:rPr>
              <a:t>www.kw.ac.kr/ko/life/notice.jsp?BoardMode=view&amp;DUID=35118</a:t>
            </a:r>
            <a:endParaRPr lang="ko-KR" altLang="en-US" sz="1200" dirty="0">
              <a:latin typeface="Arial" panose="020B0604020202020204" pitchFamily="34" charset="0"/>
              <a:cs typeface="Arial" panose="020B0604020202020204" pitchFamily="34" charset="0"/>
            </a:endParaRPr>
          </a:p>
          <a:p>
            <a:pPr>
              <a:lnSpc>
                <a:spcPct val="150000"/>
              </a:lnSpc>
            </a:pPr>
            <a:r>
              <a:rPr lang="en-US" altLang="ko-KR" sz="1200" dirty="0" err="1">
                <a:latin typeface="Arial" panose="020B0604020202020204" pitchFamily="34" charset="0"/>
                <a:cs typeface="Arial" panose="020B0604020202020204" pitchFamily="34" charset="0"/>
              </a:rPr>
              <a:t>Chương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trình</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học</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môn</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dành</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riêng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cho</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người</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nước</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ngoài</a:t>
            </a:r>
            <a:r>
              <a:rPr lang="en-US" altLang="ko-KR" sz="1200" dirty="0">
                <a:latin typeface="Arial" panose="020B0604020202020204" pitchFamily="34" charset="0"/>
                <a:cs typeface="Arial" panose="020B0604020202020204" pitchFamily="34" charset="0"/>
              </a:rPr>
              <a:t> ( </a:t>
            </a:r>
            <a:r>
              <a:rPr lang="en-US" altLang="ko-KR" sz="1200" dirty="0" err="1">
                <a:latin typeface="Arial" panose="020B0604020202020204" pitchFamily="34" charset="0"/>
                <a:cs typeface="Arial" panose="020B0604020202020204" pitchFamily="34" charset="0"/>
              </a:rPr>
              <a:t>Môn</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tiếng</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Hàn</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bắt</a:t>
            </a:r>
            <a:r>
              <a:rPr lang="en-US" altLang="ko-KR" sz="1200" dirty="0">
                <a:latin typeface="Arial" panose="020B0604020202020204" pitchFamily="34" charset="0"/>
                <a:cs typeface="Arial" panose="020B0604020202020204" pitchFamily="34" charset="0"/>
              </a:rPr>
              <a:t> </a:t>
            </a:r>
            <a:r>
              <a:rPr lang="en-US" altLang="ko-KR" sz="1200" dirty="0" err="1">
                <a:latin typeface="Arial" panose="020B0604020202020204" pitchFamily="34" charset="0"/>
                <a:cs typeface="Arial" panose="020B0604020202020204" pitchFamily="34" charset="0"/>
              </a:rPr>
              <a:t>buộc</a:t>
            </a:r>
            <a:r>
              <a:rPr lang="en-US" altLang="ko-KR" sz="1200" dirty="0">
                <a:latin typeface="Arial" panose="020B0604020202020204" pitchFamily="34" charset="0"/>
                <a:cs typeface="Arial" panose="020B0604020202020204" pitchFamily="34" charset="0"/>
              </a:rPr>
              <a:t> )</a:t>
            </a:r>
            <a:r>
              <a:rPr lang="ko-KR" altLang="en-US" sz="12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hlinkClick r:id="rId8"/>
              </a:rPr>
              <a:t>https://www.kw.ac.kr/ko/life/notice.jsp?BoardMode=view&amp;DUID=35205</a:t>
            </a:r>
            <a:endParaRPr lang="en-US" altLang="ko-KR" sz="1200" dirty="0">
              <a:latin typeface="Arial" panose="020B0604020202020204" pitchFamily="34" charset="0"/>
              <a:cs typeface="Arial" panose="020B0604020202020204" pitchFamily="34" charset="0"/>
            </a:endParaRPr>
          </a:p>
          <a:p>
            <a:r>
              <a:rPr lang="vi-VN" altLang="ko-KR" sz="1200" dirty="0">
                <a:latin typeface="Arial" panose="020B0604020202020204" pitchFamily="34" charset="0"/>
                <a:cs typeface="Arial" panose="020B0604020202020204" pitchFamily="34" charset="0"/>
              </a:rPr>
              <a:t>( Danh sách môn học dành riêng cho người nước ngoài )</a:t>
            </a:r>
            <a:r>
              <a:rPr lang="ko-KR" altLang="en-US" sz="1200" dirty="0">
                <a:latin typeface="Arial" panose="020B0604020202020204" pitchFamily="34" charset="0"/>
                <a:cs typeface="Arial" panose="020B0604020202020204" pitchFamily="34" charset="0"/>
              </a:rPr>
              <a:t> </a:t>
            </a:r>
            <a:r>
              <a:rPr lang="ko-KR" altLang="en-US" sz="1200" dirty="0">
                <a:latin typeface="Arial" panose="020B0604020202020204" pitchFamily="34" charset="0"/>
                <a:cs typeface="Arial" panose="020B0604020202020204" pitchFamily="34" charset="0"/>
                <a:hlinkClick r:id="rId9"/>
              </a:rPr>
              <a:t>https://www.kw.ac.kr/ko/life/notice.jsp?BoardMode=view&amp;DUID=35178</a:t>
            </a:r>
            <a:endParaRPr lang="en-US" altLang="ko-KR" sz="1200" dirty="0">
              <a:latin typeface="Arial" panose="020B0604020202020204" pitchFamily="34" charset="0"/>
              <a:cs typeface="Arial" panose="020B0604020202020204" pitchFamily="34" charset="0"/>
            </a:endParaRPr>
          </a:p>
          <a:p>
            <a:endParaRPr lang="en-US" altLang="ko-KR" sz="1200" b="1" dirty="0">
              <a:latin typeface="Arial" panose="020B0604020202020204" pitchFamily="34" charset="0"/>
              <a:cs typeface="Arial" panose="020B0604020202020204" pitchFamily="34" charset="0"/>
            </a:endParaRPr>
          </a:p>
          <a:p>
            <a:r>
              <a:rPr lang="vi-VN" altLang="ko-KR" sz="1200" b="1" dirty="0">
                <a:latin typeface="Arial" panose="020B0604020202020204" pitchFamily="34" charset="0"/>
                <a:cs typeface="Arial" panose="020B0604020202020204" pitchFamily="34" charset="0"/>
              </a:rPr>
              <a:t>Sử dụng KLAS &amp; Trang chủ</a:t>
            </a:r>
            <a:endParaRPr lang="en-US" altLang="ko-KR" sz="1200" b="1" dirty="0">
              <a:latin typeface="Arial" panose="020B0604020202020204" pitchFamily="34" charset="0"/>
              <a:cs typeface="Arial" panose="020B0604020202020204" pitchFamily="34" charset="0"/>
            </a:endParaRPr>
          </a:p>
          <a:p>
            <a:r>
              <a:rPr lang="vi-VN" altLang="ko-KR" sz="1200" dirty="0">
                <a:latin typeface="Arial" panose="020B0604020202020204" pitchFamily="34" charset="0"/>
                <a:cs typeface="Arial" panose="020B0604020202020204" pitchFamily="34" charset="0"/>
              </a:rPr>
              <a:t>Hướng dẫn app KLAS </a:t>
            </a:r>
            <a:r>
              <a:rPr lang="en-US" altLang="ko-KR" sz="1200" dirty="0">
                <a:latin typeface="Arial" panose="020B0604020202020204" pitchFamily="34" charset="0"/>
                <a:cs typeface="Arial" panose="020B0604020202020204" pitchFamily="34" charset="0"/>
                <a:hlinkClick r:id="rId10"/>
              </a:rPr>
              <a:t>https://www.kw.ac.kr/ko/life/notice.jsp?BoardMode=view&amp;DUID=33603&amp;tpage=1&amp;searchKey=1&amp;searchVal=klas&amp;srCategoryId</a:t>
            </a:r>
            <a:endParaRPr lang="en-US" altLang="ko-KR" sz="1200" dirty="0">
              <a:latin typeface="Arial" panose="020B0604020202020204" pitchFamily="34" charset="0"/>
              <a:cs typeface="Arial" panose="020B0604020202020204" pitchFamily="34" charset="0"/>
            </a:endParaRPr>
          </a:p>
          <a:p>
            <a:endParaRPr lang="en-US" altLang="ko-KR" sz="1200" b="1" dirty="0">
              <a:latin typeface="Arial" panose="020B0604020202020204" pitchFamily="34" charset="0"/>
              <a:cs typeface="Arial" panose="020B0604020202020204" pitchFamily="34" charset="0"/>
            </a:endParaRPr>
          </a:p>
          <a:p>
            <a:r>
              <a:rPr lang="vi-VN" altLang="ko-KR" sz="1200" b="1" dirty="0">
                <a:latin typeface="Arial" panose="020B0604020202020204" pitchFamily="34" charset="0"/>
                <a:cs typeface="Arial" panose="020B0604020202020204" pitchFamily="34" charset="0"/>
              </a:rPr>
              <a:t>Đăng ký môn học</a:t>
            </a:r>
            <a:endParaRPr lang="en-US" altLang="ko-KR" sz="1200" b="1" dirty="0">
              <a:latin typeface="Arial" panose="020B0604020202020204" pitchFamily="34" charset="0"/>
              <a:cs typeface="Arial" panose="020B0604020202020204" pitchFamily="34" charset="0"/>
            </a:endParaRPr>
          </a:p>
          <a:p>
            <a:pPr>
              <a:lnSpc>
                <a:spcPct val="150000"/>
              </a:lnSpc>
            </a:pPr>
            <a:r>
              <a:rPr lang="vi-VN" altLang="ko-KR" sz="1200" dirty="0">
                <a:latin typeface="Arial" panose="020B0604020202020204" pitchFamily="34" charset="0"/>
                <a:cs typeface="Arial" panose="020B0604020202020204" pitchFamily="34" charset="0"/>
              </a:rPr>
              <a:t>Danh sách toàn bộ môn học </a:t>
            </a:r>
            <a:r>
              <a:rPr lang="en-US" altLang="ko-KR" sz="1200" dirty="0">
                <a:solidFill>
                  <a:srgbClr val="002060"/>
                </a:solidFill>
                <a:latin typeface="Arial" panose="020B0604020202020204" pitchFamily="34" charset="0"/>
                <a:cs typeface="Arial" panose="020B0604020202020204" pitchFamily="34" charset="0"/>
                <a:hlinkClick r:id="rId11"/>
              </a:rPr>
              <a:t>www.kw.ac.kr/ko/life/notice.jsp?BoardMode=view&amp;DUID=35176</a:t>
            </a:r>
            <a:endParaRPr lang="en-US" altLang="ko-KR" sz="1200" dirty="0">
              <a:solidFill>
                <a:srgbClr val="002060"/>
              </a:solidFill>
              <a:latin typeface="Arial" panose="020B0604020202020204" pitchFamily="34" charset="0"/>
              <a:cs typeface="Arial" panose="020B0604020202020204" pitchFamily="34" charset="0"/>
            </a:endParaRPr>
          </a:p>
          <a:p>
            <a:r>
              <a:rPr lang="vi-VN" altLang="ko-KR" sz="1200" dirty="0">
                <a:latin typeface="Arial" panose="020B0604020202020204" pitchFamily="34" charset="0"/>
                <a:cs typeface="Arial" panose="020B0604020202020204" pitchFamily="34" charset="0"/>
              </a:rPr>
              <a:t>Hướng dẫn đăng ký môn học </a:t>
            </a:r>
            <a:r>
              <a:rPr lang="en-US" altLang="ko-KR" sz="1200" dirty="0">
                <a:solidFill>
                  <a:srgbClr val="002060"/>
                </a:solidFill>
                <a:latin typeface="Arial" panose="020B0604020202020204" pitchFamily="34" charset="0"/>
                <a:cs typeface="Arial" panose="020B0604020202020204" pitchFamily="34" charset="0"/>
                <a:hlinkClick r:id="rId12"/>
              </a:rPr>
              <a:t>www.kw.ac.kr/ko/life/notice.jsp?BoardMode=view&amp;DUID=35178</a:t>
            </a:r>
            <a:endParaRPr lang="en-US" altLang="ko-KR" sz="1200" dirty="0">
              <a:solidFill>
                <a:srgbClr val="002060"/>
              </a:solidFill>
              <a:latin typeface="Arial" panose="020B0604020202020204" pitchFamily="34" charset="0"/>
              <a:cs typeface="Arial" panose="020B0604020202020204" pitchFamily="34" charset="0"/>
            </a:endParaRPr>
          </a:p>
          <a:p>
            <a:endParaRPr lang="en-US" altLang="ko-KR" sz="1200" b="1" dirty="0">
              <a:latin typeface="Arial" panose="020B0604020202020204" pitchFamily="34" charset="0"/>
              <a:cs typeface="Arial" panose="020B0604020202020204" pitchFamily="34" charset="0"/>
            </a:endParaRPr>
          </a:p>
          <a:p>
            <a:r>
              <a:rPr lang="vi-VN" altLang="ko-KR" sz="1200" b="1" dirty="0">
                <a:latin typeface="Arial" panose="020B0604020202020204" pitchFamily="34" charset="0"/>
                <a:cs typeface="Arial" panose="020B0604020202020204" pitchFamily="34" charset="0"/>
              </a:rPr>
              <a:t>Chế độ học bổng &amp; học phí</a:t>
            </a:r>
            <a:endParaRPr lang="en-US" altLang="ko-KR" sz="1200" b="1" dirty="0">
              <a:latin typeface="Arial" panose="020B0604020202020204" pitchFamily="34" charset="0"/>
              <a:cs typeface="Arial" panose="020B0604020202020204" pitchFamily="34" charset="0"/>
            </a:endParaRPr>
          </a:p>
          <a:p>
            <a:r>
              <a:rPr lang="vi-VN" altLang="ko-KR" sz="1200" dirty="0">
                <a:latin typeface="Arial" panose="020B0604020202020204" pitchFamily="34" charset="0"/>
                <a:cs typeface="Arial" panose="020B0604020202020204" pitchFamily="34" charset="0"/>
              </a:rPr>
              <a:t>Hướng dẫn đóng học </a:t>
            </a:r>
            <a:r>
              <a:rPr lang="en-US" altLang="ko-KR" sz="1200" dirty="0">
                <a:latin typeface="Arial" panose="020B0604020202020204" pitchFamily="34" charset="0"/>
                <a:cs typeface="Arial" panose="020B0604020202020204" pitchFamily="34" charset="0"/>
                <a:hlinkClick r:id="rId13"/>
              </a:rPr>
              <a:t>https://www.kw.ac.kr/ko/life/notice.jsp?BoardMode=view&amp;DUID=35236&amp;tpage=1&amp;searchKey=1&amp;searchVal=%EB%93%B1%EB%A1%9D&amp;srCategoryId</a:t>
            </a:r>
            <a:endParaRPr lang="en-US" altLang="ko-KR" sz="1200" dirty="0">
              <a:latin typeface="Arial" panose="020B0604020202020204" pitchFamily="34" charset="0"/>
              <a:cs typeface="Arial" panose="020B0604020202020204" pitchFamily="34" charset="0"/>
            </a:endParaRPr>
          </a:p>
          <a:p>
            <a:endParaRPr lang="en-US" altLang="ko-KR" sz="1200" b="1" dirty="0">
              <a:latin typeface="Arial" panose="020B0604020202020204" pitchFamily="34" charset="0"/>
              <a:cs typeface="Arial" panose="020B0604020202020204" pitchFamily="34" charset="0"/>
            </a:endParaRPr>
          </a:p>
          <a:p>
            <a:r>
              <a:rPr lang="vi-VN" altLang="ko-KR" sz="1200" b="1" dirty="0">
                <a:latin typeface="Arial" panose="020B0604020202020204" pitchFamily="34" charset="0"/>
                <a:cs typeface="Arial" panose="020B0604020202020204" pitchFamily="34" charset="0"/>
              </a:rPr>
              <a:t>Xuất nhập cảnh &amp; cư trú</a:t>
            </a:r>
            <a:endParaRPr lang="en-US" altLang="ko-KR" sz="1200" b="1" dirty="0">
              <a:latin typeface="Arial" panose="020B0604020202020204" pitchFamily="34" charset="0"/>
              <a:cs typeface="Arial" panose="020B0604020202020204" pitchFamily="34" charset="0"/>
            </a:endParaRPr>
          </a:p>
          <a:p>
            <a:pPr>
              <a:lnSpc>
                <a:spcPct val="150000"/>
              </a:lnSpc>
            </a:pPr>
            <a:r>
              <a:rPr lang="vi-VN" altLang="ko-KR" sz="1200" dirty="0">
                <a:latin typeface="Arial" panose="020B0604020202020204" pitchFamily="34" charset="0"/>
                <a:cs typeface="Arial" panose="020B0604020202020204" pitchFamily="34" charset="0"/>
              </a:rPr>
              <a:t>Đăng ký thẻ người nước ngoài </a:t>
            </a:r>
            <a:r>
              <a:rPr lang="en-US" altLang="ko-KR" sz="1200" dirty="0">
                <a:latin typeface="Arial" panose="020B0604020202020204" pitchFamily="34" charset="0"/>
                <a:cs typeface="Arial" panose="020B0604020202020204" pitchFamily="34" charset="0"/>
                <a:hlinkClick r:id="rId14"/>
              </a:rPr>
              <a:t>www.hikorea.go.kr</a:t>
            </a:r>
            <a:endParaRPr lang="en-US" altLang="ko-KR" sz="1200" dirty="0">
              <a:latin typeface="Arial" panose="020B0604020202020204" pitchFamily="34" charset="0"/>
              <a:cs typeface="Arial" panose="020B0604020202020204" pitchFamily="34" charset="0"/>
            </a:endParaRPr>
          </a:p>
          <a:p>
            <a:r>
              <a:rPr lang="vi-VN" altLang="ko-KR" sz="1200" dirty="0">
                <a:latin typeface="Arial" panose="020B0604020202020204" pitchFamily="34" charset="0"/>
                <a:cs typeface="Arial" panose="020B0604020202020204" pitchFamily="34" charset="0"/>
              </a:rPr>
              <a:t>Đăng ký làm thêm </a:t>
            </a:r>
            <a:r>
              <a:rPr lang="ko-KR" altLang="en-US" sz="1200" dirty="0">
                <a:latin typeface="Arial" panose="020B0604020202020204" pitchFamily="34" charset="0"/>
                <a:cs typeface="Arial" panose="020B0604020202020204" pitchFamily="34" charset="0"/>
                <a:hlinkClick r:id="rId15"/>
              </a:rPr>
              <a:t>https://www.kw.ac.kr/ko/life/notice.jsp?BoardMode=view&amp;DUID=33104</a:t>
            </a:r>
            <a:endParaRPr lang="ko-KR" altLang="en-US" sz="1200" dirty="0">
              <a:latin typeface="Arial" panose="020B0604020202020204" pitchFamily="34" charset="0"/>
              <a:cs typeface="Arial" panose="020B0604020202020204" pitchFamily="34" charset="0"/>
            </a:endParaRPr>
          </a:p>
          <a:p>
            <a:endParaRPr lang="en-US" altLang="ko-KR" sz="1200" dirty="0">
              <a:latin typeface="Arial" panose="020B0604020202020204" pitchFamily="34" charset="0"/>
              <a:cs typeface="Arial" panose="020B0604020202020204" pitchFamily="34" charset="0"/>
            </a:endParaRPr>
          </a:p>
          <a:p>
            <a:r>
              <a:rPr lang="vi-VN" altLang="ko-KR" sz="1200" b="1" dirty="0">
                <a:latin typeface="Arial" panose="020B0604020202020204" pitchFamily="34" charset="0"/>
                <a:cs typeface="Arial" panose="020B0604020202020204" pitchFamily="34" charset="0"/>
              </a:rPr>
              <a:t>Bảo hiểm dành cho du học sinh</a:t>
            </a:r>
            <a:endParaRPr lang="en-US" altLang="ko-KR" sz="1200" b="1" dirty="0">
              <a:latin typeface="Arial" panose="020B0604020202020204" pitchFamily="34" charset="0"/>
              <a:cs typeface="Arial" panose="020B0604020202020204" pitchFamily="34" charset="0"/>
            </a:endParaRPr>
          </a:p>
          <a:p>
            <a:r>
              <a:rPr lang="vi-VN" altLang="ko-KR" sz="1200" dirty="0">
                <a:latin typeface="Arial" panose="020B0604020202020204" pitchFamily="34" charset="0"/>
                <a:cs typeface="Arial" panose="020B0604020202020204" pitchFamily="34" charset="0"/>
              </a:rPr>
              <a:t>Video hướng dẫn bảo hiểm dành cho du học </a:t>
            </a:r>
            <a:r>
              <a:rPr lang="vi-VN" altLang="ko-KR" sz="1200" dirty="0" smtClean="0">
                <a:cs typeface="Arial" panose="020B0604020202020204" pitchFamily="34" charset="0"/>
              </a:rPr>
              <a:t>sinh</a:t>
            </a:r>
            <a:r>
              <a:rPr lang="en-US" altLang="ko-KR" sz="1200" dirty="0" smtClean="0">
                <a:cs typeface="Arial" panose="020B0604020202020204" pitchFamily="34" charset="0"/>
              </a:rPr>
              <a:t> </a:t>
            </a:r>
            <a:r>
              <a:rPr lang="vi-VN" altLang="ko-KR" sz="1200" dirty="0" smtClean="0">
                <a:cs typeface="Arial" panose="020B0604020202020204" pitchFamily="34" charset="0"/>
                <a:hlinkClick r:id="rId16"/>
              </a:rPr>
              <a:t>https</a:t>
            </a:r>
            <a:r>
              <a:rPr lang="vi-VN" altLang="ko-KR" sz="1200" dirty="0">
                <a:cs typeface="Arial" panose="020B0604020202020204" pitchFamily="34" charset="0"/>
                <a:hlinkClick r:id="rId16"/>
              </a:rPr>
              <a:t>://</a:t>
            </a:r>
            <a:r>
              <a:rPr lang="vi-VN" altLang="ko-KR" sz="1200" dirty="0" smtClean="0">
                <a:cs typeface="Arial" panose="020B0604020202020204" pitchFamily="34" charset="0"/>
                <a:hlinkClick r:id="rId16"/>
              </a:rPr>
              <a:t>youtu.be/Ls8Uy4P1mUs</a:t>
            </a:r>
            <a:endParaRPr lang="en-US" altLang="ko-KR" sz="1200" dirty="0" smtClean="0">
              <a:cs typeface="Arial" panose="020B0604020202020204" pitchFamily="34" charset="0"/>
            </a:endParaRPr>
          </a:p>
          <a:p>
            <a:endParaRPr lang="en-US" altLang="ko-KR" sz="1200" dirty="0">
              <a:solidFill>
                <a:srgbClr val="002060"/>
              </a:solidFill>
              <a:latin typeface="Arial" panose="020B0604020202020204" pitchFamily="34" charset="0"/>
              <a:cs typeface="Arial" panose="020B0604020202020204" pitchFamily="34" charset="0"/>
            </a:endParaRPr>
          </a:p>
          <a:p>
            <a:r>
              <a:rPr lang="en-US" altLang="ko-KR" sz="1200" b="1" dirty="0" err="1">
                <a:latin typeface="Arial" panose="020B0604020202020204" pitchFamily="34" charset="0"/>
                <a:cs typeface="Arial" panose="020B0604020202020204" pitchFamily="34" charset="0"/>
              </a:rPr>
              <a:t>Hoạt</a:t>
            </a:r>
            <a:r>
              <a:rPr lang="en-US" altLang="ko-KR" sz="1200" b="1" dirty="0">
                <a:latin typeface="Arial" panose="020B0604020202020204" pitchFamily="34" charset="0"/>
                <a:cs typeface="Arial" panose="020B0604020202020204" pitchFamily="34" charset="0"/>
              </a:rPr>
              <a:t> </a:t>
            </a:r>
            <a:r>
              <a:rPr lang="en-US" altLang="ko-KR" sz="1200" b="1" dirty="0" err="1">
                <a:latin typeface="Arial" panose="020B0604020202020204" pitchFamily="34" charset="0"/>
                <a:cs typeface="Arial" panose="020B0604020202020204" pitchFamily="34" charset="0"/>
              </a:rPr>
              <a:t>động</a:t>
            </a:r>
            <a:r>
              <a:rPr lang="en-US" altLang="ko-KR" sz="1200" b="1" dirty="0">
                <a:latin typeface="Arial" panose="020B0604020202020204" pitchFamily="34" charset="0"/>
                <a:cs typeface="Arial" panose="020B0604020202020204" pitchFamily="34" charset="0"/>
              </a:rPr>
              <a:t> </a:t>
            </a:r>
            <a:r>
              <a:rPr lang="en-US" altLang="ko-KR" sz="1200" b="1" dirty="0" err="1">
                <a:latin typeface="Arial" panose="020B0604020202020204" pitchFamily="34" charset="0"/>
                <a:cs typeface="Arial" panose="020B0604020202020204" pitchFamily="34" charset="0"/>
              </a:rPr>
              <a:t>đặc</a:t>
            </a:r>
            <a:r>
              <a:rPr lang="en-US" altLang="ko-KR" sz="1200" b="1" dirty="0">
                <a:latin typeface="Arial" panose="020B0604020202020204" pitchFamily="34" charset="0"/>
                <a:cs typeface="Arial" panose="020B0604020202020204" pitchFamily="34" charset="0"/>
              </a:rPr>
              <a:t> </a:t>
            </a:r>
            <a:r>
              <a:rPr lang="en-US" altLang="ko-KR" sz="1200" b="1" dirty="0" err="1">
                <a:latin typeface="Arial" panose="020B0604020202020204" pitchFamily="34" charset="0"/>
                <a:cs typeface="Arial" panose="020B0604020202020204" pitchFamily="34" charset="0"/>
              </a:rPr>
              <a:t>biệt</a:t>
            </a:r>
            <a:r>
              <a:rPr lang="en-US" altLang="ko-KR" sz="1200" b="1" dirty="0">
                <a:latin typeface="Arial" panose="020B0604020202020204" pitchFamily="34" charset="0"/>
                <a:cs typeface="Arial" panose="020B0604020202020204" pitchFamily="34" charset="0"/>
              </a:rPr>
              <a:t> </a:t>
            </a:r>
            <a:r>
              <a:rPr lang="en-US" altLang="ko-KR" sz="1200" b="1" dirty="0" err="1">
                <a:latin typeface="Arial" panose="020B0604020202020204" pitchFamily="34" charset="0"/>
                <a:cs typeface="Arial" panose="020B0604020202020204" pitchFamily="34" charset="0"/>
              </a:rPr>
              <a:t>cho</a:t>
            </a:r>
            <a:r>
              <a:rPr lang="en-US" altLang="ko-KR" sz="1200" b="1" dirty="0">
                <a:latin typeface="Arial" panose="020B0604020202020204" pitchFamily="34" charset="0"/>
                <a:cs typeface="Arial" panose="020B0604020202020204" pitchFamily="34" charset="0"/>
              </a:rPr>
              <a:t> du </a:t>
            </a:r>
            <a:r>
              <a:rPr lang="en-US" altLang="ko-KR" sz="1200" b="1" dirty="0" err="1">
                <a:latin typeface="Arial" panose="020B0604020202020204" pitchFamily="34" charset="0"/>
                <a:cs typeface="Arial" panose="020B0604020202020204" pitchFamily="34" charset="0"/>
              </a:rPr>
              <a:t>học</a:t>
            </a:r>
            <a:r>
              <a:rPr lang="en-US" altLang="ko-KR" sz="1200" b="1" dirty="0">
                <a:latin typeface="Arial" panose="020B0604020202020204" pitchFamily="34" charset="0"/>
                <a:cs typeface="Arial" panose="020B0604020202020204" pitchFamily="34" charset="0"/>
              </a:rPr>
              <a:t> </a:t>
            </a:r>
            <a:r>
              <a:rPr lang="en-US" altLang="ko-KR" sz="1200" b="1" dirty="0" err="1">
                <a:latin typeface="Arial" panose="020B0604020202020204" pitchFamily="34" charset="0"/>
                <a:cs typeface="Arial" panose="020B0604020202020204" pitchFamily="34" charset="0"/>
              </a:rPr>
              <a:t>sinh</a:t>
            </a:r>
            <a:endParaRPr lang="en-US" altLang="ko-KR" sz="1200" b="1" dirty="0">
              <a:latin typeface="Arial" panose="020B0604020202020204" pitchFamily="34" charset="0"/>
              <a:cs typeface="Arial" panose="020B0604020202020204" pitchFamily="34" charset="0"/>
            </a:endParaRPr>
          </a:p>
          <a:p>
            <a:r>
              <a:rPr lang="en-US" altLang="ko-KR" sz="1200" dirty="0">
                <a:latin typeface="Arial" panose="020B0604020202020204" pitchFamily="34" charset="0"/>
                <a:cs typeface="Arial" panose="020B0604020202020204" pitchFamily="34" charset="0"/>
              </a:rPr>
              <a:t>KIF </a:t>
            </a:r>
            <a:r>
              <a:rPr lang="en-US" altLang="ko-KR" sz="1200" dirty="0">
                <a:latin typeface="+mn-ea"/>
                <a:hlinkClick r:id="rId17"/>
              </a:rPr>
              <a:t>https://youtu.be/trWM_N0NlT4</a:t>
            </a:r>
            <a:endParaRPr lang="en-US" altLang="ko-KR"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8742558"/>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TotalTime>
  <Words>15417</Words>
  <Application>Microsoft Office PowerPoint</Application>
  <PresentationFormat>와이드스크린</PresentationFormat>
  <Paragraphs>2486</Paragraphs>
  <Slides>96</Slides>
  <Notes>63</Notes>
  <HiddenSlides>0</HiddenSlides>
  <MMClips>0</MMClips>
  <ScaleCrop>false</ScaleCrop>
  <HeadingPairs>
    <vt:vector size="6" baseType="variant">
      <vt:variant>
        <vt:lpstr>사용한 글꼴</vt:lpstr>
      </vt:variant>
      <vt:variant>
        <vt:i4>15</vt:i4>
      </vt:variant>
      <vt:variant>
        <vt:lpstr>테마</vt:lpstr>
      </vt:variant>
      <vt:variant>
        <vt:i4>1</vt:i4>
      </vt:variant>
      <vt:variant>
        <vt:lpstr>슬라이드 제목</vt:lpstr>
      </vt:variant>
      <vt:variant>
        <vt:i4>96</vt:i4>
      </vt:variant>
    </vt:vector>
  </HeadingPairs>
  <TitlesOfParts>
    <vt:vector size="112" baseType="lpstr">
      <vt:lpstr>Arial Unicode MS</vt:lpstr>
      <vt:lpstr>HY견명조</vt:lpstr>
      <vt:lpstr>inherit</vt:lpstr>
      <vt:lpstr>NanumSquare</vt:lpstr>
      <vt:lpstr>NanumSquare Bold</vt:lpstr>
      <vt:lpstr>NanumSquare ExtraBold</vt:lpstr>
      <vt:lpstr>굴림</vt:lpstr>
      <vt:lpstr>굴림체</vt:lpstr>
      <vt:lpstr>나눔바른고딕</vt:lpstr>
      <vt:lpstr>나눔스퀘어 Bold</vt:lpstr>
      <vt:lpstr>맑은 고딕</vt:lpstr>
      <vt:lpstr>바탕</vt:lpstr>
      <vt:lpstr>휴먼명조</vt:lpstr>
      <vt:lpstr>Arial</vt:lpstr>
      <vt:lpstr>Wingdings</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Hướng dẫn sử dụng trang chủ</vt:lpstr>
      <vt:lpstr>Hướng dẫn sử dụng trang chủ</vt:lpstr>
      <vt:lpstr>Hướng dẫn sử dụng trang chủ</vt:lpstr>
      <vt:lpstr>Hướng dẫn sử dụng trang chủ</vt:lpstr>
      <vt:lpstr>Hướng dẫn sử dụng trang chủ</vt:lpstr>
      <vt:lpstr>Hướng dẫn sử dụng trang chủ</vt:lpstr>
      <vt:lpstr>Hướng dẫn sử dụng trang chủ</vt:lpstr>
      <vt:lpstr>Hướng dẫn sử dụng trang chủ</vt:lpstr>
      <vt:lpstr>Hướng dẫn sử dụng KLAS</vt:lpstr>
      <vt:lpstr>Cách tìm mã số sinh viên</vt:lpstr>
      <vt:lpstr>Cách tìm mã số sinh viên</vt:lpstr>
      <vt:lpstr>Cách tìm mã số sinh viên</vt:lpstr>
      <vt:lpstr>PowerPoint 프레젠테이션</vt:lpstr>
      <vt:lpstr>Phương pháp đăng ký mật khẩu lần đầu tiên</vt:lpstr>
      <vt:lpstr>Liên quan đến bài giảng</vt:lpstr>
      <vt:lpstr>Liên quan đến bài giảng</vt:lpstr>
      <vt:lpstr>Liên quan đến bài giảng</vt:lpstr>
      <vt:lpstr>Liên quan đến bài giảng</vt:lpstr>
      <vt:lpstr>Liên quan đến bài giảng</vt:lpstr>
      <vt:lpstr>Liên quan đến bài giảng</vt:lpstr>
      <vt:lpstr>Liên quan đến bài giảng</vt:lpstr>
      <vt:lpstr>Liên quan đến bài giảng</vt:lpstr>
      <vt:lpstr>Liên quan đến bài giảng</vt:lpstr>
      <vt:lpstr>Liên quan đến bài giảng</vt:lpstr>
      <vt:lpstr>Liên quan đến học phí</vt:lpstr>
      <vt:lpstr>Liên quan đến học phí</vt:lpstr>
      <vt:lpstr>Liên quan đến học phí</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Đóng học phí dành cho sinh viên đang theo học</vt:lpstr>
      <vt:lpstr>Nộp học phí</vt:lpstr>
      <vt:lpstr>Hướng dẫn đóng học phí</vt:lpstr>
      <vt:lpstr>Cách nộp học phí</vt:lpstr>
      <vt:lpstr>PowerPoint 프레젠테이션</vt:lpstr>
      <vt:lpstr>PowerPoint 프레젠테이션</vt:lpstr>
      <vt:lpstr>Chế độ học bổng cho sinh viên đang theo học</vt:lpstr>
      <vt:lpstr>Chế độ học bổng cho sinh viên hệ đại học</vt:lpstr>
      <vt:lpstr>Học bổng thành tích ở trường</vt:lpstr>
      <vt:lpstr>PowerPoint 프레젠테이션</vt:lpstr>
      <vt:lpstr>Học bổng GKS (Global Korea Scholarship)</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한선애</dc:creator>
  <cp:lastModifiedBy>kw</cp:lastModifiedBy>
  <cp:revision>684</cp:revision>
  <cp:lastPrinted>2020-08-14T05:43:33Z</cp:lastPrinted>
  <dcterms:created xsi:type="dcterms:W3CDTF">2018-08-13T08:01:49Z</dcterms:created>
  <dcterms:modified xsi:type="dcterms:W3CDTF">2021-02-22T00:55:52Z</dcterms:modified>
</cp:coreProperties>
</file>