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709" r:id="rId2"/>
    <p:sldId id="739" r:id="rId3"/>
    <p:sldId id="740" r:id="rId4"/>
    <p:sldId id="741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276" y="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2DC26C-585D-4AD1-B9D9-E4A5531568B9}" type="datetimeFigureOut">
              <a:rPr lang="ko-KR" altLang="en-US" smtClean="0"/>
              <a:t>2024-02-21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072DE0-818B-4A49-9309-EEB9C2FA7C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3470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먼저 수강신청</a:t>
            </a:r>
            <a:r>
              <a:rPr lang="ko-KR" altLang="en-US" baseline="0" dirty="0"/>
              <a:t> 내용은</a:t>
            </a:r>
            <a:r>
              <a:rPr lang="ko-KR" altLang="en-US" dirty="0"/>
              <a:t> 홈페이지에서도 </a:t>
            </a:r>
            <a:r>
              <a:rPr lang="ko-KR" altLang="en-US" dirty="0" err="1"/>
              <a:t>확인할수있고</a:t>
            </a:r>
            <a:r>
              <a:rPr lang="en-US" altLang="ko-KR" dirty="0"/>
              <a:t>, </a:t>
            </a:r>
            <a:r>
              <a:rPr lang="ko-KR" altLang="en-US" dirty="0"/>
              <a:t>수강신청 방법은 첨부된 </a:t>
            </a:r>
            <a:r>
              <a:rPr lang="ko-KR" altLang="en-US" dirty="0" err="1"/>
              <a:t>파일중</a:t>
            </a:r>
            <a:r>
              <a:rPr lang="ko-KR" altLang="en-US" dirty="0"/>
              <a:t> </a:t>
            </a:r>
            <a:r>
              <a:rPr lang="en-US" altLang="ko-KR" dirty="0"/>
              <a:t>“</a:t>
            </a:r>
            <a:r>
              <a:rPr lang="ko-KR" altLang="en-US" dirty="0"/>
              <a:t>수강신청 안내 및 온라인 수강</a:t>
            </a:r>
            <a:r>
              <a:rPr lang="en-US" altLang="ko-KR" dirty="0"/>
              <a:t>” </a:t>
            </a:r>
            <a:r>
              <a:rPr lang="ko-KR" altLang="en-US" dirty="0"/>
              <a:t>에서 자세히 </a:t>
            </a:r>
            <a:r>
              <a:rPr lang="ko-KR" altLang="en-US" dirty="0" err="1"/>
              <a:t>확인하실수</a:t>
            </a:r>
            <a:r>
              <a:rPr lang="ko-KR" altLang="en-US" dirty="0"/>
              <a:t> 있습니다</a:t>
            </a:r>
            <a:r>
              <a:rPr lang="en-US" altLang="ko-KR" dirty="0"/>
              <a:t>. </a:t>
            </a:r>
            <a:r>
              <a:rPr lang="ko-KR" altLang="en-US" dirty="0"/>
              <a:t>수강신청은 아침 </a:t>
            </a:r>
            <a:r>
              <a:rPr lang="en-US" altLang="ko-KR" dirty="0"/>
              <a:t>10</a:t>
            </a:r>
            <a:r>
              <a:rPr lang="ko-KR" altLang="en-US" dirty="0"/>
              <a:t>시부터 오후 </a:t>
            </a:r>
            <a:r>
              <a:rPr lang="en-US" altLang="ko-KR" dirty="0"/>
              <a:t>4</a:t>
            </a:r>
            <a:r>
              <a:rPr lang="ko-KR" altLang="en-US" dirty="0"/>
              <a:t>시까지만 가능하니 </a:t>
            </a:r>
            <a:r>
              <a:rPr lang="ko-KR" altLang="en-US" dirty="0" err="1"/>
              <a:t>시간맞춰서</a:t>
            </a:r>
            <a:r>
              <a:rPr lang="ko-KR" altLang="en-US" dirty="0"/>
              <a:t> 신청해주세요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수강신청은 한국학생</a:t>
            </a:r>
            <a:r>
              <a:rPr lang="en-US" altLang="ko-KR" dirty="0"/>
              <a:t>,</a:t>
            </a:r>
            <a:r>
              <a:rPr lang="ko-KR" altLang="en-US" dirty="0"/>
              <a:t>외국학생 다 같이 하기에</a:t>
            </a:r>
            <a:r>
              <a:rPr lang="ko-KR" altLang="en-US" baseline="0" dirty="0"/>
              <a:t> 경쟁이 매우 치열하다는 점</a:t>
            </a:r>
            <a:endParaRPr lang="en-US" altLang="ko-KR" dirty="0"/>
          </a:p>
          <a:p>
            <a:r>
              <a:rPr lang="ko-KR" altLang="en-US" dirty="0"/>
              <a:t>기억해 두길 바라면서 </a:t>
            </a:r>
            <a:r>
              <a:rPr lang="ko-KR" altLang="en-US" dirty="0" err="1"/>
              <a:t>수업은미리</a:t>
            </a:r>
            <a:r>
              <a:rPr lang="ko-KR" altLang="en-US" dirty="0"/>
              <a:t> </a:t>
            </a:r>
            <a:r>
              <a:rPr lang="ko-KR" altLang="en-US" dirty="0" err="1"/>
              <a:t>즐겨찾기해놓으시기</a:t>
            </a:r>
            <a:r>
              <a:rPr lang="ko-KR" altLang="en-US" dirty="0"/>
              <a:t> 바랍니다</a:t>
            </a:r>
            <a:r>
              <a:rPr lang="en-US" altLang="ko-KR" dirty="0"/>
              <a:t>.</a:t>
            </a:r>
          </a:p>
          <a:p>
            <a:pPr defTabSz="914216">
              <a:defRPr/>
            </a:pPr>
            <a:endParaRPr lang="ko-KR" altLang="en-US" dirty="0"/>
          </a:p>
          <a:p>
            <a:endParaRPr lang="en-US" altLang="ko-KR" dirty="0"/>
          </a:p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16630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먼저 수강신청</a:t>
            </a:r>
            <a:r>
              <a:rPr lang="ko-KR" altLang="en-US" baseline="0" dirty="0"/>
              <a:t> 내용은</a:t>
            </a:r>
            <a:r>
              <a:rPr lang="ko-KR" altLang="en-US" dirty="0"/>
              <a:t> 홈페이지에서도 </a:t>
            </a:r>
            <a:r>
              <a:rPr lang="ko-KR" altLang="en-US" dirty="0" err="1"/>
              <a:t>확인할수있고</a:t>
            </a:r>
            <a:r>
              <a:rPr lang="en-US" altLang="ko-KR" dirty="0"/>
              <a:t>, </a:t>
            </a:r>
            <a:r>
              <a:rPr lang="ko-KR" altLang="en-US" dirty="0"/>
              <a:t>수강신청 방법은 첨부된 </a:t>
            </a:r>
            <a:r>
              <a:rPr lang="ko-KR" altLang="en-US" dirty="0" err="1"/>
              <a:t>파일중</a:t>
            </a:r>
            <a:r>
              <a:rPr lang="ko-KR" altLang="en-US" dirty="0"/>
              <a:t> </a:t>
            </a:r>
            <a:r>
              <a:rPr lang="en-US" altLang="ko-KR" dirty="0"/>
              <a:t>“</a:t>
            </a:r>
            <a:r>
              <a:rPr lang="ko-KR" altLang="en-US" dirty="0"/>
              <a:t>수강신청 안내 및 온라인 수강</a:t>
            </a:r>
            <a:r>
              <a:rPr lang="en-US" altLang="ko-KR" dirty="0"/>
              <a:t>” </a:t>
            </a:r>
            <a:r>
              <a:rPr lang="ko-KR" altLang="en-US" dirty="0"/>
              <a:t>에서 자세히 </a:t>
            </a:r>
            <a:r>
              <a:rPr lang="ko-KR" altLang="en-US" dirty="0" err="1"/>
              <a:t>확인하실수</a:t>
            </a:r>
            <a:r>
              <a:rPr lang="ko-KR" altLang="en-US" dirty="0"/>
              <a:t> 있습니다</a:t>
            </a:r>
            <a:r>
              <a:rPr lang="en-US" altLang="ko-KR" dirty="0"/>
              <a:t>. </a:t>
            </a:r>
            <a:r>
              <a:rPr lang="ko-KR" altLang="en-US" dirty="0"/>
              <a:t>수강신청은 아침 </a:t>
            </a:r>
            <a:r>
              <a:rPr lang="en-US" altLang="ko-KR" dirty="0"/>
              <a:t>10</a:t>
            </a:r>
            <a:r>
              <a:rPr lang="ko-KR" altLang="en-US" dirty="0"/>
              <a:t>시부터 오후 </a:t>
            </a:r>
            <a:r>
              <a:rPr lang="en-US" altLang="ko-KR" dirty="0"/>
              <a:t>4</a:t>
            </a:r>
            <a:r>
              <a:rPr lang="ko-KR" altLang="en-US" dirty="0"/>
              <a:t>시까지만 가능하니 </a:t>
            </a:r>
            <a:r>
              <a:rPr lang="ko-KR" altLang="en-US" dirty="0" err="1"/>
              <a:t>시간맞춰서</a:t>
            </a:r>
            <a:r>
              <a:rPr lang="ko-KR" altLang="en-US" dirty="0"/>
              <a:t> 신청해주세요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수강신청은 한국학생</a:t>
            </a:r>
            <a:r>
              <a:rPr lang="en-US" altLang="ko-KR" dirty="0"/>
              <a:t>,</a:t>
            </a:r>
            <a:r>
              <a:rPr lang="ko-KR" altLang="en-US" dirty="0"/>
              <a:t>외국학생 다 같이 하기에</a:t>
            </a:r>
            <a:r>
              <a:rPr lang="ko-KR" altLang="en-US" baseline="0" dirty="0"/>
              <a:t> 경쟁이 매우 치열하다는 점</a:t>
            </a:r>
            <a:endParaRPr lang="en-US" altLang="ko-KR" dirty="0"/>
          </a:p>
          <a:p>
            <a:r>
              <a:rPr lang="ko-KR" altLang="en-US" dirty="0"/>
              <a:t>기억해 두길 바라면서 </a:t>
            </a:r>
            <a:r>
              <a:rPr lang="ko-KR" altLang="en-US" dirty="0" err="1"/>
              <a:t>수업은미리</a:t>
            </a:r>
            <a:r>
              <a:rPr lang="ko-KR" altLang="en-US" dirty="0"/>
              <a:t> </a:t>
            </a:r>
            <a:r>
              <a:rPr lang="ko-KR" altLang="en-US" dirty="0" err="1"/>
              <a:t>즐겨찾기해놓으시기</a:t>
            </a:r>
            <a:r>
              <a:rPr lang="ko-KR" altLang="en-US" dirty="0"/>
              <a:t> 바랍니다</a:t>
            </a:r>
            <a:r>
              <a:rPr lang="en-US" altLang="ko-KR" dirty="0"/>
              <a:t>.</a:t>
            </a:r>
          </a:p>
          <a:p>
            <a:pPr defTabSz="914216">
              <a:defRPr/>
            </a:pPr>
            <a:endParaRPr lang="ko-KR" altLang="en-US" dirty="0"/>
          </a:p>
          <a:p>
            <a:endParaRPr lang="en-US" altLang="ko-KR" dirty="0"/>
          </a:p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1809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먼저 수강신청</a:t>
            </a:r>
            <a:r>
              <a:rPr lang="ko-KR" altLang="en-US" baseline="0" dirty="0"/>
              <a:t> 내용은</a:t>
            </a:r>
            <a:r>
              <a:rPr lang="ko-KR" altLang="en-US" dirty="0"/>
              <a:t> 홈페이지에서도 </a:t>
            </a:r>
            <a:r>
              <a:rPr lang="ko-KR" altLang="en-US" dirty="0" err="1"/>
              <a:t>확인할수있고</a:t>
            </a:r>
            <a:r>
              <a:rPr lang="en-US" altLang="ko-KR" dirty="0"/>
              <a:t>, </a:t>
            </a:r>
            <a:r>
              <a:rPr lang="ko-KR" altLang="en-US" dirty="0"/>
              <a:t>수강신청 방법은 첨부된 </a:t>
            </a:r>
            <a:r>
              <a:rPr lang="ko-KR" altLang="en-US" dirty="0" err="1"/>
              <a:t>파일중</a:t>
            </a:r>
            <a:r>
              <a:rPr lang="ko-KR" altLang="en-US" dirty="0"/>
              <a:t> </a:t>
            </a:r>
            <a:r>
              <a:rPr lang="en-US" altLang="ko-KR" dirty="0"/>
              <a:t>“</a:t>
            </a:r>
            <a:r>
              <a:rPr lang="ko-KR" altLang="en-US" dirty="0"/>
              <a:t>수강신청 안내 및 온라인 수강</a:t>
            </a:r>
            <a:r>
              <a:rPr lang="en-US" altLang="ko-KR" dirty="0"/>
              <a:t>” </a:t>
            </a:r>
            <a:r>
              <a:rPr lang="ko-KR" altLang="en-US" dirty="0"/>
              <a:t>에서 자세히 </a:t>
            </a:r>
            <a:r>
              <a:rPr lang="ko-KR" altLang="en-US" dirty="0" err="1"/>
              <a:t>확인하실수</a:t>
            </a:r>
            <a:r>
              <a:rPr lang="ko-KR" altLang="en-US" dirty="0"/>
              <a:t> 있습니다</a:t>
            </a:r>
            <a:r>
              <a:rPr lang="en-US" altLang="ko-KR" dirty="0"/>
              <a:t>. </a:t>
            </a:r>
            <a:r>
              <a:rPr lang="ko-KR" altLang="en-US" dirty="0"/>
              <a:t>수강신청은 아침 </a:t>
            </a:r>
            <a:r>
              <a:rPr lang="en-US" altLang="ko-KR" dirty="0"/>
              <a:t>10</a:t>
            </a:r>
            <a:r>
              <a:rPr lang="ko-KR" altLang="en-US" dirty="0"/>
              <a:t>시부터 오후 </a:t>
            </a:r>
            <a:r>
              <a:rPr lang="en-US" altLang="ko-KR" dirty="0"/>
              <a:t>4</a:t>
            </a:r>
            <a:r>
              <a:rPr lang="ko-KR" altLang="en-US" dirty="0"/>
              <a:t>시까지만 가능하니 </a:t>
            </a:r>
            <a:r>
              <a:rPr lang="ko-KR" altLang="en-US" dirty="0" err="1"/>
              <a:t>시간맞춰서</a:t>
            </a:r>
            <a:r>
              <a:rPr lang="ko-KR" altLang="en-US" dirty="0"/>
              <a:t> 신청해주세요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수강신청은 한국학생</a:t>
            </a:r>
            <a:r>
              <a:rPr lang="en-US" altLang="ko-KR" dirty="0"/>
              <a:t>,</a:t>
            </a:r>
            <a:r>
              <a:rPr lang="ko-KR" altLang="en-US" dirty="0"/>
              <a:t>외국학생 다 같이 하기에</a:t>
            </a:r>
            <a:r>
              <a:rPr lang="ko-KR" altLang="en-US" baseline="0" dirty="0"/>
              <a:t> 경쟁이 매우 치열하다는 점</a:t>
            </a:r>
            <a:endParaRPr lang="en-US" altLang="ko-KR" dirty="0"/>
          </a:p>
          <a:p>
            <a:r>
              <a:rPr lang="ko-KR" altLang="en-US" dirty="0"/>
              <a:t>기억해 두길 바라면서 </a:t>
            </a:r>
            <a:r>
              <a:rPr lang="ko-KR" altLang="en-US" dirty="0" err="1"/>
              <a:t>수업은미리</a:t>
            </a:r>
            <a:r>
              <a:rPr lang="ko-KR" altLang="en-US" dirty="0"/>
              <a:t> </a:t>
            </a:r>
            <a:r>
              <a:rPr lang="ko-KR" altLang="en-US" dirty="0" err="1"/>
              <a:t>즐겨찾기해놓으시기</a:t>
            </a:r>
            <a:r>
              <a:rPr lang="ko-KR" altLang="en-US" dirty="0"/>
              <a:t> 바랍니다</a:t>
            </a:r>
            <a:r>
              <a:rPr lang="en-US" altLang="ko-KR" dirty="0"/>
              <a:t>.</a:t>
            </a:r>
          </a:p>
          <a:p>
            <a:pPr defTabSz="914137">
              <a:defRPr/>
            </a:pPr>
            <a:endParaRPr lang="ko-KR" altLang="en-US" dirty="0"/>
          </a:p>
          <a:p>
            <a:endParaRPr lang="en-US" altLang="ko-KR" dirty="0"/>
          </a:p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16630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먼저 수강신청</a:t>
            </a:r>
            <a:r>
              <a:rPr lang="ko-KR" altLang="en-US" baseline="0" dirty="0"/>
              <a:t> 내용은</a:t>
            </a:r>
            <a:r>
              <a:rPr lang="ko-KR" altLang="en-US" dirty="0"/>
              <a:t> 홈페이지에서도 </a:t>
            </a:r>
            <a:r>
              <a:rPr lang="ko-KR" altLang="en-US" dirty="0" err="1"/>
              <a:t>확인할수있고</a:t>
            </a:r>
            <a:r>
              <a:rPr lang="en-US" altLang="ko-KR" dirty="0"/>
              <a:t>, </a:t>
            </a:r>
            <a:r>
              <a:rPr lang="ko-KR" altLang="en-US" dirty="0"/>
              <a:t>수강신청 방법은 첨부된 </a:t>
            </a:r>
            <a:r>
              <a:rPr lang="ko-KR" altLang="en-US" dirty="0" err="1"/>
              <a:t>파일중</a:t>
            </a:r>
            <a:r>
              <a:rPr lang="ko-KR" altLang="en-US" dirty="0"/>
              <a:t> </a:t>
            </a:r>
            <a:r>
              <a:rPr lang="en-US" altLang="ko-KR" dirty="0"/>
              <a:t>“</a:t>
            </a:r>
            <a:r>
              <a:rPr lang="ko-KR" altLang="en-US" dirty="0"/>
              <a:t>수강신청 안내 및 온라인 수강</a:t>
            </a:r>
            <a:r>
              <a:rPr lang="en-US" altLang="ko-KR" dirty="0"/>
              <a:t>” </a:t>
            </a:r>
            <a:r>
              <a:rPr lang="ko-KR" altLang="en-US" dirty="0"/>
              <a:t>에서 자세히 </a:t>
            </a:r>
            <a:r>
              <a:rPr lang="ko-KR" altLang="en-US" dirty="0" err="1"/>
              <a:t>확인하실수</a:t>
            </a:r>
            <a:r>
              <a:rPr lang="ko-KR" altLang="en-US" dirty="0"/>
              <a:t> 있습니다</a:t>
            </a:r>
            <a:r>
              <a:rPr lang="en-US" altLang="ko-KR" dirty="0"/>
              <a:t>. </a:t>
            </a:r>
            <a:r>
              <a:rPr lang="ko-KR" altLang="en-US" dirty="0"/>
              <a:t>수강신청은 아침 </a:t>
            </a:r>
            <a:r>
              <a:rPr lang="en-US" altLang="ko-KR" dirty="0"/>
              <a:t>10</a:t>
            </a:r>
            <a:r>
              <a:rPr lang="ko-KR" altLang="en-US" dirty="0"/>
              <a:t>시부터 오후 </a:t>
            </a:r>
            <a:r>
              <a:rPr lang="en-US" altLang="ko-KR" dirty="0"/>
              <a:t>4</a:t>
            </a:r>
            <a:r>
              <a:rPr lang="ko-KR" altLang="en-US" dirty="0"/>
              <a:t>시까지만 가능하니 </a:t>
            </a:r>
            <a:r>
              <a:rPr lang="ko-KR" altLang="en-US" dirty="0" err="1"/>
              <a:t>시간맞춰서</a:t>
            </a:r>
            <a:r>
              <a:rPr lang="ko-KR" altLang="en-US" dirty="0"/>
              <a:t> 신청해주세요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수강신청은 한국학생</a:t>
            </a:r>
            <a:r>
              <a:rPr lang="en-US" altLang="ko-KR" dirty="0"/>
              <a:t>,</a:t>
            </a:r>
            <a:r>
              <a:rPr lang="ko-KR" altLang="en-US" dirty="0"/>
              <a:t>외국학생 다 같이 하기에</a:t>
            </a:r>
            <a:r>
              <a:rPr lang="ko-KR" altLang="en-US" baseline="0" dirty="0"/>
              <a:t> 경쟁이 매우 치열하다는 점</a:t>
            </a:r>
            <a:endParaRPr lang="en-US" altLang="ko-KR" dirty="0"/>
          </a:p>
          <a:p>
            <a:r>
              <a:rPr lang="ko-KR" altLang="en-US" dirty="0"/>
              <a:t>기억해 두길 바라면서 </a:t>
            </a:r>
            <a:r>
              <a:rPr lang="ko-KR" altLang="en-US" dirty="0" err="1"/>
              <a:t>수업은미리</a:t>
            </a:r>
            <a:r>
              <a:rPr lang="ko-KR" altLang="en-US" dirty="0"/>
              <a:t> </a:t>
            </a:r>
            <a:r>
              <a:rPr lang="ko-KR" altLang="en-US" dirty="0" err="1"/>
              <a:t>즐겨찾기해놓으시기</a:t>
            </a:r>
            <a:r>
              <a:rPr lang="ko-KR" altLang="en-US" dirty="0"/>
              <a:t> 바랍니다</a:t>
            </a:r>
            <a:r>
              <a:rPr lang="en-US" altLang="ko-KR" dirty="0"/>
              <a:t>.</a:t>
            </a:r>
          </a:p>
          <a:p>
            <a:pPr defTabSz="914137">
              <a:defRPr/>
            </a:pPr>
            <a:endParaRPr lang="ko-KR" altLang="en-US" dirty="0"/>
          </a:p>
          <a:p>
            <a:endParaRPr lang="en-US" altLang="ko-KR" dirty="0"/>
          </a:p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5C2C-8FE6-400E-A9C3-9E7182DFFD96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180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3A94A83-0A31-471A-AC1B-D8C0CC56E2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93A6B9B-B951-43C2-8944-9843ECC0D9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C825FA1-BCA7-4F47-9293-6DAEFEA12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4A0C-E8A4-40A0-9522-8FA3132A1092}" type="datetimeFigureOut">
              <a:rPr lang="ko-KR" altLang="en-US" smtClean="0"/>
              <a:t>2024-02-21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46AB6AB-676F-4B57-AA03-886F67A5E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15C1F2F-2507-4C93-8673-D0376EB7A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F9B2-F3FE-4419-8A42-7DECA1CBEE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516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037B131-AA2D-4369-8534-13FD8F16D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BF77463-537E-4BCE-9863-AD43854719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EA5E624-7BD4-4FE9-9BD9-6C4D23160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4A0C-E8A4-40A0-9522-8FA3132A1092}" type="datetimeFigureOut">
              <a:rPr lang="ko-KR" altLang="en-US" smtClean="0"/>
              <a:t>2024-02-21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C6A3599-D496-445D-9204-D6E4F3776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E7C7E0A-3347-4366-B590-11AB3A120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F9B2-F3FE-4419-8A42-7DECA1CBEE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0109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A5D11D-DC40-45A1-BE31-75D056C33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EFFAB9A-9684-440F-9CA6-8B8184A1B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67791E7-2BB9-4E97-8488-32EC5805B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4A0C-E8A4-40A0-9522-8FA3132A1092}" type="datetimeFigureOut">
              <a:rPr lang="ko-KR" altLang="en-US" smtClean="0"/>
              <a:t>2024-02-21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B71C933-A982-449D-8687-222302150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2630D8F-02E8-45A4-9F4F-09988F0D4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F9B2-F3FE-4419-8A42-7DECA1CBEE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6750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847D2E-78B4-4266-8B30-3DCCCA329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07889D6-DB7E-462C-888E-9C010C02C5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E460A98-C0E5-4F08-AC0E-C9E6C3FD1B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E469FEF-5399-4223-B8FA-C2EEA28BD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4A0C-E8A4-40A0-9522-8FA3132A1092}" type="datetimeFigureOut">
              <a:rPr lang="ko-KR" altLang="en-US" smtClean="0"/>
              <a:t>2024-02-21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ECB5F81-0BD8-458C-9E87-566857071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A52BB53-31DC-42AF-8949-A64DB2073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F9B2-F3FE-4419-8A42-7DECA1CBEE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7712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4AF829-E3C1-46B0-B51B-B8098B4B7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DEBB66E-9DF2-4B84-B265-C3A0ABF3A4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63258B2-DDF8-45FA-89CB-FB8F559A34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A3CB1A60-1702-4BB8-A626-4A3329B5CF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818C927-8603-44BF-A8CE-1567D5A0CF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9631A44-CCBA-40C5-9182-1CCCCEA7E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4A0C-E8A4-40A0-9522-8FA3132A1092}" type="datetimeFigureOut">
              <a:rPr lang="ko-KR" altLang="en-US" smtClean="0"/>
              <a:t>2024-02-21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034992F-D07D-4AE4-87CF-F3C13A157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3A8159E-7A5A-4F70-8654-B45D59BBE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F9B2-F3FE-4419-8A42-7DECA1CBEE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304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A75CE4-241F-42D8-BFA4-DE194F12D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6415173-8B70-4B3D-8B7F-5DEC3C0A8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4A0C-E8A4-40A0-9522-8FA3132A1092}" type="datetimeFigureOut">
              <a:rPr lang="ko-KR" altLang="en-US" smtClean="0"/>
              <a:t>2024-02-21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683B34E-DCA7-457E-A2E8-66B859060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ECF9755-7C84-49DC-AC99-4E2977B5D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F9B2-F3FE-4419-8A42-7DECA1CBEE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1159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441B6D7-1DCC-4B59-9152-E589408DCD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4A0C-E8A4-40A0-9522-8FA3132A1092}" type="datetimeFigureOut">
              <a:rPr lang="ko-KR" altLang="en-US" smtClean="0"/>
              <a:t>2024-02-21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C2EAB42-FC16-4ACA-8508-9E3AD27F1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523F498-018F-4CB1-AAD8-3FE0E8FB2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F9B2-F3FE-4419-8A42-7DECA1CBEE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6536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D5B1E8-08D3-4B03-AB9B-2CF3151AD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848D5D4-22E8-477A-B323-309C2F37B2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DB6AF84-1903-4736-A898-40861577ED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F153774-95AC-49CE-8B0B-A34C11B2E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4A0C-E8A4-40A0-9522-8FA3132A1092}" type="datetimeFigureOut">
              <a:rPr lang="ko-KR" altLang="en-US" smtClean="0"/>
              <a:t>2024-02-21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D3F6B8B-ECA9-47EE-B02F-B4591DCEC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99BD4B6-7957-4103-8999-CB70C8683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F9B2-F3FE-4419-8A42-7DECA1CBEE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4906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0F01A7-E590-41A3-848E-D12EFE4A6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95A9A51-9FC7-4BE7-B6BC-4628ECB257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88D2343-D789-47BE-BC11-7A1672C3E2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1BF9AD9-3FA9-4912-8EFD-6C51C1D96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4A0C-E8A4-40A0-9522-8FA3132A1092}" type="datetimeFigureOut">
              <a:rPr lang="ko-KR" altLang="en-US" smtClean="0"/>
              <a:t>2024-02-21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6F195D-CD68-4177-A435-15DCE09B1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302477B-1852-4668-82AF-BB34BABA6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F9B2-F3FE-4419-8A42-7DECA1CBEE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7758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4D4E8B-F6C4-4C87-B59C-5D4697D6D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68B079E-D0AE-4ADC-B72F-85561A67C6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1C7EBDB-B931-42FF-9C19-F0CDD4563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4A0C-E8A4-40A0-9522-8FA3132A1092}" type="datetimeFigureOut">
              <a:rPr lang="ko-KR" altLang="en-US" smtClean="0"/>
              <a:t>2024-02-21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FFBE81D-CE7F-47E3-B53B-C74BBC145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3B19E70-3D35-45A6-A2C8-EA880BC65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F9B2-F3FE-4419-8A42-7DECA1CBEE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3520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D83573F-D382-4C26-ADA1-FF8AA7713E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5A27E4D-97FC-422F-B822-630BD01DFE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153AC44-E553-4FC8-899F-C76AA3E9F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4A0C-E8A4-40A0-9522-8FA3132A1092}" type="datetimeFigureOut">
              <a:rPr lang="ko-KR" altLang="en-US" smtClean="0"/>
              <a:t>2024-02-21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591356A-AEAD-4479-944E-BD18F06B4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DB6F9CD-AFCD-4DBC-86F6-59FD7A061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F9B2-F3FE-4419-8A42-7DECA1CBEE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0414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2035C92A-7E1B-4413-BDBA-E691265D8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D87CFDD-D0FE-4711-93D3-2D3CE97B3E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5BBF8F1-69B9-4D3E-B22A-0DAE0D4328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E4A0C-E8A4-40A0-9522-8FA3132A1092}" type="datetimeFigureOut">
              <a:rPr lang="ko-KR" altLang="en-US" smtClean="0"/>
              <a:t>2024-02-21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877D019-3F2C-438F-8D64-483AB26FA1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9D650BB-3F2D-4D71-A1BE-5FA2BECBCA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3F9B2-F3FE-4419-8A42-7DECA1CBEE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9652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130628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1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3" name="그룹 2"/>
          <p:cNvGrpSpPr/>
          <p:nvPr/>
        </p:nvGrpSpPr>
        <p:grpSpPr>
          <a:xfrm>
            <a:off x="8327776" y="-76668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7314A81-06CB-4E87-9C3A-A7BF650D1200}"/>
              </a:ext>
            </a:extLst>
          </p:cNvPr>
          <p:cNvSpPr txBox="1"/>
          <p:nvPr/>
        </p:nvSpPr>
        <p:spPr>
          <a:xfrm>
            <a:off x="166592" y="158382"/>
            <a:ext cx="4390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rgbClr val="8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Online</a:t>
            </a:r>
            <a:r>
              <a:rPr lang="ko-KR" altLang="en-US" sz="2800" b="1" dirty="0">
                <a:solidFill>
                  <a:srgbClr val="8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b="1" dirty="0">
                <a:solidFill>
                  <a:srgbClr val="8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Lecture</a:t>
            </a:r>
            <a:r>
              <a:rPr lang="ko-KR" altLang="en-US" sz="2800" b="1" dirty="0">
                <a:solidFill>
                  <a:srgbClr val="8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b="1" dirty="0">
                <a:solidFill>
                  <a:srgbClr val="8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Guide</a:t>
            </a:r>
            <a:endParaRPr lang="ko-KR" altLang="en-US" sz="2800" b="1" dirty="0">
              <a:solidFill>
                <a:srgbClr val="8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C9EBE8-F017-4B01-8FEF-C169289BC2F1}"/>
              </a:ext>
            </a:extLst>
          </p:cNvPr>
          <p:cNvSpPr txBox="1"/>
          <p:nvPr/>
        </p:nvSpPr>
        <p:spPr>
          <a:xfrm>
            <a:off x="310392" y="714635"/>
            <a:ext cx="11184921" cy="3738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1.  Course operation method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    A. 2024 Spring Semester course operation method: In-person class</a:t>
            </a:r>
            <a:endParaRPr lang="ko-KR" altLang="en-US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    </a:t>
            </a:r>
            <a:r>
              <a:rPr lang="en-US" altLang="ko-KR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B. Exceptions: Subjects selected by the Institute of College Education Innovation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※ The principles of course operation are subject to change depending on the COVID-19 situation.</a:t>
            </a: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</p:txBody>
      </p:sp>
      <p:graphicFrame>
        <p:nvGraphicFramePr>
          <p:cNvPr id="4" name="표 5">
            <a:extLst>
              <a:ext uri="{FF2B5EF4-FFF2-40B4-BE49-F238E27FC236}">
                <a16:creationId xmlns:a16="http://schemas.microsoft.com/office/drawing/2014/main" id="{DCF7C6BC-AD4C-4BAF-B08F-8C6787D2DAC0}"/>
              </a:ext>
            </a:extLst>
          </p:cNvPr>
          <p:cNvGraphicFramePr>
            <a:graphicFrameLocks noGrp="1"/>
          </p:cNvGraphicFramePr>
          <p:nvPr/>
        </p:nvGraphicFramePr>
        <p:xfrm>
          <a:off x="1007872" y="2699262"/>
          <a:ext cx="8127999" cy="132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422895424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4341983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914940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Course</a:t>
                      </a:r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 </a:t>
                      </a:r>
                      <a:r>
                        <a:rPr lang="en-US" altLang="ko-KR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types</a:t>
                      </a:r>
                      <a:endParaRPr lang="ko-KR" altLang="en-US" sz="1600" b="1" kern="1200" dirty="0">
                        <a:solidFill>
                          <a:srgbClr val="800000"/>
                        </a:solidFill>
                        <a:latin typeface="나눔고딕" pitchFamily="2" charset="-127"/>
                        <a:ea typeface="나눔고딕" pitchFamily="2" charset="-127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Class</a:t>
                      </a:r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 </a:t>
                      </a:r>
                      <a:r>
                        <a:rPr lang="en-US" altLang="ko-KR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operation</a:t>
                      </a:r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 </a:t>
                      </a:r>
                      <a:r>
                        <a:rPr lang="en-US" altLang="ko-KR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method</a:t>
                      </a:r>
                      <a:endParaRPr lang="ko-KR" altLang="en-US" sz="1600" b="1" kern="1200" dirty="0">
                        <a:solidFill>
                          <a:srgbClr val="800000"/>
                        </a:solidFill>
                        <a:latin typeface="나눔고딕" pitchFamily="2" charset="-127"/>
                        <a:ea typeface="나눔고딕" pitchFamily="2" charset="-127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Remark</a:t>
                      </a:r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	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368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50% remote class</a:t>
                      </a:r>
                      <a:endParaRPr lang="ko-KR" altLang="en-US" sz="1600" b="1" kern="1200" dirty="0">
                        <a:solidFill>
                          <a:srgbClr val="800000"/>
                        </a:solidFill>
                        <a:latin typeface="나눔고딕" pitchFamily="2" charset="-127"/>
                        <a:ea typeface="나눔고딕" pitchFamily="2" charset="-127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    Mixed</a:t>
                      </a:r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 </a:t>
                      </a:r>
                      <a:r>
                        <a:rPr lang="en-US" altLang="ko-KR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classes</a:t>
                      </a:r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	</a:t>
                      </a:r>
                    </a:p>
                  </a:txBody>
                  <a:tcP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You can check the detailed operating method in the course syllabus</a:t>
                      </a:r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	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070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100% remote class	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Fully non-face-to-face classes</a:t>
                      </a:r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	</a:t>
                      </a:r>
                    </a:p>
                  </a:txBody>
                  <a:tcP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5237265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1752661E-4129-42A9-ADB1-65CF17C80F74}"/>
              </a:ext>
            </a:extLst>
          </p:cNvPr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CB28AB03-79C7-41DC-AB45-9AB037C355F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8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130628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2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3" name="그룹 2"/>
          <p:cNvGrpSpPr/>
          <p:nvPr/>
        </p:nvGrpSpPr>
        <p:grpSpPr>
          <a:xfrm>
            <a:off x="8327776" y="-76668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7314A81-06CB-4E87-9C3A-A7BF650D1200}"/>
              </a:ext>
            </a:extLst>
          </p:cNvPr>
          <p:cNvSpPr txBox="1"/>
          <p:nvPr/>
        </p:nvSpPr>
        <p:spPr>
          <a:xfrm>
            <a:off x="166592" y="158382"/>
            <a:ext cx="4390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rgbClr val="8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Online</a:t>
            </a:r>
            <a:r>
              <a:rPr lang="ko-KR" altLang="en-US" sz="2800" b="1" dirty="0">
                <a:solidFill>
                  <a:srgbClr val="8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b="1" dirty="0">
                <a:solidFill>
                  <a:srgbClr val="8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Lecture</a:t>
            </a:r>
            <a:r>
              <a:rPr lang="ko-KR" altLang="en-US" sz="2800" b="1" dirty="0">
                <a:solidFill>
                  <a:srgbClr val="8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b="1" dirty="0">
                <a:solidFill>
                  <a:srgbClr val="8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Guide</a:t>
            </a:r>
            <a:endParaRPr lang="ko-KR" altLang="en-US" sz="2800" b="1" dirty="0">
              <a:solidFill>
                <a:srgbClr val="8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C9EBE8-F017-4B01-8FEF-C169289BC2F1}"/>
              </a:ext>
            </a:extLst>
          </p:cNvPr>
          <p:cNvSpPr txBox="1"/>
          <p:nvPr/>
        </p:nvSpPr>
        <p:spPr>
          <a:xfrm>
            <a:off x="398509" y="757687"/>
            <a:ext cx="11184921" cy="447699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2.  Types of Online Courses</a:t>
            </a: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14" name="object 11">
            <a:extLst>
              <a:ext uri="{FF2B5EF4-FFF2-40B4-BE49-F238E27FC236}">
                <a16:creationId xmlns:a16="http://schemas.microsoft.com/office/drawing/2014/main" id="{C3817869-1301-4452-9424-BD80BCF1E2A4}"/>
              </a:ext>
            </a:extLst>
          </p:cNvPr>
          <p:cNvSpPr/>
          <p:nvPr/>
        </p:nvSpPr>
        <p:spPr>
          <a:xfrm>
            <a:off x="5396484" y="3417192"/>
            <a:ext cx="3022600" cy="346710"/>
          </a:xfrm>
          <a:custGeom>
            <a:avLst/>
            <a:gdLst/>
            <a:ahLst/>
            <a:cxnLst/>
            <a:rect l="l" t="t" r="r" b="b"/>
            <a:pathLst>
              <a:path w="3022600" h="346710">
                <a:moveTo>
                  <a:pt x="1229868" y="0"/>
                </a:moveTo>
                <a:lnTo>
                  <a:pt x="1229868" y="174497"/>
                </a:lnTo>
                <a:lnTo>
                  <a:pt x="3022600" y="174497"/>
                </a:lnTo>
                <a:lnTo>
                  <a:pt x="3022600" y="346201"/>
                </a:lnTo>
              </a:path>
              <a:path w="3022600" h="346710">
                <a:moveTo>
                  <a:pt x="1230122" y="0"/>
                </a:moveTo>
                <a:lnTo>
                  <a:pt x="1230122" y="174497"/>
                </a:lnTo>
                <a:lnTo>
                  <a:pt x="0" y="174497"/>
                </a:lnTo>
                <a:lnTo>
                  <a:pt x="0" y="346201"/>
                </a:lnTo>
              </a:path>
            </a:pathLst>
          </a:custGeom>
          <a:ln w="12700">
            <a:solidFill>
              <a:srgbClr val="528B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2">
            <a:extLst>
              <a:ext uri="{FF2B5EF4-FFF2-40B4-BE49-F238E27FC236}">
                <a16:creationId xmlns:a16="http://schemas.microsoft.com/office/drawing/2014/main" id="{3B513176-192C-4E51-A069-A4E18356C101}"/>
              </a:ext>
            </a:extLst>
          </p:cNvPr>
          <p:cNvSpPr/>
          <p:nvPr/>
        </p:nvSpPr>
        <p:spPr>
          <a:xfrm>
            <a:off x="2415539" y="1973964"/>
            <a:ext cx="4211320" cy="346710"/>
          </a:xfrm>
          <a:custGeom>
            <a:avLst/>
            <a:gdLst/>
            <a:ahLst/>
            <a:cxnLst/>
            <a:rect l="l" t="t" r="r" b="b"/>
            <a:pathLst>
              <a:path w="4211320" h="346710">
                <a:moveTo>
                  <a:pt x="2407920" y="0"/>
                </a:moveTo>
                <a:lnTo>
                  <a:pt x="2407920" y="171704"/>
                </a:lnTo>
                <a:lnTo>
                  <a:pt x="4211320" y="171704"/>
                </a:lnTo>
                <a:lnTo>
                  <a:pt x="4211320" y="343535"/>
                </a:lnTo>
              </a:path>
              <a:path w="4211320" h="346710">
                <a:moveTo>
                  <a:pt x="2407793" y="0"/>
                </a:moveTo>
                <a:lnTo>
                  <a:pt x="2407793" y="174498"/>
                </a:lnTo>
                <a:lnTo>
                  <a:pt x="0" y="174498"/>
                </a:lnTo>
                <a:lnTo>
                  <a:pt x="0" y="346202"/>
                </a:lnTo>
              </a:path>
            </a:pathLst>
          </a:custGeom>
          <a:ln w="12700">
            <a:solidFill>
              <a:srgbClr val="467A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3">
            <a:extLst>
              <a:ext uri="{FF2B5EF4-FFF2-40B4-BE49-F238E27FC236}">
                <a16:creationId xmlns:a16="http://schemas.microsoft.com/office/drawing/2014/main" id="{15289C5E-941A-48BA-B3C0-BE549841B8F8}"/>
              </a:ext>
            </a:extLst>
          </p:cNvPr>
          <p:cNvSpPr/>
          <p:nvPr/>
        </p:nvSpPr>
        <p:spPr>
          <a:xfrm>
            <a:off x="4331144" y="1154750"/>
            <a:ext cx="988060" cy="543560"/>
          </a:xfrm>
          <a:custGeom>
            <a:avLst/>
            <a:gdLst/>
            <a:ahLst/>
            <a:cxnLst/>
            <a:rect l="l" t="t" r="r" b="b"/>
            <a:pathLst>
              <a:path w="988060" h="543560">
                <a:moveTo>
                  <a:pt x="810920" y="286321"/>
                </a:moveTo>
                <a:lnTo>
                  <a:pt x="493801" y="398348"/>
                </a:lnTo>
                <a:lnTo>
                  <a:pt x="176669" y="286321"/>
                </a:lnTo>
                <a:lnTo>
                  <a:pt x="176669" y="418719"/>
                </a:lnTo>
                <a:lnTo>
                  <a:pt x="201536" y="464439"/>
                </a:lnTo>
                <a:lnTo>
                  <a:pt x="269405" y="504304"/>
                </a:lnTo>
                <a:lnTo>
                  <a:pt x="316318" y="520230"/>
                </a:lnTo>
                <a:lnTo>
                  <a:pt x="370192" y="532511"/>
                </a:lnTo>
                <a:lnTo>
                  <a:pt x="429768" y="540410"/>
                </a:lnTo>
                <a:lnTo>
                  <a:pt x="493801" y="543204"/>
                </a:lnTo>
                <a:lnTo>
                  <a:pt x="557834" y="540410"/>
                </a:lnTo>
                <a:lnTo>
                  <a:pt x="617410" y="532511"/>
                </a:lnTo>
                <a:lnTo>
                  <a:pt x="671283" y="520230"/>
                </a:lnTo>
                <a:lnTo>
                  <a:pt x="718197" y="504304"/>
                </a:lnTo>
                <a:lnTo>
                  <a:pt x="756869" y="485470"/>
                </a:lnTo>
                <a:lnTo>
                  <a:pt x="804494" y="441947"/>
                </a:lnTo>
                <a:lnTo>
                  <a:pt x="810920" y="418719"/>
                </a:lnTo>
                <a:lnTo>
                  <a:pt x="810920" y="286321"/>
                </a:lnTo>
                <a:close/>
              </a:path>
              <a:path w="988060" h="543560">
                <a:moveTo>
                  <a:pt x="987615" y="176542"/>
                </a:moveTo>
                <a:lnTo>
                  <a:pt x="493801" y="0"/>
                </a:lnTo>
                <a:lnTo>
                  <a:pt x="0" y="176542"/>
                </a:lnTo>
                <a:lnTo>
                  <a:pt x="63411" y="199174"/>
                </a:lnTo>
                <a:lnTo>
                  <a:pt x="63411" y="407403"/>
                </a:lnTo>
                <a:lnTo>
                  <a:pt x="65201" y="416191"/>
                </a:lnTo>
                <a:lnTo>
                  <a:pt x="70065" y="423392"/>
                </a:lnTo>
                <a:lnTo>
                  <a:pt x="77279" y="428256"/>
                </a:lnTo>
                <a:lnTo>
                  <a:pt x="86067" y="430047"/>
                </a:lnTo>
                <a:lnTo>
                  <a:pt x="94869" y="428256"/>
                </a:lnTo>
                <a:lnTo>
                  <a:pt x="102069" y="423392"/>
                </a:lnTo>
                <a:lnTo>
                  <a:pt x="106934" y="416191"/>
                </a:lnTo>
                <a:lnTo>
                  <a:pt x="108724" y="407403"/>
                </a:lnTo>
                <a:lnTo>
                  <a:pt x="108724" y="215023"/>
                </a:lnTo>
                <a:lnTo>
                  <a:pt x="493801" y="349694"/>
                </a:lnTo>
                <a:lnTo>
                  <a:pt x="987615" y="176542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9" name="object 14">
            <a:extLst>
              <a:ext uri="{FF2B5EF4-FFF2-40B4-BE49-F238E27FC236}">
                <a16:creationId xmlns:a16="http://schemas.microsoft.com/office/drawing/2014/main" id="{CB266964-ABB5-444D-8708-67FB5E241BAB}"/>
              </a:ext>
            </a:extLst>
          </p:cNvPr>
          <p:cNvGrpSpPr/>
          <p:nvPr/>
        </p:nvGrpSpPr>
        <p:grpSpPr>
          <a:xfrm>
            <a:off x="1865376" y="3418716"/>
            <a:ext cx="1099185" cy="1446530"/>
            <a:chOff x="1840992" y="3971544"/>
            <a:chExt cx="1099185" cy="1446530"/>
          </a:xfrm>
        </p:grpSpPr>
        <p:sp>
          <p:nvSpPr>
            <p:cNvPr id="20" name="object 15">
              <a:extLst>
                <a:ext uri="{FF2B5EF4-FFF2-40B4-BE49-F238E27FC236}">
                  <a16:creationId xmlns:a16="http://schemas.microsoft.com/office/drawing/2014/main" id="{F7FAD749-F284-4FB6-A202-02F5CF59D907}"/>
                </a:ext>
              </a:extLst>
            </p:cNvPr>
            <p:cNvSpPr/>
            <p:nvPr/>
          </p:nvSpPr>
          <p:spPr>
            <a:xfrm>
              <a:off x="2391156" y="3971544"/>
              <a:ext cx="0" cy="346710"/>
            </a:xfrm>
            <a:custGeom>
              <a:avLst/>
              <a:gdLst/>
              <a:ahLst/>
              <a:cxnLst/>
              <a:rect l="l" t="t" r="r" b="b"/>
              <a:pathLst>
                <a:path h="346710">
                  <a:moveTo>
                    <a:pt x="0" y="0"/>
                  </a:moveTo>
                  <a:lnTo>
                    <a:pt x="0" y="346201"/>
                  </a:lnTo>
                </a:path>
              </a:pathLst>
            </a:custGeom>
            <a:ln w="12700">
              <a:solidFill>
                <a:srgbClr val="528BC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16">
              <a:extLst>
                <a:ext uri="{FF2B5EF4-FFF2-40B4-BE49-F238E27FC236}">
                  <a16:creationId xmlns:a16="http://schemas.microsoft.com/office/drawing/2014/main" id="{B1CDCBF7-7088-45D4-8FB7-E146D0D6257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40992" y="4319016"/>
              <a:ext cx="1098803" cy="1098803"/>
            </a:xfrm>
            <a:prstGeom prst="rect">
              <a:avLst/>
            </a:prstGeom>
          </p:spPr>
        </p:pic>
      </p:grpSp>
      <p:sp>
        <p:nvSpPr>
          <p:cNvPr id="22" name="object 17">
            <a:extLst>
              <a:ext uri="{FF2B5EF4-FFF2-40B4-BE49-F238E27FC236}">
                <a16:creationId xmlns:a16="http://schemas.microsoft.com/office/drawing/2014/main" id="{D2AE87BF-0BB8-47BF-88CD-9E2FCDD260D9}"/>
              </a:ext>
            </a:extLst>
          </p:cNvPr>
          <p:cNvSpPr txBox="1"/>
          <p:nvPr/>
        </p:nvSpPr>
        <p:spPr>
          <a:xfrm>
            <a:off x="5382841" y="1278430"/>
            <a:ext cx="1094105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5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Online Class</a:t>
            </a:r>
            <a:endParaRPr sz="15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  <a:cs typeface="Malgun Gothic"/>
            </a:endParaRPr>
          </a:p>
        </p:txBody>
      </p:sp>
      <p:sp>
        <p:nvSpPr>
          <p:cNvPr id="23" name="object 19">
            <a:extLst>
              <a:ext uri="{FF2B5EF4-FFF2-40B4-BE49-F238E27FC236}">
                <a16:creationId xmlns:a16="http://schemas.microsoft.com/office/drawing/2014/main" id="{E8D80187-35B9-44F6-8274-44516CAC19B2}"/>
              </a:ext>
            </a:extLst>
          </p:cNvPr>
          <p:cNvSpPr/>
          <p:nvPr/>
        </p:nvSpPr>
        <p:spPr>
          <a:xfrm>
            <a:off x="2031949" y="2554239"/>
            <a:ext cx="770255" cy="520700"/>
          </a:xfrm>
          <a:custGeom>
            <a:avLst/>
            <a:gdLst/>
            <a:ahLst/>
            <a:cxnLst/>
            <a:rect l="l" t="t" r="r" b="b"/>
            <a:pathLst>
              <a:path w="770255" h="520700">
                <a:moveTo>
                  <a:pt x="543636" y="260286"/>
                </a:moveTo>
                <a:lnTo>
                  <a:pt x="541807" y="248970"/>
                </a:lnTo>
                <a:lnTo>
                  <a:pt x="535559" y="210210"/>
                </a:lnTo>
                <a:lnTo>
                  <a:pt x="517931" y="176161"/>
                </a:lnTo>
                <a:lnTo>
                  <a:pt x="517931" y="248970"/>
                </a:lnTo>
                <a:lnTo>
                  <a:pt x="517931" y="271602"/>
                </a:lnTo>
                <a:lnTo>
                  <a:pt x="507466" y="313232"/>
                </a:lnTo>
                <a:lnTo>
                  <a:pt x="484949" y="348589"/>
                </a:lnTo>
                <a:lnTo>
                  <a:pt x="452577" y="375208"/>
                </a:lnTo>
                <a:lnTo>
                  <a:pt x="412483" y="390652"/>
                </a:lnTo>
                <a:lnTo>
                  <a:pt x="426085" y="374700"/>
                </a:lnTo>
                <a:lnTo>
                  <a:pt x="434454" y="364871"/>
                </a:lnTo>
                <a:lnTo>
                  <a:pt x="451764" y="336016"/>
                </a:lnTo>
                <a:lnTo>
                  <a:pt x="464096" y="304723"/>
                </a:lnTo>
                <a:lnTo>
                  <a:pt x="471157" y="271602"/>
                </a:lnTo>
                <a:lnTo>
                  <a:pt x="517931" y="271602"/>
                </a:lnTo>
                <a:lnTo>
                  <a:pt x="517931" y="248970"/>
                </a:lnTo>
                <a:lnTo>
                  <a:pt x="471157" y="248970"/>
                </a:lnTo>
                <a:lnTo>
                  <a:pt x="464096" y="215925"/>
                </a:lnTo>
                <a:lnTo>
                  <a:pt x="451827" y="184683"/>
                </a:lnTo>
                <a:lnTo>
                  <a:pt x="448386" y="178917"/>
                </a:lnTo>
                <a:lnTo>
                  <a:pt x="448386" y="248970"/>
                </a:lnTo>
                <a:lnTo>
                  <a:pt x="448386" y="271602"/>
                </a:lnTo>
                <a:lnTo>
                  <a:pt x="441680" y="300240"/>
                </a:lnTo>
                <a:lnTo>
                  <a:pt x="430618" y="327291"/>
                </a:lnTo>
                <a:lnTo>
                  <a:pt x="415442" y="352272"/>
                </a:lnTo>
                <a:lnTo>
                  <a:pt x="396405" y="374700"/>
                </a:lnTo>
                <a:lnTo>
                  <a:pt x="396405" y="373456"/>
                </a:lnTo>
                <a:lnTo>
                  <a:pt x="396405" y="271602"/>
                </a:lnTo>
                <a:lnTo>
                  <a:pt x="448386" y="271602"/>
                </a:lnTo>
                <a:lnTo>
                  <a:pt x="448386" y="248970"/>
                </a:lnTo>
                <a:lnTo>
                  <a:pt x="396405" y="248970"/>
                </a:lnTo>
                <a:lnTo>
                  <a:pt x="396405" y="147116"/>
                </a:lnTo>
                <a:lnTo>
                  <a:pt x="396405" y="145757"/>
                </a:lnTo>
                <a:lnTo>
                  <a:pt x="415467" y="168198"/>
                </a:lnTo>
                <a:lnTo>
                  <a:pt x="430644" y="193217"/>
                </a:lnTo>
                <a:lnTo>
                  <a:pt x="441706" y="220306"/>
                </a:lnTo>
                <a:lnTo>
                  <a:pt x="448386" y="248970"/>
                </a:lnTo>
                <a:lnTo>
                  <a:pt x="448386" y="178917"/>
                </a:lnTo>
                <a:lnTo>
                  <a:pt x="434632" y="155841"/>
                </a:lnTo>
                <a:lnTo>
                  <a:pt x="426110" y="145757"/>
                </a:lnTo>
                <a:lnTo>
                  <a:pt x="412826" y="130022"/>
                </a:lnTo>
                <a:lnTo>
                  <a:pt x="452780" y="145516"/>
                </a:lnTo>
                <a:lnTo>
                  <a:pt x="485063" y="172135"/>
                </a:lnTo>
                <a:lnTo>
                  <a:pt x="507492" y="207429"/>
                </a:lnTo>
                <a:lnTo>
                  <a:pt x="517931" y="248970"/>
                </a:lnTo>
                <a:lnTo>
                  <a:pt x="517931" y="176161"/>
                </a:lnTo>
                <a:lnTo>
                  <a:pt x="513041" y="166712"/>
                </a:lnTo>
                <a:lnTo>
                  <a:pt x="478726" y="132422"/>
                </a:lnTo>
                <a:lnTo>
                  <a:pt x="474091" y="130022"/>
                </a:lnTo>
                <a:lnTo>
                  <a:pt x="473214" y="129578"/>
                </a:lnTo>
                <a:lnTo>
                  <a:pt x="435190" y="109918"/>
                </a:lnTo>
                <a:lnTo>
                  <a:pt x="385076" y="101841"/>
                </a:lnTo>
                <a:lnTo>
                  <a:pt x="373748" y="103670"/>
                </a:lnTo>
                <a:lnTo>
                  <a:pt x="373748" y="147116"/>
                </a:lnTo>
                <a:lnTo>
                  <a:pt x="373748" y="248970"/>
                </a:lnTo>
                <a:lnTo>
                  <a:pt x="373748" y="271602"/>
                </a:lnTo>
                <a:lnTo>
                  <a:pt x="373748" y="373456"/>
                </a:lnTo>
                <a:lnTo>
                  <a:pt x="359702" y="356501"/>
                </a:lnTo>
                <a:lnTo>
                  <a:pt x="359702" y="391109"/>
                </a:lnTo>
                <a:lnTo>
                  <a:pt x="318935" y="375983"/>
                </a:lnTo>
                <a:lnTo>
                  <a:pt x="285927" y="349351"/>
                </a:lnTo>
                <a:lnTo>
                  <a:pt x="262928" y="313715"/>
                </a:lnTo>
                <a:lnTo>
                  <a:pt x="252222" y="271602"/>
                </a:lnTo>
                <a:lnTo>
                  <a:pt x="300697" y="271602"/>
                </a:lnTo>
                <a:lnTo>
                  <a:pt x="307809" y="304850"/>
                </a:lnTo>
                <a:lnTo>
                  <a:pt x="320230" y="336270"/>
                </a:lnTo>
                <a:lnTo>
                  <a:pt x="337629" y="365226"/>
                </a:lnTo>
                <a:lnTo>
                  <a:pt x="359702" y="391109"/>
                </a:lnTo>
                <a:lnTo>
                  <a:pt x="359702" y="356501"/>
                </a:lnTo>
                <a:lnTo>
                  <a:pt x="355295" y="351180"/>
                </a:lnTo>
                <a:lnTo>
                  <a:pt x="340614" y="326466"/>
                </a:lnTo>
                <a:lnTo>
                  <a:pt x="329920" y="299783"/>
                </a:lnTo>
                <a:lnTo>
                  <a:pt x="323456" y="271602"/>
                </a:lnTo>
                <a:lnTo>
                  <a:pt x="373748" y="271602"/>
                </a:lnTo>
                <a:lnTo>
                  <a:pt x="373748" y="248970"/>
                </a:lnTo>
                <a:lnTo>
                  <a:pt x="323456" y="248970"/>
                </a:lnTo>
                <a:lnTo>
                  <a:pt x="329895" y="220776"/>
                </a:lnTo>
                <a:lnTo>
                  <a:pt x="340575" y="194081"/>
                </a:lnTo>
                <a:lnTo>
                  <a:pt x="355269" y="169367"/>
                </a:lnTo>
                <a:lnTo>
                  <a:pt x="373748" y="147116"/>
                </a:lnTo>
                <a:lnTo>
                  <a:pt x="373748" y="103670"/>
                </a:lnTo>
                <a:lnTo>
                  <a:pt x="359473" y="105968"/>
                </a:lnTo>
                <a:lnTo>
                  <a:pt x="359473" y="129578"/>
                </a:lnTo>
                <a:lnTo>
                  <a:pt x="337489" y="155460"/>
                </a:lnTo>
                <a:lnTo>
                  <a:pt x="320167" y="184391"/>
                </a:lnTo>
                <a:lnTo>
                  <a:pt x="307797" y="215773"/>
                </a:lnTo>
                <a:lnTo>
                  <a:pt x="300697" y="248970"/>
                </a:lnTo>
                <a:lnTo>
                  <a:pt x="252222" y="248970"/>
                </a:lnTo>
                <a:lnTo>
                  <a:pt x="262890" y="206908"/>
                </a:lnTo>
                <a:lnTo>
                  <a:pt x="285826" y="171310"/>
                </a:lnTo>
                <a:lnTo>
                  <a:pt x="318782" y="144691"/>
                </a:lnTo>
                <a:lnTo>
                  <a:pt x="359473" y="129578"/>
                </a:lnTo>
                <a:lnTo>
                  <a:pt x="359473" y="105968"/>
                </a:lnTo>
                <a:lnTo>
                  <a:pt x="291426" y="132422"/>
                </a:lnTo>
                <a:lnTo>
                  <a:pt x="257111" y="166712"/>
                </a:lnTo>
                <a:lnTo>
                  <a:pt x="234594" y="210210"/>
                </a:lnTo>
                <a:lnTo>
                  <a:pt x="226517" y="260286"/>
                </a:lnTo>
                <a:lnTo>
                  <a:pt x="234594" y="310362"/>
                </a:lnTo>
                <a:lnTo>
                  <a:pt x="257111" y="353860"/>
                </a:lnTo>
                <a:lnTo>
                  <a:pt x="291426" y="388150"/>
                </a:lnTo>
                <a:lnTo>
                  <a:pt x="334962" y="410641"/>
                </a:lnTo>
                <a:lnTo>
                  <a:pt x="385076" y="418719"/>
                </a:lnTo>
                <a:lnTo>
                  <a:pt x="435190" y="410641"/>
                </a:lnTo>
                <a:lnTo>
                  <a:pt x="473011" y="391109"/>
                </a:lnTo>
                <a:lnTo>
                  <a:pt x="473875" y="390652"/>
                </a:lnTo>
                <a:lnTo>
                  <a:pt x="478726" y="388150"/>
                </a:lnTo>
                <a:lnTo>
                  <a:pt x="513041" y="353860"/>
                </a:lnTo>
                <a:lnTo>
                  <a:pt x="535559" y="310362"/>
                </a:lnTo>
                <a:lnTo>
                  <a:pt x="541807" y="271602"/>
                </a:lnTo>
                <a:lnTo>
                  <a:pt x="543636" y="260286"/>
                </a:lnTo>
                <a:close/>
              </a:path>
              <a:path w="770255" h="520700">
                <a:moveTo>
                  <a:pt x="770153" y="45262"/>
                </a:moveTo>
                <a:lnTo>
                  <a:pt x="766597" y="27647"/>
                </a:lnTo>
                <a:lnTo>
                  <a:pt x="756881" y="13258"/>
                </a:lnTo>
                <a:lnTo>
                  <a:pt x="742480" y="3556"/>
                </a:lnTo>
                <a:lnTo>
                  <a:pt x="724852" y="0"/>
                </a:lnTo>
                <a:lnTo>
                  <a:pt x="702195" y="0"/>
                </a:lnTo>
                <a:lnTo>
                  <a:pt x="702195" y="67894"/>
                </a:lnTo>
                <a:lnTo>
                  <a:pt x="702195" y="452666"/>
                </a:lnTo>
                <a:lnTo>
                  <a:pt x="67945" y="452666"/>
                </a:lnTo>
                <a:lnTo>
                  <a:pt x="67945" y="67894"/>
                </a:lnTo>
                <a:lnTo>
                  <a:pt x="702195" y="67894"/>
                </a:lnTo>
                <a:lnTo>
                  <a:pt x="702195" y="0"/>
                </a:lnTo>
                <a:lnTo>
                  <a:pt x="45300" y="0"/>
                </a:lnTo>
                <a:lnTo>
                  <a:pt x="27660" y="3556"/>
                </a:lnTo>
                <a:lnTo>
                  <a:pt x="13258" y="13258"/>
                </a:lnTo>
                <a:lnTo>
                  <a:pt x="3556" y="27647"/>
                </a:lnTo>
                <a:lnTo>
                  <a:pt x="0" y="45262"/>
                </a:lnTo>
                <a:lnTo>
                  <a:pt x="0" y="520573"/>
                </a:lnTo>
                <a:lnTo>
                  <a:pt x="770153" y="520573"/>
                </a:lnTo>
                <a:lnTo>
                  <a:pt x="770153" y="452666"/>
                </a:lnTo>
                <a:lnTo>
                  <a:pt x="770153" y="67894"/>
                </a:lnTo>
                <a:lnTo>
                  <a:pt x="770153" y="45262"/>
                </a:lnTo>
                <a:close/>
              </a:path>
            </a:pathLst>
          </a:custGeom>
          <a:solidFill>
            <a:srgbClr val="A42F0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0">
            <a:extLst>
              <a:ext uri="{FF2B5EF4-FFF2-40B4-BE49-F238E27FC236}">
                <a16:creationId xmlns:a16="http://schemas.microsoft.com/office/drawing/2014/main" id="{AC43E617-6AF8-4564-BC3C-C5C4C5A74B41}"/>
              </a:ext>
            </a:extLst>
          </p:cNvPr>
          <p:cNvSpPr txBox="1"/>
          <p:nvPr/>
        </p:nvSpPr>
        <p:spPr>
          <a:xfrm>
            <a:off x="3009391" y="2369695"/>
            <a:ext cx="2600517" cy="89575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29700"/>
              </a:lnSpc>
              <a:spcBef>
                <a:spcPts val="90"/>
              </a:spcBef>
            </a:pPr>
            <a:r>
              <a:rPr lang="en-US" altLang="ko-KR" sz="15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Recorded Video Lecture</a:t>
            </a:r>
            <a:endParaRPr lang="en-US" altLang="ko-KR" sz="1500" b="1" spc="-25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  <a:cs typeface="Malgun Gothic"/>
            </a:endParaRPr>
          </a:p>
          <a:p>
            <a:pPr marL="12700" marR="5080">
              <a:lnSpc>
                <a:spcPct val="129700"/>
              </a:lnSpc>
              <a:spcBef>
                <a:spcPts val="90"/>
              </a:spcBef>
            </a:pPr>
            <a:r>
              <a:rPr lang="ko-KR" altLang="en-US" sz="1500" b="1" i="1" spc="-944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 </a:t>
            </a:r>
            <a:r>
              <a:rPr lang="en-US" sz="1500" b="1" i="1" spc="-10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(</a:t>
            </a:r>
            <a:r>
              <a:rPr lang="en-US" altLang="ko-KR" sz="1500" b="1" i="1" spc="-10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Can be taken within the given period</a:t>
            </a:r>
            <a:r>
              <a:rPr sz="1500" b="1" i="1" spc="-10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)</a:t>
            </a:r>
            <a:endParaRPr sz="1500" b="1" i="1" dirty="0">
              <a:latin typeface="나눔고딕" pitchFamily="2" charset="-127"/>
              <a:ea typeface="나눔고딕" pitchFamily="2" charset="-127"/>
              <a:cs typeface="Malgun Gothic"/>
            </a:endParaRPr>
          </a:p>
        </p:txBody>
      </p:sp>
      <p:sp>
        <p:nvSpPr>
          <p:cNvPr id="25" name="object 21">
            <a:extLst>
              <a:ext uri="{FF2B5EF4-FFF2-40B4-BE49-F238E27FC236}">
                <a16:creationId xmlns:a16="http://schemas.microsoft.com/office/drawing/2014/main" id="{5A476885-5913-476D-BD16-E146ADC4C5C6}"/>
              </a:ext>
            </a:extLst>
          </p:cNvPr>
          <p:cNvSpPr txBox="1"/>
          <p:nvPr/>
        </p:nvSpPr>
        <p:spPr>
          <a:xfrm>
            <a:off x="3137551" y="4190777"/>
            <a:ext cx="1293495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5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Using KLAS </a:t>
            </a:r>
            <a:endParaRPr lang="ko-KR" altLang="en-US" sz="15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  <a:cs typeface="Malgun Gothic"/>
            </a:endParaRPr>
          </a:p>
        </p:txBody>
      </p:sp>
      <p:sp>
        <p:nvSpPr>
          <p:cNvPr id="26" name="object 26">
            <a:extLst>
              <a:ext uri="{FF2B5EF4-FFF2-40B4-BE49-F238E27FC236}">
                <a16:creationId xmlns:a16="http://schemas.microsoft.com/office/drawing/2014/main" id="{72BDAB1A-03D4-492E-B019-F91E0658AD36}"/>
              </a:ext>
            </a:extLst>
          </p:cNvPr>
          <p:cNvSpPr txBox="1"/>
          <p:nvPr/>
        </p:nvSpPr>
        <p:spPr>
          <a:xfrm>
            <a:off x="7187945" y="2524508"/>
            <a:ext cx="3842728" cy="6540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5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Virtual Lecture</a:t>
            </a:r>
            <a:endParaRPr sz="15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  <a:cs typeface="Malgun Gothic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1500" b="1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(</a:t>
            </a:r>
            <a:r>
              <a:rPr lang="en-US" sz="1500" b="1" i="1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Can only be taken at designated time</a:t>
            </a:r>
            <a:r>
              <a:rPr sz="1500" b="1" spc="-20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)</a:t>
            </a:r>
            <a:endParaRPr sz="1500" b="1" dirty="0">
              <a:latin typeface="나눔고딕" pitchFamily="2" charset="-127"/>
              <a:ea typeface="나눔고딕" pitchFamily="2" charset="-127"/>
              <a:cs typeface="Malgun Gothic"/>
            </a:endParaRPr>
          </a:p>
        </p:txBody>
      </p:sp>
      <p:pic>
        <p:nvPicPr>
          <p:cNvPr id="27" name="object 27">
            <a:extLst>
              <a:ext uri="{FF2B5EF4-FFF2-40B4-BE49-F238E27FC236}">
                <a16:creationId xmlns:a16="http://schemas.microsoft.com/office/drawing/2014/main" id="{9E1CA79D-7544-4C6A-901B-4FEE884DBC8B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992116" y="3929510"/>
            <a:ext cx="808863" cy="766191"/>
          </a:xfrm>
          <a:prstGeom prst="rect">
            <a:avLst/>
          </a:prstGeom>
        </p:spPr>
      </p:pic>
      <p:sp>
        <p:nvSpPr>
          <p:cNvPr id="28" name="object 28">
            <a:extLst>
              <a:ext uri="{FF2B5EF4-FFF2-40B4-BE49-F238E27FC236}">
                <a16:creationId xmlns:a16="http://schemas.microsoft.com/office/drawing/2014/main" id="{D8651CA3-04FD-48BC-B0DF-5A5CACBC3FB5}"/>
              </a:ext>
            </a:extLst>
          </p:cNvPr>
          <p:cNvSpPr txBox="1"/>
          <p:nvPr/>
        </p:nvSpPr>
        <p:spPr>
          <a:xfrm>
            <a:off x="5921520" y="4164697"/>
            <a:ext cx="1293910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5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Using Webex</a:t>
            </a:r>
            <a:endParaRPr sz="15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  <a:cs typeface="Malgun Gothic"/>
            </a:endParaRPr>
          </a:p>
        </p:txBody>
      </p:sp>
      <p:pic>
        <p:nvPicPr>
          <p:cNvPr id="29" name="object 29">
            <a:extLst>
              <a:ext uri="{FF2B5EF4-FFF2-40B4-BE49-F238E27FC236}">
                <a16:creationId xmlns:a16="http://schemas.microsoft.com/office/drawing/2014/main" id="{AD0A14F1-0820-46EB-8CB4-B35A74140863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981568" y="3929510"/>
            <a:ext cx="875652" cy="766191"/>
          </a:xfrm>
          <a:prstGeom prst="rect">
            <a:avLst/>
          </a:prstGeom>
        </p:spPr>
      </p:pic>
      <p:sp>
        <p:nvSpPr>
          <p:cNvPr id="30" name="object 30">
            <a:extLst>
              <a:ext uri="{FF2B5EF4-FFF2-40B4-BE49-F238E27FC236}">
                <a16:creationId xmlns:a16="http://schemas.microsoft.com/office/drawing/2014/main" id="{4E831E61-A9BF-41BD-B2CF-AC0DED10CD35}"/>
              </a:ext>
            </a:extLst>
          </p:cNvPr>
          <p:cNvSpPr txBox="1"/>
          <p:nvPr/>
        </p:nvSpPr>
        <p:spPr>
          <a:xfrm>
            <a:off x="8854834" y="4190777"/>
            <a:ext cx="1362075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5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Using Zoom</a:t>
            </a:r>
            <a:endParaRPr lang="ko-KR" altLang="en-US" sz="15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  <a:cs typeface="Malgun Gothic"/>
            </a:endParaRPr>
          </a:p>
        </p:txBody>
      </p:sp>
      <p:grpSp>
        <p:nvGrpSpPr>
          <p:cNvPr id="32" name="object 22">
            <a:extLst>
              <a:ext uri="{FF2B5EF4-FFF2-40B4-BE49-F238E27FC236}">
                <a16:creationId xmlns:a16="http://schemas.microsoft.com/office/drawing/2014/main" id="{C8296B47-4AB1-4830-9333-AAD60A18AE0F}"/>
              </a:ext>
            </a:extLst>
          </p:cNvPr>
          <p:cNvGrpSpPr/>
          <p:nvPr/>
        </p:nvGrpSpPr>
        <p:grpSpPr>
          <a:xfrm>
            <a:off x="6096000" y="2554239"/>
            <a:ext cx="993775" cy="657860"/>
            <a:chOff x="6107462" y="3093048"/>
            <a:chExt cx="993775" cy="657860"/>
          </a:xfrm>
        </p:grpSpPr>
        <p:sp>
          <p:nvSpPr>
            <p:cNvPr id="33" name="object 23">
              <a:extLst>
                <a:ext uri="{FF2B5EF4-FFF2-40B4-BE49-F238E27FC236}">
                  <a16:creationId xmlns:a16="http://schemas.microsoft.com/office/drawing/2014/main" id="{F39B8515-2994-4FB3-91FB-C32D5A98E755}"/>
                </a:ext>
              </a:extLst>
            </p:cNvPr>
            <p:cNvSpPr/>
            <p:nvPr/>
          </p:nvSpPr>
          <p:spPr>
            <a:xfrm>
              <a:off x="6284378" y="3093048"/>
              <a:ext cx="816610" cy="567055"/>
            </a:xfrm>
            <a:custGeom>
              <a:avLst/>
              <a:gdLst/>
              <a:ahLst/>
              <a:cxnLst/>
              <a:rect l="l" t="t" r="r" b="b"/>
              <a:pathLst>
                <a:path w="816609" h="567054">
                  <a:moveTo>
                    <a:pt x="771193" y="0"/>
                  </a:moveTo>
                  <a:lnTo>
                    <a:pt x="45363" y="0"/>
                  </a:lnTo>
                  <a:lnTo>
                    <a:pt x="3579" y="27727"/>
                  </a:lnTo>
                  <a:lnTo>
                    <a:pt x="0" y="45327"/>
                  </a:lnTo>
                  <a:lnTo>
                    <a:pt x="0" y="209641"/>
                  </a:lnTo>
                  <a:lnTo>
                    <a:pt x="30461" y="204382"/>
                  </a:lnTo>
                  <a:lnTo>
                    <a:pt x="68045" y="206241"/>
                  </a:lnTo>
                  <a:lnTo>
                    <a:pt x="68045" y="67991"/>
                  </a:lnTo>
                  <a:lnTo>
                    <a:pt x="748512" y="67991"/>
                  </a:lnTo>
                  <a:lnTo>
                    <a:pt x="748512" y="498606"/>
                  </a:lnTo>
                  <a:lnTo>
                    <a:pt x="364044" y="498606"/>
                  </a:lnTo>
                  <a:lnTo>
                    <a:pt x="299401" y="566598"/>
                  </a:lnTo>
                  <a:lnTo>
                    <a:pt x="771194" y="566598"/>
                  </a:lnTo>
                  <a:lnTo>
                    <a:pt x="812978" y="538870"/>
                  </a:lnTo>
                  <a:lnTo>
                    <a:pt x="816558" y="521270"/>
                  </a:lnTo>
                  <a:lnTo>
                    <a:pt x="816557" y="45327"/>
                  </a:lnTo>
                  <a:lnTo>
                    <a:pt x="812978" y="27728"/>
                  </a:lnTo>
                  <a:lnTo>
                    <a:pt x="803232" y="13315"/>
                  </a:lnTo>
                  <a:lnTo>
                    <a:pt x="788807" y="3576"/>
                  </a:lnTo>
                  <a:lnTo>
                    <a:pt x="771193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24">
              <a:extLst>
                <a:ext uri="{FF2B5EF4-FFF2-40B4-BE49-F238E27FC236}">
                  <a16:creationId xmlns:a16="http://schemas.microsoft.com/office/drawing/2014/main" id="{8F073987-F19C-4069-9148-0888C6BC188F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229941" y="3342351"/>
              <a:ext cx="192796" cy="192643"/>
            </a:xfrm>
            <a:prstGeom prst="rect">
              <a:avLst/>
            </a:prstGeom>
          </p:spPr>
        </p:pic>
        <p:sp>
          <p:nvSpPr>
            <p:cNvPr id="35" name="object 25">
              <a:extLst>
                <a:ext uri="{FF2B5EF4-FFF2-40B4-BE49-F238E27FC236}">
                  <a16:creationId xmlns:a16="http://schemas.microsoft.com/office/drawing/2014/main" id="{B8870298-D309-40D0-8409-14D7DAA60E76}"/>
                </a:ext>
              </a:extLst>
            </p:cNvPr>
            <p:cNvSpPr/>
            <p:nvPr/>
          </p:nvSpPr>
          <p:spPr>
            <a:xfrm>
              <a:off x="6107462" y="3401455"/>
              <a:ext cx="596900" cy="349250"/>
            </a:xfrm>
            <a:custGeom>
              <a:avLst/>
              <a:gdLst/>
              <a:ahLst/>
              <a:cxnLst/>
              <a:rect l="l" t="t" r="r" b="b"/>
              <a:pathLst>
                <a:path w="596900" h="349250">
                  <a:moveTo>
                    <a:pt x="559247" y="389"/>
                  </a:moveTo>
                  <a:lnTo>
                    <a:pt x="540765" y="0"/>
                  </a:lnTo>
                  <a:lnTo>
                    <a:pt x="518278" y="8888"/>
                  </a:lnTo>
                  <a:lnTo>
                    <a:pt x="516010" y="13421"/>
                  </a:lnTo>
                  <a:lnTo>
                    <a:pt x="348164" y="187933"/>
                  </a:lnTo>
                  <a:lnTo>
                    <a:pt x="311004" y="171997"/>
                  </a:lnTo>
                  <a:lnTo>
                    <a:pt x="258570" y="160736"/>
                  </a:lnTo>
                  <a:lnTo>
                    <a:pt x="218877" y="157337"/>
                  </a:lnTo>
                  <a:lnTo>
                    <a:pt x="199137" y="158169"/>
                  </a:lnTo>
                  <a:lnTo>
                    <a:pt x="159231" y="164508"/>
                  </a:lnTo>
                  <a:lnTo>
                    <a:pt x="111439" y="179080"/>
                  </a:lnTo>
                  <a:lnTo>
                    <a:pt x="60867" y="206135"/>
                  </a:lnTo>
                  <a:lnTo>
                    <a:pt x="29486" y="235244"/>
                  </a:lnTo>
                  <a:lnTo>
                    <a:pt x="0" y="348847"/>
                  </a:lnTo>
                  <a:lnTo>
                    <a:pt x="339091" y="348847"/>
                  </a:lnTo>
                  <a:lnTo>
                    <a:pt x="339091" y="347714"/>
                  </a:lnTo>
                  <a:lnTo>
                    <a:pt x="435489" y="235527"/>
                  </a:lnTo>
                  <a:lnTo>
                    <a:pt x="584055" y="79146"/>
                  </a:lnTo>
                  <a:lnTo>
                    <a:pt x="592437" y="66929"/>
                  </a:lnTo>
                  <a:lnTo>
                    <a:pt x="596672" y="51949"/>
                  </a:lnTo>
                  <a:lnTo>
                    <a:pt x="596017" y="36120"/>
                  </a:lnTo>
                  <a:lnTo>
                    <a:pt x="589726" y="21353"/>
                  </a:lnTo>
                  <a:lnTo>
                    <a:pt x="576241" y="7578"/>
                  </a:lnTo>
                  <a:lnTo>
                    <a:pt x="559247" y="389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2D37EDA2-A3FF-4958-8866-BFFEC9C147B2}"/>
              </a:ext>
            </a:extLst>
          </p:cNvPr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37" name="그림 36">
            <a:extLst>
              <a:ext uri="{FF2B5EF4-FFF2-40B4-BE49-F238E27FC236}">
                <a16:creationId xmlns:a16="http://schemas.microsoft.com/office/drawing/2014/main" id="{D14D5611-CF5B-45A7-A761-BD79D406FE9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377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130628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3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7314A81-06CB-4E87-9C3A-A7BF650D1200}"/>
              </a:ext>
            </a:extLst>
          </p:cNvPr>
          <p:cNvSpPr txBox="1"/>
          <p:nvPr/>
        </p:nvSpPr>
        <p:spPr>
          <a:xfrm>
            <a:off x="166592" y="158382"/>
            <a:ext cx="4390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solidFill>
                  <a:srgbClr val="8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온라인 수강안내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C9EBE8-F017-4B01-8FEF-C169289BC2F1}"/>
              </a:ext>
            </a:extLst>
          </p:cNvPr>
          <p:cNvSpPr txBox="1"/>
          <p:nvPr/>
        </p:nvSpPr>
        <p:spPr>
          <a:xfrm>
            <a:off x="310392" y="714635"/>
            <a:ext cx="11184921" cy="378565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1.  </a:t>
            </a:r>
            <a:r>
              <a:rPr lang="ko-KR" altLang="en-US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수업 운영방식</a:t>
            </a: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    </a:t>
            </a:r>
            <a:r>
              <a:rPr lang="ko-KR" altLang="en-US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가</a:t>
            </a:r>
            <a:r>
              <a:rPr lang="en-US" altLang="ko-KR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. 2024</a:t>
            </a:r>
            <a:r>
              <a:rPr lang="ko-KR" altLang="en-US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학년도 </a:t>
            </a:r>
            <a:r>
              <a:rPr lang="en-US" altLang="ko-KR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1</a:t>
            </a:r>
            <a:r>
              <a:rPr lang="ko-KR" altLang="en-US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학기 수업 운영 방식 </a:t>
            </a:r>
            <a:r>
              <a:rPr lang="en-US" altLang="ko-KR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: </a:t>
            </a:r>
            <a:r>
              <a:rPr lang="ko-KR" altLang="en-US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대면 수업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    나</a:t>
            </a:r>
            <a:r>
              <a:rPr lang="en-US" altLang="ko-KR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. </a:t>
            </a:r>
            <a:r>
              <a:rPr lang="ko-KR" altLang="en-US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예외사항 </a:t>
            </a:r>
            <a:r>
              <a:rPr lang="en-US" altLang="ko-KR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: </a:t>
            </a:r>
            <a:r>
              <a:rPr lang="ko-KR" altLang="en-US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교육혁신원에서 원격수업으로 선정된 교과목</a:t>
            </a: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※ </a:t>
            </a:r>
            <a:r>
              <a:rPr lang="ko-KR" altLang="en-US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수업 운영 원칙은 코로나</a:t>
            </a:r>
            <a:r>
              <a:rPr lang="en-US" altLang="ko-KR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19 </a:t>
            </a:r>
            <a:r>
              <a:rPr lang="ko-KR" altLang="en-US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상황에 따라 변동될 수 있음</a:t>
            </a:r>
            <a:r>
              <a:rPr lang="en-US" altLang="ko-KR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</p:txBody>
      </p:sp>
      <p:graphicFrame>
        <p:nvGraphicFramePr>
          <p:cNvPr id="4" name="표 5">
            <a:extLst>
              <a:ext uri="{FF2B5EF4-FFF2-40B4-BE49-F238E27FC236}">
                <a16:creationId xmlns:a16="http://schemas.microsoft.com/office/drawing/2014/main" id="{DCF7C6BC-AD4C-4BAF-B08F-8C6787D2DAC0}"/>
              </a:ext>
            </a:extLst>
          </p:cNvPr>
          <p:cNvGraphicFramePr>
            <a:graphicFrameLocks noGrp="1"/>
          </p:cNvGraphicFramePr>
          <p:nvPr/>
        </p:nvGraphicFramePr>
        <p:xfrm>
          <a:off x="1007872" y="2699262"/>
          <a:ext cx="8127999" cy="119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422895424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4341983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914940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기준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강의운영방식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비고	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368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원격수업비중</a:t>
                      </a:r>
                      <a:r>
                        <a:rPr lang="en-US" altLang="ko-KR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50% </a:t>
                      </a:r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이상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혼합수업	</a:t>
                      </a:r>
                    </a:p>
                  </a:txBody>
                  <a:tcP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세부운영방식은</a:t>
                      </a:r>
                      <a:endParaRPr lang="en-US" altLang="ko-KR" sz="1600" b="1" kern="1200" dirty="0">
                        <a:solidFill>
                          <a:srgbClr val="800000"/>
                        </a:solidFill>
                        <a:latin typeface="나눔고딕" pitchFamily="2" charset="-127"/>
                        <a:ea typeface="나눔고딕" pitchFamily="2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 err="1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강의계획서에서확인가능</a:t>
                      </a:r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	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070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원격</a:t>
                      </a:r>
                      <a:r>
                        <a:rPr lang="en-US" altLang="ko-KR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100%	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전체 </a:t>
                      </a:r>
                      <a:r>
                        <a:rPr lang="ko-KR" altLang="en-US" sz="1600" b="1" kern="1200" dirty="0" err="1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비대면수업</a:t>
                      </a:r>
                      <a:r>
                        <a:rPr lang="ko-KR" altLang="en-US" sz="1600" b="1" kern="1200" dirty="0">
                          <a:solidFill>
                            <a:srgbClr val="800000"/>
                          </a:solidFill>
                          <a:latin typeface="나눔고딕" pitchFamily="2" charset="-127"/>
                          <a:ea typeface="나눔고딕" pitchFamily="2" charset="-127"/>
                          <a:cs typeface="+mn-cs"/>
                        </a:rPr>
                        <a:t>	</a:t>
                      </a:r>
                    </a:p>
                  </a:txBody>
                  <a:tcP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5237265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1752661E-4129-42A9-ADB1-65CF17C80F74}"/>
              </a:ext>
            </a:extLst>
          </p:cNvPr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CB28AB03-79C7-41DC-AB45-9AB037C355F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68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-130628"/>
            <a:ext cx="12192001" cy="5960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>
              <a:lnSpc>
                <a:spcPct val="100000"/>
              </a:lnSpc>
              <a:defRPr sz="3000" b="1" i="0" spc="-90">
                <a:solidFill>
                  <a:srgbClr val="FFFFFF"/>
                </a:solidFill>
              </a:defRPr>
            </a:pPr>
            <a:endParaRPr sz="15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297C0-D5F6-4D8A-AF7E-30A8AF963A65}" type="slidenum">
              <a:rPr lang="ko-KR" altLang="en-US" smtClean="0"/>
              <a:t>4</a:t>
            </a:fld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3" name="그룹 2"/>
          <p:cNvGrpSpPr/>
          <p:nvPr/>
        </p:nvGrpSpPr>
        <p:grpSpPr>
          <a:xfrm>
            <a:off x="8327776" y="-650931"/>
            <a:ext cx="1270001" cy="1270001"/>
            <a:chOff x="8276976" y="-635001"/>
            <a:chExt cx="1270001" cy="1270001"/>
          </a:xfrm>
        </p:grpSpPr>
        <p:sp>
          <p:nvSpPr>
            <p:cNvPr id="155" name="Shape 155"/>
            <p:cNvSpPr/>
            <p:nvPr/>
          </p:nvSpPr>
          <p:spPr>
            <a:xfrm rot="2700000" flipH="1">
              <a:off x="8276976" y="-635001"/>
              <a:ext cx="1270001" cy="1270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7212D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pPr>
                <a:lnSpc>
                  <a:spcPct val="100000"/>
                </a:lnSpc>
                <a:defRPr sz="3000" b="1" i="0" spc="-90">
                  <a:solidFill>
                    <a:srgbClr val="FFFFFF"/>
                  </a:solidFill>
                </a:defRPr>
              </a:pPr>
              <a:endParaRPr sz="150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" t="11950" r="3405" b="11571"/>
            <a:stretch/>
          </p:blipFill>
          <p:spPr>
            <a:xfrm>
              <a:off x="8484394" y="184151"/>
              <a:ext cx="881062" cy="203200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7314A81-06CB-4E87-9C3A-A7BF650D1200}"/>
              </a:ext>
            </a:extLst>
          </p:cNvPr>
          <p:cNvSpPr txBox="1"/>
          <p:nvPr/>
        </p:nvSpPr>
        <p:spPr>
          <a:xfrm>
            <a:off x="166592" y="158382"/>
            <a:ext cx="4390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solidFill>
                  <a:srgbClr val="8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온라인 수강안내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C9EBE8-F017-4B01-8FEF-C169289BC2F1}"/>
              </a:ext>
            </a:extLst>
          </p:cNvPr>
          <p:cNvSpPr txBox="1"/>
          <p:nvPr/>
        </p:nvSpPr>
        <p:spPr>
          <a:xfrm>
            <a:off x="310392" y="714635"/>
            <a:ext cx="11184921" cy="447699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2.  </a:t>
            </a:r>
            <a:r>
              <a:rPr lang="ko-KR" altLang="en-US" sz="16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</a:rPr>
              <a:t>온라인 강의 유형</a:t>
            </a: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14" name="object 11">
            <a:extLst>
              <a:ext uri="{FF2B5EF4-FFF2-40B4-BE49-F238E27FC236}">
                <a16:creationId xmlns:a16="http://schemas.microsoft.com/office/drawing/2014/main" id="{C3817869-1301-4452-9424-BD80BCF1E2A4}"/>
              </a:ext>
            </a:extLst>
          </p:cNvPr>
          <p:cNvSpPr/>
          <p:nvPr/>
        </p:nvSpPr>
        <p:spPr>
          <a:xfrm>
            <a:off x="5396484" y="3417192"/>
            <a:ext cx="3022600" cy="346710"/>
          </a:xfrm>
          <a:custGeom>
            <a:avLst/>
            <a:gdLst/>
            <a:ahLst/>
            <a:cxnLst/>
            <a:rect l="l" t="t" r="r" b="b"/>
            <a:pathLst>
              <a:path w="3022600" h="346710">
                <a:moveTo>
                  <a:pt x="1229868" y="0"/>
                </a:moveTo>
                <a:lnTo>
                  <a:pt x="1229868" y="174497"/>
                </a:lnTo>
                <a:lnTo>
                  <a:pt x="3022600" y="174497"/>
                </a:lnTo>
                <a:lnTo>
                  <a:pt x="3022600" y="346201"/>
                </a:lnTo>
              </a:path>
              <a:path w="3022600" h="346710">
                <a:moveTo>
                  <a:pt x="1230122" y="0"/>
                </a:moveTo>
                <a:lnTo>
                  <a:pt x="1230122" y="174497"/>
                </a:lnTo>
                <a:lnTo>
                  <a:pt x="0" y="174497"/>
                </a:lnTo>
                <a:lnTo>
                  <a:pt x="0" y="346201"/>
                </a:lnTo>
              </a:path>
            </a:pathLst>
          </a:custGeom>
          <a:ln w="12700">
            <a:solidFill>
              <a:srgbClr val="528B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2">
            <a:extLst>
              <a:ext uri="{FF2B5EF4-FFF2-40B4-BE49-F238E27FC236}">
                <a16:creationId xmlns:a16="http://schemas.microsoft.com/office/drawing/2014/main" id="{3B513176-192C-4E51-A069-A4E18356C101}"/>
              </a:ext>
            </a:extLst>
          </p:cNvPr>
          <p:cNvSpPr/>
          <p:nvPr/>
        </p:nvSpPr>
        <p:spPr>
          <a:xfrm>
            <a:off x="2415539" y="1973964"/>
            <a:ext cx="4211320" cy="346710"/>
          </a:xfrm>
          <a:custGeom>
            <a:avLst/>
            <a:gdLst/>
            <a:ahLst/>
            <a:cxnLst/>
            <a:rect l="l" t="t" r="r" b="b"/>
            <a:pathLst>
              <a:path w="4211320" h="346710">
                <a:moveTo>
                  <a:pt x="2407920" y="0"/>
                </a:moveTo>
                <a:lnTo>
                  <a:pt x="2407920" y="171704"/>
                </a:lnTo>
                <a:lnTo>
                  <a:pt x="4211320" y="171704"/>
                </a:lnTo>
                <a:lnTo>
                  <a:pt x="4211320" y="343535"/>
                </a:lnTo>
              </a:path>
              <a:path w="4211320" h="346710">
                <a:moveTo>
                  <a:pt x="2407793" y="0"/>
                </a:moveTo>
                <a:lnTo>
                  <a:pt x="2407793" y="174498"/>
                </a:lnTo>
                <a:lnTo>
                  <a:pt x="0" y="174498"/>
                </a:lnTo>
                <a:lnTo>
                  <a:pt x="0" y="346202"/>
                </a:lnTo>
              </a:path>
            </a:pathLst>
          </a:custGeom>
          <a:ln w="12700">
            <a:solidFill>
              <a:srgbClr val="467A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3">
            <a:extLst>
              <a:ext uri="{FF2B5EF4-FFF2-40B4-BE49-F238E27FC236}">
                <a16:creationId xmlns:a16="http://schemas.microsoft.com/office/drawing/2014/main" id="{15289C5E-941A-48BA-B3C0-BE549841B8F8}"/>
              </a:ext>
            </a:extLst>
          </p:cNvPr>
          <p:cNvSpPr/>
          <p:nvPr/>
        </p:nvSpPr>
        <p:spPr>
          <a:xfrm>
            <a:off x="4331144" y="1154750"/>
            <a:ext cx="988060" cy="543560"/>
          </a:xfrm>
          <a:custGeom>
            <a:avLst/>
            <a:gdLst/>
            <a:ahLst/>
            <a:cxnLst/>
            <a:rect l="l" t="t" r="r" b="b"/>
            <a:pathLst>
              <a:path w="988060" h="543560">
                <a:moveTo>
                  <a:pt x="810920" y="286321"/>
                </a:moveTo>
                <a:lnTo>
                  <a:pt x="493801" y="398348"/>
                </a:lnTo>
                <a:lnTo>
                  <a:pt x="176669" y="286321"/>
                </a:lnTo>
                <a:lnTo>
                  <a:pt x="176669" y="418719"/>
                </a:lnTo>
                <a:lnTo>
                  <a:pt x="201536" y="464439"/>
                </a:lnTo>
                <a:lnTo>
                  <a:pt x="269405" y="504304"/>
                </a:lnTo>
                <a:lnTo>
                  <a:pt x="316318" y="520230"/>
                </a:lnTo>
                <a:lnTo>
                  <a:pt x="370192" y="532511"/>
                </a:lnTo>
                <a:lnTo>
                  <a:pt x="429768" y="540410"/>
                </a:lnTo>
                <a:lnTo>
                  <a:pt x="493801" y="543204"/>
                </a:lnTo>
                <a:lnTo>
                  <a:pt x="557834" y="540410"/>
                </a:lnTo>
                <a:lnTo>
                  <a:pt x="617410" y="532511"/>
                </a:lnTo>
                <a:lnTo>
                  <a:pt x="671283" y="520230"/>
                </a:lnTo>
                <a:lnTo>
                  <a:pt x="718197" y="504304"/>
                </a:lnTo>
                <a:lnTo>
                  <a:pt x="756869" y="485470"/>
                </a:lnTo>
                <a:lnTo>
                  <a:pt x="804494" y="441947"/>
                </a:lnTo>
                <a:lnTo>
                  <a:pt x="810920" y="418719"/>
                </a:lnTo>
                <a:lnTo>
                  <a:pt x="810920" y="286321"/>
                </a:lnTo>
                <a:close/>
              </a:path>
              <a:path w="988060" h="543560">
                <a:moveTo>
                  <a:pt x="987615" y="176542"/>
                </a:moveTo>
                <a:lnTo>
                  <a:pt x="493801" y="0"/>
                </a:lnTo>
                <a:lnTo>
                  <a:pt x="0" y="176542"/>
                </a:lnTo>
                <a:lnTo>
                  <a:pt x="63411" y="199174"/>
                </a:lnTo>
                <a:lnTo>
                  <a:pt x="63411" y="407403"/>
                </a:lnTo>
                <a:lnTo>
                  <a:pt x="65201" y="416191"/>
                </a:lnTo>
                <a:lnTo>
                  <a:pt x="70065" y="423392"/>
                </a:lnTo>
                <a:lnTo>
                  <a:pt x="77279" y="428256"/>
                </a:lnTo>
                <a:lnTo>
                  <a:pt x="86067" y="430047"/>
                </a:lnTo>
                <a:lnTo>
                  <a:pt x="94869" y="428256"/>
                </a:lnTo>
                <a:lnTo>
                  <a:pt x="102069" y="423392"/>
                </a:lnTo>
                <a:lnTo>
                  <a:pt x="106934" y="416191"/>
                </a:lnTo>
                <a:lnTo>
                  <a:pt x="108724" y="407403"/>
                </a:lnTo>
                <a:lnTo>
                  <a:pt x="108724" y="215023"/>
                </a:lnTo>
                <a:lnTo>
                  <a:pt x="493801" y="349694"/>
                </a:lnTo>
                <a:lnTo>
                  <a:pt x="987615" y="176542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9" name="object 14">
            <a:extLst>
              <a:ext uri="{FF2B5EF4-FFF2-40B4-BE49-F238E27FC236}">
                <a16:creationId xmlns:a16="http://schemas.microsoft.com/office/drawing/2014/main" id="{CB266964-ABB5-444D-8708-67FB5E241BAB}"/>
              </a:ext>
            </a:extLst>
          </p:cNvPr>
          <p:cNvGrpSpPr/>
          <p:nvPr/>
        </p:nvGrpSpPr>
        <p:grpSpPr>
          <a:xfrm>
            <a:off x="1865376" y="3418716"/>
            <a:ext cx="1099185" cy="1446530"/>
            <a:chOff x="1840992" y="3971544"/>
            <a:chExt cx="1099185" cy="1446530"/>
          </a:xfrm>
        </p:grpSpPr>
        <p:sp>
          <p:nvSpPr>
            <p:cNvPr id="20" name="object 15">
              <a:extLst>
                <a:ext uri="{FF2B5EF4-FFF2-40B4-BE49-F238E27FC236}">
                  <a16:creationId xmlns:a16="http://schemas.microsoft.com/office/drawing/2014/main" id="{F7FAD749-F284-4FB6-A202-02F5CF59D907}"/>
                </a:ext>
              </a:extLst>
            </p:cNvPr>
            <p:cNvSpPr/>
            <p:nvPr/>
          </p:nvSpPr>
          <p:spPr>
            <a:xfrm>
              <a:off x="2391156" y="3971544"/>
              <a:ext cx="0" cy="346710"/>
            </a:xfrm>
            <a:custGeom>
              <a:avLst/>
              <a:gdLst/>
              <a:ahLst/>
              <a:cxnLst/>
              <a:rect l="l" t="t" r="r" b="b"/>
              <a:pathLst>
                <a:path h="346710">
                  <a:moveTo>
                    <a:pt x="0" y="0"/>
                  </a:moveTo>
                  <a:lnTo>
                    <a:pt x="0" y="346201"/>
                  </a:lnTo>
                </a:path>
              </a:pathLst>
            </a:custGeom>
            <a:ln w="12700">
              <a:solidFill>
                <a:srgbClr val="528BC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16">
              <a:extLst>
                <a:ext uri="{FF2B5EF4-FFF2-40B4-BE49-F238E27FC236}">
                  <a16:creationId xmlns:a16="http://schemas.microsoft.com/office/drawing/2014/main" id="{B1CDCBF7-7088-45D4-8FB7-E146D0D6257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40992" y="4319016"/>
              <a:ext cx="1098803" cy="1098803"/>
            </a:xfrm>
            <a:prstGeom prst="rect">
              <a:avLst/>
            </a:prstGeom>
          </p:spPr>
        </p:pic>
      </p:grpSp>
      <p:sp>
        <p:nvSpPr>
          <p:cNvPr id="22" name="object 17">
            <a:extLst>
              <a:ext uri="{FF2B5EF4-FFF2-40B4-BE49-F238E27FC236}">
                <a16:creationId xmlns:a16="http://schemas.microsoft.com/office/drawing/2014/main" id="{D2AE87BF-0BB8-47BF-88CD-9E2FCDD260D9}"/>
              </a:ext>
            </a:extLst>
          </p:cNvPr>
          <p:cNvSpPr txBox="1"/>
          <p:nvPr/>
        </p:nvSpPr>
        <p:spPr>
          <a:xfrm>
            <a:off x="5417566" y="1081662"/>
            <a:ext cx="109410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온라인 </a:t>
            </a:r>
            <a:r>
              <a:rPr sz="1500" b="1" spc="-25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강의</a:t>
            </a:r>
            <a:endParaRPr sz="15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  <a:cs typeface="Malgun Gothic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1500" b="1" spc="-10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(비대면수업)</a:t>
            </a:r>
            <a:endParaRPr sz="15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  <a:cs typeface="Malgun Gothic"/>
            </a:endParaRPr>
          </a:p>
        </p:txBody>
      </p:sp>
      <p:sp>
        <p:nvSpPr>
          <p:cNvPr id="23" name="object 19">
            <a:extLst>
              <a:ext uri="{FF2B5EF4-FFF2-40B4-BE49-F238E27FC236}">
                <a16:creationId xmlns:a16="http://schemas.microsoft.com/office/drawing/2014/main" id="{E8D80187-35B9-44F6-8274-44516CAC19B2}"/>
              </a:ext>
            </a:extLst>
          </p:cNvPr>
          <p:cNvSpPr/>
          <p:nvPr/>
        </p:nvSpPr>
        <p:spPr>
          <a:xfrm>
            <a:off x="2031949" y="2554239"/>
            <a:ext cx="770255" cy="520700"/>
          </a:xfrm>
          <a:custGeom>
            <a:avLst/>
            <a:gdLst/>
            <a:ahLst/>
            <a:cxnLst/>
            <a:rect l="l" t="t" r="r" b="b"/>
            <a:pathLst>
              <a:path w="770255" h="520700">
                <a:moveTo>
                  <a:pt x="543636" y="260286"/>
                </a:moveTo>
                <a:lnTo>
                  <a:pt x="541807" y="248970"/>
                </a:lnTo>
                <a:lnTo>
                  <a:pt x="535559" y="210210"/>
                </a:lnTo>
                <a:lnTo>
                  <a:pt x="517931" y="176161"/>
                </a:lnTo>
                <a:lnTo>
                  <a:pt x="517931" y="248970"/>
                </a:lnTo>
                <a:lnTo>
                  <a:pt x="517931" y="271602"/>
                </a:lnTo>
                <a:lnTo>
                  <a:pt x="507466" y="313232"/>
                </a:lnTo>
                <a:lnTo>
                  <a:pt x="484949" y="348589"/>
                </a:lnTo>
                <a:lnTo>
                  <a:pt x="452577" y="375208"/>
                </a:lnTo>
                <a:lnTo>
                  <a:pt x="412483" y="390652"/>
                </a:lnTo>
                <a:lnTo>
                  <a:pt x="426085" y="374700"/>
                </a:lnTo>
                <a:lnTo>
                  <a:pt x="434454" y="364871"/>
                </a:lnTo>
                <a:lnTo>
                  <a:pt x="451764" y="336016"/>
                </a:lnTo>
                <a:lnTo>
                  <a:pt x="464096" y="304723"/>
                </a:lnTo>
                <a:lnTo>
                  <a:pt x="471157" y="271602"/>
                </a:lnTo>
                <a:lnTo>
                  <a:pt x="517931" y="271602"/>
                </a:lnTo>
                <a:lnTo>
                  <a:pt x="517931" y="248970"/>
                </a:lnTo>
                <a:lnTo>
                  <a:pt x="471157" y="248970"/>
                </a:lnTo>
                <a:lnTo>
                  <a:pt x="464096" y="215925"/>
                </a:lnTo>
                <a:lnTo>
                  <a:pt x="451827" y="184683"/>
                </a:lnTo>
                <a:lnTo>
                  <a:pt x="448386" y="178917"/>
                </a:lnTo>
                <a:lnTo>
                  <a:pt x="448386" y="248970"/>
                </a:lnTo>
                <a:lnTo>
                  <a:pt x="448386" y="271602"/>
                </a:lnTo>
                <a:lnTo>
                  <a:pt x="441680" y="300240"/>
                </a:lnTo>
                <a:lnTo>
                  <a:pt x="430618" y="327291"/>
                </a:lnTo>
                <a:lnTo>
                  <a:pt x="415442" y="352272"/>
                </a:lnTo>
                <a:lnTo>
                  <a:pt x="396405" y="374700"/>
                </a:lnTo>
                <a:lnTo>
                  <a:pt x="396405" y="373456"/>
                </a:lnTo>
                <a:lnTo>
                  <a:pt x="396405" y="271602"/>
                </a:lnTo>
                <a:lnTo>
                  <a:pt x="448386" y="271602"/>
                </a:lnTo>
                <a:lnTo>
                  <a:pt x="448386" y="248970"/>
                </a:lnTo>
                <a:lnTo>
                  <a:pt x="396405" y="248970"/>
                </a:lnTo>
                <a:lnTo>
                  <a:pt x="396405" y="147116"/>
                </a:lnTo>
                <a:lnTo>
                  <a:pt x="396405" y="145757"/>
                </a:lnTo>
                <a:lnTo>
                  <a:pt x="415467" y="168198"/>
                </a:lnTo>
                <a:lnTo>
                  <a:pt x="430644" y="193217"/>
                </a:lnTo>
                <a:lnTo>
                  <a:pt x="441706" y="220306"/>
                </a:lnTo>
                <a:lnTo>
                  <a:pt x="448386" y="248970"/>
                </a:lnTo>
                <a:lnTo>
                  <a:pt x="448386" y="178917"/>
                </a:lnTo>
                <a:lnTo>
                  <a:pt x="434632" y="155841"/>
                </a:lnTo>
                <a:lnTo>
                  <a:pt x="426110" y="145757"/>
                </a:lnTo>
                <a:lnTo>
                  <a:pt x="412826" y="130022"/>
                </a:lnTo>
                <a:lnTo>
                  <a:pt x="452780" y="145516"/>
                </a:lnTo>
                <a:lnTo>
                  <a:pt x="485063" y="172135"/>
                </a:lnTo>
                <a:lnTo>
                  <a:pt x="507492" y="207429"/>
                </a:lnTo>
                <a:lnTo>
                  <a:pt x="517931" y="248970"/>
                </a:lnTo>
                <a:lnTo>
                  <a:pt x="517931" y="176161"/>
                </a:lnTo>
                <a:lnTo>
                  <a:pt x="513041" y="166712"/>
                </a:lnTo>
                <a:lnTo>
                  <a:pt x="478726" y="132422"/>
                </a:lnTo>
                <a:lnTo>
                  <a:pt x="474091" y="130022"/>
                </a:lnTo>
                <a:lnTo>
                  <a:pt x="473214" y="129578"/>
                </a:lnTo>
                <a:lnTo>
                  <a:pt x="435190" y="109918"/>
                </a:lnTo>
                <a:lnTo>
                  <a:pt x="385076" y="101841"/>
                </a:lnTo>
                <a:lnTo>
                  <a:pt x="373748" y="103670"/>
                </a:lnTo>
                <a:lnTo>
                  <a:pt x="373748" y="147116"/>
                </a:lnTo>
                <a:lnTo>
                  <a:pt x="373748" y="248970"/>
                </a:lnTo>
                <a:lnTo>
                  <a:pt x="373748" y="271602"/>
                </a:lnTo>
                <a:lnTo>
                  <a:pt x="373748" y="373456"/>
                </a:lnTo>
                <a:lnTo>
                  <a:pt x="359702" y="356501"/>
                </a:lnTo>
                <a:lnTo>
                  <a:pt x="359702" y="391109"/>
                </a:lnTo>
                <a:lnTo>
                  <a:pt x="318935" y="375983"/>
                </a:lnTo>
                <a:lnTo>
                  <a:pt x="285927" y="349351"/>
                </a:lnTo>
                <a:lnTo>
                  <a:pt x="262928" y="313715"/>
                </a:lnTo>
                <a:lnTo>
                  <a:pt x="252222" y="271602"/>
                </a:lnTo>
                <a:lnTo>
                  <a:pt x="300697" y="271602"/>
                </a:lnTo>
                <a:lnTo>
                  <a:pt x="307809" y="304850"/>
                </a:lnTo>
                <a:lnTo>
                  <a:pt x="320230" y="336270"/>
                </a:lnTo>
                <a:lnTo>
                  <a:pt x="337629" y="365226"/>
                </a:lnTo>
                <a:lnTo>
                  <a:pt x="359702" y="391109"/>
                </a:lnTo>
                <a:lnTo>
                  <a:pt x="359702" y="356501"/>
                </a:lnTo>
                <a:lnTo>
                  <a:pt x="355295" y="351180"/>
                </a:lnTo>
                <a:lnTo>
                  <a:pt x="340614" y="326466"/>
                </a:lnTo>
                <a:lnTo>
                  <a:pt x="329920" y="299783"/>
                </a:lnTo>
                <a:lnTo>
                  <a:pt x="323456" y="271602"/>
                </a:lnTo>
                <a:lnTo>
                  <a:pt x="373748" y="271602"/>
                </a:lnTo>
                <a:lnTo>
                  <a:pt x="373748" y="248970"/>
                </a:lnTo>
                <a:lnTo>
                  <a:pt x="323456" y="248970"/>
                </a:lnTo>
                <a:lnTo>
                  <a:pt x="329895" y="220776"/>
                </a:lnTo>
                <a:lnTo>
                  <a:pt x="340575" y="194081"/>
                </a:lnTo>
                <a:lnTo>
                  <a:pt x="355269" y="169367"/>
                </a:lnTo>
                <a:lnTo>
                  <a:pt x="373748" y="147116"/>
                </a:lnTo>
                <a:lnTo>
                  <a:pt x="373748" y="103670"/>
                </a:lnTo>
                <a:lnTo>
                  <a:pt x="359473" y="105968"/>
                </a:lnTo>
                <a:lnTo>
                  <a:pt x="359473" y="129578"/>
                </a:lnTo>
                <a:lnTo>
                  <a:pt x="337489" y="155460"/>
                </a:lnTo>
                <a:lnTo>
                  <a:pt x="320167" y="184391"/>
                </a:lnTo>
                <a:lnTo>
                  <a:pt x="307797" y="215773"/>
                </a:lnTo>
                <a:lnTo>
                  <a:pt x="300697" y="248970"/>
                </a:lnTo>
                <a:lnTo>
                  <a:pt x="252222" y="248970"/>
                </a:lnTo>
                <a:lnTo>
                  <a:pt x="262890" y="206908"/>
                </a:lnTo>
                <a:lnTo>
                  <a:pt x="285826" y="171310"/>
                </a:lnTo>
                <a:lnTo>
                  <a:pt x="318782" y="144691"/>
                </a:lnTo>
                <a:lnTo>
                  <a:pt x="359473" y="129578"/>
                </a:lnTo>
                <a:lnTo>
                  <a:pt x="359473" y="105968"/>
                </a:lnTo>
                <a:lnTo>
                  <a:pt x="291426" y="132422"/>
                </a:lnTo>
                <a:lnTo>
                  <a:pt x="257111" y="166712"/>
                </a:lnTo>
                <a:lnTo>
                  <a:pt x="234594" y="210210"/>
                </a:lnTo>
                <a:lnTo>
                  <a:pt x="226517" y="260286"/>
                </a:lnTo>
                <a:lnTo>
                  <a:pt x="234594" y="310362"/>
                </a:lnTo>
                <a:lnTo>
                  <a:pt x="257111" y="353860"/>
                </a:lnTo>
                <a:lnTo>
                  <a:pt x="291426" y="388150"/>
                </a:lnTo>
                <a:lnTo>
                  <a:pt x="334962" y="410641"/>
                </a:lnTo>
                <a:lnTo>
                  <a:pt x="385076" y="418719"/>
                </a:lnTo>
                <a:lnTo>
                  <a:pt x="435190" y="410641"/>
                </a:lnTo>
                <a:lnTo>
                  <a:pt x="473011" y="391109"/>
                </a:lnTo>
                <a:lnTo>
                  <a:pt x="473875" y="390652"/>
                </a:lnTo>
                <a:lnTo>
                  <a:pt x="478726" y="388150"/>
                </a:lnTo>
                <a:lnTo>
                  <a:pt x="513041" y="353860"/>
                </a:lnTo>
                <a:lnTo>
                  <a:pt x="535559" y="310362"/>
                </a:lnTo>
                <a:lnTo>
                  <a:pt x="541807" y="271602"/>
                </a:lnTo>
                <a:lnTo>
                  <a:pt x="543636" y="260286"/>
                </a:lnTo>
                <a:close/>
              </a:path>
              <a:path w="770255" h="520700">
                <a:moveTo>
                  <a:pt x="770153" y="45262"/>
                </a:moveTo>
                <a:lnTo>
                  <a:pt x="766597" y="27647"/>
                </a:lnTo>
                <a:lnTo>
                  <a:pt x="756881" y="13258"/>
                </a:lnTo>
                <a:lnTo>
                  <a:pt x="742480" y="3556"/>
                </a:lnTo>
                <a:lnTo>
                  <a:pt x="724852" y="0"/>
                </a:lnTo>
                <a:lnTo>
                  <a:pt x="702195" y="0"/>
                </a:lnTo>
                <a:lnTo>
                  <a:pt x="702195" y="67894"/>
                </a:lnTo>
                <a:lnTo>
                  <a:pt x="702195" y="452666"/>
                </a:lnTo>
                <a:lnTo>
                  <a:pt x="67945" y="452666"/>
                </a:lnTo>
                <a:lnTo>
                  <a:pt x="67945" y="67894"/>
                </a:lnTo>
                <a:lnTo>
                  <a:pt x="702195" y="67894"/>
                </a:lnTo>
                <a:lnTo>
                  <a:pt x="702195" y="0"/>
                </a:lnTo>
                <a:lnTo>
                  <a:pt x="45300" y="0"/>
                </a:lnTo>
                <a:lnTo>
                  <a:pt x="27660" y="3556"/>
                </a:lnTo>
                <a:lnTo>
                  <a:pt x="13258" y="13258"/>
                </a:lnTo>
                <a:lnTo>
                  <a:pt x="3556" y="27647"/>
                </a:lnTo>
                <a:lnTo>
                  <a:pt x="0" y="45262"/>
                </a:lnTo>
                <a:lnTo>
                  <a:pt x="0" y="520573"/>
                </a:lnTo>
                <a:lnTo>
                  <a:pt x="770153" y="520573"/>
                </a:lnTo>
                <a:lnTo>
                  <a:pt x="770153" y="452666"/>
                </a:lnTo>
                <a:lnTo>
                  <a:pt x="770153" y="67894"/>
                </a:lnTo>
                <a:lnTo>
                  <a:pt x="770153" y="45262"/>
                </a:lnTo>
                <a:close/>
              </a:path>
            </a:pathLst>
          </a:custGeom>
          <a:solidFill>
            <a:srgbClr val="A42F0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0">
            <a:extLst>
              <a:ext uri="{FF2B5EF4-FFF2-40B4-BE49-F238E27FC236}">
                <a16:creationId xmlns:a16="http://schemas.microsoft.com/office/drawing/2014/main" id="{AC43E617-6AF8-4564-BC3C-C5C4C5A74B41}"/>
              </a:ext>
            </a:extLst>
          </p:cNvPr>
          <p:cNvSpPr txBox="1"/>
          <p:nvPr/>
        </p:nvSpPr>
        <p:spPr>
          <a:xfrm>
            <a:off x="3009391" y="2369695"/>
            <a:ext cx="1494155" cy="90191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29700"/>
              </a:lnSpc>
              <a:spcBef>
                <a:spcPts val="90"/>
              </a:spcBef>
            </a:pPr>
            <a:r>
              <a:rPr sz="1500" b="1" dirty="0" err="1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녹화</a:t>
            </a:r>
            <a:r>
              <a:rPr sz="15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 </a:t>
            </a:r>
            <a:r>
              <a:rPr sz="1500" b="1" spc="-25" dirty="0" err="1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동영</a:t>
            </a:r>
            <a:r>
              <a:rPr lang="ko-KR" altLang="en-US" sz="1500" b="1" spc="-25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상 강의</a:t>
            </a:r>
            <a:endParaRPr lang="en-US" altLang="ko-KR" sz="1500" b="1" spc="-25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  <a:cs typeface="Malgun Gothic"/>
            </a:endParaRPr>
          </a:p>
          <a:p>
            <a:pPr marL="12700" marR="5080">
              <a:lnSpc>
                <a:spcPct val="129700"/>
              </a:lnSpc>
              <a:spcBef>
                <a:spcPts val="90"/>
              </a:spcBef>
            </a:pPr>
            <a:r>
              <a:rPr lang="ko-KR" altLang="en-US" sz="1500" b="1" spc="-944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 </a:t>
            </a:r>
            <a:r>
              <a:rPr lang="en-US" sz="1500" b="1" i="1" spc="-10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(</a:t>
            </a:r>
            <a:r>
              <a:rPr lang="ko-KR" altLang="en-US" sz="1500" b="1" i="1" spc="-10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제한 기간 내 </a:t>
            </a:r>
            <a:endParaRPr lang="en-US" altLang="ko-KR" sz="1500" b="1" i="1" spc="-10" dirty="0">
              <a:solidFill>
                <a:srgbClr val="FF0000"/>
              </a:solidFill>
              <a:latin typeface="나눔고딕" pitchFamily="2" charset="-127"/>
              <a:ea typeface="나눔고딕" pitchFamily="2" charset="-127"/>
              <a:cs typeface="Malgun Gothic"/>
            </a:endParaRPr>
          </a:p>
          <a:p>
            <a:pPr marL="12700" marR="5080">
              <a:lnSpc>
                <a:spcPct val="129700"/>
              </a:lnSpc>
              <a:spcBef>
                <a:spcPts val="90"/>
              </a:spcBef>
            </a:pPr>
            <a:r>
              <a:rPr lang="ko-KR" altLang="en-US" sz="1500" b="1" i="1" spc="-10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언</a:t>
            </a:r>
            <a:r>
              <a:rPr sz="1500" b="1" i="1" spc="-10" dirty="0" err="1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제든</a:t>
            </a:r>
            <a:r>
              <a:rPr sz="1500" b="1" i="1" spc="-10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 수강가능</a:t>
            </a:r>
            <a:r>
              <a:rPr sz="1500" b="1" spc="-10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)</a:t>
            </a:r>
            <a:endParaRPr sz="1500" b="1" dirty="0">
              <a:latin typeface="나눔고딕" pitchFamily="2" charset="-127"/>
              <a:ea typeface="나눔고딕" pitchFamily="2" charset="-127"/>
              <a:cs typeface="Malgun Gothic"/>
            </a:endParaRPr>
          </a:p>
        </p:txBody>
      </p:sp>
      <p:sp>
        <p:nvSpPr>
          <p:cNvPr id="25" name="object 21">
            <a:extLst>
              <a:ext uri="{FF2B5EF4-FFF2-40B4-BE49-F238E27FC236}">
                <a16:creationId xmlns:a16="http://schemas.microsoft.com/office/drawing/2014/main" id="{5A476885-5913-476D-BD16-E146ADC4C5C6}"/>
              </a:ext>
            </a:extLst>
          </p:cNvPr>
          <p:cNvSpPr txBox="1"/>
          <p:nvPr/>
        </p:nvSpPr>
        <p:spPr>
          <a:xfrm>
            <a:off x="3009391" y="4178938"/>
            <a:ext cx="1293495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KLAS에서</a:t>
            </a:r>
            <a:r>
              <a:rPr sz="1500" b="1" spc="35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 </a:t>
            </a:r>
            <a:r>
              <a:rPr sz="1500" b="1" spc="-25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수강</a:t>
            </a:r>
            <a:endParaRPr sz="15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  <a:cs typeface="Malgun Gothic"/>
            </a:endParaRPr>
          </a:p>
        </p:txBody>
      </p:sp>
      <p:sp>
        <p:nvSpPr>
          <p:cNvPr id="26" name="object 26">
            <a:extLst>
              <a:ext uri="{FF2B5EF4-FFF2-40B4-BE49-F238E27FC236}">
                <a16:creationId xmlns:a16="http://schemas.microsoft.com/office/drawing/2014/main" id="{72BDAB1A-03D4-492E-B019-F91E0658AD36}"/>
              </a:ext>
            </a:extLst>
          </p:cNvPr>
          <p:cNvSpPr txBox="1"/>
          <p:nvPr/>
        </p:nvSpPr>
        <p:spPr>
          <a:xfrm>
            <a:off x="7187945" y="2524508"/>
            <a:ext cx="237172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실시간 </a:t>
            </a:r>
            <a:r>
              <a:rPr sz="1500" b="1" spc="-20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화상강의</a:t>
            </a:r>
            <a:endParaRPr sz="15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  <a:cs typeface="Malgun Gothic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1500" b="1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(</a:t>
            </a:r>
            <a:r>
              <a:rPr sz="1500" b="1" i="1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정해진</a:t>
            </a:r>
            <a:r>
              <a:rPr sz="1500" b="1" i="1" spc="-5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 </a:t>
            </a:r>
            <a:r>
              <a:rPr sz="1500" b="1" i="1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시간에만 </a:t>
            </a:r>
            <a:r>
              <a:rPr sz="1500" b="1" i="1" spc="-20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수강가능</a:t>
            </a:r>
            <a:r>
              <a:rPr sz="1500" b="1" spc="-20" dirty="0">
                <a:solidFill>
                  <a:srgbClr val="FF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)</a:t>
            </a:r>
            <a:endParaRPr sz="1500" b="1" dirty="0">
              <a:latin typeface="나눔고딕" pitchFamily="2" charset="-127"/>
              <a:ea typeface="나눔고딕" pitchFamily="2" charset="-127"/>
              <a:cs typeface="Malgun Gothic"/>
            </a:endParaRPr>
          </a:p>
        </p:txBody>
      </p:sp>
      <p:pic>
        <p:nvPicPr>
          <p:cNvPr id="27" name="object 27">
            <a:extLst>
              <a:ext uri="{FF2B5EF4-FFF2-40B4-BE49-F238E27FC236}">
                <a16:creationId xmlns:a16="http://schemas.microsoft.com/office/drawing/2014/main" id="{9E1CA79D-7544-4C6A-901B-4FEE884DBC8B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992116" y="3929510"/>
            <a:ext cx="808863" cy="766191"/>
          </a:xfrm>
          <a:prstGeom prst="rect">
            <a:avLst/>
          </a:prstGeom>
        </p:spPr>
      </p:pic>
      <p:sp>
        <p:nvSpPr>
          <p:cNvPr id="28" name="object 28">
            <a:extLst>
              <a:ext uri="{FF2B5EF4-FFF2-40B4-BE49-F238E27FC236}">
                <a16:creationId xmlns:a16="http://schemas.microsoft.com/office/drawing/2014/main" id="{D8651CA3-04FD-48BC-B0DF-5A5CACBC3FB5}"/>
              </a:ext>
            </a:extLst>
          </p:cNvPr>
          <p:cNvSpPr txBox="1"/>
          <p:nvPr/>
        </p:nvSpPr>
        <p:spPr>
          <a:xfrm>
            <a:off x="5990970" y="4176270"/>
            <a:ext cx="1247775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Webex로</a:t>
            </a:r>
            <a:r>
              <a:rPr sz="1500" b="1" spc="-65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 </a:t>
            </a:r>
            <a:r>
              <a:rPr sz="1500" b="1" spc="-25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수강</a:t>
            </a:r>
            <a:endParaRPr sz="15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  <a:cs typeface="Malgun Gothic"/>
            </a:endParaRPr>
          </a:p>
        </p:txBody>
      </p:sp>
      <p:pic>
        <p:nvPicPr>
          <p:cNvPr id="29" name="object 29">
            <a:extLst>
              <a:ext uri="{FF2B5EF4-FFF2-40B4-BE49-F238E27FC236}">
                <a16:creationId xmlns:a16="http://schemas.microsoft.com/office/drawing/2014/main" id="{AD0A14F1-0820-46EB-8CB4-B35A74140863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981568" y="3929510"/>
            <a:ext cx="875652" cy="766191"/>
          </a:xfrm>
          <a:prstGeom prst="rect">
            <a:avLst/>
          </a:prstGeom>
        </p:spPr>
      </p:pic>
      <p:sp>
        <p:nvSpPr>
          <p:cNvPr id="30" name="object 30">
            <a:extLst>
              <a:ext uri="{FF2B5EF4-FFF2-40B4-BE49-F238E27FC236}">
                <a16:creationId xmlns:a16="http://schemas.microsoft.com/office/drawing/2014/main" id="{4E831E61-A9BF-41BD-B2CF-AC0DED10CD35}"/>
              </a:ext>
            </a:extLst>
          </p:cNvPr>
          <p:cNvSpPr txBox="1"/>
          <p:nvPr/>
        </p:nvSpPr>
        <p:spPr>
          <a:xfrm>
            <a:off x="9014205" y="4176270"/>
            <a:ext cx="1362075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Zoom으로</a:t>
            </a:r>
            <a:r>
              <a:rPr sz="1500" b="1" spc="-5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 </a:t>
            </a:r>
            <a:r>
              <a:rPr sz="1500" b="1" spc="-25" dirty="0">
                <a:solidFill>
                  <a:srgbClr val="800000"/>
                </a:solidFill>
                <a:latin typeface="나눔고딕" pitchFamily="2" charset="-127"/>
                <a:ea typeface="나눔고딕" pitchFamily="2" charset="-127"/>
                <a:cs typeface="Malgun Gothic"/>
              </a:rPr>
              <a:t>수강</a:t>
            </a:r>
            <a:endParaRPr sz="1500" b="1" dirty="0">
              <a:solidFill>
                <a:srgbClr val="800000"/>
              </a:solidFill>
              <a:latin typeface="나눔고딕" pitchFamily="2" charset="-127"/>
              <a:ea typeface="나눔고딕" pitchFamily="2" charset="-127"/>
              <a:cs typeface="Malgun Gothic"/>
            </a:endParaRPr>
          </a:p>
        </p:txBody>
      </p:sp>
      <p:grpSp>
        <p:nvGrpSpPr>
          <p:cNvPr id="32" name="object 22">
            <a:extLst>
              <a:ext uri="{FF2B5EF4-FFF2-40B4-BE49-F238E27FC236}">
                <a16:creationId xmlns:a16="http://schemas.microsoft.com/office/drawing/2014/main" id="{C8296B47-4AB1-4830-9333-AAD60A18AE0F}"/>
              </a:ext>
            </a:extLst>
          </p:cNvPr>
          <p:cNvGrpSpPr/>
          <p:nvPr/>
        </p:nvGrpSpPr>
        <p:grpSpPr>
          <a:xfrm>
            <a:off x="6096000" y="2554239"/>
            <a:ext cx="993775" cy="657860"/>
            <a:chOff x="6107462" y="3093048"/>
            <a:chExt cx="993775" cy="657860"/>
          </a:xfrm>
        </p:grpSpPr>
        <p:sp>
          <p:nvSpPr>
            <p:cNvPr id="33" name="object 23">
              <a:extLst>
                <a:ext uri="{FF2B5EF4-FFF2-40B4-BE49-F238E27FC236}">
                  <a16:creationId xmlns:a16="http://schemas.microsoft.com/office/drawing/2014/main" id="{F39B8515-2994-4FB3-91FB-C32D5A98E755}"/>
                </a:ext>
              </a:extLst>
            </p:cNvPr>
            <p:cNvSpPr/>
            <p:nvPr/>
          </p:nvSpPr>
          <p:spPr>
            <a:xfrm>
              <a:off x="6284378" y="3093048"/>
              <a:ext cx="816610" cy="567055"/>
            </a:xfrm>
            <a:custGeom>
              <a:avLst/>
              <a:gdLst/>
              <a:ahLst/>
              <a:cxnLst/>
              <a:rect l="l" t="t" r="r" b="b"/>
              <a:pathLst>
                <a:path w="816609" h="567054">
                  <a:moveTo>
                    <a:pt x="771193" y="0"/>
                  </a:moveTo>
                  <a:lnTo>
                    <a:pt x="45363" y="0"/>
                  </a:lnTo>
                  <a:lnTo>
                    <a:pt x="3579" y="27727"/>
                  </a:lnTo>
                  <a:lnTo>
                    <a:pt x="0" y="45327"/>
                  </a:lnTo>
                  <a:lnTo>
                    <a:pt x="0" y="209641"/>
                  </a:lnTo>
                  <a:lnTo>
                    <a:pt x="30461" y="204382"/>
                  </a:lnTo>
                  <a:lnTo>
                    <a:pt x="68045" y="206241"/>
                  </a:lnTo>
                  <a:lnTo>
                    <a:pt x="68045" y="67991"/>
                  </a:lnTo>
                  <a:lnTo>
                    <a:pt x="748512" y="67991"/>
                  </a:lnTo>
                  <a:lnTo>
                    <a:pt x="748512" y="498606"/>
                  </a:lnTo>
                  <a:lnTo>
                    <a:pt x="364044" y="498606"/>
                  </a:lnTo>
                  <a:lnTo>
                    <a:pt x="299401" y="566598"/>
                  </a:lnTo>
                  <a:lnTo>
                    <a:pt x="771194" y="566598"/>
                  </a:lnTo>
                  <a:lnTo>
                    <a:pt x="812978" y="538870"/>
                  </a:lnTo>
                  <a:lnTo>
                    <a:pt x="816558" y="521270"/>
                  </a:lnTo>
                  <a:lnTo>
                    <a:pt x="816557" y="45327"/>
                  </a:lnTo>
                  <a:lnTo>
                    <a:pt x="812978" y="27728"/>
                  </a:lnTo>
                  <a:lnTo>
                    <a:pt x="803232" y="13315"/>
                  </a:lnTo>
                  <a:lnTo>
                    <a:pt x="788807" y="3576"/>
                  </a:lnTo>
                  <a:lnTo>
                    <a:pt x="771193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24">
              <a:extLst>
                <a:ext uri="{FF2B5EF4-FFF2-40B4-BE49-F238E27FC236}">
                  <a16:creationId xmlns:a16="http://schemas.microsoft.com/office/drawing/2014/main" id="{8F073987-F19C-4069-9148-0888C6BC188F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229941" y="3342351"/>
              <a:ext cx="192796" cy="192643"/>
            </a:xfrm>
            <a:prstGeom prst="rect">
              <a:avLst/>
            </a:prstGeom>
          </p:spPr>
        </p:pic>
        <p:sp>
          <p:nvSpPr>
            <p:cNvPr id="35" name="object 25">
              <a:extLst>
                <a:ext uri="{FF2B5EF4-FFF2-40B4-BE49-F238E27FC236}">
                  <a16:creationId xmlns:a16="http://schemas.microsoft.com/office/drawing/2014/main" id="{B8870298-D309-40D0-8409-14D7DAA60E76}"/>
                </a:ext>
              </a:extLst>
            </p:cNvPr>
            <p:cNvSpPr/>
            <p:nvPr/>
          </p:nvSpPr>
          <p:spPr>
            <a:xfrm>
              <a:off x="6107462" y="3401455"/>
              <a:ext cx="596900" cy="349250"/>
            </a:xfrm>
            <a:custGeom>
              <a:avLst/>
              <a:gdLst/>
              <a:ahLst/>
              <a:cxnLst/>
              <a:rect l="l" t="t" r="r" b="b"/>
              <a:pathLst>
                <a:path w="596900" h="349250">
                  <a:moveTo>
                    <a:pt x="559247" y="389"/>
                  </a:moveTo>
                  <a:lnTo>
                    <a:pt x="540765" y="0"/>
                  </a:lnTo>
                  <a:lnTo>
                    <a:pt x="518278" y="8888"/>
                  </a:lnTo>
                  <a:lnTo>
                    <a:pt x="516010" y="13421"/>
                  </a:lnTo>
                  <a:lnTo>
                    <a:pt x="348164" y="187933"/>
                  </a:lnTo>
                  <a:lnTo>
                    <a:pt x="311004" y="171997"/>
                  </a:lnTo>
                  <a:lnTo>
                    <a:pt x="258570" y="160736"/>
                  </a:lnTo>
                  <a:lnTo>
                    <a:pt x="218877" y="157337"/>
                  </a:lnTo>
                  <a:lnTo>
                    <a:pt x="199137" y="158169"/>
                  </a:lnTo>
                  <a:lnTo>
                    <a:pt x="159231" y="164508"/>
                  </a:lnTo>
                  <a:lnTo>
                    <a:pt x="111439" y="179080"/>
                  </a:lnTo>
                  <a:lnTo>
                    <a:pt x="60867" y="206135"/>
                  </a:lnTo>
                  <a:lnTo>
                    <a:pt x="29486" y="235244"/>
                  </a:lnTo>
                  <a:lnTo>
                    <a:pt x="0" y="348847"/>
                  </a:lnTo>
                  <a:lnTo>
                    <a:pt x="339091" y="348847"/>
                  </a:lnTo>
                  <a:lnTo>
                    <a:pt x="339091" y="347714"/>
                  </a:lnTo>
                  <a:lnTo>
                    <a:pt x="435489" y="235527"/>
                  </a:lnTo>
                  <a:lnTo>
                    <a:pt x="584055" y="79146"/>
                  </a:lnTo>
                  <a:lnTo>
                    <a:pt x="592437" y="66929"/>
                  </a:lnTo>
                  <a:lnTo>
                    <a:pt x="596672" y="51949"/>
                  </a:lnTo>
                  <a:lnTo>
                    <a:pt x="596017" y="36120"/>
                  </a:lnTo>
                  <a:lnTo>
                    <a:pt x="589726" y="21353"/>
                  </a:lnTo>
                  <a:lnTo>
                    <a:pt x="576241" y="7578"/>
                  </a:lnTo>
                  <a:lnTo>
                    <a:pt x="559247" y="389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2D37EDA2-A3FF-4958-8866-BFFEC9C147B2}"/>
              </a:ext>
            </a:extLst>
          </p:cNvPr>
          <p:cNvSpPr txBox="1"/>
          <p:nvPr/>
        </p:nvSpPr>
        <p:spPr>
          <a:xfrm>
            <a:off x="2208260" y="6262101"/>
            <a:ext cx="732761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 first leaders equipped with human dignity, integrative thinking ability</a:t>
            </a:r>
          </a:p>
          <a:p>
            <a:pPr>
              <a:defRPr/>
            </a:pPr>
            <a:r>
              <a:rPr lang="en-US" altLang="ko-KR" sz="1000" dirty="0">
                <a:ln>
                  <a:solidFill>
                    <a:prstClr val="white">
                      <a:alpha val="800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field-execution power and global competency</a:t>
            </a:r>
            <a:endParaRPr lang="ko-KR" altLang="en-US" sz="1000" dirty="0">
              <a:ln>
                <a:solidFill>
                  <a:prstClr val="white">
                    <a:alpha val="800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37" name="그림 36">
            <a:extLst>
              <a:ext uri="{FF2B5EF4-FFF2-40B4-BE49-F238E27FC236}">
                <a16:creationId xmlns:a16="http://schemas.microsoft.com/office/drawing/2014/main" id="{D14D5611-CF5B-45A7-A761-BD79D406FE9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4" y="6262101"/>
            <a:ext cx="1091901" cy="307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42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504</Words>
  <Application>Microsoft Office PowerPoint</Application>
  <PresentationFormat>Widescreen</PresentationFormat>
  <Paragraphs>107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HY헤드라인M</vt:lpstr>
      <vt:lpstr>나눔고딕</vt:lpstr>
      <vt:lpstr>나눔바른고딕</vt:lpstr>
      <vt:lpstr>맑은 고딕</vt:lpstr>
      <vt:lpstr>Arial</vt:lpstr>
      <vt:lpstr>Office 테마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한선애</dc:creator>
  <cp:lastModifiedBy>유니버스</cp:lastModifiedBy>
  <cp:revision>2</cp:revision>
  <dcterms:created xsi:type="dcterms:W3CDTF">2022-07-27T06:28:24Z</dcterms:created>
  <dcterms:modified xsi:type="dcterms:W3CDTF">2024-02-21T01:49:56Z</dcterms:modified>
</cp:coreProperties>
</file>