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xlsx" ContentType="application/haansoftxlsx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649" r:id="rId3"/>
    <p:sldMasterId id="2147483651" r:id="rId4"/>
    <p:sldMasterId id="2147483652" r:id="rId5"/>
  </p:sldMasterIdLst>
  <p:notesMasterIdLst>
    <p:notesMasterId r:id="rId21"/>
  </p:notesMasterIdLst>
  <p:handoutMasterIdLst>
    <p:handoutMasterId r:id="rId22"/>
  </p:handoutMasterIdLst>
  <p:sldIdLst>
    <p:sldId id="565" r:id="rId6"/>
    <p:sldId id="578" r:id="rId7"/>
    <p:sldId id="631" r:id="rId8"/>
    <p:sldId id="632" r:id="rId9"/>
    <p:sldId id="639" r:id="rId10"/>
    <p:sldId id="640" r:id="rId11"/>
    <p:sldId id="641" r:id="rId12"/>
    <p:sldId id="642" r:id="rId13"/>
    <p:sldId id="610" r:id="rId14"/>
    <p:sldId id="614" r:id="rId15"/>
    <p:sldId id="625" r:id="rId16"/>
    <p:sldId id="615" r:id="rId17"/>
    <p:sldId id="547" r:id="rId18"/>
    <p:sldId id="617" r:id="rId19"/>
    <p:sldId id="626" r:id="rId20"/>
  </p:sldIdLst>
  <p:sldSz cx="9144000" cy="6858000" type="screen4x3"/>
  <p:notesSz cx="6797675" cy="9926638"/>
  <p:defaultTextStyle>
    <a:defPPr>
      <a:defRPr lang="ko-KR"/>
    </a:defPPr>
    <a:lvl1pPr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HY헤드라인M" pitchFamily="18" charset="-127"/>
        <a:ea typeface="HY헤드라인M" pitchFamily="18" charset="-127"/>
        <a:cs typeface="+mn-cs"/>
      </a:defRPr>
    </a:lvl1pPr>
    <a:lvl2pPr marL="457200"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HY헤드라인M" pitchFamily="18" charset="-127"/>
        <a:ea typeface="HY헤드라인M" pitchFamily="18" charset="-127"/>
        <a:cs typeface="+mn-cs"/>
      </a:defRPr>
    </a:lvl2pPr>
    <a:lvl3pPr marL="914400"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HY헤드라인M" pitchFamily="18" charset="-127"/>
        <a:ea typeface="HY헤드라인M" pitchFamily="18" charset="-127"/>
        <a:cs typeface="+mn-cs"/>
      </a:defRPr>
    </a:lvl3pPr>
    <a:lvl4pPr marL="1371600"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HY헤드라인M" pitchFamily="18" charset="-127"/>
        <a:ea typeface="HY헤드라인M" pitchFamily="18" charset="-127"/>
        <a:cs typeface="+mn-cs"/>
      </a:defRPr>
    </a:lvl4pPr>
    <a:lvl5pPr marL="1828800"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HY헤드라인M" pitchFamily="18" charset="-127"/>
        <a:ea typeface="HY헤드라인M" pitchFamily="18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HY헤드라인M" pitchFamily="18" charset="-127"/>
        <a:ea typeface="HY헤드라인M" pitchFamily="18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HY헤드라인M" pitchFamily="18" charset="-127"/>
        <a:ea typeface="HY헤드라인M" pitchFamily="18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HY헤드라인M" pitchFamily="18" charset="-127"/>
        <a:ea typeface="HY헤드라인M" pitchFamily="18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HY헤드라인M" pitchFamily="18" charset="-127"/>
        <a:ea typeface="HY헤드라인M" pitchFamily="18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42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66CC"/>
    <a:srgbClr val="F6FDFA"/>
    <a:srgbClr val="6699FF"/>
    <a:srgbClr val="336699"/>
    <a:srgbClr val="597FB7"/>
    <a:srgbClr val="B8C8E0"/>
    <a:srgbClr val="B2B2B2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205" autoAdjust="0"/>
    <p:restoredTop sz="79361" autoAdjust="0"/>
  </p:normalViewPr>
  <p:slideViewPr>
    <p:cSldViewPr>
      <p:cViewPr varScale="1">
        <p:scale>
          <a:sx n="84" d="100"/>
          <a:sy n="84" d="100"/>
        </p:scale>
        <p:origin x="1051" y="77"/>
      </p:cViewPr>
      <p:guideLst>
        <p:guide orient="horz" pos="2160"/>
        <p:guide pos="242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8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814986396058535"/>
          <c:y val="2.3813020909832401E-2"/>
          <c:w val="0.86185013603941463"/>
          <c:h val="0.6624644302431326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매출액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2017년</c:v>
                </c:pt>
                <c:pt idx="1">
                  <c:v>2018년</c:v>
                </c:pt>
                <c:pt idx="2">
                  <c:v>2019년</c:v>
                </c:pt>
                <c:pt idx="3">
                  <c:v>2020년</c:v>
                </c:pt>
                <c:pt idx="4">
                  <c:v>2021년</c:v>
                </c:pt>
              </c:strCache>
            </c:strRef>
          </c:cat>
          <c:val>
            <c:numRef>
              <c:f>Sheet1!$B$2:$B$6</c:f>
              <c:numCache>
                <c:formatCode>#,##0_ </c:formatCode>
                <c:ptCount val="5"/>
                <c:pt idx="0">
                  <c:v>7620</c:v>
                </c:pt>
                <c:pt idx="1">
                  <c:v>7314</c:v>
                </c:pt>
                <c:pt idx="2">
                  <c:v>6683</c:v>
                </c:pt>
                <c:pt idx="3">
                  <c:v>7080</c:v>
                </c:pt>
                <c:pt idx="4">
                  <c:v>9324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5BC-43E4-B3F7-00AB00236F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2196880"/>
        <c:axId val="92197272"/>
      </c:barChart>
      <c:catAx>
        <c:axId val="921968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92197272"/>
        <c:crosses val="autoZero"/>
        <c:auto val="1"/>
        <c:lblAlgn val="ctr"/>
        <c:lblOffset val="100"/>
        <c:noMultiLvlLbl val="0"/>
      </c:catAx>
      <c:valAx>
        <c:axId val="921972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921968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6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2" tIns="47781" rIns="95562" bIns="47781" numCol="1" anchor="t" anchorCtr="0" compatLnSpc="1">
            <a:prstTxWarp prst="textNoShape">
              <a:avLst/>
            </a:prstTxWarp>
          </a:bodyPr>
          <a:lstStyle>
            <a:lvl1pPr algn="l">
              <a:defRPr sz="1300">
                <a:latin typeface="굴림" pitchFamily="50" charset="-127"/>
                <a:ea typeface="굴림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016" y="0"/>
            <a:ext cx="294566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2" tIns="47781" rIns="95562" bIns="47781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굴림" pitchFamily="50" charset="-127"/>
                <a:ea typeface="굴림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645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0306"/>
            <a:ext cx="294566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2" tIns="47781" rIns="95562" bIns="47781" numCol="1" anchor="b" anchorCtr="0" compatLnSpc="1">
            <a:prstTxWarp prst="textNoShape">
              <a:avLst/>
            </a:prstTxWarp>
          </a:bodyPr>
          <a:lstStyle>
            <a:lvl1pPr algn="l">
              <a:defRPr sz="1300">
                <a:latin typeface="굴림" pitchFamily="50" charset="-127"/>
                <a:ea typeface="굴림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645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016" y="9430306"/>
            <a:ext cx="294566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2" tIns="47781" rIns="95562" bIns="47781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굴림" pitchFamily="50" charset="-127"/>
                <a:ea typeface="굴림" pitchFamily="50" charset="-127"/>
              </a:defRPr>
            </a:lvl1pPr>
          </a:lstStyle>
          <a:p>
            <a:fld id="{CB5B2B71-B8EC-4987-840A-F60F6D2F246E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6986684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6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2" tIns="47781" rIns="95562" bIns="47781" numCol="1" anchor="t" anchorCtr="0" compatLnSpc="1">
            <a:prstTxWarp prst="textNoShape">
              <a:avLst/>
            </a:prstTxWarp>
          </a:bodyPr>
          <a:lstStyle>
            <a:lvl1pPr algn="l">
              <a:defRPr sz="1300">
                <a:latin typeface="굴림" pitchFamily="50" charset="-127"/>
                <a:ea typeface="굴림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6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2" tIns="47781" rIns="95562" bIns="47781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굴림" pitchFamily="50" charset="-127"/>
                <a:ea typeface="굴림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5153"/>
            <a:ext cx="5438140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2" tIns="47781" rIns="95562" bIns="4778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583"/>
            <a:ext cx="294566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2" tIns="47781" rIns="95562" bIns="47781" numCol="1" anchor="b" anchorCtr="0" compatLnSpc="1">
            <a:prstTxWarp prst="textNoShape">
              <a:avLst/>
            </a:prstTxWarp>
          </a:bodyPr>
          <a:lstStyle>
            <a:lvl1pPr algn="l">
              <a:defRPr sz="1300">
                <a:latin typeface="굴림" pitchFamily="50" charset="-127"/>
                <a:ea typeface="굴림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28583"/>
            <a:ext cx="294566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2" tIns="47781" rIns="95562" bIns="47781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굴림" pitchFamily="50" charset="-127"/>
                <a:ea typeface="굴림" pitchFamily="50" charset="-127"/>
              </a:defRPr>
            </a:lvl1pPr>
          </a:lstStyle>
          <a:p>
            <a:fld id="{E3B5F03F-E2D9-4226-B3F6-92534A3C70ED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6727006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3B5F03F-E2D9-4226-B3F6-92534A3C70ED}" type="slidenum">
              <a:rPr kumimoji="1" lang="en-US" altLang="ko-KR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1" lang="en-US" altLang="ko-KR" sz="13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45275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3B5F03F-E2D9-4226-B3F6-92534A3C70ED}" type="slidenum">
              <a:rPr kumimoji="1" lang="en-US" altLang="ko-KR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1" lang="en-US" altLang="ko-KR" sz="13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78243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3B5F03F-E2D9-4226-B3F6-92534A3C70ED}" type="slidenum">
              <a:rPr kumimoji="1" lang="en-US" altLang="ko-KR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1" lang="en-US" altLang="ko-KR" sz="13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66588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3B5F03F-E2D9-4226-B3F6-92534A3C70ED}" type="slidenum">
              <a:rPr kumimoji="1" lang="en-US" altLang="ko-KR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1" lang="en-US" altLang="ko-KR" sz="13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3928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3B5F03F-E2D9-4226-B3F6-92534A3C70ED}" type="slidenum">
              <a:rPr kumimoji="1" lang="en-US" altLang="ko-KR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1" lang="en-US" altLang="ko-KR" sz="13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02685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1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2" name="Picture 18" descr="ci_1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037513" y="169863"/>
            <a:ext cx="866775" cy="317500"/>
          </a:xfrm>
          <a:prstGeom prst="rect">
            <a:avLst/>
          </a:prstGeom>
          <a:noFill/>
          <a:ln w="9525">
            <a:solidFill>
              <a:srgbClr val="3EB2EC"/>
            </a:solidFill>
            <a:miter lim="800000"/>
            <a:headEnd/>
            <a:tailEnd/>
          </a:ln>
          <a:effectLst/>
        </p:spPr>
      </p:pic>
      <p:sp>
        <p:nvSpPr>
          <p:cNvPr id="2" name="직사각형 1"/>
          <p:cNvSpPr/>
          <p:nvPr userDrawn="1"/>
        </p:nvSpPr>
        <p:spPr>
          <a:xfrm>
            <a:off x="4427984" y="6596390"/>
            <a:ext cx="35137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8930CBC1-79BC-4CB3-B39D-D5FF3203C74C}" type="slidenum">
              <a:rPr kumimoji="0" lang="ko-KR" altLang="en-US" sz="11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맑은 고딕" panose="020B0503020000020004" pitchFamily="50" charset="-127"/>
              </a:rPr>
              <a:pPr/>
              <a:t>‹#›</a:t>
            </a:fld>
            <a:endParaRPr lang="ko-KR" altLang="en-US" sz="11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708" r:id="rId12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ci_1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037513" y="169863"/>
            <a:ext cx="866775" cy="317500"/>
          </a:xfrm>
          <a:prstGeom prst="rect">
            <a:avLst/>
          </a:prstGeom>
          <a:noFill/>
          <a:ln w="9525">
            <a:solidFill>
              <a:srgbClr val="3EB2EC"/>
            </a:solidFill>
            <a:miter lim="800000"/>
            <a:headEnd/>
            <a:tailEnd/>
          </a:ln>
          <a:effectLst/>
        </p:spPr>
      </p:pic>
      <p:pic>
        <p:nvPicPr>
          <p:cNvPr id="77827" name="Picture 3" descr="07"/>
          <p:cNvPicPr>
            <a:picLocks noChangeAspect="1" noChangeArrowheads="1"/>
          </p:cNvPicPr>
          <p:nvPr userDrawn="1"/>
        </p:nvPicPr>
        <p:blipFill>
          <a:blip r:embed="rId15" cstate="print">
            <a:lum bright="24000"/>
          </a:blip>
          <a:srcRect/>
          <a:stretch>
            <a:fillRect/>
          </a:stretch>
        </p:blipFill>
        <p:spPr bwMode="auto">
          <a:xfrm>
            <a:off x="133350" y="3787775"/>
            <a:ext cx="8877300" cy="307022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ci_1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037513" y="169863"/>
            <a:ext cx="866775" cy="317500"/>
          </a:xfrm>
          <a:prstGeom prst="rect">
            <a:avLst/>
          </a:prstGeom>
          <a:noFill/>
          <a:ln w="9525">
            <a:solidFill>
              <a:srgbClr val="3EB2EC"/>
            </a:solidFill>
            <a:miter lim="800000"/>
            <a:headEnd/>
            <a:tailEnd/>
          </a:ln>
          <a:effectLst/>
        </p:spPr>
      </p:pic>
      <p:pic>
        <p:nvPicPr>
          <p:cNvPr id="76803" name="Picture 3" descr="원근사각"/>
          <p:cNvPicPr>
            <a:picLocks noChangeAspect="1" noChangeArrowheads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41288" y="4446588"/>
            <a:ext cx="8842375" cy="23749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709" r:id="rId12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ci_1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037513" y="169863"/>
            <a:ext cx="866775" cy="317500"/>
          </a:xfrm>
          <a:prstGeom prst="rect">
            <a:avLst/>
          </a:prstGeom>
          <a:noFill/>
          <a:ln w="9525">
            <a:solidFill>
              <a:srgbClr val="3EB2EC"/>
            </a:solidFill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034" name="Picture 2" descr="ci_1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037513" y="169863"/>
            <a:ext cx="866775" cy="317500"/>
          </a:xfrm>
          <a:prstGeom prst="rect">
            <a:avLst/>
          </a:prstGeom>
          <a:noFill/>
          <a:ln w="9525">
            <a:solidFill>
              <a:srgbClr val="3EB2EC"/>
            </a:solidFill>
            <a:miter lim="800000"/>
            <a:headEnd/>
            <a:tailEnd/>
          </a:ln>
          <a:effectLst/>
        </p:spPr>
      </p:pic>
      <p:pic>
        <p:nvPicPr>
          <p:cNvPr id="172035" name="Picture 3" descr="07"/>
          <p:cNvPicPr>
            <a:picLocks noChangeAspect="1" noChangeArrowheads="1"/>
          </p:cNvPicPr>
          <p:nvPr userDrawn="1"/>
        </p:nvPicPr>
        <p:blipFill>
          <a:blip r:embed="rId15" cstate="print">
            <a:lum bright="24000"/>
          </a:blip>
          <a:srcRect/>
          <a:stretch>
            <a:fillRect/>
          </a:stretch>
        </p:blipFill>
        <p:spPr bwMode="auto">
          <a:xfrm>
            <a:off x="133350" y="3787775"/>
            <a:ext cx="8877300" cy="307022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pn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gif"/><Relationship Id="rId3" Type="http://schemas.openxmlformats.org/officeDocument/2006/relationships/image" Target="../media/image34.emf"/><Relationship Id="rId7" Type="http://schemas.openxmlformats.org/officeDocument/2006/relationships/image" Target="../media/image3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84C22D98-8F2B-407D-B561-A2CC102CA988}"/>
              </a:ext>
            </a:extLst>
          </p:cNvPr>
          <p:cNvGrpSpPr/>
          <p:nvPr/>
        </p:nvGrpSpPr>
        <p:grpSpPr>
          <a:xfrm>
            <a:off x="0" y="-18336"/>
            <a:ext cx="9144000" cy="6876349"/>
            <a:chOff x="0" y="-19262"/>
            <a:chExt cx="10799763" cy="7218575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52539" y="-19262"/>
              <a:ext cx="9360321" cy="7218575"/>
            </a:xfrm>
            <a:prstGeom prst="rect">
              <a:avLst/>
            </a:prstGeom>
          </p:spPr>
        </p:pic>
        <p:sp>
          <p:nvSpPr>
            <p:cNvPr id="2" name="직사각형 1">
              <a:extLst>
                <a:ext uri="{FF2B5EF4-FFF2-40B4-BE49-F238E27FC236}">
                  <a16:creationId xmlns:a16="http://schemas.microsoft.com/office/drawing/2014/main" id="{1C980E6A-65C1-4BA0-860E-999A714B85EE}"/>
                </a:ext>
              </a:extLst>
            </p:cNvPr>
            <p:cNvSpPr/>
            <p:nvPr/>
          </p:nvSpPr>
          <p:spPr bwMode="auto">
            <a:xfrm>
              <a:off x="9864377" y="-19262"/>
              <a:ext cx="935386" cy="7218575"/>
            </a:xfrm>
            <a:prstGeom prst="rect">
              <a:avLst/>
            </a:prstGeom>
            <a:solidFill>
              <a:srgbClr val="1E69AC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defTabSz="812387"/>
              <a:endParaRPr lang="ko-KR" altLang="en-US" dirty="0"/>
            </a:p>
          </p:txBody>
        </p:sp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AD45440C-FE72-41F6-8807-7A21E395B89B}"/>
                </a:ext>
              </a:extLst>
            </p:cNvPr>
            <p:cNvSpPr/>
            <p:nvPr/>
          </p:nvSpPr>
          <p:spPr bwMode="auto">
            <a:xfrm>
              <a:off x="0" y="-19262"/>
              <a:ext cx="935386" cy="7218575"/>
            </a:xfrm>
            <a:prstGeom prst="rect">
              <a:avLst/>
            </a:prstGeom>
            <a:solidFill>
              <a:srgbClr val="1E69AC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defTabSz="812387"/>
              <a:endParaRPr lang="ko-KR" altLang="en-US" dirty="0"/>
            </a:p>
          </p:txBody>
        </p:sp>
      </p:grpSp>
      <p:sp>
        <p:nvSpPr>
          <p:cNvPr id="31" name="직사각형 30"/>
          <p:cNvSpPr/>
          <p:nvPr/>
        </p:nvSpPr>
        <p:spPr>
          <a:xfrm>
            <a:off x="3196114" y="1089284"/>
            <a:ext cx="2751797" cy="360000"/>
          </a:xfrm>
          <a:prstGeom prst="rect">
            <a:avLst/>
          </a:prstGeom>
          <a:solidFill>
            <a:srgbClr val="0C41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39" tIns="40620" rIns="81239" bIns="40620" rtlCol="0" anchor="ctr"/>
          <a:lstStyle/>
          <a:p>
            <a:pPr defTabSz="852844"/>
            <a:endParaRPr lang="ko-KR" altLang="en-US" sz="1300" dirty="0">
              <a:solidFill>
                <a:srgbClr val="FFFFFF"/>
              </a:solidFill>
              <a:latin typeface="a고딕13" panose="02020600000000000000" pitchFamily="18" charset="-127"/>
              <a:ea typeface="a고딕13" panose="02020600000000000000" pitchFamily="18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920406" y="1096803"/>
            <a:ext cx="1720388" cy="359032"/>
          </a:xfrm>
          <a:prstGeom prst="rect">
            <a:avLst/>
          </a:prstGeom>
          <a:noFill/>
        </p:spPr>
        <p:txBody>
          <a:bodyPr wrap="none" lIns="81239" tIns="40620" rIns="81239" bIns="40620" rtlCol="0">
            <a:spAutoFit/>
          </a:bodyPr>
          <a:lstStyle/>
          <a:p>
            <a:pPr defTabSz="852844"/>
            <a:r>
              <a:rPr lang="ko-KR" altLang="en-US" spc="-133" dirty="0">
                <a:solidFill>
                  <a:srgbClr val="FFFFFF"/>
                </a:solidFill>
                <a:latin typeface="a고딕13" panose="02020600000000000000" pitchFamily="18" charset="-127"/>
                <a:ea typeface="a고딕13" panose="02020600000000000000" pitchFamily="18" charset="-127"/>
              </a:rPr>
              <a:t>내일을 열어가는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771800" y="1916832"/>
            <a:ext cx="3741967" cy="897641"/>
          </a:xfrm>
          <a:prstGeom prst="rect">
            <a:avLst/>
          </a:prstGeom>
          <a:noFill/>
        </p:spPr>
        <p:txBody>
          <a:bodyPr wrap="none" lIns="81239" tIns="40620" rIns="81239" bIns="40620" rtlCol="0">
            <a:spAutoFit/>
          </a:bodyPr>
          <a:lstStyle/>
          <a:p>
            <a:pPr defTabSz="852844"/>
            <a:r>
              <a:rPr lang="ko-KR" altLang="en-US" sz="5300" spc="280" dirty="0" smtClean="0">
                <a:solidFill>
                  <a:srgbClr val="0C419A"/>
                </a:solidFill>
              </a:rPr>
              <a:t>일진전기㈜</a:t>
            </a:r>
            <a:endParaRPr lang="ko-KR" altLang="en-US" sz="5300" spc="280" dirty="0">
              <a:solidFill>
                <a:srgbClr val="0C41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2283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3" name="직사각형 32"/>
          <p:cNvSpPr/>
          <p:nvPr/>
        </p:nvSpPr>
        <p:spPr bwMode="auto">
          <a:xfrm>
            <a:off x="482450" y="2924944"/>
            <a:ext cx="8676456" cy="2664296"/>
          </a:xfrm>
          <a:prstGeom prst="rect">
            <a:avLst/>
          </a:prstGeom>
          <a:solidFill>
            <a:srgbClr val="003366">
              <a:alpha val="70000"/>
            </a:srgbClr>
          </a:solidFill>
          <a:ln w="9525" cap="flat" cmpd="sng" algn="ctr">
            <a:solidFill>
              <a:srgbClr val="E7E6E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4" name="제목 3"/>
          <p:cNvSpPr txBox="1">
            <a:spLocks/>
          </p:cNvSpPr>
          <p:nvPr/>
        </p:nvSpPr>
        <p:spPr>
          <a:xfrm>
            <a:off x="500034" y="1606402"/>
            <a:ext cx="7412360" cy="81448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00275E"/>
                </a:solidFill>
                <a:latin typeface="SpoqaHanSans-Bold" panose="020B0800000000000000" pitchFamily="50" charset="-127"/>
                <a:ea typeface="SpoqaHanSans-Bold" panose="020B0800000000000000" pitchFamily="50" charset="-127"/>
                <a:cs typeface="+mj-cs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50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rPr>
              <a:t>Contents</a:t>
            </a:r>
            <a:endParaRPr kumimoji="0" lang="ko-KR" altLang="en-US" sz="50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j-cs"/>
            </a:endParaRPr>
          </a:p>
        </p:txBody>
      </p:sp>
      <p:sp>
        <p:nvSpPr>
          <p:cNvPr id="21" name="제목 2"/>
          <p:cNvSpPr txBox="1">
            <a:spLocks/>
          </p:cNvSpPr>
          <p:nvPr/>
        </p:nvSpPr>
        <p:spPr>
          <a:xfrm>
            <a:off x="5170752" y="3068960"/>
            <a:ext cx="1664463" cy="340241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sz="1500" kern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일진전기 </a:t>
            </a:r>
            <a:r>
              <a:rPr lang="en-US" altLang="ko-KR" sz="1500" kern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Story</a:t>
            </a:r>
            <a:endParaRPr lang="ko-KR" altLang="en-US" sz="15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제목 2"/>
          <p:cNvSpPr txBox="1">
            <a:spLocks/>
          </p:cNvSpPr>
          <p:nvPr/>
        </p:nvSpPr>
        <p:spPr>
          <a:xfrm>
            <a:off x="5170748" y="3352494"/>
            <a:ext cx="1985258" cy="1732689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ko-KR" sz="1100" b="0" i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100" b="0" i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일반현황</a:t>
            </a:r>
            <a:endParaRPr lang="en-US" altLang="ko-KR" sz="1100" b="0" i="1" kern="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0" i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100" b="0" i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경쟁력</a:t>
            </a:r>
            <a:endParaRPr lang="en-US" altLang="ko-KR" sz="1100" b="0" i="1" kern="0" dirty="0" smtClean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0" i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100" b="0" i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사업장</a:t>
            </a:r>
            <a:endParaRPr lang="en-US" altLang="ko-KR" sz="1100" b="0" i="1" kern="0" dirty="0" smtClean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0" i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100" b="0" i="1" kern="0" dirty="0" err="1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주요제품</a:t>
            </a:r>
            <a:endParaRPr lang="en-US" altLang="ko-KR" sz="1100" b="0" i="1" kern="0" dirty="0" smtClean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0" i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100" b="0" i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인재상 및 주요 인사제도</a:t>
            </a:r>
            <a:endParaRPr lang="en-US" altLang="ko-KR" sz="1100" b="0" i="1" kern="0" dirty="0" smtClean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0" i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100" b="0" i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복리후생 제도</a:t>
            </a:r>
            <a:endParaRPr lang="en-US" altLang="ko-KR" sz="1100" b="0" i="1" kern="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제목 2"/>
          <p:cNvSpPr txBox="1">
            <a:spLocks/>
          </p:cNvSpPr>
          <p:nvPr/>
        </p:nvSpPr>
        <p:spPr>
          <a:xfrm>
            <a:off x="7300025" y="3068960"/>
            <a:ext cx="1664463" cy="340241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sz="1500" kern="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일진전기 채용</a:t>
            </a:r>
            <a:endParaRPr lang="ko-KR" altLang="en-US" sz="15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제목 2"/>
          <p:cNvSpPr txBox="1">
            <a:spLocks/>
          </p:cNvSpPr>
          <p:nvPr/>
        </p:nvSpPr>
        <p:spPr>
          <a:xfrm>
            <a:off x="7300022" y="3352493"/>
            <a:ext cx="1660823" cy="868593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100" b="0" i="1" kern="0" dirty="0" err="1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채용전형</a:t>
            </a:r>
            <a:r>
              <a:rPr lang="ko-KR" altLang="en-US" sz="1100" b="0" i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소개</a:t>
            </a:r>
            <a:endParaRPr lang="en-US" altLang="ko-KR" sz="1100" b="0" i="1" kern="0" dirty="0" smtClean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100" b="0" i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모집분야</a:t>
            </a:r>
            <a:r>
              <a:rPr lang="en-US" altLang="ko-KR" sz="1100" b="0" i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100" b="0" i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예시</a:t>
            </a:r>
            <a:r>
              <a:rPr lang="en-US" altLang="ko-KR" sz="1100" b="0" i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100" b="0" i="1" kern="0" dirty="0" err="1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주요채용</a:t>
            </a:r>
            <a:r>
              <a:rPr lang="en-US" altLang="ko-KR" sz="1100" b="0" i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POINT</a:t>
            </a:r>
            <a:endParaRPr lang="en-US" altLang="ko-KR" sz="1100" b="0" i="1" kern="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4791861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그룹 49"/>
          <p:cNvGrpSpPr/>
          <p:nvPr/>
        </p:nvGrpSpPr>
        <p:grpSpPr>
          <a:xfrm>
            <a:off x="672030" y="1531517"/>
            <a:ext cx="853554" cy="261738"/>
            <a:chOff x="-1692696" y="3573012"/>
            <a:chExt cx="1008112" cy="309132"/>
          </a:xfrm>
        </p:grpSpPr>
        <p:sp>
          <p:nvSpPr>
            <p:cNvPr id="51" name="직사각형 50"/>
            <p:cNvSpPr/>
            <p:nvPr/>
          </p:nvSpPr>
          <p:spPr>
            <a:xfrm>
              <a:off x="-1692696" y="3618892"/>
              <a:ext cx="45719" cy="216024"/>
            </a:xfrm>
            <a:prstGeom prst="rect">
              <a:avLst/>
            </a:prstGeom>
            <a:solidFill>
              <a:srgbClr val="025EA9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715198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101" kern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2" name="직사각형 51"/>
            <p:cNvSpPr/>
            <p:nvPr/>
          </p:nvSpPr>
          <p:spPr>
            <a:xfrm>
              <a:off x="-1646977" y="3573012"/>
              <a:ext cx="962393" cy="3091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 defTabSz="715198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101" kern="0" dirty="0">
                  <a:gradFill>
                    <a:gsLst>
                      <a:gs pos="100000">
                        <a:srgbClr val="025EA9"/>
                      </a:gs>
                      <a:gs pos="100000">
                        <a:prstClr val="black"/>
                      </a:gs>
                    </a:gsLst>
                    <a:lin ang="5400000" scaled="0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일반현황</a:t>
              </a:r>
            </a:p>
          </p:txBody>
        </p:sp>
      </p:grpSp>
      <p:grpSp>
        <p:nvGrpSpPr>
          <p:cNvPr id="54" name="그룹 53"/>
          <p:cNvGrpSpPr/>
          <p:nvPr/>
        </p:nvGrpSpPr>
        <p:grpSpPr>
          <a:xfrm>
            <a:off x="4939798" y="1531517"/>
            <a:ext cx="853554" cy="261738"/>
            <a:chOff x="-1692696" y="3573012"/>
            <a:chExt cx="1008112" cy="309132"/>
          </a:xfrm>
        </p:grpSpPr>
        <p:sp>
          <p:nvSpPr>
            <p:cNvPr id="55" name="직사각형 54"/>
            <p:cNvSpPr/>
            <p:nvPr/>
          </p:nvSpPr>
          <p:spPr>
            <a:xfrm>
              <a:off x="-1692696" y="3618892"/>
              <a:ext cx="45719" cy="216024"/>
            </a:xfrm>
            <a:prstGeom prst="rect">
              <a:avLst/>
            </a:prstGeom>
            <a:solidFill>
              <a:srgbClr val="025EA9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715198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101" kern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6" name="직사각형 55"/>
            <p:cNvSpPr/>
            <p:nvPr/>
          </p:nvSpPr>
          <p:spPr>
            <a:xfrm>
              <a:off x="-1646977" y="3573012"/>
              <a:ext cx="962393" cy="3091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 defTabSz="715198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101" kern="0" dirty="0">
                  <a:gradFill>
                    <a:gsLst>
                      <a:gs pos="100000">
                        <a:srgbClr val="025EA9"/>
                      </a:gs>
                      <a:gs pos="100000">
                        <a:prstClr val="black"/>
                      </a:gs>
                    </a:gsLst>
                    <a:lin ang="5400000" scaled="0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매출현황</a:t>
              </a:r>
            </a:p>
          </p:txBody>
        </p:sp>
      </p:grpSp>
      <p:grpSp>
        <p:nvGrpSpPr>
          <p:cNvPr id="72" name="그룹 71"/>
          <p:cNvGrpSpPr/>
          <p:nvPr/>
        </p:nvGrpSpPr>
        <p:grpSpPr>
          <a:xfrm>
            <a:off x="696866" y="4397018"/>
            <a:ext cx="853554" cy="261738"/>
            <a:chOff x="-1692696" y="3573012"/>
            <a:chExt cx="1008112" cy="309132"/>
          </a:xfrm>
        </p:grpSpPr>
        <p:sp>
          <p:nvSpPr>
            <p:cNvPr id="73" name="직사각형 72"/>
            <p:cNvSpPr/>
            <p:nvPr/>
          </p:nvSpPr>
          <p:spPr>
            <a:xfrm>
              <a:off x="-1692696" y="3618892"/>
              <a:ext cx="45719" cy="216024"/>
            </a:xfrm>
            <a:prstGeom prst="rect">
              <a:avLst/>
            </a:prstGeom>
            <a:solidFill>
              <a:srgbClr val="025EA9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715198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101" kern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4" name="직사각형 73"/>
            <p:cNvSpPr/>
            <p:nvPr/>
          </p:nvSpPr>
          <p:spPr>
            <a:xfrm>
              <a:off x="-1646977" y="3573012"/>
              <a:ext cx="962393" cy="3091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 defTabSz="715198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101" kern="0" dirty="0">
                  <a:gradFill>
                    <a:gsLst>
                      <a:gs pos="100000">
                        <a:srgbClr val="025EA9"/>
                      </a:gs>
                      <a:gs pos="100000">
                        <a:prstClr val="black"/>
                      </a:gs>
                    </a:gsLst>
                    <a:lin ang="5400000" scaled="0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사업분야</a:t>
              </a:r>
            </a:p>
          </p:txBody>
        </p:sp>
      </p:grpSp>
      <p:sp>
        <p:nvSpPr>
          <p:cNvPr id="82" name="직사각형 81"/>
          <p:cNvSpPr/>
          <p:nvPr/>
        </p:nvSpPr>
        <p:spPr>
          <a:xfrm>
            <a:off x="3078006" y="5523785"/>
            <a:ext cx="1438882" cy="604542"/>
          </a:xfrm>
          <a:prstGeom prst="rect">
            <a:avLst/>
          </a:prstGeom>
        </p:spPr>
        <p:txBody>
          <a:bodyPr wrap="square" lIns="71519" tIns="35759" rIns="71519" bIns="35759">
            <a:spAutoFit/>
          </a:bodyPr>
          <a:lstStyle/>
          <a:p>
            <a:pPr marL="84472" indent="-84472" algn="l" defTabSz="715198" fontAlgn="auto">
              <a:spcBef>
                <a:spcPts val="235"/>
              </a:spcBef>
              <a:spcAft>
                <a:spcPts val="235"/>
              </a:spcAft>
              <a:buFont typeface="Arial" panose="020B0604020202020204" pitchFamily="34" charset="0"/>
              <a:buChar char="•"/>
              <a:defRPr/>
            </a:pPr>
            <a:r>
              <a:rPr kumimoji="0" lang="ko-KR" altLang="en-US" sz="931" dirty="0" err="1">
                <a:gradFill>
                  <a:gsLst>
                    <a:gs pos="100000">
                      <a:prstClr val="black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초고압</a:t>
            </a:r>
            <a:r>
              <a:rPr kumimoji="0" lang="ko-KR" altLang="en-US" sz="931" dirty="0">
                <a:gradFill>
                  <a:gsLst>
                    <a:gs pos="100000">
                      <a:prstClr val="black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변전 설비</a:t>
            </a:r>
            <a:r>
              <a:rPr kumimoji="0" lang="en-US" altLang="ko-KR" sz="931" dirty="0">
                <a:gradFill>
                  <a:gsLst>
                    <a:gs pos="100000">
                      <a:prstClr val="black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kumimoji="0" lang="ko-KR" altLang="en-US" sz="931" dirty="0">
              <a:gradFill>
                <a:gsLst>
                  <a:gs pos="100000">
                    <a:prstClr val="black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4472" indent="-84472" algn="l" defTabSz="715198" fontAlgn="auto">
              <a:spcBef>
                <a:spcPts val="235"/>
              </a:spcBef>
              <a:spcAft>
                <a:spcPts val="235"/>
              </a:spcAft>
              <a:buFont typeface="Arial" panose="020B0604020202020204" pitchFamily="34" charset="0"/>
              <a:buChar char="•"/>
              <a:defRPr/>
            </a:pPr>
            <a:r>
              <a:rPr kumimoji="0" lang="ko-KR" altLang="en-US" sz="931" dirty="0" err="1">
                <a:gradFill>
                  <a:gsLst>
                    <a:gs pos="100000">
                      <a:prstClr val="black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수배전</a:t>
            </a:r>
            <a:r>
              <a:rPr kumimoji="0" lang="ko-KR" altLang="en-US" sz="931" dirty="0">
                <a:gradFill>
                  <a:gsLst>
                    <a:gs pos="100000">
                      <a:prstClr val="black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설비</a:t>
            </a:r>
            <a:endParaRPr kumimoji="0" lang="en-US" altLang="ko-KR" sz="931" dirty="0">
              <a:gradFill>
                <a:gsLst>
                  <a:gs pos="100000">
                    <a:prstClr val="black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4472" indent="-84472" algn="l" defTabSz="715198" fontAlgn="auto">
              <a:spcBef>
                <a:spcPts val="235"/>
              </a:spcBef>
              <a:spcAft>
                <a:spcPts val="235"/>
              </a:spcAft>
              <a:buFont typeface="Arial" panose="020B0604020202020204" pitchFamily="34" charset="0"/>
              <a:buChar char="•"/>
              <a:defRPr/>
            </a:pPr>
            <a:r>
              <a:rPr kumimoji="0" lang="ko-KR" altLang="en-US" sz="931" dirty="0" err="1">
                <a:gradFill>
                  <a:gsLst>
                    <a:gs pos="100000">
                      <a:prstClr val="black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금구류</a:t>
            </a:r>
            <a:endParaRPr kumimoji="0" lang="en-US" altLang="ko-KR" sz="931" dirty="0">
              <a:gradFill>
                <a:gsLst>
                  <a:gs pos="100000">
                    <a:prstClr val="black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F3814DB7-F59D-4E95-ABB6-1EA67288A144}"/>
              </a:ext>
            </a:extLst>
          </p:cNvPr>
          <p:cNvSpPr/>
          <p:nvPr/>
        </p:nvSpPr>
        <p:spPr>
          <a:xfrm>
            <a:off x="4939798" y="1859789"/>
            <a:ext cx="3353246" cy="229335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774222">
              <a:defRPr/>
            </a:pPr>
            <a:endParaRPr lang="ko-KR" altLang="en-US" sz="1524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1602959"/>
              </p:ext>
            </p:extLst>
          </p:nvPr>
        </p:nvGraphicFramePr>
        <p:xfrm>
          <a:off x="659856" y="1859790"/>
          <a:ext cx="4274636" cy="2281464"/>
        </p:xfrm>
        <a:graphic>
          <a:graphicData uri="http://schemas.openxmlformats.org/drawingml/2006/table">
            <a:tbl>
              <a:tblPr firstRow="1" bandRow="1"/>
              <a:tblGrid>
                <a:gridCol w="926696">
                  <a:extLst>
                    <a:ext uri="{9D8B030D-6E8A-4147-A177-3AD203B41FA5}">
                      <a16:colId xmlns:a16="http://schemas.microsoft.com/office/drawing/2014/main" val="445559253"/>
                    </a:ext>
                  </a:extLst>
                </a:gridCol>
                <a:gridCol w="3347940">
                  <a:extLst>
                    <a:ext uri="{9D8B030D-6E8A-4147-A177-3AD203B41FA5}">
                      <a16:colId xmlns:a16="http://schemas.microsoft.com/office/drawing/2014/main" val="1757504701"/>
                    </a:ext>
                  </a:extLst>
                </a:gridCol>
              </a:tblGrid>
              <a:tr h="380244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9pPr>
                    </a:lstStyle>
                    <a:p>
                      <a:pPr marL="0" algn="l" defTabSz="914400" rtl="0" eaLnBrk="1" latinLnBrk="1" hangingPunct="1">
                        <a:lnSpc>
                          <a:spcPct val="150000"/>
                        </a:lnSpc>
                      </a:pPr>
                      <a:r>
                        <a:rPr lang="ko-KR" altLang="en-US" sz="1000" b="0" kern="1200" dirty="0">
                          <a:solidFill>
                            <a:srgbClr val="00438D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설립일</a:t>
                      </a:r>
                      <a:endParaRPr lang="en-US" altLang="ko-KR" sz="1000" b="0" kern="1200" dirty="0">
                        <a:solidFill>
                          <a:srgbClr val="00438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45721" marR="45721" marT="45721" marB="45721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9pPr>
                    </a:lstStyle>
                    <a:p>
                      <a:pPr latinLnBrk="1"/>
                      <a:r>
                        <a:rPr lang="en-US" altLang="ko-KR" sz="1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2008</a:t>
                      </a:r>
                      <a:r>
                        <a:rPr lang="ko-KR" altLang="en-US" sz="1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</a:t>
                      </a:r>
                      <a:r>
                        <a:rPr lang="ko-KR" altLang="en-US" sz="1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 </a:t>
                      </a:r>
                      <a:r>
                        <a:rPr lang="en-US" altLang="ko-KR" sz="1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  <a:endParaRPr lang="en-US" altLang="ko-KR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721" marR="45721" marT="45721" marB="45721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1897517"/>
                  </a:ext>
                </a:extLst>
              </a:tr>
              <a:tr h="380244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9pPr>
                    </a:lstStyle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000" b="0" kern="1200" baseline="0" dirty="0">
                          <a:solidFill>
                            <a:srgbClr val="00438D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대표이사</a:t>
                      </a:r>
                    </a:p>
                  </a:txBody>
                  <a:tcPr marL="45721" marR="45721" marT="45721" marB="45721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9pPr>
                    </a:lstStyle>
                    <a:p>
                      <a:pPr latinLnBrk="1"/>
                      <a:r>
                        <a:rPr lang="ko-KR" altLang="en-US" sz="100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황 수</a:t>
                      </a:r>
                    </a:p>
                  </a:txBody>
                  <a:tcPr marL="45721" marR="45721" marT="45721" marB="45721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6430901"/>
                  </a:ext>
                </a:extLst>
              </a:tr>
              <a:tr h="380244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9pPr>
                    </a:lstStyle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000" b="0" kern="1200" baseline="0" dirty="0">
                          <a:solidFill>
                            <a:srgbClr val="00438D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임직원</a:t>
                      </a:r>
                      <a:endParaRPr lang="ko-KR" altLang="en-US" sz="1000" b="0" kern="1200" baseline="0" dirty="0">
                        <a:solidFill>
                          <a:srgbClr val="00438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45721" marR="45721" marT="45721" marB="45721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9pPr>
                    </a:lstStyle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800</a:t>
                      </a:r>
                      <a:r>
                        <a:rPr lang="ko-KR" altLang="en-US" sz="1000" kern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명</a:t>
                      </a:r>
                      <a:endParaRPr lang="ko-KR" altLang="en-US" sz="1000" kern="120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45721" marR="45721" marT="45721" marB="45721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0823282"/>
                  </a:ext>
                </a:extLst>
              </a:tr>
              <a:tr h="380244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9pPr>
                    </a:lstStyle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000" b="0" kern="1200" baseline="0" dirty="0">
                          <a:solidFill>
                            <a:srgbClr val="00438D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 분야</a:t>
                      </a:r>
                      <a:endParaRPr lang="ko-KR" altLang="en-US" sz="1000" b="0" kern="1200" baseline="0" dirty="0">
                        <a:solidFill>
                          <a:srgbClr val="00438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45721" marR="45721" marT="45721" marB="45721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9pPr>
                    </a:lstStyle>
                    <a:p>
                      <a:pPr latinLnBrk="1"/>
                      <a:r>
                        <a:rPr lang="ko-KR" altLang="en-US" sz="100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제조업</a:t>
                      </a:r>
                    </a:p>
                  </a:txBody>
                  <a:tcPr marL="45721" marR="45721" marT="45721" marB="45721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1660507"/>
                  </a:ext>
                </a:extLst>
              </a:tr>
              <a:tr h="380244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9pPr>
                    </a:lstStyle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000" b="0" kern="1200" baseline="0" dirty="0">
                          <a:solidFill>
                            <a:srgbClr val="00438D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주요 제품</a:t>
                      </a:r>
                      <a:endParaRPr lang="ko-KR" altLang="en-US" sz="1000" b="0" kern="1200" baseline="0" dirty="0">
                        <a:solidFill>
                          <a:srgbClr val="00438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45721" marR="45721" marT="45721" marB="45721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9pPr>
                    </a:lstStyle>
                    <a:p>
                      <a:pPr latinLnBrk="1"/>
                      <a:r>
                        <a:rPr lang="ko-KR" altLang="en-US" sz="100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전선</a:t>
                      </a:r>
                      <a:r>
                        <a:rPr lang="en-US" altLang="ko-KR" sz="100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kern="120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초고압</a:t>
                      </a:r>
                      <a:r>
                        <a:rPr lang="en-US" altLang="ko-KR" sz="100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000" kern="120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중고압</a:t>
                      </a:r>
                      <a:r>
                        <a:rPr lang="ko-KR" altLang="en-US" sz="100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등</a:t>
                      </a:r>
                      <a:r>
                        <a:rPr lang="en-US" altLang="ko-KR" sz="100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), </a:t>
                      </a:r>
                      <a:r>
                        <a:rPr lang="ko-KR" altLang="en-US" sz="100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전력기기</a:t>
                      </a:r>
                      <a:r>
                        <a:rPr lang="en-US" altLang="ko-KR" sz="100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차단기</a:t>
                      </a:r>
                      <a:r>
                        <a:rPr lang="en-US" altLang="ko-KR" sz="100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0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변압기 등</a:t>
                      </a:r>
                      <a:r>
                        <a:rPr lang="en-US" altLang="ko-KR" sz="100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endParaRPr lang="ko-KR" altLang="en-US" sz="1000" kern="120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45721" marR="45721" marT="45721" marB="45721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6657291"/>
                  </a:ext>
                </a:extLst>
              </a:tr>
              <a:tr h="380244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9pPr>
                    </a:lstStyle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000" b="0" kern="1200" baseline="0" dirty="0">
                          <a:solidFill>
                            <a:srgbClr val="00438D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사업장</a:t>
                      </a:r>
                      <a:endParaRPr lang="ko-KR" altLang="en-US" sz="1000" b="0" kern="1200" baseline="0" dirty="0">
                        <a:solidFill>
                          <a:srgbClr val="00438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45721" marR="45721" marT="45721" marB="45721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defRPr>
                      </a:lvl9pPr>
                    </a:lstStyle>
                    <a:p>
                      <a:pPr algn="l" eaLnBrk="1" hangingPunct="1">
                        <a:lnSpc>
                          <a:spcPct val="150000"/>
                        </a:lnSpc>
                        <a:buClrTx/>
                        <a:buFontTx/>
                        <a:buNone/>
                      </a:pPr>
                      <a:r>
                        <a:rPr lang="ko-KR" altLang="en-US" sz="100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서울</a:t>
                      </a:r>
                      <a:r>
                        <a:rPr lang="en-US" altLang="ko-KR" sz="100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0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수원</a:t>
                      </a:r>
                      <a:r>
                        <a:rPr lang="en-US" altLang="ko-KR" sz="100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화성</a:t>
                      </a:r>
                      <a:r>
                        <a:rPr lang="en-US" altLang="ko-KR" sz="100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), </a:t>
                      </a:r>
                      <a:r>
                        <a:rPr lang="ko-KR" altLang="en-US" sz="100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안산</a:t>
                      </a:r>
                      <a:r>
                        <a:rPr lang="en-US" altLang="ko-KR" sz="100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0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홍성</a:t>
                      </a:r>
                    </a:p>
                  </a:txBody>
                  <a:tcPr marL="45721" marR="45721" marT="45721" marB="45721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C9C9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0429693"/>
                  </a:ext>
                </a:extLst>
              </a:tr>
            </a:tbl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1420900" y="814088"/>
            <a:ext cx="6065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580667">
              <a:defRPr/>
            </a:pPr>
            <a:r>
              <a:rPr lang="en-US" altLang="ko-KR" sz="24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Total Energy Solution Provider, </a:t>
            </a:r>
            <a:r>
              <a:rPr lang="ko-KR" altLang="en-US" sz="24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일진전기</a:t>
            </a:r>
            <a:endParaRPr lang="en-US" altLang="ko-KR" sz="2400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1159775" y="5530533"/>
            <a:ext cx="1438882" cy="604542"/>
          </a:xfrm>
          <a:prstGeom prst="rect">
            <a:avLst/>
          </a:prstGeom>
        </p:spPr>
        <p:txBody>
          <a:bodyPr wrap="square" lIns="71519" tIns="35759" rIns="71519" bIns="35759">
            <a:spAutoFit/>
          </a:bodyPr>
          <a:lstStyle/>
          <a:p>
            <a:pPr marL="84472" indent="-84472" algn="l" defTabSz="715198" fontAlgn="auto">
              <a:spcBef>
                <a:spcPts val="235"/>
              </a:spcBef>
              <a:spcAft>
                <a:spcPts val="235"/>
              </a:spcAft>
              <a:buFont typeface="Arial" panose="020B0604020202020204" pitchFamily="34" charset="0"/>
              <a:buChar char="•"/>
              <a:defRPr/>
            </a:pPr>
            <a:r>
              <a:rPr kumimoji="0" lang="ko-KR" altLang="en-US" sz="931" dirty="0" err="1">
                <a:gradFill>
                  <a:gsLst>
                    <a:gs pos="100000">
                      <a:prstClr val="black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초고압</a:t>
            </a:r>
            <a:r>
              <a:rPr kumimoji="0" lang="en-US" altLang="ko-KR" sz="931" dirty="0">
                <a:gradFill>
                  <a:gsLst>
                    <a:gs pos="100000">
                      <a:prstClr val="black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kumimoji="0" lang="ko-KR" altLang="en-US" sz="931" dirty="0" err="1">
                <a:gradFill>
                  <a:gsLst>
                    <a:gs pos="100000">
                      <a:prstClr val="black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중저압</a:t>
            </a:r>
            <a:r>
              <a:rPr kumimoji="0" lang="ko-KR" altLang="en-US" sz="931" dirty="0">
                <a:gradFill>
                  <a:gsLst>
                    <a:gs pos="100000">
                      <a:prstClr val="black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케이블</a:t>
            </a:r>
            <a:r>
              <a:rPr kumimoji="0" lang="en-US" altLang="ko-KR" sz="931" dirty="0">
                <a:gradFill>
                  <a:gsLst>
                    <a:gs pos="100000">
                      <a:prstClr val="black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kumimoji="0" lang="ko-KR" altLang="en-US" sz="931" dirty="0">
              <a:gradFill>
                <a:gsLst>
                  <a:gs pos="100000">
                    <a:prstClr val="black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4472" indent="-84472" algn="l" defTabSz="715198" fontAlgn="auto">
              <a:spcBef>
                <a:spcPts val="235"/>
              </a:spcBef>
              <a:spcAft>
                <a:spcPts val="235"/>
              </a:spcAft>
              <a:buFont typeface="Arial" panose="020B0604020202020204" pitchFamily="34" charset="0"/>
              <a:buChar char="•"/>
              <a:defRPr/>
            </a:pPr>
            <a:r>
              <a:rPr kumimoji="0" lang="ko-KR" altLang="en-US" sz="931" dirty="0" err="1">
                <a:gradFill>
                  <a:gsLst>
                    <a:gs pos="100000">
                      <a:prstClr val="black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초고압</a:t>
            </a:r>
            <a:r>
              <a:rPr kumimoji="0" lang="ko-KR" altLang="en-US" sz="931" dirty="0">
                <a:gradFill>
                  <a:gsLst>
                    <a:gs pos="100000">
                      <a:prstClr val="black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931" dirty="0" err="1">
                <a:gradFill>
                  <a:gsLst>
                    <a:gs pos="100000">
                      <a:prstClr val="black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접속재</a:t>
            </a:r>
            <a:endParaRPr kumimoji="0" lang="en-US" altLang="ko-KR" sz="931" dirty="0">
              <a:gradFill>
                <a:gsLst>
                  <a:gs pos="100000">
                    <a:prstClr val="black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4472" indent="-84472" algn="l" defTabSz="715198" fontAlgn="auto">
              <a:spcBef>
                <a:spcPts val="235"/>
              </a:spcBef>
              <a:spcAft>
                <a:spcPts val="235"/>
              </a:spcAft>
              <a:buFont typeface="Arial" panose="020B0604020202020204" pitchFamily="34" charset="0"/>
              <a:buChar char="•"/>
              <a:defRPr/>
            </a:pPr>
            <a:r>
              <a:rPr kumimoji="0" lang="ko-KR" altLang="en-US" sz="931" dirty="0">
                <a:gradFill>
                  <a:gsLst>
                    <a:gs pos="100000">
                      <a:prstClr val="black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절연전선</a:t>
            </a:r>
            <a:r>
              <a:rPr kumimoji="0" lang="en-US" altLang="ko-KR" sz="931" dirty="0">
                <a:gradFill>
                  <a:gsLst>
                    <a:gs pos="100000">
                      <a:prstClr val="black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931" dirty="0">
                <a:gradFill>
                  <a:gsLst>
                    <a:gs pos="100000">
                      <a:prstClr val="black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나선</a:t>
            </a:r>
            <a:endParaRPr kumimoji="0" lang="en-US" altLang="ko-KR" sz="931" dirty="0">
              <a:gradFill>
                <a:gsLst>
                  <a:gs pos="100000">
                    <a:prstClr val="black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4996236" y="5523176"/>
            <a:ext cx="1438882" cy="410001"/>
          </a:xfrm>
          <a:prstGeom prst="rect">
            <a:avLst/>
          </a:prstGeom>
        </p:spPr>
        <p:txBody>
          <a:bodyPr wrap="square" lIns="71519" tIns="35759" rIns="71519" bIns="35759">
            <a:spAutoFit/>
          </a:bodyPr>
          <a:lstStyle/>
          <a:p>
            <a:pPr marL="84472" indent="-84472" algn="l" defTabSz="715198" fontAlgn="auto">
              <a:spcBef>
                <a:spcPts val="235"/>
              </a:spcBef>
              <a:spcAft>
                <a:spcPts val="235"/>
              </a:spcAft>
              <a:buFont typeface="Arial" panose="020B0604020202020204" pitchFamily="34" charset="0"/>
              <a:buChar char="•"/>
              <a:defRPr/>
            </a:pPr>
            <a:r>
              <a:rPr kumimoji="0" lang="en-US" altLang="ko-KR" sz="931" dirty="0">
                <a:gradFill>
                  <a:gsLst>
                    <a:gs pos="100000">
                      <a:prstClr val="black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SCR </a:t>
            </a:r>
            <a:endParaRPr kumimoji="0" lang="ko-KR" altLang="en-US" sz="931" dirty="0">
              <a:gradFill>
                <a:gsLst>
                  <a:gs pos="100000">
                    <a:prstClr val="black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4472" indent="-84472" algn="l" defTabSz="715198" fontAlgn="auto">
              <a:spcBef>
                <a:spcPts val="235"/>
              </a:spcBef>
              <a:spcAft>
                <a:spcPts val="235"/>
              </a:spcAft>
              <a:buFont typeface="Arial" panose="020B0604020202020204" pitchFamily="34" charset="0"/>
              <a:buChar char="•"/>
              <a:defRPr/>
            </a:pPr>
            <a:r>
              <a:rPr kumimoji="0" lang="en-US" altLang="ko-KR" sz="931" dirty="0" err="1">
                <a:gradFill>
                  <a:gsLst>
                    <a:gs pos="100000">
                      <a:prstClr val="black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Aluminium</a:t>
            </a:r>
            <a:r>
              <a:rPr kumimoji="0" lang="en-US" altLang="ko-KR" sz="931" dirty="0">
                <a:gradFill>
                  <a:gsLst>
                    <a:gs pos="100000">
                      <a:prstClr val="black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ROD</a:t>
            </a:r>
          </a:p>
        </p:txBody>
      </p:sp>
      <p:graphicFrame>
        <p:nvGraphicFramePr>
          <p:cNvPr id="7" name="차트 6"/>
          <p:cNvGraphicFramePr/>
          <p:nvPr>
            <p:extLst>
              <p:ext uri="{D42A27DB-BD31-4B8C-83A1-F6EECF244321}">
                <p14:modId xmlns:p14="http://schemas.microsoft.com/office/powerpoint/2010/main" val="309471965"/>
              </p:ext>
            </p:extLst>
          </p:nvPr>
        </p:nvGraphicFramePr>
        <p:xfrm>
          <a:off x="5004451" y="2066177"/>
          <a:ext cx="3223940" cy="21934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직사각형 7"/>
          <p:cNvSpPr/>
          <p:nvPr/>
        </p:nvSpPr>
        <p:spPr>
          <a:xfrm>
            <a:off x="7619740" y="1829323"/>
            <a:ext cx="758541" cy="2878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defTabSz="774222">
              <a:lnSpc>
                <a:spcPct val="150000"/>
              </a:lnSpc>
              <a:defRPr/>
            </a:pPr>
            <a:r>
              <a:rPr lang="en-US" altLang="ko-KR" sz="847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847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단위</a:t>
            </a:r>
            <a:r>
              <a:rPr lang="en-US" altLang="ko-KR" sz="847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847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억원</a:t>
            </a:r>
            <a:r>
              <a:rPr lang="en-US" altLang="ko-KR" sz="847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959" y="4708311"/>
            <a:ext cx="1380774" cy="78942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775" y="4708311"/>
            <a:ext cx="1379886" cy="789425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031" y="4708311"/>
            <a:ext cx="1379886" cy="789425"/>
          </a:xfrm>
          <a:prstGeom prst="rect">
            <a:avLst/>
          </a:prstGeom>
        </p:spPr>
      </p:pic>
      <p:sp>
        <p:nvSpPr>
          <p:cNvPr id="23" name="직사각형 22"/>
          <p:cNvSpPr/>
          <p:nvPr/>
        </p:nvSpPr>
        <p:spPr>
          <a:xfrm>
            <a:off x="6914466" y="5519815"/>
            <a:ext cx="1438882" cy="215461"/>
          </a:xfrm>
          <a:prstGeom prst="rect">
            <a:avLst/>
          </a:prstGeom>
        </p:spPr>
        <p:txBody>
          <a:bodyPr wrap="square" lIns="71519" tIns="35759" rIns="71519" bIns="35759">
            <a:spAutoFit/>
          </a:bodyPr>
          <a:lstStyle/>
          <a:p>
            <a:pPr marL="84472" indent="-84472" algn="l" defTabSz="715198" fontAlgn="auto">
              <a:spcBef>
                <a:spcPts val="235"/>
              </a:spcBef>
              <a:spcAft>
                <a:spcPts val="235"/>
              </a:spcAft>
              <a:buFont typeface="Arial" panose="020B0604020202020204" pitchFamily="34" charset="0"/>
              <a:buChar char="•"/>
              <a:defRPr/>
            </a:pPr>
            <a:r>
              <a:rPr kumimoji="0" lang="ko-KR" altLang="en-US" sz="931" dirty="0">
                <a:gradFill>
                  <a:gsLst>
                    <a:gs pos="100000">
                      <a:prstClr val="black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태양광</a:t>
            </a:r>
            <a:r>
              <a:rPr kumimoji="0" lang="en-US" altLang="ko-KR" sz="931" dirty="0">
                <a:gradFill>
                  <a:gsLst>
                    <a:gs pos="100000">
                      <a:prstClr val="black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(PV) + ESS </a:t>
            </a:r>
            <a:endParaRPr kumimoji="0" lang="ko-KR" altLang="en-US" sz="931" dirty="0">
              <a:gradFill>
                <a:gsLst>
                  <a:gs pos="100000">
                    <a:prstClr val="black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0214" y="4708312"/>
            <a:ext cx="1379645" cy="789424"/>
          </a:xfrm>
          <a:prstGeom prst="rect">
            <a:avLst/>
          </a:prstGeom>
        </p:spPr>
      </p:pic>
      <p:sp>
        <p:nvSpPr>
          <p:cNvPr id="27" name="Text Box 100"/>
          <p:cNvSpPr txBox="1">
            <a:spLocks noChangeArrowheads="1"/>
          </p:cNvSpPr>
          <p:nvPr/>
        </p:nvSpPr>
        <p:spPr bwMode="auto">
          <a:xfrm>
            <a:off x="160338" y="87933"/>
            <a:ext cx="162095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3806097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dirty="0" smtClean="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</a:rPr>
              <a:t>일반현황</a:t>
            </a:r>
            <a:endParaRPr kumimoji="1" lang="en-US" altLang="ko-KR" sz="2800" b="0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8875724"/>
      </p:ext>
    </p:extLst>
  </p:cSld>
  <p:clrMapOvr>
    <a:masterClrMapping/>
  </p:clrMapOvr>
  <p:transition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03"/>
          <p:cNvSpPr/>
          <p:nvPr/>
        </p:nvSpPr>
        <p:spPr>
          <a:xfrm>
            <a:off x="899592" y="1429586"/>
            <a:ext cx="7316174" cy="1768074"/>
          </a:xfrm>
          <a:prstGeom prst="rect">
            <a:avLst/>
          </a:prstGeom>
          <a:solidFill>
            <a:srgbClr val="E6E3D2"/>
          </a:solidFill>
          <a:ln w="25400" cap="flat" cmpd="sng" algn="ctr">
            <a:noFill/>
            <a:prstDash val="solid"/>
          </a:ln>
          <a:effectLst/>
        </p:spPr>
        <p:txBody>
          <a:bodyPr lIns="28157" tIns="28157" rIns="28157" bIns="28157" rtlCol="0" anchor="ctr"/>
          <a:lstStyle/>
          <a:p>
            <a:pPr defTabSz="715198" fontAlgn="auto" latinLnBrk="0">
              <a:lnSpc>
                <a:spcPct val="90000"/>
              </a:lnSpc>
              <a:spcBef>
                <a:spcPts val="0"/>
              </a:spcBef>
              <a:spcAft>
                <a:spcPts val="782"/>
              </a:spcAft>
              <a:defRPr/>
            </a:pPr>
            <a:endParaRPr kumimoji="0" lang="ko-KR" altLang="en-US" sz="1355" kern="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Rectangle 59"/>
          <p:cNvSpPr>
            <a:spLocks/>
          </p:cNvSpPr>
          <p:nvPr/>
        </p:nvSpPr>
        <p:spPr>
          <a:xfrm>
            <a:off x="1005775" y="1680566"/>
            <a:ext cx="1496635" cy="1332373"/>
          </a:xfrm>
          <a:prstGeom prst="rect">
            <a:avLst/>
          </a:prstGeom>
          <a:solidFill>
            <a:sysClr val="window" lastClr="FFFFFF"/>
          </a:solidFill>
          <a:ln>
            <a:solidFill>
              <a:sysClr val="window" lastClr="FFFFFF">
                <a:lumMod val="65000"/>
              </a:sysClr>
            </a:solidFill>
          </a:ln>
        </p:spPr>
        <p:txBody>
          <a:bodyPr wrap="none" lIns="0" tIns="0" rIns="0" bIns="0" anchor="ctr" anchorCtr="0">
            <a:noAutofit/>
          </a:bodyPr>
          <a:lstStyle/>
          <a:p>
            <a:pPr defTabSz="715198" font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kern="0" spc="-31" dirty="0">
                <a:solidFill>
                  <a:srgbClr val="1F74A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기술 중시 문화</a:t>
            </a:r>
            <a:endParaRPr kumimoji="0" lang="en-US" altLang="ko-KR" kern="0" spc="-31" dirty="0">
              <a:solidFill>
                <a:srgbClr val="1F74AD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715198" fontAlgn="ctr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016" kern="0" spc="-3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715198" font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16" kern="0" spc="-3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400kV </a:t>
            </a:r>
            <a:r>
              <a:rPr kumimoji="0" lang="ko-KR" altLang="en-US" sz="1016" kern="0" spc="-3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케이블</a:t>
            </a:r>
            <a:r>
              <a:rPr kumimoji="0" lang="en-US" altLang="ko-KR" sz="1016" kern="0" spc="-3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kumimoji="0" lang="en-US" altLang="ko-KR" sz="1016" kern="0" spc="-3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kumimoji="0" lang="ko-KR" altLang="en-US" sz="1016" kern="0" spc="-3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개발기간 경쟁사 대비</a:t>
            </a:r>
            <a:endParaRPr kumimoji="0" lang="en-US" altLang="ko-KR" sz="1016" kern="0" spc="-3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715198" font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16" kern="0" spc="-3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kumimoji="0" lang="ko-KR" altLang="en-US" sz="1016" kern="0" spc="-3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단축</a:t>
            </a:r>
            <a:endParaRPr kumimoji="0" lang="en-US" altLang="ko-KR" sz="1016" kern="0" spc="-3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직사각형 1"/>
          <p:cNvSpPr/>
          <p:nvPr/>
        </p:nvSpPr>
        <p:spPr>
          <a:xfrm>
            <a:off x="899592" y="1124744"/>
            <a:ext cx="7316174" cy="332669"/>
          </a:xfrm>
          <a:prstGeom prst="rect">
            <a:avLst/>
          </a:prstGeom>
          <a:solidFill>
            <a:srgbClr val="0065B3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defTabSz="715198" fontAlgn="auto" latinLnBrk="0">
              <a:spcBef>
                <a:spcPts val="0"/>
              </a:spcBef>
              <a:spcAft>
                <a:spcPts val="782"/>
              </a:spcAft>
              <a:defRPr/>
            </a:pPr>
            <a:r>
              <a:rPr kumimoji="0" lang="ko-KR" altLang="en-US" sz="1609" kern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일진전기의 경쟁력</a:t>
            </a:r>
          </a:p>
        </p:txBody>
      </p:sp>
      <p:sp>
        <p:nvSpPr>
          <p:cNvPr id="14" name="Rectangle 59"/>
          <p:cNvSpPr>
            <a:spLocks/>
          </p:cNvSpPr>
          <p:nvPr/>
        </p:nvSpPr>
        <p:spPr>
          <a:xfrm>
            <a:off x="2608592" y="1672408"/>
            <a:ext cx="1705299" cy="1332373"/>
          </a:xfrm>
          <a:prstGeom prst="rect">
            <a:avLst/>
          </a:prstGeom>
          <a:solidFill>
            <a:sysClr val="window" lastClr="FFFFFF"/>
          </a:solidFill>
          <a:ln>
            <a:solidFill>
              <a:sysClr val="window" lastClr="FFFFFF">
                <a:lumMod val="65000"/>
              </a:sysClr>
            </a:solidFill>
          </a:ln>
        </p:spPr>
        <p:txBody>
          <a:bodyPr wrap="none" lIns="0" tIns="0" rIns="0" bIns="0" anchor="ctr" anchorCtr="0">
            <a:noAutofit/>
          </a:bodyPr>
          <a:lstStyle/>
          <a:p>
            <a:pPr defTabSz="715198" fontAlgn="auto" latinLnBrk="0">
              <a:lnSpc>
                <a:spcPts val="2816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kern="0" spc="-31" dirty="0">
                <a:solidFill>
                  <a:srgbClr val="1F74A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실패를</a:t>
            </a:r>
            <a:endParaRPr kumimoji="0" lang="en-US" altLang="ko-KR" kern="0" spc="-31" dirty="0">
              <a:solidFill>
                <a:srgbClr val="1F74AD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현대체 Bold" panose="02020503020101020101" pitchFamily="18" charset="-127"/>
            </a:endParaRPr>
          </a:p>
          <a:p>
            <a:pPr defTabSz="715198" fontAlgn="auto" latinLnBrk="0">
              <a:lnSpc>
                <a:spcPts val="2816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kern="0" spc="-31" dirty="0">
                <a:solidFill>
                  <a:srgbClr val="1F74A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두려워하지 않는</a:t>
            </a:r>
            <a:endParaRPr kumimoji="0" lang="en-US" altLang="ko-KR" kern="0" spc="-31" dirty="0">
              <a:solidFill>
                <a:srgbClr val="1F74AD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현대체 Bold" panose="02020503020101020101" pitchFamily="18" charset="-127"/>
            </a:endParaRPr>
          </a:p>
          <a:p>
            <a:pPr defTabSz="715198" fontAlgn="auto" latinLnBrk="0">
              <a:lnSpc>
                <a:spcPts val="2816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kern="0" spc="-31" dirty="0">
                <a:solidFill>
                  <a:srgbClr val="1F74A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도전정신</a:t>
            </a:r>
            <a:endParaRPr kumimoji="0" lang="en-US" altLang="ko-KR" kern="0" spc="-31" dirty="0">
              <a:solidFill>
                <a:srgbClr val="1F74AD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현대체 Bold" panose="02020503020101020101" pitchFamily="18" charset="-127"/>
            </a:endParaRPr>
          </a:p>
        </p:txBody>
      </p:sp>
      <p:sp>
        <p:nvSpPr>
          <p:cNvPr id="15" name="Rectangle 59"/>
          <p:cNvSpPr>
            <a:spLocks/>
          </p:cNvSpPr>
          <p:nvPr/>
        </p:nvSpPr>
        <p:spPr>
          <a:xfrm>
            <a:off x="4435743" y="1679036"/>
            <a:ext cx="1272302" cy="1332373"/>
          </a:xfrm>
          <a:prstGeom prst="rect">
            <a:avLst/>
          </a:prstGeom>
          <a:solidFill>
            <a:sysClr val="window" lastClr="FFFFFF"/>
          </a:solidFill>
          <a:ln>
            <a:solidFill>
              <a:sysClr val="window" lastClr="FFFFFF">
                <a:lumMod val="65000"/>
              </a:sysClr>
            </a:solidFill>
          </a:ln>
        </p:spPr>
        <p:txBody>
          <a:bodyPr wrap="none" lIns="0" tIns="0" rIns="0" bIns="0" anchor="ctr" anchorCtr="0">
            <a:noAutofit/>
          </a:bodyPr>
          <a:lstStyle/>
          <a:p>
            <a:pPr defTabSz="715198" fontAlgn="auto" latinLnBrk="0">
              <a:lnSpc>
                <a:spcPts val="2816"/>
              </a:lnSpc>
              <a:spcBef>
                <a:spcPts val="508"/>
              </a:spcBef>
              <a:spcAft>
                <a:spcPts val="0"/>
              </a:spcAft>
              <a:defRPr/>
            </a:pPr>
            <a:r>
              <a:rPr kumimoji="0" lang="ko-KR" altLang="en-US" kern="0" spc="-31" dirty="0">
                <a:solidFill>
                  <a:srgbClr val="1F74A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직원들의</a:t>
            </a:r>
            <a:endParaRPr kumimoji="0" lang="en-US" altLang="ko-KR" kern="0" spc="-31" dirty="0">
              <a:solidFill>
                <a:srgbClr val="1F74AD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현대체 Bold" panose="02020503020101020101" pitchFamily="18" charset="-127"/>
            </a:endParaRPr>
          </a:p>
          <a:p>
            <a:pPr defTabSz="715198" fontAlgn="auto" latinLnBrk="0">
              <a:lnSpc>
                <a:spcPts val="2816"/>
              </a:lnSpc>
              <a:spcBef>
                <a:spcPts val="508"/>
              </a:spcBef>
              <a:spcAft>
                <a:spcPts val="0"/>
              </a:spcAft>
              <a:defRPr/>
            </a:pPr>
            <a:r>
              <a:rPr kumimoji="0" lang="ko-KR" altLang="en-US" kern="0" spc="-31" dirty="0">
                <a:solidFill>
                  <a:srgbClr val="1F74A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애사심</a:t>
            </a:r>
            <a:endParaRPr kumimoji="0" lang="en-US" altLang="ko-KR" kern="0" spc="-31" dirty="0">
              <a:solidFill>
                <a:srgbClr val="1F74AD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현대체 Bold" panose="02020503020101020101" pitchFamily="18" charset="-127"/>
            </a:endParaRPr>
          </a:p>
        </p:txBody>
      </p:sp>
      <p:grpSp>
        <p:nvGrpSpPr>
          <p:cNvPr id="64" name="그룹 48"/>
          <p:cNvGrpSpPr/>
          <p:nvPr/>
        </p:nvGrpSpPr>
        <p:grpSpPr>
          <a:xfrm>
            <a:off x="838624" y="3421292"/>
            <a:ext cx="7563976" cy="435890"/>
            <a:chOff x="9525" y="336688"/>
            <a:chExt cx="4102220" cy="558665"/>
          </a:xfrm>
        </p:grpSpPr>
        <p:sp>
          <p:nvSpPr>
            <p:cNvPr id="65" name="직사각형 64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30000"/>
                  </a:srgbClr>
                </a:gs>
                <a:gs pos="52000">
                  <a:srgbClr val="FFFFFF">
                    <a:lumMod val="85000"/>
                    <a:alpha val="48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77421" tIns="38710" rIns="77421" bIns="38710" numCol="1" rtlCol="0" anchor="ctr" anchorCtr="0" compatLnSpc="1">
              <a:prstTxWarp prst="textNoShape">
                <a:avLst/>
              </a:prstTxWarp>
            </a:bodyPr>
            <a:lstStyle/>
            <a:p>
              <a:pPr algn="l" defTabSz="715198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39" kern="0" dirty="0"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66" name="그룹 53"/>
            <p:cNvGrpSpPr/>
            <p:nvPr/>
          </p:nvGrpSpPr>
          <p:grpSpPr>
            <a:xfrm>
              <a:off x="9525" y="336690"/>
              <a:ext cx="3935812" cy="558663"/>
              <a:chOff x="130761" y="336688"/>
              <a:chExt cx="3814576" cy="558662"/>
            </a:xfrm>
          </p:grpSpPr>
          <p:cxnSp>
            <p:nvCxnSpPr>
              <p:cNvPr id="67" name="직선 연결선 66"/>
              <p:cNvCxnSpPr/>
              <p:nvPr/>
            </p:nvCxnSpPr>
            <p:spPr bwMode="auto">
              <a:xfrm flipH="1">
                <a:off x="130761" y="336688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12700" cap="flat" cmpd="sng" algn="ctr">
                <a:gradFill>
                  <a:gsLst>
                    <a:gs pos="0">
                      <a:srgbClr val="FFFFFF">
                        <a:lumMod val="85000"/>
                      </a:srgbClr>
                    </a:gs>
                    <a:gs pos="35000">
                      <a:sysClr val="window" lastClr="FFFFFF">
                        <a:lumMod val="85000"/>
                      </a:sys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68" name="직선 연결선 67"/>
              <p:cNvCxnSpPr/>
              <p:nvPr/>
            </p:nvCxnSpPr>
            <p:spPr bwMode="auto">
              <a:xfrm flipH="1">
                <a:off x="130761" y="895350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12700" cap="flat" cmpd="sng" algn="ctr">
                <a:gradFill>
                  <a:gsLst>
                    <a:gs pos="0">
                      <a:srgbClr val="FFFFFF">
                        <a:lumMod val="85000"/>
                      </a:srgbClr>
                    </a:gs>
                    <a:gs pos="35000">
                      <a:sysClr val="window" lastClr="FFFFFF">
                        <a:lumMod val="85000"/>
                      </a:sys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72" name="직사각형 9"/>
          <p:cNvSpPr/>
          <p:nvPr/>
        </p:nvSpPr>
        <p:spPr>
          <a:xfrm>
            <a:off x="952429" y="3452651"/>
            <a:ext cx="7316174" cy="364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defTabSz="715198">
              <a:spcBef>
                <a:spcPts val="254"/>
              </a:spcBef>
              <a:defRPr/>
            </a:pPr>
            <a:r>
              <a:rPr kumimoji="0" lang="ko-KR" altLang="en-US" sz="1185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일진전기는 일진그룹의 모기업으로서 국가산업의 근간이 되는 </a:t>
            </a:r>
            <a:r>
              <a:rPr kumimoji="0" lang="ko-KR" altLang="en-US" sz="1185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초고압</a:t>
            </a:r>
            <a:r>
              <a:rPr kumimoji="0" lang="ko-KR" altLang="en-US" sz="1185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 케이블</a:t>
            </a:r>
            <a:r>
              <a:rPr kumimoji="0" lang="en-US" altLang="ko-KR" sz="1185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, </a:t>
            </a:r>
            <a:r>
              <a:rPr kumimoji="0" lang="ko-KR" altLang="en-US" sz="1185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변압기</a:t>
            </a:r>
            <a:r>
              <a:rPr kumimoji="0" lang="en-US" altLang="ko-KR" sz="1185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, </a:t>
            </a:r>
            <a:r>
              <a:rPr kumimoji="0" lang="ko-KR" altLang="en-US" sz="1185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차단기</a:t>
            </a:r>
            <a:r>
              <a:rPr kumimoji="0" lang="en-US" altLang="ko-KR" sz="1185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,</a:t>
            </a:r>
            <a:r>
              <a:rPr kumimoji="0" lang="ko-KR" altLang="en-US" sz="1185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 전력기기 등 </a:t>
            </a:r>
            <a:r>
              <a:rPr kumimoji="0" lang="en-US" altLang="ko-KR" sz="1185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/>
            </a:r>
            <a:br>
              <a:rPr kumimoji="0" lang="en-US" altLang="ko-KR" sz="1185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</a:br>
            <a:r>
              <a:rPr kumimoji="0" lang="ko-KR" altLang="en-US" sz="1185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중전기 분야의 글로벌 리더를 목표로 성장해 나가고 있습니다</a:t>
            </a:r>
            <a:r>
              <a:rPr kumimoji="0" lang="en-US" altLang="ko-KR" sz="1185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.</a:t>
            </a:r>
          </a:p>
        </p:txBody>
      </p:sp>
      <p:sp>
        <p:nvSpPr>
          <p:cNvPr id="23" name="Rectangle 59"/>
          <p:cNvSpPr>
            <a:spLocks/>
          </p:cNvSpPr>
          <p:nvPr/>
        </p:nvSpPr>
        <p:spPr>
          <a:xfrm>
            <a:off x="5814228" y="1679036"/>
            <a:ext cx="2281537" cy="1332373"/>
          </a:xfrm>
          <a:prstGeom prst="rect">
            <a:avLst/>
          </a:prstGeom>
          <a:solidFill>
            <a:sysClr val="window" lastClr="FFFFFF"/>
          </a:solidFill>
          <a:ln>
            <a:solidFill>
              <a:sysClr val="window" lastClr="FFFFFF">
                <a:lumMod val="65000"/>
              </a:sysClr>
            </a:solidFill>
          </a:ln>
        </p:spPr>
        <p:txBody>
          <a:bodyPr wrap="none" lIns="0" tIns="0" rIns="0" bIns="0" anchor="ctr" anchorCtr="0">
            <a:noAutofit/>
          </a:bodyPr>
          <a:lstStyle/>
          <a:p>
            <a:pPr defTabSz="715198" font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93" kern="0" spc="-31" dirty="0">
                <a:solidFill>
                  <a:srgbClr val="1F74A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종합 중전기 회사</a:t>
            </a:r>
            <a:endParaRPr kumimoji="0" lang="en-US" altLang="ko-KR" sz="1693" kern="0" spc="-31" dirty="0">
              <a:solidFill>
                <a:srgbClr val="1F74AD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715198" fontAlgn="ctr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016" kern="0" spc="-3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715198" font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16" kern="0" spc="-31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초고압</a:t>
            </a:r>
            <a:r>
              <a:rPr kumimoji="0" lang="ko-KR" altLang="en-US" sz="1016" kern="0" spc="-3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016" kern="0" spc="-3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GIS, </a:t>
            </a:r>
            <a:r>
              <a:rPr kumimoji="0" lang="ko-KR" altLang="en-US" sz="1016" kern="0" spc="-3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변압기</a:t>
            </a:r>
            <a:r>
              <a:rPr kumimoji="0" lang="en-US" altLang="ko-KR" sz="1016" kern="0" spc="-3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 defTabSz="715198" font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16" kern="0" spc="-3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케이블 종합 공급 능력 확보</a:t>
            </a:r>
            <a:endParaRPr kumimoji="0" lang="en-US" altLang="ko-KR" sz="1016" kern="0" spc="-3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모서리가 둥근 직사각형 44"/>
          <p:cNvSpPr/>
          <p:nvPr/>
        </p:nvSpPr>
        <p:spPr>
          <a:xfrm>
            <a:off x="960560" y="4322190"/>
            <a:ext cx="7255206" cy="1793401"/>
          </a:xfrm>
          <a:prstGeom prst="roundRect">
            <a:avLst>
              <a:gd name="adj" fmla="val 5227"/>
            </a:avLst>
          </a:prstGeom>
          <a:solidFill>
            <a:sysClr val="window" lastClr="FFFFFF">
              <a:lumMod val="95000"/>
            </a:sysClr>
          </a:solidFill>
          <a:ln w="6350" cap="flat" cmpd="sng" algn="ctr">
            <a:noFill/>
            <a:prstDash val="solid"/>
          </a:ln>
          <a:effectLst/>
        </p:spPr>
        <p:txBody>
          <a:bodyPr lIns="76202" rIns="0" bIns="60961" rtlCol="0" anchor="b"/>
          <a:lstStyle/>
          <a:p>
            <a:pPr marL="45722" algn="l" defTabSz="715198" fontAlgn="auto" latinLnBrk="0">
              <a:lnSpc>
                <a:spcPts val="1270"/>
              </a:lnSpc>
              <a:spcBef>
                <a:spcPts val="423"/>
              </a:spcBef>
              <a:spcAft>
                <a:spcPts val="0"/>
              </a:spcAft>
              <a:buClr>
                <a:srgbClr val="F79646"/>
              </a:buClr>
              <a:defRPr/>
            </a:pPr>
            <a:endParaRPr kumimoji="0" lang="ko-KR" altLang="en-US" sz="1016" b="1" kern="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21529" y="5270181"/>
            <a:ext cx="1838614" cy="4689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ko-KR"/>
            </a:defPPr>
            <a:lvl1pPr lvl="0" fontAlgn="base" latinLnBrk="0">
              <a:spcBef>
                <a:spcPct val="0"/>
              </a:spcBef>
              <a:spcAft>
                <a:spcPct val="0"/>
              </a:spcAft>
              <a:defRPr sz="1000" b="1" kern="0">
                <a:solidFill>
                  <a:schemeClr val="accent1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145167" indent="-145167" algn="l" defTabSz="715198">
              <a:buFont typeface="Wingdings" panose="05000000000000000000" pitchFamily="2" charset="2"/>
              <a:buChar char="ü"/>
              <a:defRPr/>
            </a:pPr>
            <a:r>
              <a:rPr kumimoji="0" lang="ko-KR" altLang="en-US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쿠웨이트 </a:t>
            </a:r>
            <a: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400kV </a:t>
            </a:r>
            <a:r>
              <a:rPr kumimoji="0" lang="ko-KR" altLang="en-US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대규모 신도시 </a:t>
            </a:r>
            <a:r>
              <a:rPr kumimoji="0" lang="ko-KR" altLang="en-US" sz="1016" b="0" kern="1200" dirty="0" err="1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전력망</a:t>
            </a:r>
            <a:r>
              <a:rPr kumimoji="0" lang="ko-KR" altLang="en-US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 구축사업</a:t>
            </a:r>
            <a: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 </a:t>
            </a:r>
            <a:r>
              <a:rPr kumimoji="0" lang="ko-KR" altLang="en-US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수주</a:t>
            </a:r>
            <a:endParaRPr kumimoji="0" lang="en-US" altLang="ko-KR" sz="1016" b="0" kern="1200" dirty="0">
              <a:solidFill>
                <a:srgbClr val="4F81BD">
                  <a:lumMod val="50000"/>
                </a:srgb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현대체 Bold" panose="02020503020101020101" pitchFamily="18" charset="-127"/>
            </a:endParaRPr>
          </a:p>
          <a:p>
            <a:pPr algn="l" defTabSz="715198">
              <a:defRPr/>
            </a:pPr>
            <a: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   (884</a:t>
            </a:r>
            <a:r>
              <a:rPr kumimoji="0" lang="ko-KR" altLang="en-US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억원 규모</a:t>
            </a:r>
            <a: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, 2019</a:t>
            </a:r>
            <a:r>
              <a:rPr kumimoji="0" lang="ko-KR" altLang="en-US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년</a:t>
            </a:r>
            <a: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)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870616" y="5280985"/>
            <a:ext cx="1854518" cy="7816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ko-KR"/>
            </a:defPPr>
            <a:lvl1pPr lvl="0" fontAlgn="base" latinLnBrk="0">
              <a:spcBef>
                <a:spcPct val="0"/>
              </a:spcBef>
              <a:spcAft>
                <a:spcPct val="0"/>
              </a:spcAft>
              <a:defRPr sz="1000" b="1" kern="0">
                <a:solidFill>
                  <a:schemeClr val="accent1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145167" indent="-145167" algn="l" defTabSz="715198">
              <a:spcBef>
                <a:spcPts val="508"/>
              </a:spcBef>
              <a:buFont typeface="Wingdings" panose="05000000000000000000" pitchFamily="2" charset="2"/>
              <a:buChar char="ü"/>
              <a:defRPr/>
            </a:pPr>
            <a:r>
              <a:rPr kumimoji="0" lang="ko-KR" altLang="en-US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콘덴서 없는 </a:t>
            </a:r>
            <a: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362kV GIS</a:t>
            </a:r>
            <a:r>
              <a:rPr kumimoji="0" lang="ko-KR" altLang="en-US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용 </a:t>
            </a:r>
            <a: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/>
            </a:r>
            <a:b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</a:br>
            <a:r>
              <a:rPr kumimoji="0" lang="ko-KR" altLang="en-US" sz="1016" b="0" kern="1200" dirty="0" err="1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초고압차단기</a:t>
            </a:r>
            <a:r>
              <a:rPr kumimoji="0" lang="ko-KR" altLang="en-US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 개발 성공 </a:t>
            </a:r>
            <a: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/>
            </a:r>
            <a:b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</a:br>
            <a:r>
              <a:rPr kumimoji="0" lang="ko-KR" altLang="en-US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및 한국전력공사 기자재 </a:t>
            </a:r>
            <a: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/>
            </a:r>
            <a:b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</a:br>
            <a:r>
              <a:rPr kumimoji="0" lang="ko-KR" altLang="en-US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공급 유자격 최초 등록</a:t>
            </a:r>
            <a: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/>
            </a:r>
            <a:b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</a:br>
            <a: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(2019</a:t>
            </a:r>
            <a:r>
              <a:rPr kumimoji="0" lang="ko-KR" altLang="en-US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년</a:t>
            </a:r>
            <a: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)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60645" y="4051213"/>
            <a:ext cx="6950280" cy="18235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ko-KR"/>
            </a:defPPr>
            <a:lvl1pPr lvl="0" fontAlgn="base" latinLnBrk="0">
              <a:spcBef>
                <a:spcPct val="0"/>
              </a:spcBef>
              <a:spcAft>
                <a:spcPct val="0"/>
              </a:spcAft>
              <a:defRPr sz="1000" b="1" kern="0">
                <a:solidFill>
                  <a:schemeClr val="accent1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algn="l" defTabSz="715198">
              <a:spcBef>
                <a:spcPts val="508"/>
              </a:spcBef>
              <a:defRPr/>
            </a:pPr>
            <a:r>
              <a:rPr kumimoji="0" lang="ko-KR" altLang="en-US" sz="1185" b="0" kern="1200" dirty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■ 세계로 인정받는 일진전기의 기술력</a:t>
            </a:r>
            <a:endParaRPr kumimoji="0" lang="en-US" altLang="ko-KR" sz="1185" b="0" u="sng" kern="1200" dirty="0">
              <a:solidFill>
                <a:srgbClr val="4F81BD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  <a:cs typeface="현대체 Bold" panose="02020503020101020101" pitchFamily="18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740584" y="5279552"/>
            <a:ext cx="1461823" cy="31265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ko-KR"/>
            </a:defPPr>
            <a:lvl1pPr lvl="0" fontAlgn="base" latinLnBrk="0">
              <a:spcBef>
                <a:spcPct val="0"/>
              </a:spcBef>
              <a:spcAft>
                <a:spcPct val="0"/>
              </a:spcAft>
              <a:defRPr sz="1000" b="1" kern="0">
                <a:solidFill>
                  <a:schemeClr val="accent1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145167" indent="-145167" algn="l" defTabSz="715198">
              <a:spcBef>
                <a:spcPts val="508"/>
              </a:spcBef>
              <a:buFont typeface="Wingdings" panose="05000000000000000000" pitchFamily="2" charset="2"/>
              <a:buChar char="ü"/>
              <a:defRPr/>
            </a:pPr>
            <a:r>
              <a:rPr kumimoji="0" lang="ko-KR" altLang="en-US" sz="1016" b="0" kern="1200" dirty="0" err="1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수출형</a:t>
            </a:r>
            <a:r>
              <a:rPr kumimoji="0" lang="ko-KR" altLang="en-US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 </a:t>
            </a:r>
            <a: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420kV GIS)</a:t>
            </a:r>
            <a:b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</a:br>
            <a:r>
              <a:rPr kumimoji="0" lang="ko-KR" altLang="en-US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독자 개발</a:t>
            </a:r>
            <a: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(2019</a:t>
            </a:r>
            <a:r>
              <a:rPr kumimoji="0" lang="ko-KR" altLang="en-US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년</a:t>
            </a:r>
            <a: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)</a:t>
            </a: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0225" y="4438408"/>
            <a:ext cx="1523319" cy="775561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6447691" y="5270180"/>
            <a:ext cx="1991168" cy="4689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ko-KR"/>
            </a:defPPr>
            <a:lvl1pPr lvl="0" fontAlgn="base" latinLnBrk="0">
              <a:spcBef>
                <a:spcPct val="0"/>
              </a:spcBef>
              <a:spcAft>
                <a:spcPct val="0"/>
              </a:spcAft>
              <a:defRPr sz="1000" b="1" kern="0">
                <a:solidFill>
                  <a:schemeClr val="accent1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145167" indent="-145167" algn="l" defTabSz="715198">
              <a:spcBef>
                <a:spcPts val="508"/>
              </a:spcBef>
              <a:buFont typeface="Wingdings" panose="05000000000000000000" pitchFamily="2" charset="2"/>
              <a:buChar char="ü"/>
              <a:defRPr/>
            </a:pPr>
            <a:r>
              <a:rPr kumimoji="0" lang="ko-KR" altLang="en-US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독일 지멘스와 </a:t>
            </a:r>
            <a: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170kV</a:t>
            </a:r>
            <a:r>
              <a:rPr kumimoji="0" lang="ko-KR" altLang="en-US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급 </a:t>
            </a:r>
            <a: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/>
            </a:r>
            <a:b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</a:br>
            <a:r>
              <a:rPr kumimoji="0" lang="ko-KR" altLang="en-US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친환경 </a:t>
            </a:r>
            <a: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GIS </a:t>
            </a:r>
            <a:r>
              <a:rPr kumimoji="0" lang="ko-KR" altLang="en-US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개발 기술협약 체결</a:t>
            </a:r>
            <a: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(2018</a:t>
            </a:r>
            <a:r>
              <a:rPr kumimoji="0" lang="ko-KR" altLang="en-US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년</a:t>
            </a:r>
            <a:r>
              <a:rPr kumimoji="0" lang="en-US" altLang="ko-KR" sz="1016" b="0" kern="1200" dirty="0">
                <a:solidFill>
                  <a:srgbClr val="4F81BD">
                    <a:lumMod val="50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현대체 Bold" panose="02020503020101020101" pitchFamily="18" charset="-127"/>
              </a:rPr>
              <a:t>)</a:t>
            </a:r>
          </a:p>
        </p:txBody>
      </p:sp>
      <p:pic>
        <p:nvPicPr>
          <p:cNvPr id="33" name="그림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7690" y="4438405"/>
            <a:ext cx="1648075" cy="789744"/>
          </a:xfrm>
          <a:prstGeom prst="rect">
            <a:avLst/>
          </a:prstGeom>
        </p:spPr>
      </p:pic>
      <p:pic>
        <p:nvPicPr>
          <p:cNvPr id="34" name="그림 3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5177" y="4438407"/>
            <a:ext cx="1440880" cy="789742"/>
          </a:xfrm>
          <a:prstGeom prst="rect">
            <a:avLst/>
          </a:prstGeom>
        </p:spPr>
      </p:pic>
      <p:pic>
        <p:nvPicPr>
          <p:cNvPr id="35" name="그림 34"/>
          <p:cNvPicPr>
            <a:picLocks noChangeAspect="1"/>
          </p:cNvPicPr>
          <p:nvPr/>
        </p:nvPicPr>
        <p:blipFill rotWithShape="1">
          <a:blip r:embed="rId6"/>
          <a:srcRect b="32367"/>
          <a:stretch/>
        </p:blipFill>
        <p:spPr>
          <a:xfrm>
            <a:off x="1061524" y="4442313"/>
            <a:ext cx="1547068" cy="776307"/>
          </a:xfrm>
          <a:prstGeom prst="rect">
            <a:avLst/>
          </a:prstGeom>
        </p:spPr>
      </p:pic>
      <p:sp>
        <p:nvSpPr>
          <p:cNvPr id="25" name="Text Box 100"/>
          <p:cNvSpPr txBox="1">
            <a:spLocks noChangeArrowheads="1"/>
          </p:cNvSpPr>
          <p:nvPr/>
        </p:nvSpPr>
        <p:spPr bwMode="auto">
          <a:xfrm>
            <a:off x="160338" y="87933"/>
            <a:ext cx="12618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3806097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경쟁력</a:t>
            </a:r>
            <a:endParaRPr kumimoji="1" lang="en-US" altLang="ko-KR" sz="2800" b="0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1214849"/>
      </p:ext>
    </p:extLst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100"/>
          <p:cNvSpPr txBox="1">
            <a:spLocks noChangeArrowheads="1"/>
          </p:cNvSpPr>
          <p:nvPr/>
        </p:nvSpPr>
        <p:spPr bwMode="auto">
          <a:xfrm>
            <a:off x="160338" y="87933"/>
            <a:ext cx="12618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3806097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dirty="0" smtClean="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</a:rPr>
              <a:t>사업장</a:t>
            </a:r>
            <a:endParaRPr kumimoji="1" lang="en-US" altLang="ko-KR" sz="2800" b="0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pic>
        <p:nvPicPr>
          <p:cNvPr id="39" name="Picture 2" descr="세계지도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1280" y="1765474"/>
            <a:ext cx="7808953" cy="4248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99" descr="우리나라-1"/>
          <p:cNvPicPr>
            <a:picLocks noChangeAspect="1" noChangeArrowheads="1"/>
          </p:cNvPicPr>
          <p:nvPr/>
        </p:nvPicPr>
        <p:blipFill>
          <a:blip r:embed="rId4" cstate="print"/>
          <a:srcRect t="29831"/>
          <a:stretch>
            <a:fillRect/>
          </a:stretch>
        </p:blipFill>
        <p:spPr bwMode="auto">
          <a:xfrm>
            <a:off x="1687513" y="981075"/>
            <a:ext cx="5638800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Line 126"/>
          <p:cNvSpPr>
            <a:spLocks noChangeShapeType="1"/>
          </p:cNvSpPr>
          <p:nvPr/>
        </p:nvSpPr>
        <p:spPr bwMode="auto">
          <a:xfrm flipV="1">
            <a:off x="4356100" y="1844675"/>
            <a:ext cx="2320925" cy="165100"/>
          </a:xfrm>
          <a:prstGeom prst="line">
            <a:avLst/>
          </a:prstGeom>
          <a:noFill/>
          <a:ln w="15875">
            <a:solidFill>
              <a:schemeClr val="bg1">
                <a:lumMod val="85000"/>
              </a:schemeClr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ko-KR" altLang="en-US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2" name="Line 129"/>
          <p:cNvSpPr>
            <a:spLocks noChangeShapeType="1"/>
          </p:cNvSpPr>
          <p:nvPr/>
        </p:nvSpPr>
        <p:spPr bwMode="auto">
          <a:xfrm flipH="1" flipV="1">
            <a:off x="3203575" y="1341438"/>
            <a:ext cx="1152525" cy="1008062"/>
          </a:xfrm>
          <a:prstGeom prst="line">
            <a:avLst/>
          </a:prstGeom>
          <a:noFill/>
          <a:ln w="15875">
            <a:solidFill>
              <a:schemeClr val="bg1">
                <a:lumMod val="85000"/>
              </a:schemeClr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ko-KR" altLang="en-US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" name="Line 132"/>
          <p:cNvSpPr>
            <a:spLocks noChangeShapeType="1"/>
          </p:cNvSpPr>
          <p:nvPr/>
        </p:nvSpPr>
        <p:spPr bwMode="auto">
          <a:xfrm flipH="1">
            <a:off x="3132138" y="2781300"/>
            <a:ext cx="1368425" cy="2735263"/>
          </a:xfrm>
          <a:prstGeom prst="line">
            <a:avLst/>
          </a:prstGeom>
          <a:noFill/>
          <a:ln w="15875">
            <a:solidFill>
              <a:schemeClr val="bg1">
                <a:lumMod val="85000"/>
              </a:schemeClr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ko-KR" altLang="en-US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4" name="Line 127"/>
          <p:cNvSpPr>
            <a:spLocks noChangeShapeType="1"/>
          </p:cNvSpPr>
          <p:nvPr/>
        </p:nvSpPr>
        <p:spPr bwMode="auto">
          <a:xfrm flipH="1">
            <a:off x="3132138" y="3356991"/>
            <a:ext cx="1583878" cy="648271"/>
          </a:xfrm>
          <a:prstGeom prst="line">
            <a:avLst/>
          </a:prstGeom>
          <a:noFill/>
          <a:ln w="15875">
            <a:solidFill>
              <a:schemeClr val="bg1">
                <a:lumMod val="85000"/>
              </a:schemeClr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ko-KR" altLang="en-US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45" name="그림 54" descr="홍성일반산업단지조감도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50" y="3933056"/>
            <a:ext cx="1802601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46" name="Group 51"/>
          <p:cNvGrpSpPr>
            <a:grpSpLocks/>
          </p:cNvGrpSpPr>
          <p:nvPr/>
        </p:nvGrpSpPr>
        <p:grpSpPr bwMode="auto">
          <a:xfrm>
            <a:off x="1443038" y="1319213"/>
            <a:ext cx="1736725" cy="2216150"/>
            <a:chOff x="-29" y="927"/>
            <a:chExt cx="1581" cy="1360"/>
          </a:xfrm>
        </p:grpSpPr>
        <p:pic>
          <p:nvPicPr>
            <p:cNvPr id="47" name="Picture 5"/>
            <p:cNvPicPr preferRelativeResize="0">
              <a:picLocks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-28" y="1607"/>
              <a:ext cx="1578" cy="68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48" name="Picture 6"/>
            <p:cNvPicPr preferRelativeResize="0">
              <a:picLocks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-28" y="927"/>
              <a:ext cx="1580" cy="68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49" name="AutoShape 101"/>
          <p:cNvSpPr>
            <a:spLocks noChangeArrowheads="1"/>
          </p:cNvSpPr>
          <p:nvPr/>
        </p:nvSpPr>
        <p:spPr bwMode="auto">
          <a:xfrm>
            <a:off x="1330773" y="1052984"/>
            <a:ext cx="1166496" cy="431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lIns="99487" tIns="49743" rIns="99487" bIns="49743" anchor="ctr"/>
          <a:lstStyle/>
          <a:p>
            <a:pPr algn="ctr" defTabSz="995363">
              <a:defRPr/>
            </a:pPr>
            <a:r>
              <a:rPr lang="en-US" altLang="ko-KR" sz="1000" b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Suwon Factory</a:t>
            </a:r>
          </a:p>
          <a:p>
            <a:pPr algn="ctr" defTabSz="995363">
              <a:defRPr/>
            </a:pPr>
            <a:r>
              <a:rPr lang="en-US" altLang="ko-KR" sz="1000" b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(Headquarter)</a:t>
            </a:r>
          </a:p>
        </p:txBody>
      </p:sp>
      <p:sp>
        <p:nvSpPr>
          <p:cNvPr id="50" name="모서리가 둥근 직사각형 49"/>
          <p:cNvSpPr/>
          <p:nvPr/>
        </p:nvSpPr>
        <p:spPr bwMode="auto">
          <a:xfrm>
            <a:off x="203200" y="3070225"/>
            <a:ext cx="1187450" cy="35877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100" dirty="0">
                <a:solidFill>
                  <a:srgbClr val="002060"/>
                </a:solidFill>
              </a:rPr>
              <a:t>Power Cable</a:t>
            </a:r>
            <a:endParaRPr lang="ko-KR" altLang="en-US" sz="1100" dirty="0">
              <a:solidFill>
                <a:srgbClr val="002060"/>
              </a:solidFill>
            </a:endParaRPr>
          </a:p>
        </p:txBody>
      </p:sp>
      <p:sp>
        <p:nvSpPr>
          <p:cNvPr id="51" name="AutoShape 102"/>
          <p:cNvSpPr>
            <a:spLocks noChangeArrowheads="1"/>
          </p:cNvSpPr>
          <p:nvPr/>
        </p:nvSpPr>
        <p:spPr bwMode="auto">
          <a:xfrm>
            <a:off x="1330980" y="3835986"/>
            <a:ext cx="1167670" cy="3240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9487" tIns="49743" rIns="99487" bIns="49743" anchor="ctr"/>
          <a:lstStyle/>
          <a:p>
            <a:pPr algn="ctr" defTabSz="995363">
              <a:defRPr/>
            </a:pPr>
            <a:r>
              <a:rPr lang="en-US" altLang="ko-KR" sz="1000" b="0" dirty="0" err="1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Hongseong</a:t>
            </a:r>
            <a:r>
              <a:rPr lang="en-US" altLang="ko-KR" sz="1000" b="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000" b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Factory</a:t>
            </a:r>
          </a:p>
        </p:txBody>
      </p:sp>
      <p:sp>
        <p:nvSpPr>
          <p:cNvPr id="52" name="모서리가 둥근 직사각형 51"/>
          <p:cNvSpPr/>
          <p:nvPr/>
        </p:nvSpPr>
        <p:spPr bwMode="auto">
          <a:xfrm>
            <a:off x="203200" y="4652963"/>
            <a:ext cx="1187450" cy="3603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100" dirty="0" smtClean="0">
                <a:solidFill>
                  <a:srgbClr val="002060"/>
                </a:solidFill>
              </a:rPr>
              <a:t>TR</a:t>
            </a:r>
            <a:endParaRPr lang="en-US" altLang="ko-KR" sz="1100" dirty="0">
              <a:solidFill>
                <a:srgbClr val="002060"/>
              </a:solidFill>
            </a:endParaRPr>
          </a:p>
        </p:txBody>
      </p:sp>
      <p:pic>
        <p:nvPicPr>
          <p:cNvPr id="53" name="Picture 53" descr="반월공장 전경"/>
          <p:cNvPicPr preferRelativeResize="0"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35100" y="5530850"/>
            <a:ext cx="1692275" cy="12446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4" name="AutoShape 103"/>
          <p:cNvSpPr>
            <a:spLocks noChangeArrowheads="1"/>
          </p:cNvSpPr>
          <p:nvPr/>
        </p:nvSpPr>
        <p:spPr bwMode="auto">
          <a:xfrm>
            <a:off x="1280709" y="5373216"/>
            <a:ext cx="1188838" cy="3240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lIns="99487" tIns="49743" rIns="99487" bIns="49743" anchor="ctr"/>
          <a:lstStyle/>
          <a:p>
            <a:pPr algn="ctr" defTabSz="995363">
              <a:defRPr/>
            </a:pPr>
            <a:r>
              <a:rPr lang="en-US" altLang="ko-KR" sz="1000" b="0" dirty="0" err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Banwol</a:t>
            </a:r>
            <a:r>
              <a:rPr lang="ko-KR" altLang="en-US" sz="1000" b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000" b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Factory</a:t>
            </a:r>
          </a:p>
        </p:txBody>
      </p:sp>
      <p:sp>
        <p:nvSpPr>
          <p:cNvPr id="55" name="모서리가 둥근 직사각형 54"/>
          <p:cNvSpPr/>
          <p:nvPr/>
        </p:nvSpPr>
        <p:spPr bwMode="auto">
          <a:xfrm>
            <a:off x="203200" y="6308725"/>
            <a:ext cx="1187450" cy="36036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100" dirty="0" err="1">
                <a:solidFill>
                  <a:srgbClr val="002060"/>
                </a:solidFill>
              </a:rPr>
              <a:t>Comm.Cable</a:t>
            </a:r>
            <a:r>
              <a:rPr lang="en-US" altLang="ko-KR" sz="1100" dirty="0">
                <a:solidFill>
                  <a:srgbClr val="002060"/>
                </a:solidFill>
              </a:rPr>
              <a:t> /</a:t>
            </a:r>
          </a:p>
          <a:p>
            <a:pPr algn="ctr">
              <a:defRPr/>
            </a:pPr>
            <a:r>
              <a:rPr lang="en-US" altLang="ko-KR" sz="1100" dirty="0">
                <a:solidFill>
                  <a:srgbClr val="002060"/>
                </a:solidFill>
              </a:rPr>
              <a:t>SCR / AL</a:t>
            </a:r>
            <a:endParaRPr lang="ko-KR" altLang="en-US" sz="1100" dirty="0">
              <a:solidFill>
                <a:srgbClr val="002060"/>
              </a:solidFill>
            </a:endParaRPr>
          </a:p>
        </p:txBody>
      </p:sp>
      <p:pic>
        <p:nvPicPr>
          <p:cNvPr id="56" name="Picture 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32513" y="1779588"/>
            <a:ext cx="1751855" cy="136683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7" name="AutoShape 8"/>
          <p:cNvSpPr>
            <a:spLocks noChangeArrowheads="1"/>
          </p:cNvSpPr>
          <p:nvPr/>
        </p:nvSpPr>
        <p:spPr bwMode="auto">
          <a:xfrm>
            <a:off x="5987776" y="1532657"/>
            <a:ext cx="1182861" cy="384175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lIns="99487" tIns="49743" rIns="99487" bIns="49743" anchor="ctr"/>
          <a:lstStyle/>
          <a:p>
            <a:pPr algn="ctr" defTabSz="995363">
              <a:defRPr/>
            </a:pPr>
            <a:r>
              <a:rPr lang="en-US" altLang="ko-KR" sz="1000" b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Seoul Office</a:t>
            </a:r>
          </a:p>
        </p:txBody>
      </p:sp>
      <p:sp>
        <p:nvSpPr>
          <p:cNvPr id="58" name="모서리가 둥근 직사각형 57"/>
          <p:cNvSpPr/>
          <p:nvPr/>
        </p:nvSpPr>
        <p:spPr bwMode="auto">
          <a:xfrm>
            <a:off x="7662863" y="2709863"/>
            <a:ext cx="1277937" cy="4318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100" dirty="0">
                <a:solidFill>
                  <a:srgbClr val="002060"/>
                </a:solidFill>
              </a:rPr>
              <a:t>Sales / General</a:t>
            </a:r>
          </a:p>
          <a:p>
            <a:pPr algn="ctr">
              <a:defRPr/>
            </a:pPr>
            <a:r>
              <a:rPr lang="en-US" altLang="ko-KR" sz="1100" dirty="0">
                <a:solidFill>
                  <a:srgbClr val="002060"/>
                </a:solidFill>
              </a:rPr>
              <a:t>Administration</a:t>
            </a:r>
            <a:endParaRPr lang="ko-KR" altLang="en-US" sz="1100" dirty="0">
              <a:solidFill>
                <a:srgbClr val="002060"/>
              </a:solidFill>
            </a:endParaRPr>
          </a:p>
        </p:txBody>
      </p:sp>
      <p:sp>
        <p:nvSpPr>
          <p:cNvPr id="59" name="모서리가 둥근 직사각형 58"/>
          <p:cNvSpPr/>
          <p:nvPr/>
        </p:nvSpPr>
        <p:spPr bwMode="auto">
          <a:xfrm>
            <a:off x="203200" y="1989138"/>
            <a:ext cx="1187450" cy="3603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100" dirty="0" smtClean="0">
                <a:solidFill>
                  <a:srgbClr val="002060"/>
                </a:solidFill>
              </a:rPr>
              <a:t>GIS</a:t>
            </a:r>
            <a:endParaRPr lang="ko-KR" altLang="en-US" sz="1100" dirty="0">
              <a:solidFill>
                <a:srgbClr val="002060"/>
              </a:solidFill>
            </a:endParaRPr>
          </a:p>
        </p:txBody>
      </p:sp>
      <p:pic>
        <p:nvPicPr>
          <p:cNvPr id="60" name="Picture 90" descr="08"/>
          <p:cNvPicPr preferRelativeResize="0"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43438" y="3213100"/>
            <a:ext cx="252412" cy="25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92" descr="08"/>
          <p:cNvPicPr preferRelativeResize="0"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284663" y="2276475"/>
            <a:ext cx="250825" cy="25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" name="Picture 93" descr="08"/>
          <p:cNvPicPr preferRelativeResize="0"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211638" y="1916113"/>
            <a:ext cx="252412" cy="25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" name="Picture 98" descr="08"/>
          <p:cNvPicPr preferRelativeResize="0"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356100" y="2636838"/>
            <a:ext cx="252413" cy="25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50536675"/>
      </p:ext>
    </p:extLst>
  </p:cSld>
  <p:clrMapOvr>
    <a:masterClrMapping/>
  </p:clrMapOvr>
  <p:transition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100"/>
          <p:cNvSpPr txBox="1">
            <a:spLocks noChangeArrowheads="1"/>
          </p:cNvSpPr>
          <p:nvPr/>
        </p:nvSpPr>
        <p:spPr bwMode="auto">
          <a:xfrm>
            <a:off x="160338" y="87933"/>
            <a:ext cx="296747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3806097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noProof="0" dirty="0" err="1" smtClean="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</a:rPr>
              <a:t>주요제품</a:t>
            </a:r>
            <a:r>
              <a:rPr lang="en-US" altLang="ko-KR" sz="2800" noProof="0" dirty="0" smtClean="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2800" noProof="0" dirty="0" smtClean="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</a:rPr>
              <a:t>케이블</a:t>
            </a:r>
            <a:r>
              <a:rPr lang="en-US" altLang="ko-KR" sz="2800" noProof="0" dirty="0" smtClean="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kumimoji="1" lang="en-US" altLang="ko-KR" sz="2800" b="0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grpSp>
        <p:nvGrpSpPr>
          <p:cNvPr id="29" name="그룹 37"/>
          <p:cNvGrpSpPr>
            <a:grpSpLocks/>
          </p:cNvGrpSpPr>
          <p:nvPr/>
        </p:nvGrpSpPr>
        <p:grpSpPr bwMode="auto">
          <a:xfrm>
            <a:off x="179388" y="1025525"/>
            <a:ext cx="8713787" cy="5707063"/>
            <a:chOff x="323528" y="1025440"/>
            <a:chExt cx="8568952" cy="5707024"/>
          </a:xfrm>
        </p:grpSpPr>
        <p:sp>
          <p:nvSpPr>
            <p:cNvPr id="30" name="Rectangle 10"/>
            <p:cNvSpPr>
              <a:spLocks noChangeArrowheads="1"/>
            </p:cNvSpPr>
            <p:nvPr/>
          </p:nvSpPr>
          <p:spPr bwMode="auto">
            <a:xfrm>
              <a:off x="327296" y="1025440"/>
              <a:ext cx="8565184" cy="1800200"/>
            </a:xfrm>
            <a:prstGeom prst="rect">
              <a:avLst/>
            </a:prstGeom>
            <a:noFill/>
            <a:ln w="28575" algn="ctr">
              <a:solidFill>
                <a:srgbClr val="CCFFFF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</a:pPr>
              <a:endParaRPr lang="en-US" altLang="ko-KR" sz="1400" b="0" dirty="0" smtClean="0">
                <a:latin typeface="HY헤드라인M" pitchFamily="18" charset="-127"/>
                <a:ea typeface="HY헤드라인M" pitchFamily="18" charset="-127"/>
              </a:endParaRPr>
            </a:p>
            <a:p>
              <a:pPr algn="l">
                <a:lnSpc>
                  <a:spcPct val="150000"/>
                </a:lnSpc>
                <a:buClr>
                  <a:srgbClr val="FF0066"/>
                </a:buClr>
              </a:pPr>
              <a:r>
                <a:rPr lang="en-US" altLang="ko-KR" sz="1400" b="0" dirty="0" smtClean="0">
                  <a:latin typeface="HY헤드라인M" pitchFamily="18" charset="-127"/>
                  <a:ea typeface="HY헤드라인M" pitchFamily="18" charset="-127"/>
                </a:rPr>
                <a:t>                                                             ○ Voltage :~ 765kV</a:t>
              </a:r>
            </a:p>
            <a:p>
              <a:pPr algn="l">
                <a:lnSpc>
                  <a:spcPct val="150000"/>
                </a:lnSpc>
                <a:buClr>
                  <a:srgbClr val="FF0066"/>
                </a:buClr>
              </a:pPr>
              <a:r>
                <a:rPr lang="en-US" altLang="ko-KR" sz="1400" b="0" dirty="0" smtClean="0">
                  <a:latin typeface="HY헤드라인M" pitchFamily="18" charset="-127"/>
                  <a:ea typeface="HY헤드라인M" pitchFamily="18" charset="-127"/>
                </a:rPr>
                <a:t>                                                             ○ </a:t>
              </a:r>
              <a:r>
                <a:rPr lang="en-US" altLang="ko-KR" sz="1400" b="0" dirty="0" err="1" smtClean="0">
                  <a:latin typeface="HY헤드라인M" pitchFamily="18" charset="-127"/>
                  <a:ea typeface="HY헤드라인M" pitchFamily="18" charset="-127"/>
                </a:rPr>
                <a:t>Stacir</a:t>
              </a:r>
              <a:r>
                <a:rPr lang="en-US" altLang="ko-KR" sz="1400" b="0" dirty="0" smtClean="0">
                  <a:latin typeface="HY헤드라인M" pitchFamily="18" charset="-127"/>
                  <a:ea typeface="HY헤드라인M" pitchFamily="18" charset="-127"/>
                </a:rPr>
                <a:t> (invar core)</a:t>
              </a:r>
            </a:p>
            <a:p>
              <a:pPr algn="l">
                <a:lnSpc>
                  <a:spcPct val="150000"/>
                </a:lnSpc>
                <a:buClr>
                  <a:srgbClr val="FF0066"/>
                </a:buClr>
              </a:pPr>
              <a:r>
                <a:rPr lang="en-US" altLang="ko-KR" sz="1400" b="0" dirty="0" smtClean="0">
                  <a:latin typeface="HY헤드라인M" pitchFamily="18" charset="-127"/>
                  <a:ea typeface="HY헤드라인M" pitchFamily="18" charset="-127"/>
                </a:rPr>
                <a:t>                                                             ○ Al alloy : S-TAL, Z-TAL</a:t>
              </a:r>
            </a:p>
            <a:p>
              <a:pPr algn="l">
                <a:lnSpc>
                  <a:spcPct val="150000"/>
                </a:lnSpc>
                <a:buClr>
                  <a:srgbClr val="FF0066"/>
                </a:buClr>
              </a:pPr>
              <a:r>
                <a:rPr lang="en-US" altLang="ko-KR" sz="1400" b="0" dirty="0" smtClean="0">
                  <a:latin typeface="HY헤드라인M" pitchFamily="18" charset="-127"/>
                  <a:ea typeface="HY헤드라인M" pitchFamily="18" charset="-127"/>
                </a:rPr>
                <a:t>                                                             ○ High Temp Resistant</a:t>
              </a:r>
              <a:endParaRPr lang="en-US" altLang="ko-KR" sz="1400" b="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31" name="AutoShape 9"/>
            <p:cNvSpPr>
              <a:spLocks noChangeArrowheads="1"/>
            </p:cNvSpPr>
            <p:nvPr/>
          </p:nvSpPr>
          <p:spPr bwMode="auto">
            <a:xfrm>
              <a:off x="423439" y="2968527"/>
              <a:ext cx="4689585" cy="388364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lumMod val="40000"/>
                <a:lumOff val="60000"/>
                <a:alpha val="49000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defRPr/>
              </a:pPr>
              <a:r>
                <a:rPr lang="en-US" altLang="ko-KR" sz="1600" b="0" dirty="0" smtClean="0">
                  <a:solidFill>
                    <a:srgbClr val="0000FF"/>
                  </a:solidFill>
                  <a:latin typeface="HY헤드라인M" pitchFamily="18" charset="-127"/>
                  <a:ea typeface="HY헤드라인M" pitchFamily="18" charset="-127"/>
                </a:rPr>
                <a:t>HV Cable</a:t>
              </a:r>
              <a:endPara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32" name="Rectangle 10"/>
            <p:cNvSpPr>
              <a:spLocks noChangeArrowheads="1"/>
            </p:cNvSpPr>
            <p:nvPr/>
          </p:nvSpPr>
          <p:spPr bwMode="auto">
            <a:xfrm>
              <a:off x="323528" y="2915064"/>
              <a:ext cx="8568952" cy="1841144"/>
            </a:xfrm>
            <a:prstGeom prst="rect">
              <a:avLst/>
            </a:prstGeom>
            <a:noFill/>
            <a:ln w="28575" algn="ctr">
              <a:solidFill>
                <a:srgbClr val="CCFFFF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</a:pPr>
              <a:endParaRPr lang="en-US" altLang="ko-KR" sz="1400" b="0" dirty="0" smtClean="0">
                <a:latin typeface="HY헤드라인M" pitchFamily="18" charset="-127"/>
                <a:ea typeface="HY헤드라인M" pitchFamily="18" charset="-127"/>
              </a:endParaRPr>
            </a:p>
            <a:p>
              <a:pPr>
                <a:lnSpc>
                  <a:spcPct val="150000"/>
                </a:lnSpc>
              </a:pPr>
              <a:endParaRPr lang="en-US" altLang="ko-KR" sz="1400" b="0" dirty="0">
                <a:latin typeface="HY헤드라인M" pitchFamily="18" charset="-127"/>
                <a:ea typeface="HY헤드라인M" pitchFamily="18" charset="-127"/>
              </a:endParaRPr>
            </a:p>
            <a:p>
              <a:pPr algn="l">
                <a:lnSpc>
                  <a:spcPct val="150000"/>
                </a:lnSpc>
                <a:buClr>
                  <a:srgbClr val="FF0066"/>
                </a:buClr>
              </a:pPr>
              <a:r>
                <a:rPr lang="en-US" altLang="ko-KR" sz="1400" b="0" dirty="0" smtClean="0">
                  <a:latin typeface="HY헤드라인M" pitchFamily="18" charset="-127"/>
                  <a:ea typeface="HY헤드라인M" pitchFamily="18" charset="-127"/>
                </a:rPr>
                <a:t>                                                             ○ Voltage : 60 ~ 500kV</a:t>
              </a:r>
            </a:p>
            <a:p>
              <a:pPr algn="l">
                <a:lnSpc>
                  <a:spcPct val="150000"/>
                </a:lnSpc>
                <a:buClr>
                  <a:srgbClr val="FF0066"/>
                </a:buClr>
              </a:pPr>
              <a:r>
                <a:rPr lang="en-US" altLang="ko-KR" sz="1400" b="0" dirty="0" smtClean="0">
                  <a:latin typeface="HY헤드라인M" pitchFamily="18" charset="-127"/>
                  <a:ea typeface="HY헤드라인M" pitchFamily="18" charset="-127"/>
                </a:rPr>
                <a:t>                                                             ○ 200SQ ~ 2,500SQ</a:t>
              </a:r>
            </a:p>
            <a:p>
              <a:pPr algn="l">
                <a:lnSpc>
                  <a:spcPct val="150000"/>
                </a:lnSpc>
                <a:buClr>
                  <a:srgbClr val="FF0066"/>
                </a:buClr>
              </a:pPr>
              <a:r>
                <a:rPr lang="en-US" altLang="ko-KR" sz="1400" b="0" dirty="0" smtClean="0">
                  <a:latin typeface="HY헤드라인M" pitchFamily="18" charset="-127"/>
                  <a:ea typeface="HY헤드라인M" pitchFamily="18" charset="-127"/>
                </a:rPr>
                <a:t>                                                             ○ 1 Core</a:t>
              </a:r>
            </a:p>
            <a:p>
              <a:pPr algn="l">
                <a:lnSpc>
                  <a:spcPct val="150000"/>
                </a:lnSpc>
                <a:buClr>
                  <a:srgbClr val="FF0066"/>
                </a:buClr>
              </a:pPr>
              <a:r>
                <a:rPr lang="en-US" altLang="ko-KR" sz="1400" b="0" dirty="0" smtClean="0">
                  <a:latin typeface="HY헤드라인M" pitchFamily="18" charset="-127"/>
                  <a:ea typeface="HY헤드라인M" pitchFamily="18" charset="-127"/>
                </a:rPr>
                <a:t>                                                             ○ XLPE Insulation</a:t>
              </a:r>
            </a:p>
            <a:p>
              <a:pPr algn="l">
                <a:lnSpc>
                  <a:spcPct val="150000"/>
                </a:lnSpc>
              </a:pPr>
              <a:endParaRPr lang="en-US" altLang="ko-KR" sz="1400" b="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33" name="AutoShape 9"/>
            <p:cNvSpPr>
              <a:spLocks noChangeArrowheads="1"/>
            </p:cNvSpPr>
            <p:nvPr/>
          </p:nvSpPr>
          <p:spPr bwMode="auto">
            <a:xfrm>
              <a:off x="429684" y="4907148"/>
              <a:ext cx="4691146" cy="431797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lumMod val="40000"/>
                <a:lumOff val="60000"/>
                <a:alpha val="49000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defRPr/>
              </a:pPr>
              <a:r>
                <a:rPr lang="en-US" altLang="ko-KR" sz="1600" b="0" dirty="0" smtClean="0">
                  <a:solidFill>
                    <a:srgbClr val="0000FF"/>
                  </a:solidFill>
                  <a:latin typeface="HY헤드라인M" pitchFamily="18" charset="-127"/>
                  <a:ea typeface="HY헤드라인M" pitchFamily="18" charset="-127"/>
                </a:rPr>
                <a:t>MV &amp; LV Cable / Fiber Optic Cable</a:t>
              </a:r>
              <a:endPara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34" name="Rectangle 10"/>
            <p:cNvSpPr>
              <a:spLocks noChangeArrowheads="1"/>
            </p:cNvSpPr>
            <p:nvPr/>
          </p:nvSpPr>
          <p:spPr bwMode="auto">
            <a:xfrm>
              <a:off x="323528" y="4869160"/>
              <a:ext cx="8568952" cy="1863304"/>
            </a:xfrm>
            <a:prstGeom prst="rect">
              <a:avLst/>
            </a:prstGeom>
            <a:noFill/>
            <a:ln w="28575" algn="ctr">
              <a:solidFill>
                <a:srgbClr val="CCFFFF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Clr>
                  <a:srgbClr val="FF0066"/>
                </a:buClr>
              </a:pPr>
              <a:endParaRPr lang="en-US" altLang="ko-KR" sz="1400" b="0" dirty="0" smtClean="0">
                <a:latin typeface="HY헤드라인M" pitchFamily="18" charset="-127"/>
                <a:ea typeface="HY헤드라인M" pitchFamily="18" charset="-127"/>
              </a:endParaRPr>
            </a:p>
            <a:p>
              <a:pPr algn="l">
                <a:lnSpc>
                  <a:spcPct val="150000"/>
                </a:lnSpc>
                <a:buClr>
                  <a:srgbClr val="FF0066"/>
                </a:buClr>
              </a:pPr>
              <a:r>
                <a:rPr lang="en-US" altLang="ko-KR" sz="1400" b="0" dirty="0" smtClean="0">
                  <a:latin typeface="HY헤드라인M" pitchFamily="18" charset="-127"/>
                  <a:ea typeface="HY헤드라인M" pitchFamily="18" charset="-127"/>
                </a:rPr>
                <a:t>                                                             ○ Voltage :11kv ~ 36kV</a:t>
              </a:r>
            </a:p>
            <a:p>
              <a:pPr algn="l">
                <a:lnSpc>
                  <a:spcPct val="150000"/>
                </a:lnSpc>
                <a:buClr>
                  <a:srgbClr val="FF0066"/>
                </a:buClr>
              </a:pPr>
              <a:r>
                <a:rPr lang="en-US" altLang="ko-KR" sz="1400" b="0" dirty="0" smtClean="0">
                  <a:latin typeface="HY헤드라인M" pitchFamily="18" charset="-127"/>
                  <a:ea typeface="HY헤드라인M" pitchFamily="18" charset="-127"/>
                </a:rPr>
                <a:t>                                                             ○ 1~4 Cores</a:t>
              </a:r>
            </a:p>
            <a:p>
              <a:pPr>
                <a:lnSpc>
                  <a:spcPct val="150000"/>
                </a:lnSpc>
                <a:buClr>
                  <a:srgbClr val="FF0066"/>
                </a:buClr>
              </a:pPr>
              <a:endParaRPr lang="en-US" altLang="ko-KR" sz="1400" b="0" dirty="0" smtClean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35" name="AutoShape 9"/>
            <p:cNvSpPr>
              <a:spLocks noChangeArrowheads="1"/>
            </p:cNvSpPr>
            <p:nvPr/>
          </p:nvSpPr>
          <p:spPr bwMode="auto">
            <a:xfrm>
              <a:off x="423439" y="1078051"/>
              <a:ext cx="4689585" cy="406645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lumMod val="40000"/>
                <a:lumOff val="60000"/>
                <a:alpha val="49000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defRPr/>
              </a:pPr>
              <a:r>
                <a:rPr lang="en-US" altLang="ko-KR" sz="1600" b="0" dirty="0" smtClean="0">
                  <a:solidFill>
                    <a:srgbClr val="0000FF"/>
                  </a:solidFill>
                  <a:latin typeface="HY헤드라인M" pitchFamily="18" charset="-127"/>
                  <a:ea typeface="HY헤드라인M" pitchFamily="18" charset="-127"/>
                </a:rPr>
                <a:t>Bare Wires &amp; ACSR</a:t>
              </a:r>
              <a:endPara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pic>
        <p:nvPicPr>
          <p:cNvPr id="36" name="그림 35" descr="HV.bmp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39023" y="3024236"/>
            <a:ext cx="1857600" cy="1641600"/>
          </a:xfrm>
          <a:prstGeom prst="roundRect">
            <a:avLst/>
          </a:prstGeom>
          <a:ln w="25400">
            <a:solidFill>
              <a:schemeClr val="dk1"/>
            </a:solidFill>
          </a:ln>
        </p:spPr>
      </p:pic>
      <p:pic>
        <p:nvPicPr>
          <p:cNvPr id="37" name="그림 36" descr="MV.jp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47532" y="4981152"/>
            <a:ext cx="1857600" cy="1641600"/>
          </a:xfrm>
          <a:prstGeom prst="roundRect">
            <a:avLst/>
          </a:prstGeom>
          <a:ln w="25400">
            <a:solidFill>
              <a:schemeClr val="dk1"/>
            </a:solidFill>
          </a:ln>
        </p:spPr>
      </p:pic>
      <p:pic>
        <p:nvPicPr>
          <p:cNvPr id="38" name="그림 37" descr="ACSR.bmp"/>
          <p:cNvPicPr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47532" y="1103536"/>
            <a:ext cx="1857600" cy="1641600"/>
          </a:xfrm>
          <a:prstGeom prst="roundRect">
            <a:avLst/>
          </a:prstGeom>
          <a:ln w="25400">
            <a:solidFill>
              <a:schemeClr val="dk1"/>
            </a:solidFill>
          </a:ln>
        </p:spPr>
      </p:pic>
    </p:spTree>
    <p:extLst>
      <p:ext uri="{BB962C8B-B14F-4D97-AF65-F5344CB8AC3E}">
        <p14:creationId xmlns:p14="http://schemas.microsoft.com/office/powerpoint/2010/main" val="278307583"/>
      </p:ext>
    </p:extLst>
  </p:cSld>
  <p:clrMapOvr>
    <a:masterClrMapping/>
  </p:clrMapOvr>
  <p:transition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100"/>
          <p:cNvSpPr txBox="1">
            <a:spLocks noChangeArrowheads="1"/>
          </p:cNvSpPr>
          <p:nvPr/>
        </p:nvSpPr>
        <p:spPr bwMode="auto">
          <a:xfrm>
            <a:off x="160338" y="87933"/>
            <a:ext cx="296747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3806097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noProof="0" dirty="0" err="1" smtClean="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</a:rPr>
              <a:t>주요제품</a:t>
            </a:r>
            <a:r>
              <a:rPr lang="en-US" altLang="ko-KR" sz="2800" noProof="0" dirty="0" smtClean="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2800" dirty="0" smtClean="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</a:rPr>
              <a:t>차단기</a:t>
            </a:r>
            <a:r>
              <a:rPr lang="en-US" altLang="ko-KR" sz="2800" noProof="0" dirty="0" smtClean="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kumimoji="1" lang="en-US" altLang="ko-KR" sz="2800" b="0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13" name="Rectangle 2"/>
          <p:cNvSpPr txBox="1">
            <a:spLocks/>
          </p:cNvSpPr>
          <p:nvPr/>
        </p:nvSpPr>
        <p:spPr bwMode="auto">
          <a:xfrm>
            <a:off x="697525" y="836616"/>
            <a:ext cx="6780335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anchor="ctr"/>
          <a:lstStyle/>
          <a:p>
            <a:pPr>
              <a:defRPr/>
            </a:pPr>
            <a:endParaRPr kumimoji="0" lang="ko-KR" altLang="en-US" sz="2800" dirty="0">
              <a:solidFill>
                <a:prstClr val="black"/>
              </a:solidFill>
              <a:latin typeface="Corbel" pitchFamily="34" charset="0"/>
              <a:ea typeface="맑은 고딕"/>
            </a:endParaRPr>
          </a:p>
        </p:txBody>
      </p:sp>
      <p:sp>
        <p:nvSpPr>
          <p:cNvPr id="14" name="AutoShape 9"/>
          <p:cNvSpPr>
            <a:spLocks noChangeArrowheads="1"/>
          </p:cNvSpPr>
          <p:nvPr/>
        </p:nvSpPr>
        <p:spPr bwMode="auto">
          <a:xfrm>
            <a:off x="319088" y="1196975"/>
            <a:ext cx="4324350" cy="431800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  <a:alpha val="49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defRPr/>
            </a:pPr>
            <a:r>
              <a: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HV GIS</a:t>
            </a:r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>
            <a:off x="331788" y="1800225"/>
            <a:ext cx="4311650" cy="1484313"/>
          </a:xfrm>
          <a:prstGeom prst="rect">
            <a:avLst/>
          </a:prstGeom>
          <a:noFill/>
          <a:ln w="28575" algn="ctr">
            <a:solidFill>
              <a:srgbClr val="CCFF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>
              <a:lnSpc>
                <a:spcPct val="150000"/>
              </a:lnSpc>
            </a:pPr>
            <a:r>
              <a:rPr lang="en-US" altLang="ko-KR" sz="1400" b="0" dirty="0">
                <a:latin typeface="HY헤드라인M" pitchFamily="18" charset="-127"/>
                <a:ea typeface="HY헤드라인M" pitchFamily="18" charset="-127"/>
              </a:rPr>
              <a:t>○ Rated Voltage : 72.5 / 145 / 170 </a:t>
            </a:r>
            <a:r>
              <a:rPr lang="en-US" altLang="ko-KR" sz="1400" b="0" dirty="0" smtClean="0">
                <a:latin typeface="HY헤드라인M" pitchFamily="18" charset="-127"/>
                <a:ea typeface="HY헤드라인M" pitchFamily="18" charset="-127"/>
              </a:rPr>
              <a:t>/ 245 kV</a:t>
            </a:r>
            <a:endParaRPr lang="en-US" altLang="ko-KR" sz="1400" b="0" dirty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400" b="0" dirty="0">
                <a:latin typeface="HY헤드라인M" pitchFamily="18" charset="-127"/>
                <a:ea typeface="HY헤드라인M" pitchFamily="18" charset="-127"/>
              </a:rPr>
              <a:t>○ Rated Current : </a:t>
            </a:r>
            <a:r>
              <a:rPr lang="en-US" altLang="ko-KR" sz="1400" b="0" dirty="0" smtClean="0">
                <a:latin typeface="HY헤드라인M" pitchFamily="18" charset="-127"/>
                <a:ea typeface="HY헤드라인M" pitchFamily="18" charset="-127"/>
              </a:rPr>
              <a:t>1,200 / 3,150 / 4,000 / 3,150 A</a:t>
            </a:r>
            <a:endParaRPr lang="en-US" altLang="ko-KR" sz="1400" b="0" dirty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400" b="0" dirty="0">
                <a:latin typeface="HY헤드라인M" pitchFamily="18" charset="-127"/>
                <a:ea typeface="HY헤드라인M" pitchFamily="18" charset="-127"/>
              </a:rPr>
              <a:t>○ Rated Breaking Current : </a:t>
            </a:r>
            <a:r>
              <a:rPr lang="en-US" altLang="ko-KR" sz="1400" dirty="0" smtClean="0"/>
              <a:t>20 / 40 / 50 / 40 kA</a:t>
            </a:r>
            <a:endParaRPr lang="en-US" altLang="ko-KR" sz="1400" b="0" dirty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400" b="0" dirty="0">
                <a:latin typeface="HY헤드라인M" pitchFamily="18" charset="-127"/>
                <a:ea typeface="HY헤드라인M" pitchFamily="18" charset="-127"/>
              </a:rPr>
              <a:t>○ Rated Frequency : </a:t>
            </a:r>
            <a:r>
              <a:rPr lang="en-US" altLang="ko-KR" sz="1400" b="0" dirty="0" smtClean="0">
                <a:latin typeface="HY헤드라인M" pitchFamily="18" charset="-127"/>
                <a:ea typeface="HY헤드라인M" pitchFamily="18" charset="-127"/>
              </a:rPr>
              <a:t>60 / 50 &amp; 60 </a:t>
            </a:r>
            <a:r>
              <a:rPr lang="en-US" altLang="ko-KR" sz="1400" b="0" dirty="0">
                <a:latin typeface="HY헤드라인M" pitchFamily="18" charset="-127"/>
                <a:ea typeface="HY헤드라인M" pitchFamily="18" charset="-127"/>
              </a:rPr>
              <a:t>/ 60 </a:t>
            </a:r>
            <a:r>
              <a:rPr lang="en-US" altLang="ko-KR" sz="1400" b="0" dirty="0" smtClean="0">
                <a:latin typeface="HY헤드라인M" pitchFamily="18" charset="-127"/>
                <a:ea typeface="HY헤드라인M" pitchFamily="18" charset="-127"/>
              </a:rPr>
              <a:t>/ 50 Hz</a:t>
            </a:r>
            <a:endParaRPr lang="en-US" altLang="ko-KR" sz="1400" b="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6" name="Picture 15" descr="170kvgis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216517" y="1301359"/>
            <a:ext cx="3507466" cy="20433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Picture 16" descr="cgis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211406" y="4221088"/>
            <a:ext cx="3537058" cy="21528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8" name="AutoShape 9"/>
          <p:cNvSpPr>
            <a:spLocks noChangeArrowheads="1"/>
          </p:cNvSpPr>
          <p:nvPr/>
        </p:nvSpPr>
        <p:spPr bwMode="auto">
          <a:xfrm>
            <a:off x="323850" y="4221163"/>
            <a:ext cx="4324350" cy="431800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  <a:alpha val="49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defRPr/>
            </a:pPr>
            <a:r>
              <a: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MV GIS (</a:t>
            </a:r>
            <a:r>
              <a:rPr lang="en-US" altLang="ko-KR" sz="1600" b="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Cubicle </a:t>
            </a:r>
            <a:r>
              <a: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/ Tank Type)</a:t>
            </a:r>
          </a:p>
        </p:txBody>
      </p:sp>
      <p:sp>
        <p:nvSpPr>
          <p:cNvPr id="19" name="Rectangle 10"/>
          <p:cNvSpPr>
            <a:spLocks noChangeArrowheads="1"/>
          </p:cNvSpPr>
          <p:nvPr/>
        </p:nvSpPr>
        <p:spPr bwMode="auto">
          <a:xfrm>
            <a:off x="336550" y="4824413"/>
            <a:ext cx="4313238" cy="1484312"/>
          </a:xfrm>
          <a:prstGeom prst="rect">
            <a:avLst/>
          </a:prstGeom>
          <a:noFill/>
          <a:ln w="28575" algn="ctr">
            <a:solidFill>
              <a:srgbClr val="CCFF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>
              <a:lnSpc>
                <a:spcPct val="150000"/>
              </a:lnSpc>
            </a:pPr>
            <a:r>
              <a:rPr lang="en-US" altLang="ko-KR" sz="1400" b="0" dirty="0">
                <a:latin typeface="HY헤드라인M" pitchFamily="18" charset="-127"/>
                <a:ea typeface="HY헤드라인M" pitchFamily="18" charset="-127"/>
              </a:rPr>
              <a:t>○ Rated Voltage : 25.8 </a:t>
            </a:r>
            <a:r>
              <a:rPr lang="en-US" altLang="ko-KR" sz="1400" b="0" dirty="0" smtClean="0">
                <a:latin typeface="HY헤드라인M" pitchFamily="18" charset="-127"/>
                <a:ea typeface="HY헤드라인M" pitchFamily="18" charset="-127"/>
              </a:rPr>
              <a:t>/ 36 </a:t>
            </a:r>
            <a:r>
              <a:rPr lang="en-US" altLang="ko-KR" sz="1400" b="0" dirty="0">
                <a:latin typeface="HY헤드라인M" pitchFamily="18" charset="-127"/>
                <a:ea typeface="HY헤드라인M" pitchFamily="18" charset="-127"/>
              </a:rPr>
              <a:t>kV</a:t>
            </a:r>
          </a:p>
          <a:p>
            <a:pPr algn="l">
              <a:lnSpc>
                <a:spcPct val="150000"/>
              </a:lnSpc>
            </a:pPr>
            <a:r>
              <a:rPr lang="en-US" altLang="ko-KR" sz="1400" b="0" dirty="0">
                <a:latin typeface="HY헤드라인M" pitchFamily="18" charset="-127"/>
                <a:ea typeface="HY헤드라인M" pitchFamily="18" charset="-127"/>
              </a:rPr>
              <a:t>○ Rated Current : </a:t>
            </a:r>
            <a:r>
              <a:rPr lang="en-US" altLang="ko-KR" sz="1400" b="0" dirty="0" smtClean="0">
                <a:latin typeface="HY헤드라인M" pitchFamily="18" charset="-127"/>
                <a:ea typeface="HY헤드라인M" pitchFamily="18" charset="-127"/>
              </a:rPr>
              <a:t>2,000/2,500</a:t>
            </a:r>
            <a:r>
              <a:rPr lang="en-US" altLang="ko-KR" sz="1400" dirty="0" smtClean="0"/>
              <a:t> </a:t>
            </a:r>
            <a:r>
              <a:rPr lang="en-US" altLang="ko-KR" sz="1400" b="0" dirty="0" smtClean="0">
                <a:latin typeface="HY헤드라인M" pitchFamily="18" charset="-127"/>
                <a:ea typeface="HY헤드라인M" pitchFamily="18" charset="-127"/>
              </a:rPr>
              <a:t>A</a:t>
            </a:r>
            <a:endParaRPr lang="en-US" altLang="ko-KR" sz="1400" b="0" dirty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400" b="0" dirty="0">
                <a:latin typeface="HY헤드라인M" pitchFamily="18" charset="-127"/>
                <a:ea typeface="HY헤드라인M" pitchFamily="18" charset="-127"/>
              </a:rPr>
              <a:t>○ Rated Breaking Current : </a:t>
            </a:r>
            <a:r>
              <a:rPr lang="en-US" altLang="ko-KR" sz="1400" dirty="0" smtClean="0"/>
              <a:t>25 / 31.5 </a:t>
            </a:r>
            <a:r>
              <a:rPr lang="en-US" altLang="ko-KR" sz="1400" b="0" dirty="0" smtClean="0">
                <a:latin typeface="HY헤드라인M" pitchFamily="18" charset="-127"/>
                <a:ea typeface="HY헤드라인M" pitchFamily="18" charset="-127"/>
              </a:rPr>
              <a:t>kA</a:t>
            </a:r>
            <a:endParaRPr lang="en-US" altLang="ko-KR" sz="1400" b="0" dirty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400" b="0" dirty="0">
                <a:latin typeface="HY헤드라인M" pitchFamily="18" charset="-127"/>
                <a:ea typeface="HY헤드라인M" pitchFamily="18" charset="-127"/>
              </a:rPr>
              <a:t>○ Rated Frequency : </a:t>
            </a:r>
            <a:r>
              <a:rPr lang="en-US" altLang="ko-KR" sz="1400" b="0" dirty="0" smtClean="0">
                <a:latin typeface="HY헤드라인M" pitchFamily="18" charset="-127"/>
                <a:ea typeface="HY헤드라인M" pitchFamily="18" charset="-127"/>
              </a:rPr>
              <a:t>60 </a:t>
            </a:r>
            <a:r>
              <a:rPr lang="en-US" altLang="ko-KR" sz="1400" b="0" dirty="0">
                <a:latin typeface="HY헤드라인M" pitchFamily="18" charset="-127"/>
                <a:ea typeface="HY헤드라인M" pitchFamily="18" charset="-127"/>
              </a:rPr>
              <a:t>/ </a:t>
            </a:r>
            <a:r>
              <a:rPr lang="en-US" altLang="ko-KR" sz="1400" b="0" dirty="0" smtClean="0">
                <a:latin typeface="HY헤드라인M" pitchFamily="18" charset="-127"/>
                <a:ea typeface="HY헤드라인M" pitchFamily="18" charset="-127"/>
              </a:rPr>
              <a:t>50 </a:t>
            </a:r>
            <a:r>
              <a:rPr lang="en-US" altLang="ko-KR" sz="1400" b="0" dirty="0">
                <a:latin typeface="HY헤드라인M" pitchFamily="18" charset="-127"/>
                <a:ea typeface="HY헤드라인M" pitchFamily="18" charset="-127"/>
              </a:rPr>
              <a:t>Hz</a:t>
            </a:r>
          </a:p>
        </p:txBody>
      </p:sp>
    </p:spTree>
    <p:extLst>
      <p:ext uri="{BB962C8B-B14F-4D97-AF65-F5344CB8AC3E}">
        <p14:creationId xmlns:p14="http://schemas.microsoft.com/office/powerpoint/2010/main" val="1572263713"/>
      </p:ext>
    </p:extLst>
  </p:cSld>
  <p:clrMapOvr>
    <a:masterClrMapping/>
  </p:clrMapOvr>
  <p:transition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100"/>
          <p:cNvSpPr txBox="1">
            <a:spLocks noChangeArrowheads="1"/>
          </p:cNvSpPr>
          <p:nvPr/>
        </p:nvSpPr>
        <p:spPr bwMode="auto">
          <a:xfrm>
            <a:off x="160338" y="87933"/>
            <a:ext cx="296747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3806097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noProof="0" dirty="0" err="1" smtClean="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</a:rPr>
              <a:t>주요제품</a:t>
            </a:r>
            <a:r>
              <a:rPr lang="en-US" altLang="ko-KR" sz="2800" noProof="0" dirty="0" smtClean="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2800" noProof="0" dirty="0" smtClean="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</a:rPr>
              <a:t>변압기</a:t>
            </a:r>
            <a:r>
              <a:rPr lang="en-US" altLang="ko-KR" sz="2800" noProof="0" dirty="0" smtClean="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kumimoji="1" lang="en-US" altLang="ko-KR" sz="2800" b="0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12" name="Oval 33"/>
          <p:cNvSpPr>
            <a:spLocks noChangeArrowheads="1"/>
          </p:cNvSpPr>
          <p:nvPr/>
        </p:nvSpPr>
        <p:spPr bwMode="auto">
          <a:xfrm>
            <a:off x="6661150" y="4979268"/>
            <a:ext cx="1857600" cy="1641600"/>
          </a:xfrm>
          <a:prstGeom prst="round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5400" algn="ctr">
            <a:solidFill>
              <a:schemeClr val="dk1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0" name="Oval 36" descr="tr"/>
          <p:cNvSpPr>
            <a:spLocks noChangeArrowheads="1"/>
          </p:cNvSpPr>
          <p:nvPr/>
        </p:nvSpPr>
        <p:spPr bwMode="auto">
          <a:xfrm>
            <a:off x="6663953" y="3022352"/>
            <a:ext cx="1855787" cy="1643063"/>
          </a:xfrm>
          <a:prstGeom prst="round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25400" algn="ctr">
            <a:solidFill>
              <a:schemeClr val="dk1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1" name="Rectangle 10"/>
          <p:cNvSpPr>
            <a:spLocks noChangeArrowheads="1"/>
          </p:cNvSpPr>
          <p:nvPr/>
        </p:nvSpPr>
        <p:spPr bwMode="auto">
          <a:xfrm>
            <a:off x="398463" y="1025525"/>
            <a:ext cx="8494712" cy="1800225"/>
          </a:xfrm>
          <a:prstGeom prst="rect">
            <a:avLst/>
          </a:prstGeom>
          <a:noFill/>
          <a:ln w="28575" algn="ctr">
            <a:solidFill>
              <a:srgbClr val="CCFF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>
              <a:lnSpc>
                <a:spcPct val="150000"/>
              </a:lnSpc>
            </a:pPr>
            <a:endParaRPr lang="en-US" altLang="ko-KR" sz="1400" b="0" dirty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endParaRPr lang="en-US" altLang="ko-KR" sz="1400" b="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400" b="0" dirty="0" smtClean="0">
                <a:latin typeface="HY헤드라인M" pitchFamily="18" charset="-127"/>
                <a:ea typeface="HY헤드라인M" pitchFamily="18" charset="-127"/>
              </a:rPr>
              <a:t>                                          ○ </a:t>
            </a:r>
            <a:r>
              <a:rPr lang="en-US" altLang="ko-KR" sz="1400" b="0" dirty="0">
                <a:latin typeface="HY헤드라인M" pitchFamily="18" charset="-127"/>
                <a:ea typeface="HY헤드라인M" pitchFamily="18" charset="-127"/>
              </a:rPr>
              <a:t>Capacity : Up to </a:t>
            </a:r>
            <a:r>
              <a:rPr lang="en-US" altLang="ko-KR" sz="1400" dirty="0" smtClean="0"/>
              <a:t>1,000</a:t>
            </a:r>
            <a:r>
              <a:rPr lang="en-US" altLang="ko-KR" sz="1400" b="0" dirty="0" smtClean="0">
                <a:latin typeface="HY헤드라인M" pitchFamily="18" charset="-127"/>
                <a:ea typeface="HY헤드라인M" pitchFamily="18" charset="-127"/>
              </a:rPr>
              <a:t>MVA (1/3 Phase</a:t>
            </a:r>
            <a:r>
              <a:rPr lang="en-US" altLang="ko-KR" sz="1400" b="0" dirty="0"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en-US" altLang="ko-KR" sz="1400" b="0" dirty="0" smtClean="0">
                <a:latin typeface="HY헤드라인M" pitchFamily="18" charset="-127"/>
                <a:ea typeface="HY헤드라인M" pitchFamily="18" charset="-127"/>
              </a:rPr>
              <a:t>                                          ○ </a:t>
            </a:r>
            <a:r>
              <a:rPr lang="en-US" altLang="ko-KR" sz="1400" b="0" dirty="0">
                <a:latin typeface="HY헤드라인M" pitchFamily="18" charset="-127"/>
                <a:ea typeface="HY헤드라인M" pitchFamily="18" charset="-127"/>
              </a:rPr>
              <a:t>Tap Changer : NLTC or </a:t>
            </a:r>
            <a:r>
              <a:rPr lang="en-US" altLang="ko-KR" sz="1400" b="0" dirty="0" smtClean="0">
                <a:latin typeface="HY헤드라인M" pitchFamily="18" charset="-127"/>
                <a:ea typeface="HY헤드라인M" pitchFamily="18" charset="-127"/>
              </a:rPr>
              <a:t>OLTC</a:t>
            </a:r>
          </a:p>
          <a:p>
            <a:pPr algn="l">
              <a:lnSpc>
                <a:spcPct val="150000"/>
              </a:lnSpc>
            </a:pPr>
            <a:r>
              <a:rPr lang="en-US" altLang="ko-KR" sz="1400" b="0" dirty="0" smtClean="0">
                <a:latin typeface="HY헤드라인M" pitchFamily="18" charset="-127"/>
                <a:ea typeface="HY헤드라인M" pitchFamily="18" charset="-127"/>
              </a:rPr>
              <a:t>                                          ○ Rated Frequency : 50 / 60 Hz</a:t>
            </a:r>
          </a:p>
          <a:p>
            <a:pPr algn="l">
              <a:lnSpc>
                <a:spcPct val="150000"/>
              </a:lnSpc>
            </a:pPr>
            <a:endParaRPr lang="en-US" altLang="ko-KR" sz="1400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2" name="AutoShape 9"/>
          <p:cNvSpPr>
            <a:spLocks noChangeArrowheads="1"/>
          </p:cNvSpPr>
          <p:nvPr/>
        </p:nvSpPr>
        <p:spPr bwMode="auto">
          <a:xfrm>
            <a:off x="493713" y="3032125"/>
            <a:ext cx="4651375" cy="431800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  <a:alpha val="49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defRPr/>
            </a:pPr>
            <a:r>
              <a:rPr lang="en-US" altLang="ko-KR" sz="14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230kV Ultra Voltage Transformer</a:t>
            </a:r>
          </a:p>
        </p:txBody>
      </p:sp>
      <p:sp>
        <p:nvSpPr>
          <p:cNvPr id="23" name="Rectangle 10"/>
          <p:cNvSpPr>
            <a:spLocks noChangeArrowheads="1"/>
          </p:cNvSpPr>
          <p:nvPr/>
        </p:nvSpPr>
        <p:spPr bwMode="auto">
          <a:xfrm>
            <a:off x="395288" y="2982307"/>
            <a:ext cx="8497887" cy="1841500"/>
          </a:xfrm>
          <a:prstGeom prst="rect">
            <a:avLst/>
          </a:prstGeom>
          <a:noFill/>
          <a:ln w="28575" algn="ctr">
            <a:solidFill>
              <a:srgbClr val="CCFFFF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endParaRPr lang="en-US" altLang="ko-KR" sz="1400" b="0" dirty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400" b="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400" dirty="0"/>
              <a:t> </a:t>
            </a:r>
            <a:r>
              <a:rPr lang="en-US" altLang="ko-KR" sz="1400" dirty="0" smtClean="0"/>
              <a:t>                                         ○ </a:t>
            </a:r>
            <a:r>
              <a:rPr lang="en-US" altLang="ko-KR" sz="1400" b="0" dirty="0">
                <a:latin typeface="HY헤드라인M" pitchFamily="18" charset="-127"/>
                <a:ea typeface="HY헤드라인M" pitchFamily="18" charset="-127"/>
              </a:rPr>
              <a:t>Capacity : Up to </a:t>
            </a:r>
            <a:r>
              <a:rPr lang="en-US" altLang="ko-KR" sz="1400" b="0" dirty="0" smtClean="0">
                <a:latin typeface="HY헤드라인M" pitchFamily="18" charset="-127"/>
                <a:ea typeface="HY헤드라인M" pitchFamily="18" charset="-127"/>
              </a:rPr>
              <a:t>500MVA (1/3 </a:t>
            </a:r>
            <a:r>
              <a:rPr lang="en-US" altLang="ko-KR" sz="1400" b="0" dirty="0">
                <a:latin typeface="HY헤드라인M" pitchFamily="18" charset="-127"/>
                <a:ea typeface="HY헤드라인M" pitchFamily="18" charset="-127"/>
              </a:rPr>
              <a:t>Phase)</a:t>
            </a:r>
          </a:p>
          <a:p>
            <a:pPr algn="l">
              <a:lnSpc>
                <a:spcPct val="150000"/>
              </a:lnSpc>
            </a:pPr>
            <a:r>
              <a:rPr lang="en-US" altLang="ko-KR" sz="1400" b="0" dirty="0" smtClean="0">
                <a:latin typeface="HY헤드라인M" pitchFamily="18" charset="-127"/>
                <a:ea typeface="HY헤드라인M" pitchFamily="18" charset="-127"/>
              </a:rPr>
              <a:t>                                          ○ </a:t>
            </a:r>
            <a:r>
              <a:rPr lang="en-US" altLang="ko-KR" sz="1400" b="0" dirty="0">
                <a:latin typeface="HY헤드라인M" pitchFamily="18" charset="-127"/>
                <a:ea typeface="HY헤드라인M" pitchFamily="18" charset="-127"/>
              </a:rPr>
              <a:t>Tap Changer : NLTC or </a:t>
            </a:r>
            <a:r>
              <a:rPr lang="en-US" altLang="ko-KR" sz="1400" b="0" dirty="0" smtClean="0">
                <a:latin typeface="HY헤드라인M" pitchFamily="18" charset="-127"/>
                <a:ea typeface="HY헤드라인M" pitchFamily="18" charset="-127"/>
              </a:rPr>
              <a:t>OLTC</a:t>
            </a:r>
          </a:p>
          <a:p>
            <a:pPr algn="l">
              <a:lnSpc>
                <a:spcPct val="150000"/>
              </a:lnSpc>
            </a:pPr>
            <a:r>
              <a:rPr lang="en-US" altLang="ko-KR" sz="1400" b="0" dirty="0" smtClean="0">
                <a:latin typeface="HY헤드라인M" pitchFamily="18" charset="-127"/>
                <a:ea typeface="HY헤드라인M" pitchFamily="18" charset="-127"/>
              </a:rPr>
              <a:t>                                          ○ Rated Frequency : 50 / 60 Hz</a:t>
            </a:r>
          </a:p>
          <a:p>
            <a:pPr>
              <a:lnSpc>
                <a:spcPct val="150000"/>
              </a:lnSpc>
            </a:pPr>
            <a:endParaRPr lang="en-US" altLang="ko-KR" sz="1400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4" name="AutoShape 9"/>
          <p:cNvSpPr>
            <a:spLocks noChangeArrowheads="1"/>
          </p:cNvSpPr>
          <p:nvPr/>
        </p:nvSpPr>
        <p:spPr bwMode="auto">
          <a:xfrm>
            <a:off x="538163" y="4962525"/>
            <a:ext cx="4651375" cy="431800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  <a:alpha val="49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defRPr/>
            </a:pPr>
            <a:r>
              <a:rPr lang="en-US" altLang="ko-KR" sz="14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154kV </a:t>
            </a:r>
            <a:r>
              <a:rPr lang="en-US" altLang="ko-KR" sz="1400" b="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High Voltage </a:t>
            </a:r>
            <a:r>
              <a:rPr lang="en-US" altLang="ko-KR" sz="14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Transformer</a:t>
            </a:r>
          </a:p>
        </p:txBody>
      </p:sp>
      <p:sp>
        <p:nvSpPr>
          <p:cNvPr id="25" name="Rectangle 10"/>
          <p:cNvSpPr>
            <a:spLocks noChangeArrowheads="1"/>
          </p:cNvSpPr>
          <p:nvPr/>
        </p:nvSpPr>
        <p:spPr bwMode="auto">
          <a:xfrm>
            <a:off x="395288" y="4868863"/>
            <a:ext cx="8497887" cy="1863725"/>
          </a:xfrm>
          <a:prstGeom prst="rect">
            <a:avLst/>
          </a:prstGeom>
          <a:noFill/>
          <a:ln w="28575" algn="ctr">
            <a:solidFill>
              <a:srgbClr val="CCFFFF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endParaRPr lang="en-US" altLang="ko-KR" sz="1400" b="0" dirty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400" b="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400" b="0" dirty="0" smtClean="0">
                <a:latin typeface="HY헤드라인M" pitchFamily="18" charset="-127"/>
                <a:ea typeface="HY헤드라인M" pitchFamily="18" charset="-127"/>
              </a:rPr>
              <a:t>                                          ○ </a:t>
            </a:r>
            <a:r>
              <a:rPr lang="en-US" altLang="ko-KR" sz="1400" b="0" dirty="0">
                <a:latin typeface="HY헤드라인M" pitchFamily="18" charset="-127"/>
                <a:ea typeface="HY헤드라인M" pitchFamily="18" charset="-127"/>
              </a:rPr>
              <a:t>Capacity : Up to </a:t>
            </a:r>
            <a:r>
              <a:rPr lang="en-US" altLang="ko-KR" sz="1400" b="0" dirty="0" smtClean="0">
                <a:latin typeface="HY헤드라인M" pitchFamily="18" charset="-127"/>
                <a:ea typeface="HY헤드라인M" pitchFamily="18" charset="-127"/>
              </a:rPr>
              <a:t>500MVA (1/3 </a:t>
            </a:r>
            <a:r>
              <a:rPr lang="en-US" altLang="ko-KR" sz="1400" b="0" dirty="0">
                <a:latin typeface="HY헤드라인M" pitchFamily="18" charset="-127"/>
                <a:ea typeface="HY헤드라인M" pitchFamily="18" charset="-127"/>
              </a:rPr>
              <a:t>Phase)</a:t>
            </a:r>
          </a:p>
          <a:p>
            <a:pPr algn="l">
              <a:lnSpc>
                <a:spcPct val="150000"/>
              </a:lnSpc>
            </a:pPr>
            <a:r>
              <a:rPr lang="en-US" altLang="ko-KR" sz="1400" b="0" dirty="0" smtClean="0">
                <a:latin typeface="HY헤드라인M" pitchFamily="18" charset="-127"/>
                <a:ea typeface="HY헤드라인M" pitchFamily="18" charset="-127"/>
              </a:rPr>
              <a:t>                                          ○ </a:t>
            </a:r>
            <a:r>
              <a:rPr lang="en-US" altLang="ko-KR" sz="1400" b="0" dirty="0">
                <a:latin typeface="HY헤드라인M" pitchFamily="18" charset="-127"/>
                <a:ea typeface="HY헤드라인M" pitchFamily="18" charset="-127"/>
              </a:rPr>
              <a:t>Tap Changer : NLTC or </a:t>
            </a:r>
            <a:r>
              <a:rPr lang="en-US" altLang="ko-KR" sz="1400" b="0" dirty="0" smtClean="0">
                <a:latin typeface="HY헤드라인M" pitchFamily="18" charset="-127"/>
                <a:ea typeface="HY헤드라인M" pitchFamily="18" charset="-127"/>
              </a:rPr>
              <a:t>OLTC</a:t>
            </a:r>
          </a:p>
          <a:p>
            <a:pPr algn="l">
              <a:lnSpc>
                <a:spcPct val="150000"/>
              </a:lnSpc>
            </a:pPr>
            <a:r>
              <a:rPr lang="en-US" altLang="ko-KR" sz="1400" b="0" dirty="0" smtClean="0">
                <a:latin typeface="HY헤드라인M" pitchFamily="18" charset="-127"/>
                <a:ea typeface="HY헤드라인M" pitchFamily="18" charset="-127"/>
              </a:rPr>
              <a:t>                                          ○ Rated Frequency : 50 / 60 Hz</a:t>
            </a:r>
          </a:p>
          <a:p>
            <a:pPr>
              <a:lnSpc>
                <a:spcPct val="150000"/>
              </a:lnSpc>
            </a:pPr>
            <a:endParaRPr lang="en-US" altLang="ko-KR" sz="1400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6" name="AutoShape 9"/>
          <p:cNvSpPr>
            <a:spLocks noChangeArrowheads="1"/>
          </p:cNvSpPr>
          <p:nvPr/>
        </p:nvSpPr>
        <p:spPr bwMode="auto">
          <a:xfrm>
            <a:off x="493713" y="1128713"/>
            <a:ext cx="4651375" cy="431800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  <a:alpha val="49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defRPr/>
            </a:pPr>
            <a:r>
              <a:rPr lang="en-US" altLang="ko-KR" sz="14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500kV Ultra Voltage Transformer</a:t>
            </a:r>
          </a:p>
        </p:txBody>
      </p:sp>
      <p:sp>
        <p:nvSpPr>
          <p:cNvPr id="27" name="모서리가 둥근 직사각형 26"/>
          <p:cNvSpPr/>
          <p:nvPr/>
        </p:nvSpPr>
        <p:spPr>
          <a:xfrm>
            <a:off x="6660232" y="1099344"/>
            <a:ext cx="1857600" cy="1641600"/>
          </a:xfrm>
          <a:prstGeom prst="roundRect">
            <a:avLst/>
          </a:prstGeom>
          <a:ln>
            <a:solidFill>
              <a:schemeClr val="dk1"/>
            </a:solidFill>
          </a:ln>
        </p:spPr>
        <p:style>
          <a:lnRef idx="2">
            <a:schemeClr val="dk1"/>
          </a:lnRef>
          <a:fillRef idx="100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pic>
        <p:nvPicPr>
          <p:cNvPr id="28" name="그림 27" descr="그림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85632" y="1027336"/>
            <a:ext cx="1931516" cy="165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834658"/>
      </p:ext>
    </p:extLst>
  </p:cSld>
  <p:clrMapOvr>
    <a:masterClrMapping/>
  </p:clrMapOvr>
  <p:transition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876" name="Text Box 100"/>
          <p:cNvSpPr txBox="1">
            <a:spLocks noChangeArrowheads="1"/>
          </p:cNvSpPr>
          <p:nvPr/>
        </p:nvSpPr>
        <p:spPr bwMode="auto">
          <a:xfrm>
            <a:off x="160338" y="87933"/>
            <a:ext cx="12618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3806097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인재상</a:t>
            </a:r>
            <a:endParaRPr kumimoji="1" lang="en-US" altLang="ko-KR" sz="2800" b="0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pic>
        <p:nvPicPr>
          <p:cNvPr id="12" name="그림 11" descr="일진그룹 CI(201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56376" y="135632"/>
            <a:ext cx="981224" cy="398319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9830" y="908720"/>
            <a:ext cx="3059059" cy="526491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0789" y="2145917"/>
            <a:ext cx="1332704" cy="178229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2957" y="2166877"/>
            <a:ext cx="1308619" cy="211145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31040" y="2170285"/>
            <a:ext cx="1396930" cy="2055254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07434" y="2193819"/>
            <a:ext cx="1388902" cy="1782291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298" y="1631856"/>
            <a:ext cx="6082122" cy="293685"/>
          </a:xfrm>
          <a:prstGeom prst="rect">
            <a:avLst/>
          </a:prstGeom>
        </p:spPr>
      </p:pic>
      <p:graphicFrame>
        <p:nvGraphicFramePr>
          <p:cNvPr id="15" name="표 14"/>
          <p:cNvGraphicFramePr>
            <a:graphicFrameLocks noGrp="1"/>
          </p:cNvGraphicFramePr>
          <p:nvPr>
            <p:extLst/>
          </p:nvPr>
        </p:nvGraphicFramePr>
        <p:xfrm>
          <a:off x="556911" y="4365104"/>
          <a:ext cx="8064896" cy="2304254"/>
        </p:xfrm>
        <a:graphic>
          <a:graphicData uri="http://schemas.openxmlformats.org/drawingml/2006/table">
            <a:tbl>
              <a:tblPr>
                <a:tableStyleId>{0E3FDE45-AF77-4B5C-9715-49D594BDF05E}</a:tableStyleId>
              </a:tblPr>
              <a:tblGrid>
                <a:gridCol w="1278785">
                  <a:extLst>
                    <a:ext uri="{9D8B030D-6E8A-4147-A177-3AD203B41FA5}">
                      <a16:colId xmlns:a16="http://schemas.microsoft.com/office/drawing/2014/main" val="4287514234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135215206"/>
                    </a:ext>
                  </a:extLst>
                </a:gridCol>
                <a:gridCol w="4049807">
                  <a:extLst>
                    <a:ext uri="{9D8B030D-6E8A-4147-A177-3AD203B41FA5}">
                      <a16:colId xmlns:a16="http://schemas.microsoft.com/office/drawing/2014/main" val="1427038946"/>
                    </a:ext>
                  </a:extLst>
                </a:gridCol>
              </a:tblGrid>
              <a:tr h="337974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1" dirty="0" err="1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관련인재상</a:t>
                      </a:r>
                      <a:endParaRPr lang="ko-KR" altLang="en-US" sz="12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1" dirty="0" err="1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핵심역량명</a:t>
                      </a:r>
                      <a:endParaRPr lang="ko-KR" altLang="en-US" sz="12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1" dirty="0" err="1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역량설명</a:t>
                      </a:r>
                      <a:endParaRPr lang="ko-KR" altLang="en-US" sz="12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1622416"/>
                  </a:ext>
                </a:extLst>
              </a:tr>
              <a:tr h="467663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도전정신</a:t>
                      </a:r>
                    </a:p>
                  </a:txBody>
                  <a:tcPr marL="0" marR="0" marT="0" marB="0" anchor="ctr"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err="1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성취지향성</a:t>
                      </a:r>
                      <a:r>
                        <a:rPr lang="en-US" altLang="ko-KR" sz="11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1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achievement Orientation)</a:t>
                      </a:r>
                    </a:p>
                  </a:txBody>
                  <a:tcPr marL="88875" marR="0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지속적인 향상을 지향하며 정기적으로 목표를 설정하고 좀더 효율적인 방법을 모색하여 목표를 달성한다</a:t>
                      </a:r>
                      <a:r>
                        <a:rPr lang="en-US" altLang="ko-KR" sz="1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</a:p>
                  </a:txBody>
                  <a:tcPr marL="88875" marR="88875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7341430"/>
                  </a:ext>
                </a:extLst>
              </a:tr>
              <a:tr h="467663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세계최고지향</a:t>
                      </a:r>
                      <a:endParaRPr lang="ko-KR" altLang="en-US" sz="1100" b="1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전문성</a:t>
                      </a:r>
                      <a:r>
                        <a:rPr lang="en-US" altLang="ko-KR" sz="11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1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Professionalism)</a:t>
                      </a:r>
                    </a:p>
                  </a:txBody>
                  <a:tcPr marL="88875" marR="0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일에 대한 열정과 책임의식을 갖고 담당 업무에 대하여 높은 성과를 도출하려고 한다</a:t>
                      </a:r>
                      <a:r>
                        <a:rPr lang="en-US" altLang="ko-KR" sz="1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</a:p>
                  </a:txBody>
                  <a:tcPr marL="88875" marR="88875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5058326"/>
                  </a:ext>
                </a:extLst>
              </a:tr>
              <a:tr h="56329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세계인으로서</a:t>
                      </a:r>
                      <a:br>
                        <a:rPr lang="ko-KR" altLang="en-US" sz="1100" b="1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100" b="1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기본소양</a:t>
                      </a:r>
                    </a:p>
                  </a:txBody>
                  <a:tcPr marL="0" marR="0" marT="0" marB="0" anchor="ctr"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윤리적 </a:t>
                      </a:r>
                      <a:r>
                        <a:rPr lang="ko-KR" altLang="en-US" sz="1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행동</a:t>
                      </a:r>
                      <a:r>
                        <a:rPr lang="en-US" altLang="ko-KR" sz="1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1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정직</a:t>
                      </a:r>
                      <a:r>
                        <a:rPr lang="en-US" altLang="ko-KR" sz="11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altLang="ko-KR" sz="1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Integrity)</a:t>
                      </a:r>
                    </a:p>
                  </a:txBody>
                  <a:tcPr marL="88875" marR="0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개인적인 책임감을 가지고 도덕적 판단에 따라 행동하며</a:t>
                      </a:r>
                      <a:r>
                        <a:rPr lang="en-US" altLang="ko-KR" sz="1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조직의 비전과 가치관을 준수한다</a:t>
                      </a:r>
                      <a:r>
                        <a:rPr lang="en-US" altLang="ko-KR" sz="1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</a:p>
                  </a:txBody>
                  <a:tcPr marL="88875" marR="88875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8966040"/>
                  </a:ext>
                </a:extLst>
              </a:tr>
              <a:tr h="467663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dirty="0" err="1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창조적사고</a:t>
                      </a:r>
                      <a:endParaRPr lang="ko-KR" altLang="en-US" sz="1100" b="1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err="1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혁신의지</a:t>
                      </a:r>
                      <a:r>
                        <a:rPr lang="en-US" altLang="ko-KR" sz="11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1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Innovation)</a:t>
                      </a:r>
                    </a:p>
                  </a:txBody>
                  <a:tcPr marL="88875" marR="0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조직의 가치 창출 및 증대를 위해 지속적으로 과정 및 결과에 대한 변화</a:t>
                      </a:r>
                      <a:r>
                        <a:rPr lang="en-US" altLang="ko-KR" sz="1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혁신을 추진한다</a:t>
                      </a:r>
                      <a:r>
                        <a:rPr lang="en-US" altLang="ko-KR" sz="1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</a:p>
                  </a:txBody>
                  <a:tcPr marL="88875" marR="88875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270238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740554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876" name="Text Box 100"/>
          <p:cNvSpPr txBox="1">
            <a:spLocks noChangeArrowheads="1"/>
          </p:cNvSpPr>
          <p:nvPr/>
        </p:nvSpPr>
        <p:spPr bwMode="auto">
          <a:xfrm>
            <a:off x="160338" y="87933"/>
            <a:ext cx="1537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3806097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/>
            <a:r>
              <a:rPr lang="ko-KR" altLang="en-US" sz="28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인사제도</a:t>
            </a:r>
            <a:endParaRPr lang="en-US" altLang="ko-KR" sz="2800" i="1" dirty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12" name="그림 11" descr="일진그룹 CI(201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56376" y="135632"/>
            <a:ext cx="981224" cy="398319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39"/>
          <a:stretch/>
        </p:blipFill>
        <p:spPr>
          <a:xfrm>
            <a:off x="585783" y="1268760"/>
            <a:ext cx="3456384" cy="1633287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167" y="1304978"/>
            <a:ext cx="4895433" cy="1226628"/>
          </a:xfrm>
          <a:prstGeom prst="rect">
            <a:avLst/>
          </a:prstGeom>
        </p:spPr>
      </p:pic>
      <p:pic>
        <p:nvPicPr>
          <p:cNvPr id="61" name="그림 6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22"/>
          <a:stretch/>
        </p:blipFill>
        <p:spPr>
          <a:xfrm>
            <a:off x="4163500" y="3778205"/>
            <a:ext cx="4660898" cy="1878272"/>
          </a:xfrm>
          <a:prstGeom prst="rect">
            <a:avLst/>
          </a:prstGeom>
        </p:spPr>
      </p:pic>
      <p:sp>
        <p:nvSpPr>
          <p:cNvPr id="63" name="직사각형 62"/>
          <p:cNvSpPr/>
          <p:nvPr/>
        </p:nvSpPr>
        <p:spPr>
          <a:xfrm>
            <a:off x="395536" y="3760871"/>
            <a:ext cx="3557113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1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11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보상체계</a:t>
            </a:r>
            <a:endParaRPr lang="en-US" altLang="ko-KR" sz="11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기준 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연봉과 경영성과에 따른 성과급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(PS)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으로 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구성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평가 체계와 연계하여 승진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승격 및 기본급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성과급 차등 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보상</a:t>
            </a:r>
            <a:endParaRPr lang="en-US" altLang="ko-KR" sz="9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2. Incentive </a:t>
            </a:r>
            <a:r>
              <a:rPr lang="ko-KR" altLang="en-US" sz="11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제도</a:t>
            </a:r>
            <a:endParaRPr lang="en-US" altLang="ko-KR" sz="11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① 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창립기념일 포상 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회사발전에 공로가 인정되는 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임직원</a:t>
            </a:r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부서</a:t>
            </a:r>
            <a:endParaRPr lang="en-US" altLang="ko-KR" sz="9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9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포상규모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9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공로특별상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석상부터 대상까지 해당 임직원 또는 부서에게 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천만원에서 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억원까지 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지급</a:t>
            </a:r>
            <a:endParaRPr lang="en-US" altLang="ko-KR" sz="9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② 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Star Award : Special Team for ADVANCED R&amp;D Award</a:t>
            </a:r>
            <a:b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신규사업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제품이나 기존 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Process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 대한 개선을 통해 수익이 발생하여 그 공로가 인정되는 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임직원</a:t>
            </a:r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부서와 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공유하는 제도</a:t>
            </a:r>
            <a:b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9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포상규모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기간별 </a:t>
            </a:r>
            <a:r>
              <a:rPr lang="ko-KR" altLang="en-US" sz="9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누적순이익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등에 따라 차등 </a:t>
            </a:r>
            <a:endParaRPr lang="en-US" altLang="ko-KR" sz="9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1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11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sz="11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성과관리</a:t>
            </a:r>
            <a:endParaRPr lang="en-US" altLang="ko-KR" sz="11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능력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성과에 따른 합리적인 보상을 통해 역량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업적주의 인사를 </a:t>
            </a:r>
            <a:b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실현하고 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임직원의 가치를 증진시키고 있습니다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평가의 결과는 이동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배치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승진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보상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 등에 반영하고 있습니다</a:t>
            </a:r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9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5" name="TextBox 33"/>
          <p:cNvSpPr txBox="1">
            <a:spLocks noChangeArrowheads="1"/>
          </p:cNvSpPr>
          <p:nvPr/>
        </p:nvSpPr>
        <p:spPr bwMode="auto">
          <a:xfrm>
            <a:off x="582838" y="836712"/>
            <a:ext cx="262100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l" defTabSz="844083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srgbClr val="5B9BD5">
                    <a:lumMod val="50000"/>
                  </a:srgbClr>
                </a:solidFill>
                <a:effectLst>
                  <a:outerShdw blurRad="50800" dist="50800" dir="5400000" algn="ctr" rotWithShape="0">
                    <a:srgbClr val="E7E6E6">
                      <a:lumMod val="90000"/>
                    </a:srgbClr>
                  </a:outerShdw>
                </a:effectLst>
                <a:latin typeface="맑은 고딕" pitchFamily="50" charset="-127"/>
                <a:ea typeface="맑은 고딕" panose="020B0503020000020004" pitchFamily="50" charset="-127"/>
              </a:rPr>
              <a:t>■ 기본 목표 및 원칙</a:t>
            </a:r>
            <a:endParaRPr kumimoji="0" lang="ko-KR" altLang="en-US" sz="2000" b="1" dirty="0">
              <a:solidFill>
                <a:srgbClr val="5B9BD5">
                  <a:lumMod val="50000"/>
                </a:srgbClr>
              </a:solidFill>
              <a:effectLst>
                <a:outerShdw blurRad="50800" dist="50800" dir="5400000" algn="ctr" rotWithShape="0">
                  <a:srgbClr val="E7E6E6">
                    <a:lumMod val="90000"/>
                  </a:srgbClr>
                </a:outerShdw>
              </a:effectLst>
              <a:latin typeface="맑은 고딕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6" name="TextBox 33"/>
          <p:cNvSpPr txBox="1">
            <a:spLocks noChangeArrowheads="1"/>
          </p:cNvSpPr>
          <p:nvPr/>
        </p:nvSpPr>
        <p:spPr bwMode="auto">
          <a:xfrm>
            <a:off x="582839" y="3212976"/>
            <a:ext cx="26210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l" defTabSz="844083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srgbClr val="5B9BD5">
                    <a:lumMod val="50000"/>
                  </a:srgbClr>
                </a:solidFill>
                <a:effectLst>
                  <a:outerShdw blurRad="50800" dist="50800" dir="5400000" algn="ctr" rotWithShape="0">
                    <a:srgbClr val="E7E6E6">
                      <a:lumMod val="90000"/>
                    </a:srgbClr>
                  </a:outerShdw>
                </a:effectLst>
                <a:latin typeface="맑은 고딕" pitchFamily="50" charset="-127"/>
                <a:ea typeface="맑은 고딕" panose="020B0503020000020004" pitchFamily="50" charset="-127"/>
              </a:rPr>
              <a:t>■ 보상 및 성과관리</a:t>
            </a:r>
            <a:endParaRPr kumimoji="0" lang="ko-KR" altLang="en-US" sz="2000" b="1" dirty="0">
              <a:solidFill>
                <a:srgbClr val="5B9BD5">
                  <a:lumMod val="50000"/>
                </a:srgbClr>
              </a:solidFill>
              <a:effectLst>
                <a:outerShdw blurRad="50800" dist="50800" dir="5400000" algn="ctr" rotWithShape="0">
                  <a:srgbClr val="E7E6E6">
                    <a:lumMod val="90000"/>
                  </a:srgbClr>
                </a:outerShdw>
              </a:effectLst>
              <a:latin typeface="맑은 고딕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36393377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876" name="Text Box 100"/>
          <p:cNvSpPr txBox="1">
            <a:spLocks noChangeArrowheads="1"/>
          </p:cNvSpPr>
          <p:nvPr/>
        </p:nvSpPr>
        <p:spPr bwMode="auto">
          <a:xfrm>
            <a:off x="160338" y="87933"/>
            <a:ext cx="1537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3806097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/>
            <a:r>
              <a:rPr lang="ko-KR" altLang="en-US" sz="28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인사제도</a:t>
            </a:r>
            <a:endParaRPr lang="en-US" altLang="ko-KR" sz="2800" i="1" dirty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12" name="그림 11" descr="일진그룹 CI(201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56376" y="135632"/>
            <a:ext cx="981224" cy="398319"/>
          </a:xfrm>
          <a:prstGeom prst="rect">
            <a:avLst/>
          </a:prstGeom>
        </p:spPr>
      </p:pic>
      <p:sp>
        <p:nvSpPr>
          <p:cNvPr id="18" name="사다리꼴 17">
            <a:extLst>
              <a:ext uri="{FF2B5EF4-FFF2-40B4-BE49-F238E27FC236}">
                <a16:creationId xmlns:a16="http://schemas.microsoft.com/office/drawing/2014/main" id="{A325B90C-6D0D-4447-BBD2-89B3B12BB750}"/>
              </a:ext>
            </a:extLst>
          </p:cNvPr>
          <p:cNvSpPr/>
          <p:nvPr/>
        </p:nvSpPr>
        <p:spPr>
          <a:xfrm flipH="1">
            <a:off x="1645200" y="2553348"/>
            <a:ext cx="6616624" cy="886642"/>
          </a:xfrm>
          <a:prstGeom prst="trapezoid">
            <a:avLst>
              <a:gd name="adj" fmla="val 0"/>
            </a:avLst>
          </a:prstGeom>
          <a:gradFill>
            <a:gsLst>
              <a:gs pos="0">
                <a:srgbClr val="0490C9"/>
              </a:gs>
              <a:gs pos="100000">
                <a:srgbClr val="153F92"/>
              </a:gs>
            </a:gsLst>
            <a:lin ang="21540000" scaled="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Rectangle 5">
            <a:extLst>
              <a:ext uri="{FF2B5EF4-FFF2-40B4-BE49-F238E27FC236}">
                <a16:creationId xmlns:a16="http://schemas.microsoft.com/office/drawing/2014/main" id="{D97264E6-8025-48A3-AACE-3747383B44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217" y="1502203"/>
            <a:ext cx="5084187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marL="82550" indent="-82550" algn="l" defTabSz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pc="-100" dirty="0">
                <a:ln>
                  <a:solidFill>
                    <a:srgbClr val="133477">
                      <a:alpha val="0"/>
                    </a:srgbClr>
                  </a:solidFill>
                </a:ln>
                <a:solidFill>
                  <a:srgbClr val="00ABD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성과에 따른 차별화된 포인트부여</a:t>
            </a:r>
            <a:endParaRPr kumimoji="0" lang="en-US" altLang="ko-KR" spc="-100" dirty="0">
              <a:ln>
                <a:solidFill>
                  <a:srgbClr val="133477">
                    <a:alpha val="0"/>
                  </a:srgbClr>
                </a:solidFill>
              </a:ln>
              <a:solidFill>
                <a:srgbClr val="00ABD6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2550" indent="-82550" algn="l" defTabSz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spc="-100" dirty="0">
                <a:ln>
                  <a:solidFill>
                    <a:srgbClr val="133477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성과가 좋을수록 더욱 빠르게 승진자격이 주어짐 </a:t>
            </a:r>
          </a:p>
        </p:txBody>
      </p:sp>
      <p:graphicFrame>
        <p:nvGraphicFramePr>
          <p:cNvPr id="20" name="Group 94">
            <a:extLst>
              <a:ext uri="{FF2B5EF4-FFF2-40B4-BE49-F238E27FC236}">
                <a16:creationId xmlns:a16="http://schemas.microsoft.com/office/drawing/2014/main" id="{75A5FBC2-7DAB-43E6-9002-B876CFB6015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741936" y="2514796"/>
          <a:ext cx="6519888" cy="3199690"/>
        </p:xfrm>
        <a:graphic>
          <a:graphicData uri="http://schemas.openxmlformats.org/drawingml/2006/table">
            <a:tbl>
              <a:tblPr/>
              <a:tblGrid>
                <a:gridCol w="1335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4282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96163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95311">
                <a:tc rowSpan="2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600" b="1" kern="1200" spc="-1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역할</a:t>
                      </a:r>
                    </a:p>
                  </a:txBody>
                  <a:tcPr marL="0" marR="0" marT="0" marB="0" anchor="ctr" horzOverflow="overflow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600" b="1" kern="1200" spc="-1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직급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600" b="1" kern="1200" spc="-1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호칭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64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600" b="1" kern="1200" spc="-100" dirty="0" smtClean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일반직</a:t>
                      </a:r>
                      <a:endParaRPr lang="ko-KR" altLang="en-US" sz="1600" b="1" kern="1200" spc="-100" dirty="0">
                        <a:ln>
                          <a:solidFill>
                            <a:schemeClr val="bg1">
                              <a:lumMod val="65000"/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600" b="1" kern="1200" spc="-100" dirty="0" err="1" smtClean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연구개발직</a:t>
                      </a:r>
                      <a:endParaRPr lang="ko-KR" altLang="en-US" sz="1600" b="1" kern="1200" spc="-100" dirty="0">
                        <a:ln>
                          <a:solidFill>
                            <a:schemeClr val="bg1">
                              <a:lumMod val="65000"/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528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400" kern="1200" spc="-1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총괄</a:t>
                      </a:r>
                      <a:endParaRPr lang="en-US" altLang="ko-KR" sz="1400" kern="1200" spc="-100" dirty="0">
                        <a:ln>
                          <a:solidFill>
                            <a:schemeClr val="bg1">
                              <a:lumMod val="6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400" kern="1200" spc="-100" dirty="0" smtClean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L</a:t>
                      </a:r>
                      <a:endParaRPr lang="en-US" altLang="ko-KR" sz="1400" kern="1200" spc="-100" dirty="0">
                        <a:ln>
                          <a:solidFill>
                            <a:schemeClr val="bg1">
                              <a:lumMod val="6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400" kern="1200" spc="-1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부장</a:t>
                      </a:r>
                      <a:endParaRPr lang="en-US" altLang="ko-KR" sz="1400" kern="1200" spc="-100" dirty="0">
                        <a:ln>
                          <a:solidFill>
                            <a:schemeClr val="bg1">
                              <a:lumMod val="6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400" kern="1200" spc="-1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수석연구원</a:t>
                      </a:r>
                      <a:endParaRPr lang="en-US" altLang="ko-KR" sz="1400" kern="1200" spc="-100" dirty="0">
                        <a:ln>
                          <a:solidFill>
                            <a:schemeClr val="bg1">
                              <a:lumMod val="6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1121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400" kern="1200" spc="-1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책임</a:t>
                      </a:r>
                    </a:p>
                  </a:txBody>
                  <a:tcPr marL="0" marR="0" marT="0" marB="0" anchor="ctr" horzOverflow="overflow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400" kern="1200" spc="-100" dirty="0">
                        <a:ln>
                          <a:solidFill>
                            <a:schemeClr val="bg1">
                              <a:lumMod val="6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400" kern="1200" spc="-100" dirty="0" smtClean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차장 </a:t>
                      </a:r>
                      <a:r>
                        <a:rPr lang="en-US" altLang="ko-KR" sz="1400" kern="1200" spc="-100" dirty="0" smtClean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(5)</a:t>
                      </a:r>
                      <a:endParaRPr lang="en-US" altLang="ko-KR" sz="1400" kern="1200" spc="-100" dirty="0">
                        <a:ln>
                          <a:solidFill>
                            <a:schemeClr val="bg1">
                              <a:lumMod val="6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kern="1200" cap="none" spc="-100" normalizeH="0" baseline="0" noProof="0" dirty="0" smtClean="0">
                          <a:ln>
                            <a:solidFill>
                              <a:srgbClr val="FFFFFF">
                                <a:lumMod val="65000"/>
                                <a:alpha val="0"/>
                              </a:srgbClr>
                            </a:solidFill>
                          </a:ln>
                          <a:solidFill>
                            <a:srgbClr val="000000">
                              <a:lumMod val="85000"/>
                              <a:lumOff val="15000"/>
                            </a:srgb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책임연구원</a:t>
                      </a:r>
                      <a:r>
                        <a:rPr kumimoji="0" lang="en-US" altLang="ko-KR" sz="1400" b="0" i="0" u="none" strike="noStrike" kern="1200" cap="none" spc="-100" normalizeH="0" baseline="0" noProof="0" dirty="0" smtClean="0">
                          <a:ln>
                            <a:solidFill>
                              <a:srgbClr val="FFFFFF">
                                <a:lumMod val="65000"/>
                                <a:alpha val="0"/>
                              </a:srgbClr>
                            </a:solidFill>
                          </a:ln>
                          <a:solidFill>
                            <a:srgbClr val="000000">
                              <a:lumMod val="85000"/>
                              <a:lumOff val="15000"/>
                            </a:srgb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0" i="0" u="none" strike="noStrike" kern="1200" cap="none" spc="-100" normalizeH="0" baseline="0" noProof="0" dirty="0" smtClean="0">
                          <a:ln>
                            <a:solidFill>
                              <a:srgbClr val="FFFFFF">
                                <a:lumMod val="65000"/>
                                <a:alpha val="0"/>
                              </a:srgbClr>
                            </a:solidFill>
                          </a:ln>
                          <a:solidFill>
                            <a:srgbClr val="000000">
                              <a:lumMod val="85000"/>
                              <a:lumOff val="15000"/>
                            </a:srgb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갑</a:t>
                      </a:r>
                      <a:r>
                        <a:rPr kumimoji="0" lang="en-US" altLang="ko-KR" sz="1400" b="0" i="0" u="none" strike="noStrike" kern="1200" cap="none" spc="-100" normalizeH="0" baseline="0" noProof="0" dirty="0" smtClean="0">
                          <a:ln>
                            <a:solidFill>
                              <a:srgbClr val="FFFFFF">
                                <a:lumMod val="65000"/>
                                <a:alpha val="0"/>
                              </a:srgbClr>
                            </a:solidFill>
                          </a:ln>
                          <a:solidFill>
                            <a:srgbClr val="000000">
                              <a:lumMod val="85000"/>
                              <a:lumOff val="15000"/>
                            </a:srgb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6137">
                <a:tc vMerge="1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400" kern="1200" spc="-100" dirty="0">
                        <a:ln>
                          <a:solidFill>
                            <a:schemeClr val="bg1">
                              <a:lumMod val="6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400" kern="1200" spc="-100" dirty="0" smtClean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S</a:t>
                      </a:r>
                      <a:endParaRPr lang="en-US" altLang="ko-KR" sz="1400" kern="1200" spc="-100" dirty="0">
                        <a:ln>
                          <a:solidFill>
                            <a:schemeClr val="bg1">
                              <a:lumMod val="6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400" kern="1200" spc="-100" dirty="0" smtClean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과장 </a:t>
                      </a:r>
                      <a:r>
                        <a:rPr lang="en-US" altLang="ko-KR" sz="1400" kern="1200" spc="-100" dirty="0" smtClean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(5)</a:t>
                      </a:r>
                      <a:endParaRPr lang="en-US" altLang="ko-KR" sz="1400" kern="1200" spc="-100" dirty="0">
                        <a:ln>
                          <a:solidFill>
                            <a:schemeClr val="bg1">
                              <a:lumMod val="6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400" kern="1200" spc="-100" dirty="0" smtClean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책임연구원</a:t>
                      </a:r>
                      <a:r>
                        <a:rPr lang="en-US" altLang="ko-KR" sz="1400" kern="1200" spc="-100" dirty="0" smtClean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400" kern="1200" spc="-100" dirty="0" smtClean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을</a:t>
                      </a:r>
                      <a:r>
                        <a:rPr lang="en-US" altLang="ko-KR" sz="1400" kern="1200" spc="-100" dirty="0" smtClean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endParaRPr lang="en-US" altLang="ko-KR" sz="1400" kern="1200" spc="-100" dirty="0">
                        <a:ln>
                          <a:solidFill>
                            <a:schemeClr val="bg1">
                              <a:lumMod val="6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6137">
                <a:tc rowSpan="3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400" kern="1200" spc="-1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담당</a:t>
                      </a:r>
                    </a:p>
                  </a:txBody>
                  <a:tcPr marL="0" marR="0" marT="0" marB="0" anchor="ctr" horzOverflow="overflow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400" kern="1200" spc="-100" dirty="0">
                        <a:ln>
                          <a:solidFill>
                            <a:schemeClr val="bg1">
                              <a:lumMod val="6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400" kern="1200" spc="-100" dirty="0" smtClean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대리 </a:t>
                      </a:r>
                      <a:r>
                        <a:rPr lang="en-US" altLang="ko-KR" sz="1400" kern="1200" spc="-100" dirty="0" smtClean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(4)</a:t>
                      </a:r>
                      <a:endParaRPr lang="en-US" altLang="ko-KR" sz="1400" kern="1200" spc="-100" dirty="0">
                        <a:ln>
                          <a:solidFill>
                            <a:schemeClr val="bg1">
                              <a:lumMod val="6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400" kern="1200" spc="-1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선임연구원</a:t>
                      </a:r>
                      <a:endParaRPr lang="en-US" altLang="ko-KR" sz="1400" kern="1200" spc="-100" dirty="0">
                        <a:ln>
                          <a:solidFill>
                            <a:schemeClr val="bg1">
                              <a:lumMod val="6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11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400" kern="1200" spc="-100" dirty="0" smtClean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J</a:t>
                      </a:r>
                      <a:endParaRPr lang="en-US" altLang="ko-KR" sz="1400" kern="1200" spc="-100" dirty="0">
                        <a:ln>
                          <a:solidFill>
                            <a:schemeClr val="bg1">
                              <a:lumMod val="6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400" kern="1200" spc="-100" dirty="0" smtClean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사원 </a:t>
                      </a:r>
                      <a:r>
                        <a:rPr lang="en-US" altLang="ko-KR" sz="1400" kern="1200" spc="-100" dirty="0" smtClean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A (2)</a:t>
                      </a:r>
                      <a:endParaRPr lang="en-US" altLang="ko-KR" sz="1400" kern="1200" spc="-100" dirty="0">
                        <a:ln>
                          <a:solidFill>
                            <a:schemeClr val="bg1">
                              <a:lumMod val="6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400" kern="1200" spc="-1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연구원</a:t>
                      </a:r>
                      <a:endParaRPr lang="en-US" altLang="ko-KR" sz="1400" kern="1200" spc="-100" dirty="0">
                        <a:ln>
                          <a:solidFill>
                            <a:schemeClr val="bg1">
                              <a:lumMod val="6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9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400" kern="1200" spc="-100" dirty="0">
                        <a:ln>
                          <a:solidFill>
                            <a:schemeClr val="bg1">
                              <a:lumMod val="6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Noto Sans CJK KR DemiLight" panose="020B0400000000000000" pitchFamily="34" charset="-127"/>
                        <a:ea typeface="Noto Sans CJK KR DemiLight" panose="020B0400000000000000" pitchFamily="34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400" kern="1200" spc="-100" dirty="0" smtClean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사원</a:t>
                      </a:r>
                      <a:r>
                        <a:rPr lang="en-US" altLang="ko-KR" sz="1400" kern="1200" spc="-100" baseline="0" dirty="0" smtClean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B (2)</a:t>
                      </a:r>
                      <a:endParaRPr lang="en-US" altLang="ko-KR" sz="1400" kern="1200" spc="-100" dirty="0">
                        <a:ln>
                          <a:solidFill>
                            <a:schemeClr val="bg1">
                              <a:lumMod val="6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1" name="그룹 20">
            <a:extLst>
              <a:ext uri="{FF2B5EF4-FFF2-40B4-BE49-F238E27FC236}">
                <a16:creationId xmlns:a16="http://schemas.microsoft.com/office/drawing/2014/main" id="{4E5A0B9D-8C20-4B17-AE60-6FA65DACA075}"/>
              </a:ext>
            </a:extLst>
          </p:cNvPr>
          <p:cNvGrpSpPr/>
          <p:nvPr/>
        </p:nvGrpSpPr>
        <p:grpSpPr>
          <a:xfrm>
            <a:off x="251520" y="1964584"/>
            <a:ext cx="2269818" cy="4003263"/>
            <a:chOff x="97498" y="1509702"/>
            <a:chExt cx="2147008" cy="3764970"/>
          </a:xfrm>
        </p:grpSpPr>
        <p:pic>
          <p:nvPicPr>
            <p:cNvPr id="22" name="그림 21">
              <a:extLst>
                <a:ext uri="{FF2B5EF4-FFF2-40B4-BE49-F238E27FC236}">
                  <a16:creationId xmlns:a16="http://schemas.microsoft.com/office/drawing/2014/main" id="{78B94775-6CC1-4AC3-B3E3-8EE81CD6784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498" y="1509702"/>
              <a:ext cx="2147008" cy="3764970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8B557D00-210D-461D-8F69-8234288BFA72}"/>
                </a:ext>
              </a:extLst>
            </p:cNvPr>
            <p:cNvSpPr txBox="1"/>
            <p:nvPr/>
          </p:nvSpPr>
          <p:spPr>
            <a:xfrm>
              <a:off x="1067553" y="2095465"/>
              <a:ext cx="492443" cy="1542958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l" defTabSz="457200" fontAlgn="auto" latinLnBrk="0">
                <a:spcBef>
                  <a:spcPts val="0"/>
                </a:spcBef>
                <a:spcAft>
                  <a:spcPts val="0"/>
                </a:spcAft>
              </a:pPr>
              <a:r>
                <a:rPr kumimoji="0" lang="ko-KR" altLang="en-US" sz="2000" spc="-100" dirty="0">
                  <a:ln>
                    <a:solidFill>
                      <a:srgbClr val="133477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승진포인트</a:t>
              </a:r>
              <a:endParaRPr kumimoji="0" lang="en-US" altLang="ko-KR" sz="2000" spc="-100" dirty="0">
                <a:ln>
                  <a:solidFill>
                    <a:srgbClr val="133477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9D044E26-CE01-4D62-A7F3-D344B8B86236}"/>
              </a:ext>
            </a:extLst>
          </p:cNvPr>
          <p:cNvSpPr txBox="1"/>
          <p:nvPr/>
        </p:nvSpPr>
        <p:spPr>
          <a:xfrm>
            <a:off x="1808987" y="5868561"/>
            <a:ext cx="54857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defTabSz="457200" fontAlgn="auto" latinLnBrk="0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00" spc="-100" dirty="0" smtClean="0">
                <a:ln>
                  <a:solidFill>
                    <a:srgbClr val="133477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kumimoji="0" lang="ko-KR" altLang="en-US" sz="1600" spc="-100" dirty="0" err="1" smtClean="0">
                <a:ln>
                  <a:solidFill>
                    <a:srgbClr val="133477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괄호안의</a:t>
            </a:r>
            <a:r>
              <a:rPr kumimoji="0" lang="ko-KR" altLang="en-US" sz="1600" spc="-100" dirty="0" smtClean="0">
                <a:ln>
                  <a:solidFill>
                    <a:srgbClr val="133477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숫자는 다음 직위로 승진하는 </a:t>
            </a:r>
            <a:r>
              <a:rPr kumimoji="0" lang="ko-KR" altLang="en-US" sz="1600" spc="-100" dirty="0" err="1" smtClean="0">
                <a:ln>
                  <a:solidFill>
                    <a:srgbClr val="133477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년한</a:t>
            </a:r>
            <a:endParaRPr kumimoji="0" lang="en-US" altLang="ko-KR" sz="1600" spc="-100" dirty="0" smtClean="0">
              <a:ln>
                <a:solidFill>
                  <a:srgbClr val="133477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defTabSz="457200" fontAlgn="auto" latinLnBrk="0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600" spc="-100" dirty="0" smtClean="0">
                <a:ln>
                  <a:solidFill>
                    <a:srgbClr val="133477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kumimoji="0" lang="ko-KR" altLang="en-US" sz="1600" spc="-100" dirty="0">
                <a:ln>
                  <a:solidFill>
                    <a:srgbClr val="133477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승진포인트 제도에 따라 성과가 </a:t>
            </a:r>
            <a:r>
              <a:rPr kumimoji="0" lang="ko-KR" altLang="en-US" sz="1600" spc="-100" dirty="0" smtClean="0">
                <a:ln>
                  <a:solidFill>
                    <a:srgbClr val="133477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우수할 경우 조기</a:t>
            </a:r>
            <a:r>
              <a:rPr kumimoji="0" lang="en-US" altLang="ko-KR" sz="1600" spc="-100" dirty="0" smtClean="0">
                <a:ln>
                  <a:solidFill>
                    <a:srgbClr val="133477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600" spc="-100" dirty="0">
                <a:ln>
                  <a:solidFill>
                    <a:srgbClr val="133477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진급 가능</a:t>
            </a:r>
          </a:p>
        </p:txBody>
      </p:sp>
      <p:sp>
        <p:nvSpPr>
          <p:cNvPr id="25" name="TextBox 33"/>
          <p:cNvSpPr txBox="1">
            <a:spLocks noChangeArrowheads="1"/>
          </p:cNvSpPr>
          <p:nvPr/>
        </p:nvSpPr>
        <p:spPr bwMode="auto">
          <a:xfrm>
            <a:off x="395536" y="836712"/>
            <a:ext cx="262100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l" defTabSz="844083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smtClean="0">
                <a:solidFill>
                  <a:srgbClr val="5B9BD5">
                    <a:lumMod val="50000"/>
                  </a:srgbClr>
                </a:solidFill>
                <a:effectLst>
                  <a:outerShdw blurRad="50800" dist="50800" dir="5400000" algn="ctr" rotWithShape="0">
                    <a:srgbClr val="E7E6E6">
                      <a:lumMod val="90000"/>
                    </a:srgbClr>
                  </a:outerShdw>
                </a:effectLst>
                <a:latin typeface="맑은 고딕" pitchFamily="50" charset="-127"/>
                <a:ea typeface="맑은 고딕" panose="020B0503020000020004" pitchFamily="50" charset="-127"/>
              </a:rPr>
              <a:t>■ 직급 </a:t>
            </a:r>
            <a:r>
              <a:rPr kumimoji="0" lang="en-US" altLang="ko-KR" sz="2000" b="1" dirty="0" smtClean="0">
                <a:solidFill>
                  <a:srgbClr val="5B9BD5">
                    <a:lumMod val="50000"/>
                  </a:srgbClr>
                </a:solidFill>
                <a:effectLst>
                  <a:outerShdw blurRad="50800" dist="50800" dir="5400000" algn="ctr" rotWithShape="0">
                    <a:srgbClr val="E7E6E6">
                      <a:lumMod val="90000"/>
                    </a:srgbClr>
                  </a:outerShdw>
                </a:effectLst>
                <a:latin typeface="맑은 고딕" pitchFamily="50" charset="-127"/>
                <a:ea typeface="맑은 고딕" panose="020B0503020000020004" pitchFamily="50" charset="-127"/>
              </a:rPr>
              <a:t>/ </a:t>
            </a:r>
            <a:r>
              <a:rPr kumimoji="0" lang="ko-KR" altLang="en-US" sz="2000" b="1" dirty="0" err="1" smtClean="0">
                <a:solidFill>
                  <a:srgbClr val="5B9BD5">
                    <a:lumMod val="50000"/>
                  </a:srgbClr>
                </a:solidFill>
                <a:effectLst>
                  <a:outerShdw blurRad="50800" dist="50800" dir="5400000" algn="ctr" rotWithShape="0">
                    <a:srgbClr val="E7E6E6">
                      <a:lumMod val="90000"/>
                    </a:srgbClr>
                  </a:outerShdw>
                </a:effectLst>
                <a:latin typeface="맑은 고딕" pitchFamily="50" charset="-127"/>
                <a:ea typeface="맑은 고딕" panose="020B0503020000020004" pitchFamily="50" charset="-127"/>
              </a:rPr>
              <a:t>승진체계</a:t>
            </a:r>
            <a:endParaRPr kumimoji="0" lang="ko-KR" altLang="en-US" sz="2000" b="1" dirty="0">
              <a:solidFill>
                <a:srgbClr val="5B9BD5">
                  <a:lumMod val="50000"/>
                </a:srgbClr>
              </a:solidFill>
              <a:effectLst>
                <a:outerShdw blurRad="50800" dist="50800" dir="5400000" algn="ctr" rotWithShape="0">
                  <a:srgbClr val="E7E6E6">
                    <a:lumMod val="90000"/>
                  </a:srgbClr>
                </a:outerShdw>
              </a:effectLst>
              <a:latin typeface="맑은 고딕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780506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직사각형 176"/>
          <p:cNvSpPr/>
          <p:nvPr/>
        </p:nvSpPr>
        <p:spPr>
          <a:xfrm>
            <a:off x="5748368" y="4410633"/>
            <a:ext cx="1703952" cy="1250615"/>
          </a:xfrm>
          <a:prstGeom prst="rect">
            <a:avLst/>
          </a:prstGeom>
          <a:solidFill>
            <a:srgbClr val="DAEDEF">
              <a:lumMod val="40000"/>
              <a:lumOff val="60000"/>
              <a:alpha val="71000"/>
            </a:srgbClr>
          </a:solidFill>
          <a:ln w="254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6" name="직사각형 165"/>
          <p:cNvSpPr/>
          <p:nvPr/>
        </p:nvSpPr>
        <p:spPr>
          <a:xfrm>
            <a:off x="1710772" y="4410327"/>
            <a:ext cx="1703952" cy="1250615"/>
          </a:xfrm>
          <a:prstGeom prst="rect">
            <a:avLst/>
          </a:prstGeom>
          <a:solidFill>
            <a:srgbClr val="DAEDEF">
              <a:lumMod val="40000"/>
              <a:lumOff val="60000"/>
              <a:alpha val="71000"/>
            </a:srgbClr>
          </a:solidFill>
          <a:ln w="254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5876" name="Text Box 100"/>
          <p:cNvSpPr txBox="1">
            <a:spLocks noChangeArrowheads="1"/>
          </p:cNvSpPr>
          <p:nvPr/>
        </p:nvSpPr>
        <p:spPr bwMode="auto">
          <a:xfrm>
            <a:off x="160338" y="87933"/>
            <a:ext cx="22140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3806097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/>
            <a:r>
              <a:rPr lang="ko-KR" altLang="en-US" sz="28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복리후생제도</a:t>
            </a:r>
            <a:endParaRPr lang="en-US" altLang="ko-KR" sz="2800" i="1" dirty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12" name="그림 11" descr="일진그룹 CI(201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56376" y="135632"/>
            <a:ext cx="981224" cy="398319"/>
          </a:xfrm>
          <a:prstGeom prst="rect">
            <a:avLst/>
          </a:prstGeom>
        </p:spPr>
      </p:pic>
      <p:sp>
        <p:nvSpPr>
          <p:cNvPr id="76" name="직사각형 75"/>
          <p:cNvSpPr/>
          <p:nvPr/>
        </p:nvSpPr>
        <p:spPr>
          <a:xfrm>
            <a:off x="689740" y="2364229"/>
            <a:ext cx="1703952" cy="1250615"/>
          </a:xfrm>
          <a:prstGeom prst="rect">
            <a:avLst/>
          </a:prstGeom>
          <a:solidFill>
            <a:srgbClr val="DAEDEF">
              <a:lumMod val="40000"/>
              <a:lumOff val="60000"/>
              <a:alpha val="71000"/>
            </a:srgbClr>
          </a:solidFill>
          <a:ln w="254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49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978" y="2431940"/>
            <a:ext cx="353186" cy="368692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50" name="직사각형 149"/>
          <p:cNvSpPr/>
          <p:nvPr/>
        </p:nvSpPr>
        <p:spPr>
          <a:xfrm>
            <a:off x="835556" y="2761386"/>
            <a:ext cx="1436889" cy="307777"/>
          </a:xfrm>
          <a:prstGeom prst="rect">
            <a:avLst/>
          </a:prstGeom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Profit Sharing</a:t>
            </a:r>
            <a:endParaRPr kumimoji="0" lang="ko-KR" altLang="en-US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1" name="직사각형 150"/>
          <p:cNvSpPr/>
          <p:nvPr/>
        </p:nvSpPr>
        <p:spPr>
          <a:xfrm>
            <a:off x="723863" y="3168592"/>
            <a:ext cx="1699746" cy="400111"/>
          </a:xfrm>
          <a:prstGeom prst="rect">
            <a:avLst/>
          </a:prstGeom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성과급</a:t>
            </a: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상여금 등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성과에 대한 확실한 보상</a:t>
            </a:r>
          </a:p>
        </p:txBody>
      </p:sp>
      <p:sp>
        <p:nvSpPr>
          <p:cNvPr id="152" name="직사각형 151"/>
          <p:cNvSpPr/>
          <p:nvPr/>
        </p:nvSpPr>
        <p:spPr>
          <a:xfrm>
            <a:off x="2952683" y="2768967"/>
            <a:ext cx="1436889" cy="307777"/>
          </a:xfrm>
          <a:prstGeom prst="rect">
            <a:avLst/>
          </a:prstGeom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건강검진</a:t>
            </a:r>
            <a:endParaRPr kumimoji="0" lang="ko-KR" altLang="en-US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3" name="직사각형 152"/>
          <p:cNvSpPr/>
          <p:nvPr/>
        </p:nvSpPr>
        <p:spPr>
          <a:xfrm>
            <a:off x="2655703" y="3176165"/>
            <a:ext cx="1984453" cy="400111"/>
          </a:xfrm>
          <a:prstGeom prst="rect">
            <a:avLst/>
          </a:prstGeom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연령별 심도있는 검진 시행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건강하고 활기찬 삶</a:t>
            </a:r>
          </a:p>
        </p:txBody>
      </p:sp>
      <p:pic>
        <p:nvPicPr>
          <p:cNvPr id="154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355" y="2397267"/>
            <a:ext cx="291302" cy="373323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55" name="직사각형 154"/>
          <p:cNvSpPr/>
          <p:nvPr/>
        </p:nvSpPr>
        <p:spPr>
          <a:xfrm>
            <a:off x="4800920" y="2360143"/>
            <a:ext cx="1703952" cy="1250615"/>
          </a:xfrm>
          <a:prstGeom prst="rect">
            <a:avLst/>
          </a:prstGeom>
          <a:solidFill>
            <a:srgbClr val="DAEDEF">
              <a:lumMod val="40000"/>
              <a:lumOff val="60000"/>
              <a:alpha val="71000"/>
            </a:srgbClr>
          </a:solidFill>
          <a:ln w="254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56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0557" y="2360143"/>
            <a:ext cx="301813" cy="432624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57" name="직사각형 156"/>
          <p:cNvSpPr/>
          <p:nvPr/>
        </p:nvSpPr>
        <p:spPr>
          <a:xfrm>
            <a:off x="4905887" y="2753521"/>
            <a:ext cx="1436889" cy="307777"/>
          </a:xfrm>
          <a:prstGeom prst="rect">
            <a:avLst/>
          </a:prstGeom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기숙사운영</a:t>
            </a:r>
            <a:endParaRPr kumimoji="0" lang="ko-KR" altLang="en-US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8" name="직사각형 157"/>
          <p:cNvSpPr/>
          <p:nvPr/>
        </p:nvSpPr>
        <p:spPr>
          <a:xfrm>
            <a:off x="4794196" y="3160725"/>
            <a:ext cx="1699746" cy="400110"/>
          </a:xfrm>
          <a:prstGeom prst="rect">
            <a:avLst/>
          </a:prstGeom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지방연고자를 위한</a:t>
            </a:r>
            <a:endParaRPr kumimoji="0" lang="en-US" altLang="ko-KR" sz="1000" b="0" i="0" u="none" strike="noStrike" kern="0" cap="none" spc="0" normalizeH="0" baseline="0" noProof="0" dirty="0" smtClean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사택 및 기숙사 운영</a:t>
            </a:r>
          </a:p>
        </p:txBody>
      </p:sp>
      <p:pic>
        <p:nvPicPr>
          <p:cNvPr id="159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6235" y="2406284"/>
            <a:ext cx="245399" cy="347237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60" name="직사각형 159"/>
          <p:cNvSpPr/>
          <p:nvPr/>
        </p:nvSpPr>
        <p:spPr>
          <a:xfrm>
            <a:off x="6994120" y="2759016"/>
            <a:ext cx="1436889" cy="307777"/>
          </a:xfrm>
          <a:prstGeom prst="rect">
            <a:avLst/>
          </a:prstGeom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경조금 지원</a:t>
            </a:r>
            <a:endParaRPr kumimoji="0" lang="ko-KR" altLang="en-US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1" name="직사각형 160"/>
          <p:cNvSpPr/>
          <p:nvPr/>
        </p:nvSpPr>
        <p:spPr>
          <a:xfrm>
            <a:off x="6882428" y="3166214"/>
            <a:ext cx="1699746" cy="400111"/>
          </a:xfrm>
          <a:prstGeom prst="rect">
            <a:avLst/>
          </a:prstGeom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결혼</a:t>
            </a:r>
            <a:r>
              <a:rPr kumimoji="0" lang="en-US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출산</a:t>
            </a:r>
            <a:r>
              <a:rPr kumimoji="0" lang="en-US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근조 등 지원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출산장려금 지급</a:t>
            </a:r>
          </a:p>
        </p:txBody>
      </p:sp>
      <p:pic>
        <p:nvPicPr>
          <p:cNvPr id="163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0077" y="4573994"/>
            <a:ext cx="253305" cy="338305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64" name="직사각형 163"/>
          <p:cNvSpPr/>
          <p:nvPr/>
        </p:nvSpPr>
        <p:spPr>
          <a:xfrm>
            <a:off x="1878275" y="4881747"/>
            <a:ext cx="1368946" cy="307777"/>
          </a:xfrm>
          <a:prstGeom prst="rect">
            <a:avLst/>
          </a:prstGeom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휴가 제도</a:t>
            </a:r>
            <a:endParaRPr sz="1600" dirty="0" smtClean="0">
              <a:solidFill>
                <a:schemeClr val="tx2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5" name="직사각형 164"/>
          <p:cNvSpPr/>
          <p:nvPr/>
        </p:nvSpPr>
        <p:spPr>
          <a:xfrm>
            <a:off x="1771864" y="5198746"/>
            <a:ext cx="1619374" cy="400110"/>
          </a:xfrm>
          <a:prstGeom prst="rect">
            <a:avLst/>
          </a:prstGeom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</a:t>
            </a:r>
            <a:r>
              <a:rPr lang="en-US" altLang="ko-KR" sz="1000" dirty="0" smtClean="0">
                <a:solidFill>
                  <a:schemeClr val="bg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일제</a:t>
            </a:r>
            <a:r>
              <a:rPr lang="en-US" altLang="ko-KR" sz="1000" dirty="0" smtClean="0">
                <a:solidFill>
                  <a:schemeClr val="bg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하계휴가 및</a:t>
            </a:r>
            <a:endParaRPr lang="en-US" altLang="ko-KR" sz="1000" dirty="0" smtClean="0">
              <a:solidFill>
                <a:schemeClr val="bg1">
                  <a:lumMod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각종 포상휴가</a:t>
            </a:r>
            <a:endParaRPr sz="1000" dirty="0" smtClean="0">
              <a:solidFill>
                <a:schemeClr val="bg1">
                  <a:lumMod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70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148" y="4703930"/>
            <a:ext cx="321005" cy="184716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71" name="직사각형 170"/>
          <p:cNvSpPr/>
          <p:nvPr/>
        </p:nvSpPr>
        <p:spPr>
          <a:xfrm>
            <a:off x="3821701" y="4881747"/>
            <a:ext cx="1368947" cy="307777"/>
          </a:xfrm>
          <a:prstGeom prst="rect">
            <a:avLst/>
          </a:prstGeom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4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융자제도</a:t>
            </a:r>
            <a:endParaRPr kumimoji="0" lang="ko-KR" altLang="en-US" sz="1600" dirty="0" smtClean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2" name="직사각형 171"/>
          <p:cNvSpPr/>
          <p:nvPr/>
        </p:nvSpPr>
        <p:spPr>
          <a:xfrm>
            <a:off x="3554823" y="5198744"/>
            <a:ext cx="1897326" cy="400110"/>
          </a:xfrm>
          <a:prstGeom prst="rect">
            <a:avLst/>
          </a:prstGeom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000" dirty="0" smtClean="0">
                <a:solidFill>
                  <a:srgbClr val="FFFFFF">
                    <a:lumMod val="50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직원들의 주택구입</a:t>
            </a:r>
            <a:r>
              <a:rPr kumimoji="0" lang="en-US" altLang="ko-KR" sz="1000" dirty="0" smtClean="0">
                <a:solidFill>
                  <a:srgbClr val="FFFFFF">
                    <a:lumMod val="50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kumimoji="0" lang="ko-KR" altLang="en-US" sz="1000" dirty="0" smtClean="0">
                <a:solidFill>
                  <a:srgbClr val="FFFFFF">
                    <a:lumMod val="50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전세자금</a:t>
            </a:r>
            <a:endParaRPr kumimoji="0" lang="en-US" altLang="ko-KR" sz="1000" dirty="0" smtClean="0">
              <a:solidFill>
                <a:srgbClr val="FFFFFF">
                  <a:lumMod val="50000"/>
                </a:srgb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000" dirty="0" smtClean="0">
                <a:solidFill>
                  <a:srgbClr val="FFFFFF">
                    <a:lumMod val="50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및 결혼자금 마련을 위한 지원</a:t>
            </a:r>
          </a:p>
        </p:txBody>
      </p:sp>
      <p:pic>
        <p:nvPicPr>
          <p:cNvPr id="174" name="Picture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750" y="4599019"/>
            <a:ext cx="410235" cy="31541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75" name="직사각형 174"/>
          <p:cNvSpPr/>
          <p:nvPr/>
        </p:nvSpPr>
        <p:spPr>
          <a:xfrm>
            <a:off x="5854779" y="4875642"/>
            <a:ext cx="1368946" cy="307777"/>
          </a:xfrm>
          <a:prstGeom prst="rect">
            <a:avLst/>
          </a:prstGeom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자녀학자금</a:t>
            </a:r>
            <a:endParaRPr sz="1600" dirty="0" smtClean="0">
              <a:solidFill>
                <a:schemeClr val="tx2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6" name="직사각형 175"/>
          <p:cNvSpPr/>
          <p:nvPr/>
        </p:nvSpPr>
        <p:spPr>
          <a:xfrm>
            <a:off x="5748368" y="5192640"/>
            <a:ext cx="1619374" cy="400110"/>
          </a:xfrm>
          <a:prstGeom prst="rect">
            <a:avLst/>
          </a:prstGeom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임직원 자녀의 중</a:t>
            </a:r>
            <a:r>
              <a:rPr lang="en-US" altLang="ko-KR" sz="1000" dirty="0" smtClean="0">
                <a:solidFill>
                  <a:schemeClr val="bg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고등</a:t>
            </a:r>
            <a:endParaRPr lang="en-US" altLang="ko-KR" sz="1000" dirty="0" smtClean="0">
              <a:solidFill>
                <a:schemeClr val="bg1">
                  <a:lumMod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대학교 학자금 지원</a:t>
            </a:r>
            <a:endParaRPr sz="1000" dirty="0" smtClean="0">
              <a:solidFill>
                <a:schemeClr val="bg1">
                  <a:lumMod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1" name="직사각형 180"/>
          <p:cNvSpPr/>
          <p:nvPr/>
        </p:nvSpPr>
        <p:spPr>
          <a:xfrm>
            <a:off x="689740" y="1316184"/>
            <a:ext cx="7830130" cy="540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1"/>
            </a:solidFill>
          </a:ln>
        </p:spPr>
        <p:txBody>
          <a:bodyPr wrap="square" anchor="ctr" anchorCtr="0">
            <a:spAutoFit/>
          </a:bodyPr>
          <a:lstStyle/>
          <a:p>
            <a:pPr algn="ctr" defTabSz="685784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kern="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구성원들의 풍요롭고 행복한 미래를 위한 </a:t>
            </a:r>
            <a:r>
              <a:rPr lang="ko-KR" altLang="en-US" b="1" kern="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복리후생 제도 운영 </a:t>
            </a:r>
            <a:endParaRPr lang="ko-KR" altLang="en-US" b="1" dirty="0">
              <a:solidFill>
                <a:srgbClr val="FF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412915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876" name="Text Box 100"/>
          <p:cNvSpPr txBox="1">
            <a:spLocks noChangeArrowheads="1"/>
          </p:cNvSpPr>
          <p:nvPr/>
        </p:nvSpPr>
        <p:spPr bwMode="auto">
          <a:xfrm>
            <a:off x="160338" y="87933"/>
            <a:ext cx="25923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3806097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/>
            <a:r>
              <a:rPr lang="ko-KR" altLang="en-US" sz="28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채용 전형 소개</a:t>
            </a:r>
            <a:endParaRPr lang="en-US" altLang="ko-KR" sz="2800" i="1" dirty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12" name="그림 11" descr="일진그룹 CI(201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56376" y="135632"/>
            <a:ext cx="981224" cy="398319"/>
          </a:xfrm>
          <a:prstGeom prst="rect">
            <a:avLst/>
          </a:prstGeom>
        </p:spPr>
      </p:pic>
      <p:sp>
        <p:nvSpPr>
          <p:cNvPr id="10" name="TextBox 33"/>
          <p:cNvSpPr txBox="1">
            <a:spLocks noChangeArrowheads="1"/>
          </p:cNvSpPr>
          <p:nvPr/>
        </p:nvSpPr>
        <p:spPr bwMode="auto">
          <a:xfrm>
            <a:off x="571472" y="857232"/>
            <a:ext cx="355711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defTabSz="844083"/>
            <a:r>
              <a:rPr lang="ko-KR" altLang="en-US" sz="2000" b="1" dirty="0">
                <a:solidFill>
                  <a:srgbClr val="5B9BD5">
                    <a:lumMod val="50000"/>
                  </a:srgbClr>
                </a:solidFill>
                <a:effectLst>
                  <a:outerShdw blurRad="50800" dist="50800" dir="5400000" algn="ctr" rotWithShape="0">
                    <a:srgbClr val="E7E6E6">
                      <a:lumMod val="90000"/>
                    </a:srgbClr>
                  </a:outerShdw>
                </a:effectLst>
                <a:latin typeface="맑은 고딕" pitchFamily="50" charset="-127"/>
                <a:ea typeface="맑은 고딕" panose="020B0503020000020004" pitchFamily="50" charset="-127"/>
              </a:rPr>
              <a:t>■             채용 프로세스</a:t>
            </a:r>
          </a:p>
        </p:txBody>
      </p:sp>
      <p:pic>
        <p:nvPicPr>
          <p:cNvPr id="11" name="그림 10" descr="일진그룹 CI(201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61884" y="860576"/>
            <a:ext cx="981224" cy="398319"/>
          </a:xfrm>
          <a:prstGeom prst="rect">
            <a:avLst/>
          </a:prstGeom>
        </p:spPr>
      </p:pic>
      <p:cxnSp>
        <p:nvCxnSpPr>
          <p:cNvPr id="13" name="Straight Connector 14">
            <a:extLst>
              <a:ext uri="{FF2B5EF4-FFF2-40B4-BE49-F238E27FC236}">
                <a16:creationId xmlns:a16="http://schemas.microsoft.com/office/drawing/2014/main" id="{2547D1AC-B0D3-4003-8DB7-89EEF21B67FA}"/>
              </a:ext>
            </a:extLst>
          </p:cNvPr>
          <p:cNvCxnSpPr>
            <a:cxnSpLocks/>
          </p:cNvCxnSpPr>
          <p:nvPr/>
        </p:nvCxnSpPr>
        <p:spPr>
          <a:xfrm>
            <a:off x="744211" y="4071942"/>
            <a:ext cx="7589303" cy="0"/>
          </a:xfrm>
          <a:prstGeom prst="line">
            <a:avLst/>
          </a:prstGeom>
          <a:ln w="127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33"/>
          <p:cNvSpPr txBox="1">
            <a:spLocks noChangeArrowheads="1"/>
          </p:cNvSpPr>
          <p:nvPr/>
        </p:nvSpPr>
        <p:spPr bwMode="auto">
          <a:xfrm>
            <a:off x="571472" y="4321044"/>
            <a:ext cx="312506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defTabSz="844083"/>
            <a:r>
              <a:rPr lang="ko-KR" altLang="en-US" sz="2000" b="1" dirty="0">
                <a:solidFill>
                  <a:srgbClr val="5B9BD5">
                    <a:lumMod val="50000"/>
                  </a:srgbClr>
                </a:solidFill>
                <a:effectLst>
                  <a:outerShdw blurRad="50800" dist="50800" dir="5400000" algn="ctr" rotWithShape="0">
                    <a:srgbClr val="E7E6E6">
                      <a:lumMod val="90000"/>
                    </a:srgbClr>
                  </a:outerShdw>
                </a:effectLst>
                <a:latin typeface="맑은 고딕" pitchFamily="50" charset="-127"/>
                <a:ea typeface="맑은 고딕" panose="020B0503020000020004" pitchFamily="50" charset="-127"/>
              </a:rPr>
              <a:t>■ 지원자격 및 </a:t>
            </a:r>
            <a:r>
              <a:rPr lang="ko-KR" altLang="en-US" sz="2000" b="1" dirty="0" err="1">
                <a:solidFill>
                  <a:srgbClr val="5B9BD5">
                    <a:lumMod val="50000"/>
                  </a:srgbClr>
                </a:solidFill>
                <a:effectLst>
                  <a:outerShdw blurRad="50800" dist="50800" dir="5400000" algn="ctr" rotWithShape="0">
                    <a:srgbClr val="E7E6E6">
                      <a:lumMod val="90000"/>
                    </a:srgbClr>
                  </a:outerShdw>
                </a:effectLst>
                <a:latin typeface="맑은 고딕" pitchFamily="50" charset="-127"/>
                <a:ea typeface="맑은 고딕" panose="020B0503020000020004" pitchFamily="50" charset="-127"/>
              </a:rPr>
              <a:t>우대사항</a:t>
            </a:r>
            <a:endParaRPr lang="ko-KR" altLang="en-US" sz="2000" b="1" dirty="0">
              <a:solidFill>
                <a:srgbClr val="5B9BD5">
                  <a:lumMod val="50000"/>
                </a:srgbClr>
              </a:solidFill>
              <a:effectLst>
                <a:outerShdw blurRad="50800" dist="50800" dir="5400000" algn="ctr" rotWithShape="0">
                  <a:srgbClr val="E7E6E6">
                    <a:lumMod val="90000"/>
                  </a:srgbClr>
                </a:outerShdw>
              </a:effectLst>
              <a:latin typeface="맑은 고딕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888226" y="4789965"/>
            <a:ext cx="744528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algn="l">
              <a:lnSpc>
                <a:spcPct val="150000"/>
              </a:lnSpc>
              <a:buAutoNum type="arabicParenBoth"/>
            </a:pP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4년제 대학(원) 졸업자 및 20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22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졸업 예정자</a:t>
            </a:r>
            <a:endParaRPr lang="en-US" altLang="ko-KR" sz="1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(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단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旣 수료자로 인턴십 및 신입사원 교육 등에 문제가 없을 경우 지원 가능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1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(2)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남자는 </a:t>
            </a:r>
            <a:r>
              <a:rPr lang="ko-KR" altLang="en-US" sz="12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군필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또는 </a:t>
            </a:r>
            <a:r>
              <a:rPr lang="ko-KR" altLang="en-US" sz="12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면제자로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해외여행에 결격사유가 없는 분</a:t>
            </a:r>
            <a:endParaRPr lang="en-US" altLang="ko-KR" sz="1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(3) 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공통 </a:t>
            </a:r>
            <a:r>
              <a:rPr lang="ko-KR" altLang="en-US" sz="12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우대사항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외국어 </a:t>
            </a:r>
            <a:r>
              <a:rPr lang="ko-KR" altLang="en-US" sz="12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능통자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관련 자격증 소지하신 분 및 전공자 우대</a:t>
            </a:r>
            <a:endParaRPr lang="en-US" altLang="ko-KR" sz="1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(4) 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국가보훈대상자 및 장애인은 관련 법령에 의해 우대</a:t>
            </a:r>
            <a:endParaRPr lang="en-US" altLang="ko-KR" sz="1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(5) 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당사는 全 전형 과정 중 성별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연령에 의한 차별을 두고 있지 않음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06F85B46-6EA5-4645-8BB6-AE6D6A52C1BF}"/>
              </a:ext>
            </a:extLst>
          </p:cNvPr>
          <p:cNvGrpSpPr/>
          <p:nvPr/>
        </p:nvGrpSpPr>
        <p:grpSpPr>
          <a:xfrm>
            <a:off x="244762" y="1571612"/>
            <a:ext cx="8626350" cy="1562327"/>
            <a:chOff x="805436" y="1114852"/>
            <a:chExt cx="8217383" cy="1488259"/>
          </a:xfrm>
        </p:grpSpPr>
        <p:sp>
          <p:nvSpPr>
            <p:cNvPr id="17" name="Oval 43">
              <a:extLst>
                <a:ext uri="{FF2B5EF4-FFF2-40B4-BE49-F238E27FC236}">
                  <a16:creationId xmlns:a16="http://schemas.microsoft.com/office/drawing/2014/main" id="{16EAD0AB-F534-47F9-A51D-D37454BBFC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66604" y="1129341"/>
              <a:ext cx="1491394" cy="1473770"/>
            </a:xfrm>
            <a:prstGeom prst="ellipse">
              <a:avLst/>
            </a:prstGeom>
            <a:solidFill>
              <a:srgbClr val="FFFFFF"/>
            </a:solidFill>
            <a:ln w="104775">
              <a:gradFill>
                <a:gsLst>
                  <a:gs pos="55000">
                    <a:srgbClr val="143D8D"/>
                  </a:gs>
                  <a:gs pos="100000">
                    <a:srgbClr val="00ABD6"/>
                  </a:gs>
                </a:gsLst>
                <a:lin ang="2700000" scaled="0"/>
              </a:gradFill>
              <a:round/>
              <a:headEnd/>
              <a:tailEnd/>
            </a:ln>
            <a:effectLst/>
          </p:spPr>
          <p:txBody>
            <a:bodyPr wrap="square" lIns="0" tIns="0" rIns="0" bIns="0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defTabSz="1069930"/>
              <a:endParaRPr lang="ko-KR" altLang="en-US" sz="1890" spc="-105" dirty="0">
                <a:ln>
                  <a:solidFill>
                    <a:srgbClr val="133477">
                      <a:alpha val="0"/>
                    </a:srgbClr>
                  </a:solidFill>
                </a:ln>
                <a:solidFill>
                  <a:srgbClr val="204D92"/>
                </a:solidFill>
                <a:latin typeface="a고딕15" panose="02020600000000000000" pitchFamily="18" charset="-127"/>
                <a:ea typeface="a고딕15" panose="02020600000000000000" pitchFamily="18" charset="-127"/>
              </a:endParaRPr>
            </a:p>
          </p:txBody>
        </p:sp>
        <p:sp>
          <p:nvSpPr>
            <p:cNvPr id="18" name="Oval 43">
              <a:extLst>
                <a:ext uri="{FF2B5EF4-FFF2-40B4-BE49-F238E27FC236}">
                  <a16:creationId xmlns:a16="http://schemas.microsoft.com/office/drawing/2014/main" id="{9EC380D4-0A1B-45AB-99D8-FADAE3BA39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98852" y="1129341"/>
              <a:ext cx="1491394" cy="1473770"/>
            </a:xfrm>
            <a:prstGeom prst="ellipse">
              <a:avLst/>
            </a:prstGeom>
            <a:solidFill>
              <a:srgbClr val="FFFFFF"/>
            </a:solidFill>
            <a:ln w="104775">
              <a:gradFill>
                <a:gsLst>
                  <a:gs pos="55000">
                    <a:srgbClr val="143D8D"/>
                  </a:gs>
                  <a:gs pos="100000">
                    <a:srgbClr val="00ABD6"/>
                  </a:gs>
                </a:gsLst>
                <a:lin ang="2700000" scaled="0"/>
              </a:gradFill>
              <a:round/>
              <a:headEnd/>
              <a:tailEnd/>
            </a:ln>
            <a:effectLst/>
          </p:spPr>
          <p:txBody>
            <a:bodyPr wrap="square" lIns="0" tIns="0" rIns="0" bIns="0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defTabSz="1069930"/>
              <a:endParaRPr lang="ko-KR" altLang="en-US" sz="1890" spc="-105" dirty="0">
                <a:ln>
                  <a:solidFill>
                    <a:srgbClr val="133477">
                      <a:alpha val="0"/>
                    </a:srgbClr>
                  </a:solidFill>
                </a:ln>
                <a:solidFill>
                  <a:srgbClr val="204D92"/>
                </a:solidFill>
                <a:latin typeface="a고딕15" panose="02020600000000000000" pitchFamily="18" charset="-127"/>
                <a:ea typeface="a고딕15" panose="02020600000000000000" pitchFamily="18" charset="-127"/>
              </a:endParaRPr>
            </a:p>
          </p:txBody>
        </p:sp>
        <p:sp>
          <p:nvSpPr>
            <p:cNvPr id="19" name="Oval 43">
              <a:extLst>
                <a:ext uri="{FF2B5EF4-FFF2-40B4-BE49-F238E27FC236}">
                  <a16:creationId xmlns:a16="http://schemas.microsoft.com/office/drawing/2014/main" id="{6EA7800F-1965-4949-A995-B868D2078B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29223" y="1129341"/>
              <a:ext cx="1493596" cy="1473770"/>
            </a:xfrm>
            <a:prstGeom prst="ellipse">
              <a:avLst/>
            </a:prstGeom>
            <a:solidFill>
              <a:srgbClr val="FFFFFF"/>
            </a:solidFill>
            <a:ln w="104775">
              <a:gradFill>
                <a:gsLst>
                  <a:gs pos="55000">
                    <a:srgbClr val="143D8D"/>
                  </a:gs>
                  <a:gs pos="100000">
                    <a:srgbClr val="00ABD6"/>
                  </a:gs>
                </a:gsLst>
                <a:lin ang="2700000" scaled="0"/>
              </a:gradFill>
              <a:round/>
              <a:headEnd/>
              <a:tailEnd/>
            </a:ln>
            <a:effectLst/>
          </p:spPr>
          <p:txBody>
            <a:bodyPr wrap="square" lIns="0" tIns="0" rIns="0" bIns="0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defTabSz="1069930"/>
              <a:endParaRPr lang="ko-KR" altLang="en-US" sz="1890" spc="-105" dirty="0">
                <a:ln>
                  <a:solidFill>
                    <a:srgbClr val="133477">
                      <a:alpha val="0"/>
                    </a:srgbClr>
                  </a:solidFill>
                </a:ln>
                <a:solidFill>
                  <a:srgbClr val="204D92"/>
                </a:solidFill>
                <a:latin typeface="a고딕15" panose="02020600000000000000" pitchFamily="18" charset="-127"/>
                <a:ea typeface="a고딕15" panose="02020600000000000000" pitchFamily="18" charset="-127"/>
              </a:endParaRPr>
            </a:p>
          </p:txBody>
        </p:sp>
        <p:sp>
          <p:nvSpPr>
            <p:cNvPr id="20" name="Oval 43">
              <a:extLst>
                <a:ext uri="{FF2B5EF4-FFF2-40B4-BE49-F238E27FC236}">
                  <a16:creationId xmlns:a16="http://schemas.microsoft.com/office/drawing/2014/main" id="{CF2A02D2-913D-4A48-A0F8-31F409ACFD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5436" y="1114852"/>
              <a:ext cx="1491394" cy="1473770"/>
            </a:xfrm>
            <a:prstGeom prst="ellipse">
              <a:avLst/>
            </a:prstGeom>
            <a:solidFill>
              <a:srgbClr val="FFFFFF"/>
            </a:solidFill>
            <a:ln w="104775">
              <a:gradFill>
                <a:gsLst>
                  <a:gs pos="55000">
                    <a:srgbClr val="143D8D"/>
                  </a:gs>
                  <a:gs pos="100000">
                    <a:srgbClr val="00ABD6"/>
                  </a:gs>
                </a:gsLst>
                <a:lin ang="2700000" scaled="0"/>
              </a:gradFill>
              <a:round/>
              <a:headEnd/>
              <a:tailEnd/>
            </a:ln>
            <a:effectLst/>
          </p:spPr>
          <p:txBody>
            <a:bodyPr wrap="square" lIns="0" tIns="0" rIns="0" bIns="0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defTabSz="1069930">
                <a:defRPr/>
              </a:pPr>
              <a:endParaRPr lang="ko-KR" altLang="en-US" sz="1890" spc="-105" dirty="0">
                <a:ln>
                  <a:solidFill>
                    <a:srgbClr val="133477">
                      <a:alpha val="0"/>
                    </a:srgbClr>
                  </a:solidFill>
                </a:ln>
                <a:solidFill>
                  <a:srgbClr val="204D92"/>
                </a:solidFill>
                <a:latin typeface="a고딕15" panose="02020600000000000000" pitchFamily="18" charset="-127"/>
                <a:ea typeface="a고딕15" panose="02020600000000000000" pitchFamily="18" charset="-127"/>
              </a:endParaRPr>
            </a:p>
          </p:txBody>
        </p:sp>
      </p:grpSp>
      <p:sp>
        <p:nvSpPr>
          <p:cNvPr id="21" name="모서리가 둥근 직사각형 20"/>
          <p:cNvSpPr/>
          <p:nvPr/>
        </p:nvSpPr>
        <p:spPr>
          <a:xfrm>
            <a:off x="475771" y="1777531"/>
            <a:ext cx="1111159" cy="1111159"/>
          </a:xfrm>
          <a:prstGeom prst="roundRect">
            <a:avLst/>
          </a:prstGeom>
          <a:solidFill>
            <a:srgbClr val="025E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673" tIns="44336" rIns="88673" bIns="44336" rtlCol="0" anchor="ctr"/>
          <a:lstStyle/>
          <a:p>
            <a:pPr algn="ctr"/>
            <a:endParaRPr lang="ko-KR" altLang="en-US"/>
          </a:p>
        </p:txBody>
      </p:sp>
      <p:pic>
        <p:nvPicPr>
          <p:cNvPr id="22" name="Picture 2" descr="resume icon에 대한 이미지 검색결과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195" y="1926430"/>
            <a:ext cx="884312" cy="88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모서리가 둥근 직사각형 22"/>
          <p:cNvSpPr/>
          <p:nvPr/>
        </p:nvSpPr>
        <p:spPr>
          <a:xfrm>
            <a:off x="2849088" y="1783851"/>
            <a:ext cx="1111159" cy="1111159"/>
          </a:xfrm>
          <a:prstGeom prst="roundRect">
            <a:avLst/>
          </a:prstGeom>
          <a:solidFill>
            <a:srgbClr val="025E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673" tIns="44336" rIns="88673" bIns="44336" rtlCol="0" anchor="ctr"/>
          <a:lstStyle/>
          <a:p>
            <a:pPr algn="ctr"/>
            <a:endParaRPr lang="ko-KR" altLang="en-US"/>
          </a:p>
        </p:txBody>
      </p:sp>
      <p:pic>
        <p:nvPicPr>
          <p:cNvPr id="24" name="Picture 4" descr="관련 이미지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2527" y="1927287"/>
            <a:ext cx="824282" cy="824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모서리가 둥근 직사각형 24"/>
          <p:cNvSpPr/>
          <p:nvPr/>
        </p:nvSpPr>
        <p:spPr>
          <a:xfrm>
            <a:off x="5189216" y="1797145"/>
            <a:ext cx="1111159" cy="1111159"/>
          </a:xfrm>
          <a:prstGeom prst="roundRect">
            <a:avLst/>
          </a:prstGeom>
          <a:solidFill>
            <a:srgbClr val="025E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673" tIns="44336" rIns="88673" bIns="44336" rtlCol="0" anchor="ctr"/>
          <a:lstStyle/>
          <a:p>
            <a:pPr algn="ctr"/>
            <a:endParaRPr lang="ko-KR" altLang="en-US"/>
          </a:p>
        </p:txBody>
      </p:sp>
      <p:pic>
        <p:nvPicPr>
          <p:cNvPr id="26" name="Picture 6" descr="recruitment icon에 대한 이미지 검색결과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1111" y="2039071"/>
            <a:ext cx="947372" cy="69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모서리가 둥근 직사각형 26"/>
          <p:cNvSpPr/>
          <p:nvPr/>
        </p:nvSpPr>
        <p:spPr>
          <a:xfrm>
            <a:off x="7540687" y="1805597"/>
            <a:ext cx="1111159" cy="1111159"/>
          </a:xfrm>
          <a:prstGeom prst="roundRect">
            <a:avLst/>
          </a:prstGeom>
          <a:solidFill>
            <a:srgbClr val="025E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673" tIns="44336" rIns="88673" bIns="44336" rtlCol="0" anchor="ctr"/>
          <a:lstStyle/>
          <a:p>
            <a:pPr algn="ctr"/>
            <a:endParaRPr lang="ko-KR" altLang="en-US"/>
          </a:p>
        </p:txBody>
      </p:sp>
      <p:pic>
        <p:nvPicPr>
          <p:cNvPr id="28" name="Picture 10" descr="recruitment icon에 대한 이미지 검색결과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13" y="1861224"/>
            <a:ext cx="999905" cy="999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직사각형 28"/>
          <p:cNvSpPr/>
          <p:nvPr/>
        </p:nvSpPr>
        <p:spPr>
          <a:xfrm>
            <a:off x="449363" y="3516791"/>
            <a:ext cx="1111159" cy="327012"/>
          </a:xfrm>
          <a:prstGeom prst="rect">
            <a:avLst/>
          </a:prstGeom>
          <a:noFill/>
        </p:spPr>
        <p:txBody>
          <a:bodyPr wrap="square" lIns="0" tIns="44336" rIns="0" bIns="44336">
            <a:spAutoFit/>
          </a:bodyPr>
          <a:lstStyle/>
          <a:p>
            <a:pPr algn="ctr"/>
            <a:r>
              <a:rPr lang="ko-KR" altLang="en-US" sz="1470" dirty="0">
                <a:solidFill>
                  <a:srgbClr val="F7941D"/>
                </a:solidFill>
                <a:latin typeface="a고딕16" panose="02020600000000000000" pitchFamily="18" charset="-127"/>
                <a:ea typeface="a고딕16" panose="02020600000000000000" pitchFamily="18" charset="-127"/>
              </a:rPr>
              <a:t>지원서 접수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2860236" y="3515828"/>
            <a:ext cx="1111159" cy="327012"/>
          </a:xfrm>
          <a:prstGeom prst="rect">
            <a:avLst/>
          </a:prstGeom>
          <a:noFill/>
        </p:spPr>
        <p:txBody>
          <a:bodyPr wrap="square" lIns="0" tIns="44336" rIns="0" bIns="44336">
            <a:spAutoFit/>
          </a:bodyPr>
          <a:lstStyle/>
          <a:p>
            <a:pPr algn="ctr"/>
            <a:r>
              <a:rPr lang="ko-KR" altLang="en-US" sz="1470" dirty="0" smtClean="0">
                <a:solidFill>
                  <a:srgbClr val="F7941D"/>
                </a:solidFill>
                <a:latin typeface="a고딕16" panose="02020600000000000000" pitchFamily="18" charset="-127"/>
                <a:ea typeface="a고딕16" panose="02020600000000000000" pitchFamily="18" charset="-127"/>
              </a:rPr>
              <a:t>면접전형 </a:t>
            </a:r>
            <a:r>
              <a:rPr lang="en-US" altLang="ko-KR" sz="1470" dirty="0" smtClean="0">
                <a:solidFill>
                  <a:srgbClr val="F7941D"/>
                </a:solidFill>
                <a:latin typeface="a고딕16" panose="02020600000000000000" pitchFamily="18" charset="-127"/>
                <a:ea typeface="a고딕16" panose="02020600000000000000" pitchFamily="18" charset="-127"/>
              </a:rPr>
              <a:t>1</a:t>
            </a:r>
            <a:r>
              <a:rPr lang="ko-KR" altLang="en-US" sz="1470" dirty="0" smtClean="0">
                <a:solidFill>
                  <a:srgbClr val="F7941D"/>
                </a:solidFill>
                <a:latin typeface="a고딕16" panose="02020600000000000000" pitchFamily="18" charset="-127"/>
                <a:ea typeface="a고딕16" panose="02020600000000000000" pitchFamily="18" charset="-127"/>
              </a:rPr>
              <a:t>차</a:t>
            </a:r>
            <a:endParaRPr lang="ko-KR" altLang="en-US" sz="1470" dirty="0">
              <a:solidFill>
                <a:srgbClr val="F7941D"/>
              </a:solidFill>
              <a:latin typeface="a고딕16" panose="02020600000000000000" pitchFamily="18" charset="-127"/>
              <a:ea typeface="a고딕16" panose="02020600000000000000" pitchFamily="18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4895091" y="3515828"/>
            <a:ext cx="1632335" cy="327012"/>
          </a:xfrm>
          <a:prstGeom prst="rect">
            <a:avLst/>
          </a:prstGeom>
          <a:noFill/>
        </p:spPr>
        <p:txBody>
          <a:bodyPr wrap="square" lIns="0" tIns="44336" rIns="0" bIns="44336">
            <a:spAutoFit/>
          </a:bodyPr>
          <a:lstStyle/>
          <a:p>
            <a:pPr algn="ctr"/>
            <a:r>
              <a:rPr lang="ko-KR" altLang="en-US" sz="1470" dirty="0" smtClean="0">
                <a:solidFill>
                  <a:srgbClr val="F7941D"/>
                </a:solidFill>
                <a:latin typeface="a고딕16" panose="02020600000000000000" pitchFamily="18" charset="-127"/>
                <a:ea typeface="a고딕16" panose="02020600000000000000" pitchFamily="18" charset="-127"/>
              </a:rPr>
              <a:t>면접전형</a:t>
            </a:r>
            <a:r>
              <a:rPr lang="en-US" altLang="ko-KR" sz="1470" dirty="0">
                <a:solidFill>
                  <a:srgbClr val="F7941D"/>
                </a:solidFill>
                <a:latin typeface="a고딕16" panose="02020600000000000000" pitchFamily="18" charset="-127"/>
                <a:ea typeface="a고딕16" panose="02020600000000000000" pitchFamily="18" charset="-127"/>
              </a:rPr>
              <a:t> </a:t>
            </a:r>
            <a:r>
              <a:rPr lang="en-US" altLang="ko-KR" sz="1470" dirty="0" smtClean="0">
                <a:solidFill>
                  <a:srgbClr val="F7941D"/>
                </a:solidFill>
                <a:latin typeface="a고딕16" panose="02020600000000000000" pitchFamily="18" charset="-127"/>
                <a:ea typeface="a고딕16" panose="02020600000000000000" pitchFamily="18" charset="-127"/>
              </a:rPr>
              <a:t>2</a:t>
            </a:r>
            <a:r>
              <a:rPr lang="ko-KR" altLang="en-US" sz="1470" dirty="0" smtClean="0">
                <a:solidFill>
                  <a:srgbClr val="F7941D"/>
                </a:solidFill>
                <a:latin typeface="a고딕16" panose="02020600000000000000" pitchFamily="18" charset="-127"/>
                <a:ea typeface="a고딕16" panose="02020600000000000000" pitchFamily="18" charset="-127"/>
              </a:rPr>
              <a:t>차</a:t>
            </a:r>
            <a:endParaRPr lang="ko-KR" altLang="en-US" sz="1470" dirty="0">
              <a:solidFill>
                <a:srgbClr val="F7941D"/>
              </a:solidFill>
              <a:latin typeface="a고딕16" panose="02020600000000000000" pitchFamily="18" charset="-127"/>
              <a:ea typeface="a고딕16" panose="02020600000000000000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7591207" y="3515828"/>
            <a:ext cx="1111159" cy="327012"/>
          </a:xfrm>
          <a:prstGeom prst="rect">
            <a:avLst/>
          </a:prstGeom>
          <a:noFill/>
        </p:spPr>
        <p:txBody>
          <a:bodyPr wrap="square" lIns="0" tIns="44336" rIns="0" bIns="44336">
            <a:spAutoFit/>
          </a:bodyPr>
          <a:lstStyle/>
          <a:p>
            <a:pPr algn="ctr"/>
            <a:r>
              <a:rPr lang="ko-KR" altLang="en-US" sz="1470" dirty="0">
                <a:solidFill>
                  <a:srgbClr val="F7941D"/>
                </a:solidFill>
                <a:latin typeface="a고딕16" panose="02020600000000000000" pitchFamily="18" charset="-127"/>
                <a:ea typeface="a고딕16" panose="02020600000000000000" pitchFamily="18" charset="-127"/>
              </a:rPr>
              <a:t>입사</a:t>
            </a:r>
          </a:p>
        </p:txBody>
      </p:sp>
      <p:sp>
        <p:nvSpPr>
          <p:cNvPr id="33" name="L 도형 32">
            <a:extLst>
              <a:ext uri="{FF2B5EF4-FFF2-40B4-BE49-F238E27FC236}">
                <a16:creationId xmlns:a16="http://schemas.microsoft.com/office/drawing/2014/main" id="{A6F71AAD-CA9A-4C2B-B2B0-B833EC69C7AE}"/>
              </a:ext>
            </a:extLst>
          </p:cNvPr>
          <p:cNvSpPr/>
          <p:nvPr/>
        </p:nvSpPr>
        <p:spPr bwMode="auto">
          <a:xfrm rot="13663298">
            <a:off x="2015413" y="2166326"/>
            <a:ext cx="387911" cy="387911"/>
          </a:xfrm>
          <a:prstGeom prst="corner">
            <a:avLst>
              <a:gd name="adj1" fmla="val 20108"/>
              <a:gd name="adj2" fmla="val 20923"/>
            </a:avLst>
          </a:prstGeom>
          <a:solidFill>
            <a:srgbClr val="F7941D">
              <a:alpha val="8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4" name="L 도형 33">
            <a:extLst>
              <a:ext uri="{FF2B5EF4-FFF2-40B4-BE49-F238E27FC236}">
                <a16:creationId xmlns:a16="http://schemas.microsoft.com/office/drawing/2014/main" id="{C3773F16-3670-445E-B2EF-7CAB475E29EB}"/>
              </a:ext>
            </a:extLst>
          </p:cNvPr>
          <p:cNvSpPr/>
          <p:nvPr/>
        </p:nvSpPr>
        <p:spPr bwMode="auto">
          <a:xfrm rot="13663298">
            <a:off x="1755595" y="2152927"/>
            <a:ext cx="387911" cy="387911"/>
          </a:xfrm>
          <a:prstGeom prst="corner">
            <a:avLst>
              <a:gd name="adj1" fmla="val 20108"/>
              <a:gd name="adj2" fmla="val 20923"/>
            </a:avLst>
          </a:prstGeom>
          <a:solidFill>
            <a:srgbClr val="F7941D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35" name="L 도형 34">
            <a:extLst>
              <a:ext uri="{FF2B5EF4-FFF2-40B4-BE49-F238E27FC236}">
                <a16:creationId xmlns:a16="http://schemas.microsoft.com/office/drawing/2014/main" id="{029F9C0A-A2E9-4CE0-804D-386B120B3EDA}"/>
              </a:ext>
            </a:extLst>
          </p:cNvPr>
          <p:cNvSpPr/>
          <p:nvPr/>
        </p:nvSpPr>
        <p:spPr bwMode="auto">
          <a:xfrm rot="13663298">
            <a:off x="4385056" y="2166327"/>
            <a:ext cx="387911" cy="387911"/>
          </a:xfrm>
          <a:prstGeom prst="corner">
            <a:avLst>
              <a:gd name="adj1" fmla="val 20108"/>
              <a:gd name="adj2" fmla="val 20923"/>
            </a:avLst>
          </a:prstGeom>
          <a:solidFill>
            <a:srgbClr val="F7941D">
              <a:alpha val="8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6" name="L 도형 35">
            <a:extLst>
              <a:ext uri="{FF2B5EF4-FFF2-40B4-BE49-F238E27FC236}">
                <a16:creationId xmlns:a16="http://schemas.microsoft.com/office/drawing/2014/main" id="{37F347EE-CDC4-486A-A812-00E5CB0C428F}"/>
              </a:ext>
            </a:extLst>
          </p:cNvPr>
          <p:cNvSpPr/>
          <p:nvPr/>
        </p:nvSpPr>
        <p:spPr bwMode="auto">
          <a:xfrm rot="13663298">
            <a:off x="4125238" y="2152928"/>
            <a:ext cx="387911" cy="387911"/>
          </a:xfrm>
          <a:prstGeom prst="corner">
            <a:avLst>
              <a:gd name="adj1" fmla="val 20108"/>
              <a:gd name="adj2" fmla="val 20923"/>
            </a:avLst>
          </a:prstGeom>
          <a:solidFill>
            <a:srgbClr val="F7941D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37" name="L 도형 36">
            <a:extLst>
              <a:ext uri="{FF2B5EF4-FFF2-40B4-BE49-F238E27FC236}">
                <a16:creationId xmlns:a16="http://schemas.microsoft.com/office/drawing/2014/main" id="{B15D9B02-4DDC-47A7-9158-843A111CA7B6}"/>
              </a:ext>
            </a:extLst>
          </p:cNvPr>
          <p:cNvSpPr/>
          <p:nvPr/>
        </p:nvSpPr>
        <p:spPr bwMode="auto">
          <a:xfrm rot="13663298">
            <a:off x="6716268" y="2166327"/>
            <a:ext cx="387911" cy="387911"/>
          </a:xfrm>
          <a:prstGeom prst="corner">
            <a:avLst>
              <a:gd name="adj1" fmla="val 20108"/>
              <a:gd name="adj2" fmla="val 20923"/>
            </a:avLst>
          </a:prstGeom>
          <a:solidFill>
            <a:srgbClr val="F7941D">
              <a:alpha val="8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8" name="L 도형 37">
            <a:extLst>
              <a:ext uri="{FF2B5EF4-FFF2-40B4-BE49-F238E27FC236}">
                <a16:creationId xmlns:a16="http://schemas.microsoft.com/office/drawing/2014/main" id="{9BAF7E57-F457-4C2E-BE45-8E178287A17F}"/>
              </a:ext>
            </a:extLst>
          </p:cNvPr>
          <p:cNvSpPr/>
          <p:nvPr/>
        </p:nvSpPr>
        <p:spPr bwMode="auto">
          <a:xfrm rot="13663298">
            <a:off x="6456450" y="2152928"/>
            <a:ext cx="387911" cy="387911"/>
          </a:xfrm>
          <a:prstGeom prst="corner">
            <a:avLst>
              <a:gd name="adj1" fmla="val 20108"/>
              <a:gd name="adj2" fmla="val 20923"/>
            </a:avLst>
          </a:prstGeom>
          <a:solidFill>
            <a:srgbClr val="F7941D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40" name="모서리가 둥근 직사각형 39"/>
          <p:cNvSpPr/>
          <p:nvPr/>
        </p:nvSpPr>
        <p:spPr>
          <a:xfrm>
            <a:off x="2873577" y="1797145"/>
            <a:ext cx="1111159" cy="1111159"/>
          </a:xfrm>
          <a:prstGeom prst="roundRect">
            <a:avLst/>
          </a:prstGeom>
          <a:solidFill>
            <a:srgbClr val="025E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673" tIns="44336" rIns="88673" bIns="44336" rtlCol="0" anchor="ctr"/>
          <a:lstStyle/>
          <a:p>
            <a:pPr algn="ctr"/>
            <a:endParaRPr lang="ko-KR" altLang="en-US"/>
          </a:p>
        </p:txBody>
      </p:sp>
      <p:pic>
        <p:nvPicPr>
          <p:cNvPr id="41" name="Picture 6" descr="recruitment icon에 대한 이미지 검색결과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5472" y="2039071"/>
            <a:ext cx="947372" cy="69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023272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100"/>
          <p:cNvSpPr txBox="1">
            <a:spLocks noChangeArrowheads="1"/>
          </p:cNvSpPr>
          <p:nvPr/>
        </p:nvSpPr>
        <p:spPr bwMode="auto">
          <a:xfrm>
            <a:off x="150424" y="87272"/>
            <a:ext cx="46442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3806097" algn="ctr" rotWithShape="0">
              <a:sysClr val="windowText" lastClr="000000"/>
            </a:outerShdw>
          </a:effectLst>
        </p:spPr>
        <p:txBody>
          <a:bodyPr wrap="none">
            <a:spAutoFit/>
          </a:bodyPr>
          <a:lstStyle/>
          <a:p>
            <a:pPr algn="l" defTabSz="774222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800" kern="0" dirty="0" smtClean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모집분야 </a:t>
            </a:r>
            <a:r>
              <a:rPr kumimoji="0" lang="ko-KR" altLang="en-US" sz="28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및 </a:t>
            </a:r>
            <a:r>
              <a:rPr kumimoji="0" lang="ko-KR" altLang="en-US" sz="2800" kern="0" dirty="0" smtClean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지원자격</a:t>
            </a:r>
            <a:r>
              <a:rPr kumimoji="0" lang="en-US" altLang="ko-KR" sz="2800" kern="0" dirty="0" smtClean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kumimoji="0" lang="ko-KR" altLang="en-US" sz="2800" kern="0" dirty="0" smtClean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예시</a:t>
            </a:r>
            <a:r>
              <a:rPr kumimoji="0" lang="en-US" altLang="ko-KR" sz="2800" kern="0" dirty="0" smtClean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kumimoji="0" lang="en-US" altLang="ko-KR" sz="2800" i="1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791976" y="756317"/>
            <a:ext cx="1403760" cy="342136"/>
            <a:chOff x="-1692696" y="3175621"/>
            <a:chExt cx="1008112" cy="262578"/>
          </a:xfrm>
        </p:grpSpPr>
        <p:sp>
          <p:nvSpPr>
            <p:cNvPr id="8" name="직사각형 7"/>
            <p:cNvSpPr/>
            <p:nvPr/>
          </p:nvSpPr>
          <p:spPr>
            <a:xfrm>
              <a:off x="-1692696" y="3222174"/>
              <a:ext cx="45719" cy="216025"/>
            </a:xfrm>
            <a:prstGeom prst="rect">
              <a:avLst/>
            </a:prstGeom>
            <a:solidFill>
              <a:srgbClr val="025EA9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715198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101" kern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-1646977" y="3175621"/>
              <a:ext cx="962393" cy="2008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 defTabSz="715198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101" b="1" kern="0" dirty="0">
                  <a:gradFill>
                    <a:gsLst>
                      <a:gs pos="100000">
                        <a:srgbClr val="025EA9"/>
                      </a:gs>
                      <a:gs pos="100000">
                        <a:prstClr val="black"/>
                      </a:gs>
                    </a:gsLst>
                    <a:lin ang="5400000" scaled="0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대졸 </a:t>
              </a:r>
              <a:r>
                <a:rPr kumimoji="0" lang="ko-KR" altLang="en-US" sz="1101" b="1" kern="0" dirty="0" smtClean="0">
                  <a:gradFill>
                    <a:gsLst>
                      <a:gs pos="100000">
                        <a:srgbClr val="025EA9"/>
                      </a:gs>
                      <a:gs pos="100000">
                        <a:prstClr val="black"/>
                      </a:gs>
                    </a:gsLst>
                    <a:lin ang="5400000" scaled="0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신입 </a:t>
              </a:r>
              <a:r>
                <a:rPr kumimoji="0" lang="en-US" altLang="ko-KR" sz="1101" b="1" kern="0" dirty="0" smtClean="0">
                  <a:gradFill>
                    <a:gsLst>
                      <a:gs pos="100000">
                        <a:srgbClr val="025EA9"/>
                      </a:gs>
                      <a:gs pos="100000">
                        <a:prstClr val="black"/>
                      </a:gs>
                    </a:gsLst>
                    <a:lin ang="5400000" scaled="0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 </a:t>
              </a:r>
              <a:r>
                <a:rPr kumimoji="0" lang="ko-KR" altLang="en-US" sz="1101" b="1" kern="0" dirty="0" smtClean="0">
                  <a:gradFill>
                    <a:gsLst>
                      <a:gs pos="100000">
                        <a:srgbClr val="025EA9"/>
                      </a:gs>
                      <a:gs pos="100000">
                        <a:prstClr val="black"/>
                      </a:gs>
                    </a:gsLst>
                    <a:lin ang="5400000" scaled="0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경력 </a:t>
              </a:r>
              <a:endParaRPr kumimoji="0" lang="ko-KR" altLang="en-US" sz="1101" b="1" kern="0" dirty="0">
                <a:gradFill>
                  <a:gsLst>
                    <a:gs pos="100000">
                      <a:srgbClr val="025EA9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pic>
        <p:nvPicPr>
          <p:cNvPr id="12" name="그림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758" y="1098453"/>
            <a:ext cx="7229034" cy="5570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81207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876" name="Text Box 100"/>
          <p:cNvSpPr txBox="1">
            <a:spLocks noChangeArrowheads="1"/>
          </p:cNvSpPr>
          <p:nvPr/>
        </p:nvSpPr>
        <p:spPr bwMode="auto">
          <a:xfrm>
            <a:off x="160338" y="87933"/>
            <a:ext cx="35446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3806097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/>
            <a:r>
              <a:rPr lang="ko-KR" altLang="en-US" sz="28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주요 채용 </a:t>
            </a:r>
            <a:r>
              <a:rPr lang="en-US" altLang="ko-KR" sz="28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Point </a:t>
            </a:r>
            <a:r>
              <a:rPr lang="ko-KR" altLang="en-US" sz="28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정리</a:t>
            </a:r>
            <a:endParaRPr lang="en-US" altLang="ko-KR" sz="2800" dirty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12" name="그림 11" descr="일진그룹 CI(201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56376" y="135632"/>
            <a:ext cx="981224" cy="398319"/>
          </a:xfrm>
          <a:prstGeom prst="rect">
            <a:avLst/>
          </a:prstGeom>
        </p:spPr>
      </p:pic>
      <p:sp>
        <p:nvSpPr>
          <p:cNvPr id="4" name="직사각형 3"/>
          <p:cNvSpPr>
            <a:spLocks/>
          </p:cNvSpPr>
          <p:nvPr/>
        </p:nvSpPr>
        <p:spPr>
          <a:xfrm>
            <a:off x="1000100" y="1142984"/>
            <a:ext cx="7145510" cy="5072098"/>
          </a:xfrm>
          <a:prstGeom prst="rect">
            <a:avLst/>
          </a:prstGeom>
          <a:noFill/>
          <a:ln w="12700" cap="flat" cmpd="sng" algn="ctr">
            <a:solidFill>
              <a:srgbClr val="0070C0"/>
            </a:solidFill>
            <a:prstDash val="solid"/>
            <a:miter lim="800000"/>
          </a:ln>
          <a:effectLst/>
        </p:spPr>
        <p:txBody>
          <a:bodyPr rot="0" vert="horz" wrap="square" lIns="108000" tIns="0" rIns="0" bIns="0" numCol="1" spcCol="0" rtlCol="0" anchor="ctr" anchorCtr="0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나눔바른고딕"/>
              <a:ea typeface="나눔바른고딕"/>
              <a:cs typeface="+mn-cs"/>
            </a:endParaRPr>
          </a:p>
        </p:txBody>
      </p:sp>
      <p:sp>
        <p:nvSpPr>
          <p:cNvPr id="6" name="Google Shape;210;p14"/>
          <p:cNvSpPr>
            <a:spLocks/>
          </p:cNvSpPr>
          <p:nvPr/>
        </p:nvSpPr>
        <p:spPr>
          <a:xfrm>
            <a:off x="1288132" y="1509714"/>
            <a:ext cx="6571726" cy="544836"/>
          </a:xfrm>
          <a:prstGeom prst="rect">
            <a:avLst/>
          </a:prstGeom>
          <a:solidFill>
            <a:schemeClr val="bg1">
              <a:lumMod val="50000"/>
            </a:schemeClr>
          </a:solidFill>
          <a:ln w="0">
            <a:noFill/>
          </a:ln>
        </p:spPr>
        <p:txBody>
          <a:bodyPr rot="0" vert="horz" wrap="square" lIns="48000" tIns="48000" rIns="48000" bIns="48000" numCol="1" spcCol="0" rtlCol="0" anchor="ctr" anchorCtr="0">
            <a:prstTxWarp prst="textNoShape">
              <a:avLst/>
            </a:prstTxWarp>
            <a:noAutofit/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-100" normalizeH="0" baseline="0" noProof="0" dirty="0" smtClean="0">
                <a:ln>
                  <a:solidFill>
                    <a:srgbClr val="FFFFFF">
                      <a:alpha val="0"/>
                      <a:lumMod val="75000"/>
                    </a:srgbClr>
                  </a:solidFill>
                </a:ln>
                <a:solidFill>
                  <a:srgbClr val="FFFF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뉴티맥스고딕 CJK"/>
                <a:sym typeface="Malgun Gothic"/>
              </a:rPr>
              <a:t>실질적인 직무 역량</a:t>
            </a:r>
            <a:r>
              <a:rPr kumimoji="0" lang="ko-KR" altLang="en-US" sz="1600" b="1" i="0" u="none" strike="noStrike" kern="0" cap="none" spc="-100" normalizeH="0" noProof="0" dirty="0" smtClean="0">
                <a:ln>
                  <a:solidFill>
                    <a:srgbClr val="FFFFFF">
                      <a:alpha val="0"/>
                      <a:lumMod val="75000"/>
                    </a:srgbClr>
                  </a:solidFill>
                </a:ln>
                <a:solidFill>
                  <a:srgbClr val="FFFF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뉴티맥스고딕 CJK"/>
                <a:sym typeface="Malgun Gothic"/>
              </a:rPr>
              <a:t> 준비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Google Shape;210;p14"/>
          <p:cNvSpPr>
            <a:spLocks/>
          </p:cNvSpPr>
          <p:nvPr/>
        </p:nvSpPr>
        <p:spPr>
          <a:xfrm>
            <a:off x="1288132" y="3081970"/>
            <a:ext cx="6571726" cy="544836"/>
          </a:xfrm>
          <a:prstGeom prst="rect">
            <a:avLst/>
          </a:prstGeom>
          <a:solidFill>
            <a:schemeClr val="bg1">
              <a:lumMod val="50000"/>
            </a:schemeClr>
          </a:solidFill>
          <a:ln w="0">
            <a:noFill/>
          </a:ln>
        </p:spPr>
        <p:txBody>
          <a:bodyPr rot="0" vert="horz" wrap="square" lIns="48000" tIns="48000" rIns="48000" bIns="48000" numCol="1" spcCol="0" rtlCol="0" anchor="ctr" anchorCtr="0">
            <a:prstTxWarp prst="textNoShape">
              <a:avLst/>
            </a:prstTxWarp>
            <a:noAutofit/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-100" normalizeH="0" baseline="0" noProof="0" dirty="0" smtClean="0">
                <a:ln>
                  <a:solidFill>
                    <a:srgbClr val="FFFFFF">
                      <a:alpha val="0"/>
                      <a:lumMod val="75000"/>
                    </a:srgbClr>
                  </a:solidFill>
                </a:ln>
                <a:solidFill>
                  <a:srgbClr val="FFFF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뉴티맥스고딕 CJK"/>
                <a:sym typeface="Malgun Gothic"/>
              </a:rPr>
              <a:t>기업 특징 및 채용 </a:t>
            </a:r>
            <a:r>
              <a:rPr kumimoji="0" lang="ko-KR" altLang="en-US" sz="1600" b="1" i="0" u="none" strike="noStrike" kern="0" cap="none" spc="-100" normalizeH="0" baseline="0" noProof="0" dirty="0" err="1" smtClean="0">
                <a:ln>
                  <a:solidFill>
                    <a:srgbClr val="FFFFFF">
                      <a:alpha val="0"/>
                      <a:lumMod val="75000"/>
                    </a:srgbClr>
                  </a:solidFill>
                </a:ln>
                <a:solidFill>
                  <a:srgbClr val="FFFF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뉴티맥스고딕 CJK"/>
                <a:sym typeface="Malgun Gothic"/>
              </a:rPr>
              <a:t>트렌드</a:t>
            </a:r>
            <a:r>
              <a:rPr kumimoji="0" lang="ko-KR" altLang="en-US" sz="1600" b="1" i="0" u="none" strike="noStrike" kern="0" cap="none" spc="-100" normalizeH="0" baseline="0" noProof="0" dirty="0" smtClean="0">
                <a:ln>
                  <a:solidFill>
                    <a:srgbClr val="FFFFFF">
                      <a:alpha val="0"/>
                      <a:lumMod val="75000"/>
                    </a:srgbClr>
                  </a:solidFill>
                </a:ln>
                <a:solidFill>
                  <a:srgbClr val="FFFF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뉴티맥스고딕 CJK"/>
                <a:sym typeface="Malgun Gothic"/>
              </a:rPr>
              <a:t> 파악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Google Shape;210;p14"/>
          <p:cNvSpPr>
            <a:spLocks/>
          </p:cNvSpPr>
          <p:nvPr/>
        </p:nvSpPr>
        <p:spPr>
          <a:xfrm>
            <a:off x="1288132" y="4678080"/>
            <a:ext cx="6571726" cy="544836"/>
          </a:xfrm>
          <a:prstGeom prst="rect">
            <a:avLst/>
          </a:prstGeom>
          <a:solidFill>
            <a:schemeClr val="bg1">
              <a:lumMod val="50000"/>
            </a:schemeClr>
          </a:solidFill>
          <a:ln w="0">
            <a:noFill/>
          </a:ln>
        </p:spPr>
        <p:txBody>
          <a:bodyPr rot="0" vert="horz" wrap="square" lIns="48000" tIns="48000" rIns="48000" bIns="48000" numCol="1" spcCol="0" rtlCol="0" anchor="ctr" anchorCtr="0">
            <a:prstTxWarp prst="textNoShape">
              <a:avLst/>
            </a:prstTxWarp>
            <a:noAutofit/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-100" normalizeH="0" baseline="0" noProof="0" dirty="0" smtClean="0">
                <a:ln>
                  <a:solidFill>
                    <a:srgbClr val="FFFFFF">
                      <a:alpha val="0"/>
                      <a:lumMod val="75000"/>
                    </a:srgbClr>
                  </a:solidFill>
                </a:ln>
                <a:solidFill>
                  <a:srgbClr val="FFFF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뉴티맥스고딕 CJK"/>
                <a:sym typeface="Malgun Gothic"/>
              </a:rPr>
              <a:t>적극적 자세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CustomShape 6"/>
          <p:cNvSpPr>
            <a:spLocks/>
          </p:cNvSpPr>
          <p:nvPr/>
        </p:nvSpPr>
        <p:spPr>
          <a:xfrm>
            <a:off x="1285852" y="2081838"/>
            <a:ext cx="6572296" cy="642942"/>
          </a:xfrm>
          <a:prstGeom prst="roundRect">
            <a:avLst>
              <a:gd name="adj" fmla="val 9872"/>
            </a:avLst>
          </a:prstGeom>
          <a:noFill/>
          <a:ln w="0">
            <a:noFill/>
          </a:ln>
          <a:effectLst/>
        </p:spPr>
        <p:txBody>
          <a:bodyPr rot="0" vert="horz" wrap="square" lIns="0" tIns="46800" rIns="0" bIns="46800" numCol="1" spcCol="0" rtlCol="0" anchor="ctr" anchorCtr="0">
            <a:prstTxWarp prst="textNoShape">
              <a:avLst/>
            </a:prstTxWarp>
            <a:noAutofit/>
          </a:bodyPr>
          <a:lstStyle/>
          <a:p>
            <a:pPr marL="171450" marR="0" lvl="0" indent="-171450" algn="l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b="0" i="0" u="none" strike="noStrike" kern="0" cap="none" spc="-1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직무연계경험의 이해와 실행 </a:t>
            </a:r>
            <a:r>
              <a:rPr kumimoji="0" lang="en-US" altLang="ko-KR" sz="1200" b="0" i="0" u="none" strike="noStrike" kern="0" cap="none" spc="-1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200" b="0" i="0" u="none" strike="noStrike" kern="0" cap="none" spc="-1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쉬운것부터</a:t>
            </a:r>
            <a:r>
              <a:rPr kumimoji="0" lang="en-US" altLang="ko-KR" sz="1200" b="0" i="0" u="none" strike="noStrike" kern="0" cap="none" spc="-1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특별함</a:t>
            </a:r>
            <a:r>
              <a:rPr kumimoji="0" lang="en-US" altLang="ko-KR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일관성</a:t>
            </a:r>
            <a:r>
              <a:rPr kumimoji="0" lang="en-US" altLang="ko-KR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) – </a:t>
            </a:r>
            <a:r>
              <a:rPr kumimoji="0" lang="ko-KR" altLang="en-US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직무 연관 활동</a:t>
            </a:r>
            <a:r>
              <a:rPr kumimoji="0" lang="en-US" altLang="ko-KR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kumimoji="0" lang="ko-KR" altLang="en-US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경험</a:t>
            </a:r>
            <a:endParaRPr kumimoji="0" lang="en-US" altLang="ko-KR" sz="1200" kern="0" spc="-1" dirty="0" smtClean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marR="0" lvl="0" indent="-171450" algn="l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실제 원하는 역량은 무엇인가</a:t>
            </a:r>
            <a:r>
              <a:rPr kumimoji="0" lang="en-US" altLang="ko-KR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? (</a:t>
            </a:r>
            <a:r>
              <a:rPr kumimoji="0" lang="ko-KR" altLang="en-US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기초지식</a:t>
            </a:r>
            <a:r>
              <a:rPr kumimoji="0" lang="en-US" altLang="ko-KR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관련 용어</a:t>
            </a:r>
            <a:r>
              <a:rPr kumimoji="0" lang="en-US" altLang="ko-KR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산업 </a:t>
            </a:r>
            <a:r>
              <a:rPr kumimoji="0" lang="ko-KR" altLang="en-US" sz="1200" kern="0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트렌드</a:t>
            </a:r>
            <a:r>
              <a:rPr kumimoji="0" lang="en-US" altLang="ko-KR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이슈사항 등</a:t>
            </a:r>
            <a:r>
              <a:rPr kumimoji="0" lang="en-US" altLang="ko-KR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15" name="CustomShape 6"/>
          <p:cNvSpPr>
            <a:spLocks/>
          </p:cNvSpPr>
          <p:nvPr/>
        </p:nvSpPr>
        <p:spPr>
          <a:xfrm>
            <a:off x="1285852" y="3653474"/>
            <a:ext cx="6572296" cy="642942"/>
          </a:xfrm>
          <a:prstGeom prst="roundRect">
            <a:avLst>
              <a:gd name="adj" fmla="val 9872"/>
            </a:avLst>
          </a:prstGeom>
          <a:noFill/>
          <a:ln w="0">
            <a:noFill/>
          </a:ln>
          <a:effectLst/>
        </p:spPr>
        <p:txBody>
          <a:bodyPr rot="0" vert="horz" wrap="square" lIns="0" tIns="46800" rIns="0" bIns="46800" numCol="1" spcCol="0" rtlCol="0" anchor="ctr" anchorCtr="0">
            <a:prstTxWarp prst="textNoShape">
              <a:avLst/>
            </a:prstTxWarp>
            <a:noAutofit/>
          </a:bodyPr>
          <a:lstStyle/>
          <a:p>
            <a:pPr marL="171450" marR="0" lvl="0" indent="-171450" algn="l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중소</a:t>
            </a:r>
            <a:r>
              <a:rPr kumimoji="0" lang="en-US" altLang="ko-KR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중견기업만의 특징 파악</a:t>
            </a:r>
            <a:r>
              <a:rPr kumimoji="0" lang="en-US" altLang="ko-KR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 : </a:t>
            </a:r>
            <a:r>
              <a:rPr kumimoji="0" lang="ko-KR" altLang="en-US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기본자격</a:t>
            </a:r>
            <a:r>
              <a:rPr kumimoji="0" lang="en-US" altLang="ko-KR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우대전공</a:t>
            </a:r>
            <a:r>
              <a:rPr kumimoji="0" lang="en-US" altLang="ko-KR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및 스킬 등</a:t>
            </a:r>
            <a:endParaRPr kumimoji="0" lang="en-US" altLang="ko-KR" sz="1200" kern="0" spc="-1" dirty="0" smtClean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marR="0" lvl="0" indent="-171450" algn="l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선발기준</a:t>
            </a:r>
            <a:r>
              <a:rPr kumimoji="0" lang="en-US" altLang="ko-KR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프로세스</a:t>
            </a:r>
            <a:r>
              <a:rPr kumimoji="0" lang="en-US" altLang="ko-KR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면접</a:t>
            </a:r>
            <a:r>
              <a:rPr kumimoji="0" lang="en-US" altLang="ko-KR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200" kern="0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인적성시험</a:t>
            </a:r>
            <a:r>
              <a:rPr kumimoji="0" lang="ko-KR" altLang="en-US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 등 최근의 </a:t>
            </a:r>
            <a:r>
              <a:rPr kumimoji="0" lang="ko-KR" altLang="en-US" sz="1200" kern="0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트렌드</a:t>
            </a:r>
            <a:r>
              <a:rPr kumimoji="0" lang="ko-KR" altLang="en-US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 파악</a:t>
            </a:r>
            <a:endParaRPr kumimoji="0" lang="en-US" altLang="ko-KR" sz="1200" kern="0" spc="-1" dirty="0" smtClean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CustomShape 6"/>
          <p:cNvSpPr>
            <a:spLocks/>
          </p:cNvSpPr>
          <p:nvPr/>
        </p:nvSpPr>
        <p:spPr>
          <a:xfrm>
            <a:off x="1285852" y="5266068"/>
            <a:ext cx="6572296" cy="642942"/>
          </a:xfrm>
          <a:prstGeom prst="roundRect">
            <a:avLst>
              <a:gd name="adj" fmla="val 9872"/>
            </a:avLst>
          </a:prstGeom>
          <a:noFill/>
          <a:ln w="0">
            <a:noFill/>
          </a:ln>
          <a:effectLst/>
        </p:spPr>
        <p:txBody>
          <a:bodyPr rot="0" vert="horz" wrap="square" lIns="0" tIns="46800" rIns="0" bIns="46800" numCol="1" spcCol="0" rtlCol="0" anchor="ctr" anchorCtr="0">
            <a:prstTxWarp prst="textNoShape">
              <a:avLst/>
            </a:prstTxWarp>
            <a:noAutofit/>
          </a:bodyPr>
          <a:lstStyle/>
          <a:p>
            <a:pPr marL="171450" marR="0" lvl="0" indent="-171450" algn="l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기회창출 </a:t>
            </a:r>
            <a:r>
              <a:rPr kumimoji="0" lang="en-US" altLang="ko-KR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적극적으로 수시채용지원 및 취업정보 취득</a:t>
            </a:r>
            <a:endParaRPr kumimoji="0" lang="en-US" altLang="ko-KR" sz="1200" kern="0" spc="-1" dirty="0" smtClean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marR="0" lvl="0" indent="-171450" algn="l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외형적인 것보다 내적인 것을 좀 더 보자 </a:t>
            </a:r>
            <a:r>
              <a:rPr kumimoji="0" lang="en-US" altLang="ko-KR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나의 커리어 개발</a:t>
            </a:r>
            <a:r>
              <a:rPr kumimoji="0" lang="en-US" altLang="ko-KR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직업이란</a:t>
            </a:r>
            <a:r>
              <a:rPr kumimoji="0" lang="en-US" altLang="ko-KR" sz="1200" kern="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맑은 고딕" panose="020B0503020000020004" pitchFamily="50" charset="-127"/>
                <a:ea typeface="맑은 고딕" panose="020B0503020000020004" pitchFamily="50" charset="-127"/>
              </a:rPr>
              <a:t>?)</a:t>
            </a:r>
          </a:p>
        </p:txBody>
      </p:sp>
    </p:spTree>
    <p:extLst>
      <p:ext uri="{BB962C8B-B14F-4D97-AF65-F5344CB8AC3E}">
        <p14:creationId xmlns:p14="http://schemas.microsoft.com/office/powerpoint/2010/main" val="412101315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Y헤드라인M" pitchFamily="18" charset="-127"/>
            <a:ea typeface="HY헤드라인M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Y헤드라인M" pitchFamily="18" charset="-127"/>
            <a:ea typeface="HY헤드라인M" pitchFamily="18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기본 디자인">
  <a:themeElements>
    <a:clrScheme name="2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Y헤드라인M" pitchFamily="18" charset="-127"/>
            <a:ea typeface="HY헤드라인M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Y헤드라인M" pitchFamily="18" charset="-127"/>
            <a:ea typeface="HY헤드라인M" pitchFamily="18" charset="-127"/>
          </a:defRPr>
        </a:defPPr>
      </a:lstStyle>
    </a:lnDef>
  </a:objectDefaults>
  <a:extraClrSchemeLst>
    <a:extraClrScheme>
      <a:clrScheme name="2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기본 디자인">
  <a:themeElements>
    <a:clrScheme name="1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Y헤드라인M" pitchFamily="18" charset="-127"/>
            <a:ea typeface="HY헤드라인M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Y헤드라인M" pitchFamily="18" charset="-127"/>
            <a:ea typeface="HY헤드라인M" pitchFamily="18" charset="-127"/>
          </a:defRPr>
        </a:defPPr>
      </a:lstStyle>
    </a:lnDef>
  </a:objectDefaults>
  <a:extraClrSchemeLst>
    <a:extraClrScheme>
      <a:clrScheme name="1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기본 디자인">
  <a:themeElements>
    <a:clrScheme name="3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Y헤드라인M" pitchFamily="18" charset="-127"/>
            <a:ea typeface="HY헤드라인M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Y헤드라인M" pitchFamily="18" charset="-127"/>
            <a:ea typeface="HY헤드라인M" pitchFamily="18" charset="-127"/>
          </a:defRPr>
        </a:defPPr>
      </a:lstStyle>
    </a:lnDef>
  </a:objectDefaults>
  <a:extraClrSchemeLst>
    <a:extraClrScheme>
      <a:clrScheme name="3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기본 디자인">
  <a:themeElements>
    <a:clrScheme name="4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Y헤드라인M" pitchFamily="18" charset="-127"/>
            <a:ea typeface="HY헤드라인M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Y헤드라인M" pitchFamily="18" charset="-127"/>
            <a:ea typeface="HY헤드라인M" pitchFamily="18" charset="-127"/>
          </a:defRPr>
        </a:defPPr>
      </a:lstStyle>
    </a:lnDef>
  </a:objectDefaults>
  <a:extraClrSchemeLst>
    <a:extraClrScheme>
      <a:clrScheme name="4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15526</TotalTime>
  <Words>957</Words>
  <Application>Microsoft Office PowerPoint</Application>
  <PresentationFormat>화면 슬라이드 쇼(4:3)</PresentationFormat>
  <Paragraphs>234</Paragraphs>
  <Slides>15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16</vt:i4>
      </vt:variant>
      <vt:variant>
        <vt:lpstr>테마</vt:lpstr>
      </vt:variant>
      <vt:variant>
        <vt:i4>5</vt:i4>
      </vt:variant>
      <vt:variant>
        <vt:lpstr>슬라이드 제목</vt:lpstr>
      </vt:variant>
      <vt:variant>
        <vt:i4>15</vt:i4>
      </vt:variant>
    </vt:vector>
  </HeadingPairs>
  <TitlesOfParts>
    <vt:vector size="36" baseType="lpstr">
      <vt:lpstr>a고딕13</vt:lpstr>
      <vt:lpstr>a고딕15</vt:lpstr>
      <vt:lpstr>a고딕16</vt:lpstr>
      <vt:lpstr>HY헤드라인M</vt:lpstr>
      <vt:lpstr>굴림</vt:lpstr>
      <vt:lpstr>나눔고딕</vt:lpstr>
      <vt:lpstr>나눔고딕 ExtraBold</vt:lpstr>
      <vt:lpstr>나눔바른고딕</vt:lpstr>
      <vt:lpstr>뉴티맥스고딕 CJK</vt:lpstr>
      <vt:lpstr>Malgun Gothic</vt:lpstr>
      <vt:lpstr>Malgun Gothic</vt:lpstr>
      <vt:lpstr>현대체 Bold</vt:lpstr>
      <vt:lpstr>Arial</vt:lpstr>
      <vt:lpstr>Calibri</vt:lpstr>
      <vt:lpstr>Corbel</vt:lpstr>
      <vt:lpstr>Wingdings</vt:lpstr>
      <vt:lpstr>기본 디자인</vt:lpstr>
      <vt:lpstr>2_기본 디자인</vt:lpstr>
      <vt:lpstr>1_기본 디자인</vt:lpstr>
      <vt:lpstr>3_기본 디자인</vt:lpstr>
      <vt:lpstr>4_기본 디자인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일진과 산학연의 어제와 오늘</dc:title>
  <dc:subject>회장님 발표자료</dc:subject>
  <dc:creator>maxpt</dc:creator>
  <cp:lastModifiedBy>IJMAIL</cp:lastModifiedBy>
  <cp:revision>1032</cp:revision>
  <cp:lastPrinted>2022-04-13T04:31:08Z</cp:lastPrinted>
  <dcterms:created xsi:type="dcterms:W3CDTF">2005-12-23T06:18:29Z</dcterms:created>
  <dcterms:modified xsi:type="dcterms:W3CDTF">2022-05-19T06:20:54Z</dcterms:modified>
</cp:coreProperties>
</file>