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</p:sldMasterIdLst>
  <p:notesMasterIdLst>
    <p:notesMasterId r:id="rId3"/>
  </p:notesMasterIdLst>
  <p:handoutMasterIdLst>
    <p:handoutMasterId r:id="rId4"/>
  </p:handoutMasterIdLst>
  <p:sldIdLst>
    <p:sldId id="344" r:id="rId2"/>
  </p:sldIdLst>
  <p:sldSz cx="9906000" cy="6858000" type="A4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09" userDrawn="1">
          <p15:clr>
            <a:srgbClr val="A4A3A4"/>
          </p15:clr>
        </p15:guide>
        <p15:guide id="3" orient="horz" pos="2931">
          <p15:clr>
            <a:srgbClr val="A4A3A4"/>
          </p15:clr>
        </p15:guide>
        <p15:guide id="4" pos="262">
          <p15:clr>
            <a:srgbClr val="A4A3A4"/>
          </p15:clr>
        </p15:guide>
        <p15:guide id="6" pos="353">
          <p15:clr>
            <a:srgbClr val="A4A3A4"/>
          </p15:clr>
        </p15:guide>
        <p15:guide id="7" pos="597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62" userDrawn="1">
          <p15:clr>
            <a:srgbClr val="A4A3A4"/>
          </p15:clr>
        </p15:guide>
        <p15:guide id="2" pos="2140" userDrawn="1">
          <p15:clr>
            <a:srgbClr val="A4A3A4"/>
          </p15:clr>
        </p15:guide>
        <p15:guide id="3" orient="horz" pos="3108" userDrawn="1">
          <p15:clr>
            <a:srgbClr val="A4A3A4"/>
          </p15:clr>
        </p15:guide>
        <p15:guide id="4" pos="212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3399"/>
    <a:srgbClr val="377B00"/>
    <a:srgbClr val="FF3300"/>
    <a:srgbClr val="CC0000"/>
    <a:srgbClr val="0066FF"/>
    <a:srgbClr val="C5DFFB"/>
    <a:srgbClr val="FFFFCC"/>
    <a:srgbClr val="FFD3C5"/>
    <a:srgbClr val="FFFF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748" autoAdjust="0"/>
    <p:restoredTop sz="91290" autoAdjust="0"/>
  </p:normalViewPr>
  <p:slideViewPr>
    <p:cSldViewPr>
      <p:cViewPr varScale="1">
        <p:scale>
          <a:sx n="126" d="100"/>
          <a:sy n="126" d="100"/>
        </p:scale>
        <p:origin x="1373" y="82"/>
      </p:cViewPr>
      <p:guideLst>
        <p:guide orient="horz" pos="709"/>
        <p:guide orient="horz" pos="2931"/>
        <p:guide pos="262"/>
        <p:guide pos="353"/>
        <p:guide pos="597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5" d="100"/>
          <a:sy n="75" d="100"/>
        </p:scale>
        <p:origin x="4026" y="60"/>
      </p:cViewPr>
      <p:guideLst>
        <p:guide orient="horz" pos="2862"/>
        <p:guide pos="2140"/>
        <p:guide orient="horz" pos="3108"/>
        <p:guide pos="212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19565" cy="495287"/>
          </a:xfrm>
          <a:prstGeom prst="rect">
            <a:avLst/>
          </a:prstGeom>
        </p:spPr>
        <p:txBody>
          <a:bodyPr vert="horz" lIns="90754" tIns="45377" rIns="90754" bIns="45377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4626" y="1"/>
            <a:ext cx="2919565" cy="495287"/>
          </a:xfrm>
          <a:prstGeom prst="rect">
            <a:avLst/>
          </a:prstGeom>
        </p:spPr>
        <p:txBody>
          <a:bodyPr vert="horz" lIns="90754" tIns="45377" rIns="90754" bIns="45377" rtlCol="0"/>
          <a:lstStyle>
            <a:lvl1pPr algn="r">
              <a:defRPr sz="1200"/>
            </a:lvl1pPr>
          </a:lstStyle>
          <a:p>
            <a:fld id="{F95B4665-1E2D-4DEC-A5C4-04AD31ED250C}" type="datetimeFigureOut">
              <a:rPr lang="ko-KR" altLang="en-US" smtClean="0"/>
              <a:t>2022-04-14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1026"/>
            <a:ext cx="2919565" cy="495287"/>
          </a:xfrm>
          <a:prstGeom prst="rect">
            <a:avLst/>
          </a:prstGeom>
        </p:spPr>
        <p:txBody>
          <a:bodyPr vert="horz" lIns="90754" tIns="45377" rIns="90754" bIns="45377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4626" y="9371026"/>
            <a:ext cx="2919565" cy="495287"/>
          </a:xfrm>
          <a:prstGeom prst="rect">
            <a:avLst/>
          </a:prstGeom>
        </p:spPr>
        <p:txBody>
          <a:bodyPr vert="horz" lIns="90754" tIns="45377" rIns="90754" bIns="45377" rtlCol="0" anchor="b"/>
          <a:lstStyle>
            <a:lvl1pPr algn="r">
              <a:defRPr sz="1200"/>
            </a:lvl1pPr>
          </a:lstStyle>
          <a:p>
            <a:fld id="{6A7F0405-E266-4739-ACFE-C6B8E748166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87716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0"/>
            <a:ext cx="2918830" cy="493317"/>
          </a:xfrm>
          <a:prstGeom prst="rect">
            <a:avLst/>
          </a:prstGeom>
        </p:spPr>
        <p:txBody>
          <a:bodyPr vert="horz" lIns="90754" tIns="45377" rIns="90754" bIns="45377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6" y="0"/>
            <a:ext cx="2918830" cy="493317"/>
          </a:xfrm>
          <a:prstGeom prst="rect">
            <a:avLst/>
          </a:prstGeom>
        </p:spPr>
        <p:txBody>
          <a:bodyPr vert="horz" lIns="90754" tIns="45377" rIns="90754" bIns="45377" rtlCol="0"/>
          <a:lstStyle>
            <a:lvl1pPr algn="r">
              <a:defRPr sz="1200"/>
            </a:lvl1pPr>
          </a:lstStyle>
          <a:p>
            <a:fld id="{B938ACAB-53DF-4EB1-AE7A-FADC0394D9E8}" type="datetimeFigureOut">
              <a:rPr lang="ko-KR" altLang="en-US" smtClean="0"/>
              <a:t>2022-04-14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00088" y="742950"/>
            <a:ext cx="5335587" cy="36957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54" tIns="45377" rIns="90754" bIns="45377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686501"/>
            <a:ext cx="5388610" cy="4439842"/>
          </a:xfrm>
          <a:prstGeom prst="rect">
            <a:avLst/>
          </a:prstGeom>
        </p:spPr>
        <p:txBody>
          <a:bodyPr vert="horz" lIns="90754" tIns="45377" rIns="90754" bIns="45377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3" y="9371285"/>
            <a:ext cx="2918830" cy="493317"/>
          </a:xfrm>
          <a:prstGeom prst="rect">
            <a:avLst/>
          </a:prstGeom>
        </p:spPr>
        <p:txBody>
          <a:bodyPr vert="horz" lIns="90754" tIns="45377" rIns="90754" bIns="45377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6" y="9371285"/>
            <a:ext cx="2918830" cy="493317"/>
          </a:xfrm>
          <a:prstGeom prst="rect">
            <a:avLst/>
          </a:prstGeom>
        </p:spPr>
        <p:txBody>
          <a:bodyPr vert="horz" lIns="90754" tIns="45377" rIns="90754" bIns="45377" rtlCol="0" anchor="b"/>
          <a:lstStyle>
            <a:lvl1pPr algn="r">
              <a:defRPr sz="1200"/>
            </a:lvl1pPr>
          </a:lstStyle>
          <a:p>
            <a:fld id="{EC22C504-F850-4875-B2CF-A5C0DFC01FA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80354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22C504-F850-4875-B2CF-A5C0DFC01FAA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345402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 userDrawn="1"/>
        </p:nvCxnSpPr>
        <p:spPr>
          <a:xfrm flipH="1">
            <a:off x="59308" y="556364"/>
            <a:ext cx="9777536" cy="0"/>
          </a:xfrm>
          <a:prstGeom prst="line">
            <a:avLst/>
          </a:prstGeom>
          <a:ln w="19050">
            <a:solidFill>
              <a:srgbClr val="0037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직선 연결선 4"/>
          <p:cNvCxnSpPr/>
          <p:nvPr userDrawn="1"/>
        </p:nvCxnSpPr>
        <p:spPr>
          <a:xfrm flipH="1">
            <a:off x="59308" y="6437968"/>
            <a:ext cx="9777536" cy="0"/>
          </a:xfrm>
          <a:prstGeom prst="line">
            <a:avLst/>
          </a:prstGeom>
          <a:ln w="19050">
            <a:solidFill>
              <a:srgbClr val="0037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091410" y="6577330"/>
            <a:ext cx="391282" cy="172535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272480" y="6501071"/>
            <a:ext cx="1714502" cy="325052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</a:bodyPr>
          <a:lstStyle/>
          <a:p>
            <a:pPr>
              <a:spcBef>
                <a:spcPts val="450"/>
              </a:spcBef>
            </a:pPr>
            <a:r>
              <a:rPr lang="en-US" altLang="ko-KR" sz="1200" dirty="0" smtClean="0">
                <a:solidFill>
                  <a:srgbClr val="002F7B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코트라 볼드체" panose="02020603020101020101" pitchFamily="18" charset="-127"/>
              </a:rPr>
              <a:t>Open. Connect. </a:t>
            </a:r>
            <a:r>
              <a:rPr lang="en-US" altLang="ko-KR" sz="1200" dirty="0">
                <a:solidFill>
                  <a:srgbClr val="002F7B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코트라 볼드체" panose="02020603020101020101" pitchFamily="18" charset="-127"/>
              </a:rPr>
              <a:t>Play</a:t>
            </a:r>
          </a:p>
        </p:txBody>
      </p:sp>
      <p:sp>
        <p:nvSpPr>
          <p:cNvPr id="10" name="슬라이드 번호 개체 틀 5"/>
          <p:cNvSpPr txBox="1">
            <a:spLocks/>
          </p:cNvSpPr>
          <p:nvPr userDrawn="1"/>
        </p:nvSpPr>
        <p:spPr>
          <a:xfrm>
            <a:off x="3893884" y="653930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 spc="-60" baseline="0">
                <a:ln w="3175"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398EA9D5-2F01-4962-8CA1-A4DA8B7CE9CD}" type="slidenum">
              <a:rPr lang="ko-KR" altLang="en-US" sz="1100" b="1" smtClean="0">
                <a:solidFill>
                  <a:srgbClr val="00377B"/>
                </a:solidFill>
              </a:rPr>
              <a:pPr algn="ctr"/>
              <a:t>‹#›</a:t>
            </a:fld>
            <a:r>
              <a:rPr lang="ko-KR" altLang="en-US" sz="1100" b="1" dirty="0" smtClean="0">
                <a:solidFill>
                  <a:srgbClr val="00377B"/>
                </a:solidFill>
              </a:rPr>
              <a:t> </a:t>
            </a:r>
            <a:r>
              <a:rPr lang="en-US" altLang="ko-KR" sz="1100" b="1" dirty="0" smtClean="0">
                <a:solidFill>
                  <a:srgbClr val="00377B"/>
                </a:solidFill>
              </a:rPr>
              <a:t>/ 1</a:t>
            </a:r>
            <a:endParaRPr lang="ko-KR" altLang="en-US" sz="1100" b="1" dirty="0">
              <a:solidFill>
                <a:srgbClr val="00377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76808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기본(넘버링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직선 연결선 1"/>
          <p:cNvCxnSpPr/>
          <p:nvPr userDrawn="1"/>
        </p:nvCxnSpPr>
        <p:spPr>
          <a:xfrm flipH="1">
            <a:off x="0" y="668335"/>
            <a:ext cx="9906002" cy="0"/>
          </a:xfrm>
          <a:prstGeom prst="line">
            <a:avLst/>
          </a:prstGeom>
          <a:ln w="19050">
            <a:solidFill>
              <a:srgbClr val="0037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715448" y="356274"/>
            <a:ext cx="3149046" cy="356755"/>
          </a:xfrm>
          <a:prstGeom prst="rect">
            <a:avLst/>
          </a:prstGeom>
          <a:solidFill>
            <a:schemeClr val="bg1"/>
          </a:solidFill>
        </p:spPr>
        <p:txBody>
          <a:bodyPr wrap="square" lIns="36000" tIns="36000" rIns="36000" bIns="36000" rtlCol="0">
            <a:spAutoFit/>
          </a:bodyPr>
          <a:lstStyle>
            <a:lvl1pPr>
              <a:defRPr lang="ko-KR" altLang="en-US" sz="1846" b="1">
                <a:solidFill>
                  <a:srgbClr val="00377B"/>
                </a:solidFill>
                <a:latin typeface="+mn-ea"/>
                <a:ea typeface="+mn-ea"/>
                <a:cs typeface="+mn-cs"/>
              </a:defRPr>
            </a:lvl1pPr>
          </a:lstStyle>
          <a:p>
            <a:pPr marL="0" lvl="0" defTabSz="422041" latinLnBrk="0"/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7" name="텍스트 개체 틀 5"/>
          <p:cNvSpPr>
            <a:spLocks noGrp="1"/>
          </p:cNvSpPr>
          <p:nvPr>
            <p:ph type="body" sz="quarter" idx="10"/>
          </p:nvPr>
        </p:nvSpPr>
        <p:spPr>
          <a:xfrm>
            <a:off x="216680" y="-26038"/>
            <a:ext cx="635700" cy="925200"/>
          </a:xfrm>
          <a:noFill/>
        </p:spPr>
        <p:txBody>
          <a:bodyPr wrap="none" rtlCol="0" anchor="ctr">
            <a:noAutofit/>
          </a:bodyPr>
          <a:lstStyle>
            <a:lvl1pPr marL="0" indent="0">
              <a:buNone/>
              <a:defRPr lang="ko-KR" altLang="en-US" sz="4985" b="1" dirty="0" smtClean="0">
                <a:solidFill>
                  <a:srgbClr val="00377B"/>
                </a:solidFill>
                <a:latin typeface="+mn-ea"/>
              </a:defRPr>
            </a:lvl1pPr>
          </a:lstStyle>
          <a:p>
            <a:pPr marL="0" lvl="0" defTabSz="422041" latinLnBrk="0"/>
            <a:r>
              <a:rPr lang="ko-KR" altLang="en-US" dirty="0" smtClean="0"/>
              <a:t>마스터 텍스트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0264820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52309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</p:sldLayoutIdLst>
  <p:hf hdr="0" ftr="0" dt="0"/>
  <p:txStyles>
    <p:titleStyle>
      <a:lvl1pPr algn="l" rtl="0" fontAlgn="base" latinLnBrk="1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+mj-lt"/>
          <a:ea typeface="+mj-ea"/>
          <a:cs typeface="+mj-cs"/>
        </a:defRPr>
      </a:lvl1pPr>
      <a:lvl2pPr algn="l" rtl="0" fontAlgn="base" latinLnBrk="1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HY견고딕" pitchFamily="18" charset="-127"/>
          <a:ea typeface="HY견고딕" pitchFamily="18" charset="-127"/>
        </a:defRPr>
      </a:lvl2pPr>
      <a:lvl3pPr algn="l" rtl="0" fontAlgn="base" latinLnBrk="1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HY견고딕" pitchFamily="18" charset="-127"/>
          <a:ea typeface="HY견고딕" pitchFamily="18" charset="-127"/>
        </a:defRPr>
      </a:lvl3pPr>
      <a:lvl4pPr algn="l" rtl="0" fontAlgn="base" latinLnBrk="1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HY견고딕" pitchFamily="18" charset="-127"/>
          <a:ea typeface="HY견고딕" pitchFamily="18" charset="-127"/>
        </a:defRPr>
      </a:lvl4pPr>
      <a:lvl5pPr algn="l" rtl="0" fontAlgn="base" latinLnBrk="1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HY견고딕" pitchFamily="18" charset="-127"/>
          <a:ea typeface="HY견고딕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HY견고딕" pitchFamily="18" charset="-127"/>
          <a:ea typeface="HY견고딕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HY견고딕" pitchFamily="18" charset="-127"/>
          <a:ea typeface="HY견고딕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HY견고딕" pitchFamily="18" charset="-127"/>
          <a:ea typeface="HY견고딕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HY견고딕" pitchFamily="18" charset="-127"/>
          <a:ea typeface="HY견고딕" pitchFamily="18" charset="-127"/>
        </a:defRPr>
      </a:lvl9pPr>
    </p:titleStyle>
    <p:bodyStyle>
      <a:lvl1pPr marL="342900" indent="-342900" algn="l" rtl="0" fontAlgn="base" latinLnBrk="1">
        <a:spcBef>
          <a:spcPct val="20000"/>
        </a:spcBef>
        <a:spcAft>
          <a:spcPct val="0"/>
        </a:spcAft>
        <a:defRPr kumimoji="1">
          <a:solidFill>
            <a:srgbClr val="3AE5FC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굴림" charset="-127"/>
          <a:ea typeface="굴림" charset="-127"/>
        </a:defRPr>
      </a:lvl2pPr>
      <a:lvl3pPr marL="1143000" indent="-228600" algn="l" rtl="0" fontAlgn="base" latinLnBrk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굴림" charset="-127"/>
          <a:ea typeface="굴림" charset="-127"/>
        </a:defRPr>
      </a:lvl3pPr>
      <a:lvl4pPr marL="1600200" indent="-228600" algn="l" rtl="0" fontAlgn="base" latinLnBrk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굴림" charset="-127"/>
          <a:ea typeface="굴림" charset="-127"/>
        </a:defRPr>
      </a:lvl4pPr>
      <a:lvl5pPr marL="20574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굴림" charset="-127"/>
          <a:ea typeface="굴림" charset="-127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굴림" charset="-127"/>
          <a:ea typeface="굴림" charset="-127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굴림" charset="-127"/>
          <a:ea typeface="굴림" charset="-127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굴림" charset="-127"/>
          <a:ea typeface="굴림" charset="-127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굴림" charset="-127"/>
          <a:ea typeface="굴림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lignex1.recuiter.co.k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hyperlink" Target="mailto:seongsoo.park2@lignex1.com" TargetMode="External"/><Relationship Id="rId4" Type="http://schemas.openxmlformats.org/officeDocument/2006/relationships/hyperlink" Target="mailto:chohyunsu@lignex1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5922" y="152492"/>
            <a:ext cx="47740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LIG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넥스원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SW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전공자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상시채용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선발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(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안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)</a:t>
            </a:r>
            <a:endParaRPr lang="en-US" altLang="ko-KR" sz="1400" dirty="0"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</p:txBody>
      </p:sp>
      <p:sp>
        <p:nvSpPr>
          <p:cNvPr id="34" name="직사각형 33"/>
          <p:cNvSpPr/>
          <p:nvPr/>
        </p:nvSpPr>
        <p:spPr bwMode="auto">
          <a:xfrm>
            <a:off x="632520" y="1268760"/>
            <a:ext cx="827087" cy="5009102"/>
          </a:xfrm>
          <a:prstGeom prst="rect">
            <a:avLst/>
          </a:prstGeom>
          <a:solidFill>
            <a:srgbClr val="FFFFFF">
              <a:lumMod val="85000"/>
            </a:srgbClr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dirty="0" err="1">
              <a:ln>
                <a:noFill/>
              </a:ln>
              <a:solidFill>
                <a:srgbClr val="000000">
                  <a:lumMod val="50000"/>
                </a:srgb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39450" y="709787"/>
            <a:ext cx="925885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fontAlgn="base">
              <a:defRPr/>
            </a:pPr>
            <a:r>
              <a:rPr kumimoji="1" lang="en-US" altLang="ko-KR" sz="1600" b="1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SW </a:t>
            </a:r>
            <a:r>
              <a:rPr kumimoji="1" lang="ko-KR" altLang="en-US" sz="1600" b="1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전공자에 대해 상시채용으로 선발 예정</a:t>
            </a:r>
            <a:r>
              <a:rPr kumimoji="1" lang="en-US" altLang="ko-KR" sz="1100" b="1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(’22</a:t>
            </a:r>
            <a:r>
              <a:rPr kumimoji="1" lang="ko-KR" altLang="en-US" sz="1100" b="1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kumimoji="1" lang="en-US" altLang="ko-KR" sz="1100" b="1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r>
              <a:rPr kumimoji="1" lang="ko-KR" altLang="en-US" sz="1100" b="1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 중</a:t>
            </a:r>
            <a:r>
              <a:rPr kumimoji="1" lang="en-US" altLang="ko-KR" sz="1100" b="1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1100" b="1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입사로 진행</a:t>
            </a:r>
            <a:r>
              <a:rPr kumimoji="1" lang="en-US" altLang="ko-KR" sz="1100" b="1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kumimoji="1" lang="en-US" altLang="ko-KR" sz="1600" b="1" kern="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868085" y="3573016"/>
            <a:ext cx="8753278" cy="509588"/>
            <a:chOff x="868085" y="4366337"/>
            <a:chExt cx="8753278" cy="509588"/>
          </a:xfrm>
        </p:grpSpPr>
        <p:sp>
          <p:nvSpPr>
            <p:cNvPr id="38" name="직사각형 8"/>
            <p:cNvSpPr>
              <a:spLocks noChangeArrowheads="1"/>
            </p:cNvSpPr>
            <p:nvPr/>
          </p:nvSpPr>
          <p:spPr bwMode="auto">
            <a:xfrm>
              <a:off x="868085" y="4366337"/>
              <a:ext cx="1011957" cy="509588"/>
            </a:xfrm>
            <a:prstGeom prst="rect">
              <a:avLst/>
            </a:prstGeom>
            <a:solidFill>
              <a:srgbClr val="003399"/>
            </a:solidFill>
            <a:ln w="12700" algn="ctr">
              <a:noFill/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latinLnBrk="0">
                <a:spcBef>
                  <a:spcPct val="50000"/>
                </a:spcBef>
              </a:pPr>
              <a:r>
                <a:rPr lang="ko-KR" altLang="en-US" sz="1200" b="1" kern="0" dirty="0" err="1" smtClean="0">
                  <a:solidFill>
                    <a:srgbClr val="FFFF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전형절차</a:t>
              </a:r>
              <a:endParaRPr lang="en-US" altLang="ko-KR" sz="1200" b="1" kern="0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2120057" y="4433134"/>
              <a:ext cx="7501306" cy="375995"/>
              <a:chOff x="2120057" y="4524261"/>
              <a:chExt cx="7501306" cy="375995"/>
            </a:xfrm>
          </p:grpSpPr>
          <p:sp>
            <p:nvSpPr>
              <p:cNvPr id="55" name="AutoShape 18"/>
              <p:cNvSpPr>
                <a:spLocks noChangeArrowheads="1"/>
              </p:cNvSpPr>
              <p:nvPr/>
            </p:nvSpPr>
            <p:spPr bwMode="gray">
              <a:xfrm>
                <a:off x="2120057" y="4524261"/>
                <a:ext cx="923947" cy="375995"/>
              </a:xfrm>
              <a:prstGeom prst="homePlate">
                <a:avLst>
                  <a:gd name="adj" fmla="val 39460"/>
                </a:avLst>
              </a:prstGeom>
              <a:solidFill>
                <a:schemeClr val="bg1">
                  <a:lumMod val="95000"/>
                </a:schemeClr>
              </a:solidFill>
              <a:ln w="6350" algn="ctr">
                <a:solidFill>
                  <a:schemeClr val="bg1">
                    <a:lumMod val="50000"/>
                  </a:schemeClr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ko-KR" altLang="en-US" sz="1000" b="1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서류전형</a:t>
                </a:r>
                <a:endParaRPr lang="ko-KR" altLang="en-US" sz="1000" dirty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29" name="AutoShape 18"/>
              <p:cNvSpPr>
                <a:spLocks noChangeArrowheads="1"/>
              </p:cNvSpPr>
              <p:nvPr/>
            </p:nvSpPr>
            <p:spPr bwMode="gray">
              <a:xfrm>
                <a:off x="3216284" y="4524261"/>
                <a:ext cx="923947" cy="375995"/>
              </a:xfrm>
              <a:prstGeom prst="homePlate">
                <a:avLst>
                  <a:gd name="adj" fmla="val 39460"/>
                </a:avLst>
              </a:prstGeom>
              <a:solidFill>
                <a:schemeClr val="bg1">
                  <a:lumMod val="95000"/>
                </a:schemeClr>
              </a:solidFill>
              <a:ln w="6350" algn="ctr">
                <a:solidFill>
                  <a:schemeClr val="bg1">
                    <a:lumMod val="50000"/>
                  </a:schemeClr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ko-KR" altLang="en-US" sz="1000" b="1" dirty="0" err="1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코딩테스트</a:t>
                </a:r>
                <a:endParaRPr lang="ko-KR" altLang="en-US" sz="1000" dirty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32" name="AutoShape 18"/>
              <p:cNvSpPr>
                <a:spLocks noChangeArrowheads="1"/>
              </p:cNvSpPr>
              <p:nvPr/>
            </p:nvSpPr>
            <p:spPr bwMode="gray">
              <a:xfrm>
                <a:off x="4312511" y="4524261"/>
                <a:ext cx="923947" cy="375995"/>
              </a:xfrm>
              <a:prstGeom prst="homePlate">
                <a:avLst>
                  <a:gd name="adj" fmla="val 39460"/>
                </a:avLst>
              </a:prstGeom>
              <a:solidFill>
                <a:schemeClr val="bg1">
                  <a:lumMod val="95000"/>
                </a:schemeClr>
              </a:solidFill>
              <a:ln w="6350" algn="ctr">
                <a:solidFill>
                  <a:schemeClr val="bg1">
                    <a:lumMod val="50000"/>
                  </a:schemeClr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 altLang="ko-KR" sz="1000" b="1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AI</a:t>
                </a:r>
              </a:p>
              <a:p>
                <a:pPr algn="ctr"/>
                <a:r>
                  <a:rPr lang="ko-KR" altLang="en-US" sz="1000" b="1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역량 검사</a:t>
                </a:r>
                <a:endParaRPr lang="en-US" altLang="ko-KR" sz="1000" b="1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43" name="AutoShape 18"/>
              <p:cNvSpPr>
                <a:spLocks noChangeArrowheads="1"/>
              </p:cNvSpPr>
              <p:nvPr/>
            </p:nvSpPr>
            <p:spPr bwMode="gray">
              <a:xfrm>
                <a:off x="5408738" y="4524261"/>
                <a:ext cx="923947" cy="375995"/>
              </a:xfrm>
              <a:prstGeom prst="homePlate">
                <a:avLst>
                  <a:gd name="adj" fmla="val 39460"/>
                </a:avLst>
              </a:prstGeom>
              <a:solidFill>
                <a:schemeClr val="bg1">
                  <a:lumMod val="95000"/>
                </a:schemeClr>
              </a:solidFill>
              <a:ln w="6350" algn="ctr">
                <a:solidFill>
                  <a:schemeClr val="bg1">
                    <a:lumMod val="50000"/>
                  </a:schemeClr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 altLang="ko-KR" sz="1000" b="1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</a:t>
                </a:r>
                <a:r>
                  <a:rPr lang="ko-KR" altLang="en-US" sz="1000" b="1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차 면접전형</a:t>
                </a:r>
                <a:endParaRPr lang="en-US" altLang="ko-KR" sz="1000" b="1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/>
                <a:r>
                  <a:rPr lang="en-US" altLang="ko-KR" sz="1000" b="1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</a:t>
                </a:r>
                <a:r>
                  <a:rPr lang="ko-KR" altLang="en-US" sz="1000" b="1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실무진</a:t>
                </a:r>
                <a:r>
                  <a:rPr lang="en-US" altLang="ko-KR" sz="1000" b="1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</a:t>
                </a:r>
                <a:endParaRPr lang="ko-KR" altLang="en-US" sz="1000" dirty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44" name="AutoShape 18"/>
              <p:cNvSpPr>
                <a:spLocks noChangeArrowheads="1"/>
              </p:cNvSpPr>
              <p:nvPr/>
            </p:nvSpPr>
            <p:spPr bwMode="gray">
              <a:xfrm>
                <a:off x="6504965" y="4524261"/>
                <a:ext cx="923947" cy="375995"/>
              </a:xfrm>
              <a:prstGeom prst="homePlate">
                <a:avLst>
                  <a:gd name="adj" fmla="val 39460"/>
                </a:avLst>
              </a:prstGeom>
              <a:solidFill>
                <a:schemeClr val="bg1">
                  <a:lumMod val="95000"/>
                </a:schemeClr>
              </a:solidFill>
              <a:ln w="6350" algn="ctr">
                <a:solidFill>
                  <a:schemeClr val="bg1">
                    <a:lumMod val="50000"/>
                  </a:schemeClr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 altLang="ko-KR" sz="1000" b="1" dirty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2</a:t>
                </a:r>
                <a:r>
                  <a:rPr lang="ko-KR" altLang="en-US" sz="1000" b="1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차 면접전형</a:t>
                </a:r>
                <a:endParaRPr lang="en-US" altLang="ko-KR" sz="1000" b="1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/>
                <a:r>
                  <a:rPr lang="en-US" altLang="ko-KR" sz="1000" b="1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</a:t>
                </a:r>
                <a:r>
                  <a:rPr lang="ko-KR" altLang="en-US" sz="1000" b="1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리더</a:t>
                </a:r>
                <a:r>
                  <a:rPr lang="en-US" altLang="ko-KR" sz="1000" b="1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</a:t>
                </a:r>
                <a:endParaRPr lang="ko-KR" altLang="en-US" sz="1000" dirty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49" name="AutoShape 18"/>
              <p:cNvSpPr>
                <a:spLocks noChangeArrowheads="1"/>
              </p:cNvSpPr>
              <p:nvPr/>
            </p:nvSpPr>
            <p:spPr bwMode="gray">
              <a:xfrm>
                <a:off x="7601192" y="4524261"/>
                <a:ext cx="923947" cy="375995"/>
              </a:xfrm>
              <a:prstGeom prst="homePlate">
                <a:avLst>
                  <a:gd name="adj" fmla="val 39460"/>
                </a:avLst>
              </a:prstGeom>
              <a:solidFill>
                <a:schemeClr val="bg1">
                  <a:lumMod val="95000"/>
                </a:schemeClr>
              </a:solidFill>
              <a:ln w="6350" algn="ctr">
                <a:solidFill>
                  <a:schemeClr val="bg1">
                    <a:lumMod val="50000"/>
                  </a:schemeClr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ko-KR" altLang="en-US" sz="1000" b="1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신원조회 및</a:t>
                </a:r>
                <a:endParaRPr lang="en-US" altLang="ko-KR" sz="1000" b="1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/>
                <a:r>
                  <a:rPr lang="ko-KR" altLang="en-US" sz="1000" b="1" dirty="0" err="1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채용검진</a:t>
                </a:r>
                <a:endParaRPr lang="ko-KR" altLang="en-US" sz="1000" dirty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50" name="AutoShape 18"/>
              <p:cNvSpPr>
                <a:spLocks noChangeArrowheads="1"/>
              </p:cNvSpPr>
              <p:nvPr/>
            </p:nvSpPr>
            <p:spPr bwMode="gray">
              <a:xfrm>
                <a:off x="8697416" y="4524261"/>
                <a:ext cx="923947" cy="375995"/>
              </a:xfrm>
              <a:prstGeom prst="homePlate">
                <a:avLst>
                  <a:gd name="adj" fmla="val 0"/>
                </a:avLst>
              </a:prstGeom>
              <a:solidFill>
                <a:schemeClr val="bg1">
                  <a:lumMod val="95000"/>
                </a:schemeClr>
              </a:solidFill>
              <a:ln w="6350" algn="ctr">
                <a:solidFill>
                  <a:schemeClr val="bg1">
                    <a:lumMod val="50000"/>
                  </a:schemeClr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ko-KR" altLang="en-US" sz="1000" b="1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최종 합격</a:t>
                </a:r>
                <a:r>
                  <a:rPr lang="en-US" altLang="ko-KR" sz="1000" b="1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/</a:t>
                </a:r>
                <a:r>
                  <a:rPr lang="ko-KR" altLang="en-US" sz="1000" b="1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입사</a:t>
                </a:r>
                <a:endParaRPr lang="en-US" altLang="ko-KR" sz="1000" b="1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/>
                <a:r>
                  <a:rPr lang="en-US" altLang="ko-KR" sz="1000" b="1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(‘22</a:t>
                </a:r>
                <a:r>
                  <a:rPr lang="ko-KR" altLang="en-US" sz="1000" b="1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년 </a:t>
                </a:r>
                <a:r>
                  <a:rPr lang="en-US" altLang="ko-KR" sz="1000" b="1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5</a:t>
                </a:r>
                <a:r>
                  <a:rPr lang="ko-KR" altLang="en-US" sz="1000" b="1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월 중</a:t>
                </a:r>
                <a:r>
                  <a:rPr lang="en-US" altLang="ko-KR" sz="1000" b="1" dirty="0" smtClean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</a:t>
                </a:r>
              </a:p>
            </p:txBody>
          </p:sp>
        </p:grpSp>
      </p:grpSp>
      <p:grpSp>
        <p:nvGrpSpPr>
          <p:cNvPr id="9" name="그룹 8"/>
          <p:cNvGrpSpPr/>
          <p:nvPr/>
        </p:nvGrpSpPr>
        <p:grpSpPr>
          <a:xfrm>
            <a:off x="862104" y="1100837"/>
            <a:ext cx="8759259" cy="847668"/>
            <a:chOff x="862104" y="1268760"/>
            <a:chExt cx="8759259" cy="1033047"/>
          </a:xfrm>
        </p:grpSpPr>
        <p:sp>
          <p:nvSpPr>
            <p:cNvPr id="35" name="직사각형 8"/>
            <p:cNvSpPr>
              <a:spLocks noChangeArrowheads="1"/>
            </p:cNvSpPr>
            <p:nvPr/>
          </p:nvSpPr>
          <p:spPr bwMode="auto">
            <a:xfrm>
              <a:off x="862104" y="1349955"/>
              <a:ext cx="1011957" cy="509588"/>
            </a:xfrm>
            <a:prstGeom prst="rect">
              <a:avLst/>
            </a:prstGeom>
            <a:solidFill>
              <a:srgbClr val="003399"/>
            </a:solidFill>
            <a:ln w="12700" algn="ctr">
              <a:noFill/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latinLnBrk="0">
                <a:spcBef>
                  <a:spcPct val="50000"/>
                </a:spcBef>
              </a:pPr>
              <a:r>
                <a:rPr lang="ko-KR" altLang="en-US" sz="1200" b="1" kern="0" dirty="0" smtClean="0">
                  <a:solidFill>
                    <a:srgbClr val="FFFF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지원방법</a:t>
              </a:r>
              <a:endParaRPr lang="en-US" altLang="ko-KR" sz="1200" b="1" kern="0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1992360" y="1268760"/>
              <a:ext cx="7629003" cy="10330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defTabSz="914400" latinLnBrk="1">
                <a:lnSpc>
                  <a:spcPct val="150000"/>
                </a:lnSpc>
                <a:spcBef>
                  <a:spcPts val="200"/>
                </a:spcBef>
                <a:buFont typeface="Wingdings" pitchFamily="2" charset="2"/>
                <a:buChar char="§"/>
              </a:pPr>
              <a:r>
                <a:rPr lang="ko-KR" altLang="en-US" sz="1200" b="1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당사 홈페이지를 통해 </a:t>
              </a:r>
              <a:r>
                <a:rPr lang="en-US" altLang="ko-KR" sz="1200" b="1" u="sng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4</a:t>
              </a:r>
              <a:r>
                <a:rPr lang="ko-KR" altLang="en-US" sz="1200" b="1" u="sng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월 </a:t>
              </a:r>
              <a:r>
                <a:rPr lang="en-US" altLang="ko-KR" sz="1200" b="1" u="sng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24</a:t>
              </a:r>
              <a:r>
                <a:rPr lang="ko-KR" altLang="en-US" sz="1200" b="1" u="sng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일</a:t>
              </a:r>
              <a:r>
                <a:rPr lang="ko-KR" altLang="en-US" sz="1200" b="1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까지 온라인 접수</a:t>
              </a:r>
              <a:r>
                <a:rPr lang="en-US" altLang="ko-KR" sz="1200" b="1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en-US" altLang="ko-KR" sz="1200" b="1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hlinkClick r:id="rId3"/>
                </a:rPr>
                <a:t>http://lignex1.recuiter.co.kr</a:t>
              </a:r>
              <a:r>
                <a:rPr lang="en-US" altLang="ko-KR" sz="1200" b="1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</a:p>
            <a:p>
              <a:pPr marL="171450" indent="-171450">
                <a:lnSpc>
                  <a:spcPct val="150000"/>
                </a:lnSpc>
                <a:spcBef>
                  <a:spcPts val="200"/>
                </a:spcBef>
                <a:buFont typeface="Wingdings" pitchFamily="2" charset="2"/>
                <a:buChar char="§"/>
              </a:pPr>
              <a:r>
                <a:rPr lang="en-US" altLang="ko-KR" sz="1050" b="1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lignex1.recruiter.co.kr </a:t>
              </a:r>
              <a:r>
                <a:rPr lang="ko-KR" altLang="en-US" sz="105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접속 </a:t>
              </a:r>
              <a:r>
                <a:rPr lang="en-US" altLang="ko-KR" sz="105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&gt; </a:t>
              </a:r>
              <a:r>
                <a:rPr lang="ko-KR" altLang="en-US" sz="105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입사지원 </a:t>
              </a:r>
              <a:r>
                <a:rPr lang="en-US" altLang="ko-KR" sz="105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&gt; </a:t>
              </a:r>
              <a:r>
                <a:rPr lang="ko-KR" altLang="en-US" sz="1050" b="1" dirty="0" err="1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상시인재</a:t>
              </a:r>
              <a:r>
                <a:rPr lang="en-US" altLang="ko-KR" sz="105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(DB) </a:t>
              </a:r>
              <a:r>
                <a:rPr lang="en-US" altLang="ko-KR" sz="1050" b="1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&gt;</a:t>
              </a:r>
              <a:r>
                <a:rPr lang="ko-KR" altLang="en-US" sz="1050" b="1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개인정보 </a:t>
              </a:r>
              <a:r>
                <a:rPr lang="ko-KR" altLang="en-US" sz="105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동의</a:t>
              </a:r>
              <a:r>
                <a:rPr lang="en-US" altLang="ko-KR" sz="105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105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이메일 인증 </a:t>
              </a:r>
              <a:r>
                <a:rPr lang="en-US" altLang="ko-KR" sz="105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&gt; </a:t>
              </a:r>
              <a:r>
                <a:rPr lang="ko-KR" altLang="en-US" sz="1050" b="1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신입 </a:t>
              </a:r>
              <a:r>
                <a:rPr lang="en-US" altLang="ko-KR" sz="105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&gt; </a:t>
              </a:r>
              <a:r>
                <a:rPr lang="ko-KR" altLang="en-US" sz="105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분야 </a:t>
              </a:r>
              <a:r>
                <a:rPr lang="en-US" altLang="ko-KR" sz="105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: R&amp;D, </a:t>
              </a:r>
              <a:r>
                <a:rPr lang="ko-KR" altLang="en-US" sz="105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직무 </a:t>
              </a:r>
              <a:r>
                <a:rPr lang="en-US" altLang="ko-KR" sz="105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: </a:t>
              </a:r>
              <a:r>
                <a:rPr lang="en-US" altLang="ko-KR" sz="1050" b="1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SW </a:t>
              </a:r>
            </a:p>
            <a:p>
              <a:pPr>
                <a:spcBef>
                  <a:spcPts val="200"/>
                </a:spcBef>
              </a:pPr>
              <a:r>
                <a:rPr lang="en-US" altLang="ko-KR" sz="120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en-US" altLang="ko-KR" sz="1200" b="1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</a:t>
              </a:r>
              <a:r>
                <a:rPr lang="en-US" altLang="ko-KR" sz="1200" b="1" dirty="0" smtClean="0">
                  <a:solidFill>
                    <a:srgbClr val="0000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※ </a:t>
              </a:r>
              <a:r>
                <a:rPr lang="ko-KR" altLang="en-US" sz="1200" b="1" dirty="0" smtClean="0">
                  <a:solidFill>
                    <a:srgbClr val="0000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학교 </a:t>
              </a:r>
              <a:r>
                <a:rPr lang="ko-KR" altLang="en-US" sz="1200" b="1" dirty="0" err="1" smtClean="0">
                  <a:solidFill>
                    <a:srgbClr val="0000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취업센터를</a:t>
              </a:r>
              <a:r>
                <a:rPr lang="ko-KR" altLang="en-US" sz="1200" b="1" dirty="0" smtClean="0">
                  <a:solidFill>
                    <a:srgbClr val="0000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통한 추천 시 서류전형 우대</a:t>
              </a:r>
              <a:endParaRPr lang="en-US" altLang="ko-KR" sz="1200" b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11" name="그룹 10"/>
          <p:cNvGrpSpPr/>
          <p:nvPr/>
        </p:nvGrpSpPr>
        <p:grpSpPr>
          <a:xfrm>
            <a:off x="868085" y="1921088"/>
            <a:ext cx="8753278" cy="1579920"/>
            <a:chOff x="868085" y="1846470"/>
            <a:chExt cx="8753278" cy="1579920"/>
          </a:xfrm>
        </p:grpSpPr>
        <p:sp>
          <p:nvSpPr>
            <p:cNvPr id="30" name="TextBox 29"/>
            <p:cNvSpPr txBox="1"/>
            <p:nvPr/>
          </p:nvSpPr>
          <p:spPr>
            <a:xfrm>
              <a:off x="1992360" y="1846470"/>
              <a:ext cx="7629003" cy="15799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defTabSz="914400" latinLnBrk="1">
                <a:lnSpc>
                  <a:spcPct val="150000"/>
                </a:lnSpc>
                <a:spcBef>
                  <a:spcPts val="200"/>
                </a:spcBef>
                <a:buFont typeface="Wingdings" pitchFamily="2" charset="2"/>
                <a:buChar char="§"/>
              </a:pPr>
              <a:r>
                <a:rPr lang="ko-KR" altLang="en-US" sz="1200" b="1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정규 </a:t>
              </a:r>
              <a:r>
                <a:rPr lang="en-US" altLang="ko-KR" sz="1200" b="1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4</a:t>
              </a:r>
              <a:r>
                <a:rPr lang="ko-KR" altLang="en-US" sz="1200" b="1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년제 재학 졸업예정자 및 기 졸업자로</a:t>
              </a:r>
              <a:r>
                <a:rPr lang="en-US" altLang="ko-KR" sz="1200" b="1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2022</a:t>
              </a:r>
              <a:r>
                <a:rPr lang="ko-KR" altLang="en-US" sz="1200" b="1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년 </a:t>
              </a:r>
              <a:r>
                <a:rPr lang="en-US" altLang="ko-KR" sz="1200" b="1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5</a:t>
              </a:r>
              <a:r>
                <a:rPr lang="ko-KR" altLang="en-US" sz="1200" b="1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월 부터 근무 </a:t>
              </a:r>
              <a:r>
                <a:rPr lang="ko-KR" altLang="en-US" sz="1200" b="1" dirty="0" err="1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가능자</a:t>
              </a:r>
              <a:endParaRPr lang="en-US" altLang="ko-KR" sz="1200" b="1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171450" indent="-171450" defTabSz="914400" latinLnBrk="1">
                <a:lnSpc>
                  <a:spcPct val="150000"/>
                </a:lnSpc>
                <a:spcBef>
                  <a:spcPts val="200"/>
                </a:spcBef>
                <a:buFont typeface="Wingdings" pitchFamily="2" charset="2"/>
                <a:buChar char="§"/>
              </a:pPr>
              <a:r>
                <a:rPr lang="ko-KR" altLang="en-US" sz="1200" b="1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병역 필 또는 </a:t>
              </a:r>
              <a:r>
                <a:rPr lang="ko-KR" altLang="en-US" sz="1200" b="1" dirty="0" err="1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면제자로</a:t>
              </a:r>
              <a:r>
                <a:rPr lang="ko-KR" altLang="en-US" sz="1200" b="1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해외 여행</a:t>
              </a:r>
              <a:r>
                <a:rPr lang="en-US" altLang="ko-KR" sz="1200" b="1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1200" b="1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또는 해외출장</a:t>
              </a:r>
              <a:r>
                <a:rPr lang="en-US" altLang="ko-KR" sz="1200" b="1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r>
                <a:rPr lang="ko-KR" altLang="en-US" sz="1200" b="1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에 결격사유가 없는 자</a:t>
              </a:r>
              <a:r>
                <a:rPr lang="en-US" altLang="ko-KR" sz="1200" b="1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/ </a:t>
              </a:r>
            </a:p>
            <a:p>
              <a:pPr marL="171450" indent="-171450">
                <a:lnSpc>
                  <a:spcPct val="150000"/>
                </a:lnSpc>
                <a:spcBef>
                  <a:spcPts val="200"/>
                </a:spcBef>
                <a:buFont typeface="Wingdings" pitchFamily="2" charset="2"/>
                <a:buChar char="§"/>
              </a:pPr>
              <a:r>
                <a:rPr lang="ko-KR" altLang="en-US" sz="1200" b="1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공인 </a:t>
              </a:r>
              <a:r>
                <a:rPr lang="ko-KR" altLang="en-US" sz="120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어학성적 구비</a:t>
              </a:r>
              <a:r>
                <a:rPr lang="en-US" altLang="ko-KR" sz="120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120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유효기간 </a:t>
              </a:r>
              <a:r>
                <a:rPr lang="en-US" altLang="ko-KR" sz="120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: </a:t>
              </a:r>
              <a:r>
                <a:rPr lang="ko-KR" altLang="en-US" sz="120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제출일 기준</a:t>
              </a:r>
              <a:r>
                <a:rPr lang="en-US" altLang="ko-KR" sz="120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</a:p>
            <a:p>
              <a:pPr>
                <a:lnSpc>
                  <a:spcPct val="150000"/>
                </a:lnSpc>
                <a:spcBef>
                  <a:spcPts val="200"/>
                </a:spcBef>
              </a:pPr>
              <a:r>
                <a:rPr lang="en-US" altLang="ko-KR" sz="120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※ TOEIC 600, TOEIC Speaking 110, TOEIC 57, TEPS 476(New TEPS 255, OPIC IM </a:t>
              </a:r>
              <a:r>
                <a:rPr lang="ko-KR" altLang="en-US" sz="120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등급 이상</a:t>
              </a:r>
              <a:endParaRPr lang="en-US" altLang="ko-KR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171450" indent="-171450">
                <a:lnSpc>
                  <a:spcPct val="150000"/>
                </a:lnSpc>
                <a:spcBef>
                  <a:spcPts val="200"/>
                </a:spcBef>
                <a:buFont typeface="Wingdings" pitchFamily="2" charset="2"/>
                <a:buChar char="§"/>
              </a:pPr>
              <a:r>
                <a:rPr lang="ko-KR" altLang="en-US" sz="1200" b="1" dirty="0" err="1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학위별</a:t>
              </a:r>
              <a:r>
                <a:rPr lang="ko-KR" altLang="en-US" sz="120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평점 평균 </a:t>
              </a:r>
              <a:r>
                <a:rPr lang="en-US" altLang="ko-KR" sz="120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3.0 </a:t>
              </a:r>
              <a:r>
                <a:rPr lang="ko-KR" altLang="en-US" sz="120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이상</a:t>
              </a:r>
              <a:r>
                <a:rPr lang="en-US" altLang="ko-KR" sz="120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(4.5 </a:t>
              </a:r>
              <a:r>
                <a:rPr lang="ko-KR" altLang="en-US" sz="120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기준</a:t>
              </a:r>
              <a:r>
                <a:rPr lang="en-US" altLang="ko-KR" sz="1200" b="1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</a:p>
          </p:txBody>
        </p:sp>
        <p:sp>
          <p:nvSpPr>
            <p:cNvPr id="36" name="직사각형 8"/>
            <p:cNvSpPr>
              <a:spLocks noChangeArrowheads="1"/>
            </p:cNvSpPr>
            <p:nvPr/>
          </p:nvSpPr>
          <p:spPr bwMode="auto">
            <a:xfrm>
              <a:off x="868085" y="1942014"/>
              <a:ext cx="1011957" cy="509588"/>
            </a:xfrm>
            <a:prstGeom prst="rect">
              <a:avLst/>
            </a:prstGeom>
            <a:solidFill>
              <a:srgbClr val="003399"/>
            </a:solidFill>
            <a:ln w="12700" algn="ctr">
              <a:noFill/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latinLnBrk="0">
                <a:lnSpc>
                  <a:spcPts val="1000"/>
                </a:lnSpc>
                <a:spcBef>
                  <a:spcPct val="50000"/>
                </a:spcBef>
              </a:pPr>
              <a:r>
                <a:rPr lang="ko-KR" altLang="en-US" sz="1200" b="1" kern="0" dirty="0" smtClean="0">
                  <a:solidFill>
                    <a:srgbClr val="FFFF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지원자격</a:t>
              </a:r>
              <a:endParaRPr lang="en-US" altLang="ko-KR" sz="1200" b="1" kern="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 latinLnBrk="0">
                <a:lnSpc>
                  <a:spcPts val="1000"/>
                </a:lnSpc>
                <a:spcBef>
                  <a:spcPct val="50000"/>
                </a:spcBef>
              </a:pPr>
              <a:r>
                <a:rPr lang="en-US" altLang="ko-KR" sz="1200" b="1" kern="0" dirty="0" smtClean="0">
                  <a:solidFill>
                    <a:srgbClr val="FFFF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1200" b="1" kern="0" dirty="0" smtClean="0">
                  <a:solidFill>
                    <a:srgbClr val="FFFF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신입사원</a:t>
              </a:r>
              <a:r>
                <a:rPr lang="en-US" altLang="ko-KR" sz="1200" b="1" kern="0" dirty="0" smtClean="0">
                  <a:solidFill>
                    <a:srgbClr val="FFFF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endParaRPr lang="en-US" altLang="ko-KR" sz="1200" b="1" kern="0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10" name="그룹 9"/>
          <p:cNvGrpSpPr/>
          <p:nvPr/>
        </p:nvGrpSpPr>
        <p:grpSpPr>
          <a:xfrm>
            <a:off x="868085" y="4304361"/>
            <a:ext cx="8759259" cy="1356887"/>
            <a:chOff x="868085" y="5088700"/>
            <a:chExt cx="8759259" cy="1356887"/>
          </a:xfrm>
        </p:grpSpPr>
        <p:sp>
          <p:nvSpPr>
            <p:cNvPr id="62" name="직사각형 8"/>
            <p:cNvSpPr>
              <a:spLocks noChangeArrowheads="1"/>
            </p:cNvSpPr>
            <p:nvPr/>
          </p:nvSpPr>
          <p:spPr bwMode="auto">
            <a:xfrm>
              <a:off x="868085" y="5151660"/>
              <a:ext cx="1011957" cy="509588"/>
            </a:xfrm>
            <a:prstGeom prst="rect">
              <a:avLst/>
            </a:prstGeom>
            <a:solidFill>
              <a:srgbClr val="003399"/>
            </a:solidFill>
            <a:ln w="12700" algn="ctr">
              <a:noFill/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latinLnBrk="0">
                <a:spcBef>
                  <a:spcPct val="50000"/>
                </a:spcBef>
              </a:pPr>
              <a:r>
                <a:rPr lang="ko-KR" altLang="en-US" sz="1200" b="1" kern="0" dirty="0" smtClean="0">
                  <a:solidFill>
                    <a:srgbClr val="FFFF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모집분야</a:t>
              </a:r>
              <a:endParaRPr lang="en-US" altLang="ko-KR" sz="1200" b="1" kern="0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1998341" y="5352980"/>
              <a:ext cx="7629003" cy="10926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defTabSz="914400" latinLnBrk="1">
                <a:lnSpc>
                  <a:spcPct val="150000"/>
                </a:lnSpc>
                <a:spcBef>
                  <a:spcPts val="200"/>
                </a:spcBef>
                <a:buFont typeface="Wingdings" pitchFamily="2" charset="2"/>
                <a:buChar char="§"/>
              </a:pPr>
              <a:r>
                <a:rPr lang="ko-KR" altLang="en-US" sz="1200" b="1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관련 전공 </a:t>
              </a:r>
              <a:r>
                <a:rPr lang="en-US" altLang="ko-KR" sz="1200" b="1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: </a:t>
              </a:r>
              <a:r>
                <a:rPr lang="en-US" altLang="ko-KR" sz="12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SW 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관련 전공</a:t>
              </a:r>
              <a:r>
                <a:rPr lang="en-US" altLang="ko-KR" sz="12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컴퓨터공학</a:t>
              </a:r>
              <a:r>
                <a:rPr lang="en-US" altLang="ko-KR" sz="12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/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정보통신공학</a:t>
              </a:r>
              <a:r>
                <a:rPr lang="en-US" altLang="ko-KR" sz="12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/</a:t>
              </a:r>
              <a:r>
                <a:rPr lang="ko-KR" altLang="en-US" sz="1200" dirty="0" err="1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체계공학</a:t>
              </a:r>
              <a:r>
                <a:rPr lang="en-US" altLang="ko-KR" sz="12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/SW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공학</a:t>
              </a:r>
              <a:r>
                <a:rPr lang="en-US" altLang="ko-KR" sz="12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/</a:t>
              </a:r>
              <a:r>
                <a:rPr lang="ko-KR" altLang="en-US" sz="1200" dirty="0" err="1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정보보호학</a:t>
              </a:r>
              <a:r>
                <a:rPr lang="en-US" altLang="ko-KR" sz="12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/AI 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등</a:t>
              </a:r>
              <a:r>
                <a:rPr lang="en-US" altLang="ko-KR" sz="12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</a:p>
            <a:p>
              <a:pPr marL="171450" indent="-171450" defTabSz="914400" latinLnBrk="1">
                <a:lnSpc>
                  <a:spcPct val="150000"/>
                </a:lnSpc>
                <a:spcBef>
                  <a:spcPts val="200"/>
                </a:spcBef>
                <a:buFont typeface="Wingdings" pitchFamily="2" charset="2"/>
                <a:buChar char="§"/>
              </a:pPr>
              <a:r>
                <a:rPr lang="ko-KR" altLang="en-US" sz="1200" b="1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직무 내용</a:t>
              </a:r>
              <a:endParaRPr lang="en-US" altLang="ko-KR" sz="1200" b="1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defTabSz="914400" latinLnBrk="1">
                <a:spcBef>
                  <a:spcPts val="200"/>
                </a:spcBef>
              </a:pPr>
              <a:r>
                <a:rPr lang="en-US" altLang="ko-KR" sz="120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en-US" altLang="ko-KR" sz="1200" b="1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</a:t>
              </a:r>
              <a:r>
                <a:rPr lang="en-US" altLang="ko-KR" sz="12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- 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응용</a:t>
              </a:r>
              <a:r>
                <a:rPr lang="en-US" altLang="ko-KR" sz="12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SW(PC, </a:t>
              </a:r>
              <a:r>
                <a:rPr lang="ko-KR" altLang="en-US" sz="1200" dirty="0" err="1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임베디드</a:t>
              </a:r>
              <a:r>
                <a:rPr lang="en-US" altLang="ko-KR" sz="12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)/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네트워크</a:t>
              </a:r>
              <a:r>
                <a:rPr lang="en-US" altLang="ko-KR" sz="12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/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데이터베이스</a:t>
              </a:r>
              <a:r>
                <a:rPr lang="en-US" altLang="ko-KR" sz="12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/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알고리즘 등</a:t>
              </a:r>
              <a:r>
                <a:rPr lang="en-US" altLang="ko-KR" sz="12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en-US" altLang="ko-KR" sz="12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SW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설계 및 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구현</a:t>
              </a:r>
              <a:r>
                <a:rPr lang="en-US" altLang="ko-KR" sz="12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/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검증</a:t>
              </a:r>
              <a:endParaRPr lang="en-US" altLang="ko-KR" sz="12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defTabSz="914400" latinLnBrk="1">
                <a:spcBef>
                  <a:spcPts val="200"/>
                </a:spcBef>
              </a:pPr>
              <a:r>
                <a:rPr lang="en-US" altLang="ko-KR" sz="12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en-US" altLang="ko-KR" sz="12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- C/C++ 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프로그래밍 언어 기반 프로젝트 수행 경험자 우대</a:t>
              </a:r>
              <a:endParaRPr lang="en-US" altLang="ko-KR" sz="12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1928664" y="5088700"/>
              <a:ext cx="7629003" cy="333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400" latinLnBrk="1">
                <a:lnSpc>
                  <a:spcPct val="150000"/>
                </a:lnSpc>
                <a:spcBef>
                  <a:spcPts val="200"/>
                </a:spcBef>
              </a:pPr>
              <a:r>
                <a:rPr lang="en-US" altLang="ko-KR" sz="1200" b="1" u="sng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Software </a:t>
              </a:r>
              <a:r>
                <a:rPr lang="ko-KR" altLang="en-US" sz="1200" b="1" u="sng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전공자 모집</a:t>
              </a:r>
              <a:r>
                <a:rPr lang="en-US" altLang="ko-KR" sz="1200" b="1" u="sng" dirty="0" smtClean="0">
                  <a:solidFill>
                    <a:srgbClr val="0000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1200" b="1" u="sng" dirty="0" smtClean="0">
                  <a:solidFill>
                    <a:srgbClr val="0000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근무지 </a:t>
              </a:r>
              <a:r>
                <a:rPr lang="en-US" altLang="ko-KR" sz="1200" b="1" u="sng" dirty="0" smtClean="0">
                  <a:solidFill>
                    <a:srgbClr val="0000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: </a:t>
              </a:r>
              <a:r>
                <a:rPr lang="ko-KR" altLang="en-US" sz="1200" b="1" u="sng" dirty="0" smtClean="0">
                  <a:solidFill>
                    <a:srgbClr val="0000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판교테크노밸리</a:t>
              </a:r>
              <a:r>
                <a:rPr lang="en-US" altLang="ko-KR" sz="1200" b="1" u="sng" dirty="0" smtClean="0">
                  <a:solidFill>
                    <a:srgbClr val="0000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</a:p>
          </p:txBody>
        </p:sp>
      </p:grpSp>
      <p:grpSp>
        <p:nvGrpSpPr>
          <p:cNvPr id="12" name="그룹 11"/>
          <p:cNvGrpSpPr/>
          <p:nvPr/>
        </p:nvGrpSpPr>
        <p:grpSpPr>
          <a:xfrm>
            <a:off x="862104" y="5699333"/>
            <a:ext cx="8759259" cy="671979"/>
            <a:chOff x="862104" y="5627701"/>
            <a:chExt cx="8759259" cy="671979"/>
          </a:xfrm>
        </p:grpSpPr>
        <p:sp>
          <p:nvSpPr>
            <p:cNvPr id="66" name="직사각형 8"/>
            <p:cNvSpPr>
              <a:spLocks noChangeArrowheads="1"/>
            </p:cNvSpPr>
            <p:nvPr/>
          </p:nvSpPr>
          <p:spPr bwMode="auto">
            <a:xfrm>
              <a:off x="862104" y="5708896"/>
              <a:ext cx="1011957" cy="509588"/>
            </a:xfrm>
            <a:prstGeom prst="rect">
              <a:avLst/>
            </a:prstGeom>
            <a:solidFill>
              <a:srgbClr val="003399"/>
            </a:solidFill>
            <a:ln w="12700" algn="ctr">
              <a:noFill/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latinLnBrk="0">
                <a:spcBef>
                  <a:spcPct val="50000"/>
                </a:spcBef>
              </a:pPr>
              <a:r>
                <a:rPr lang="ko-KR" altLang="en-US" sz="1200" b="1" kern="0" dirty="0" err="1" smtClean="0">
                  <a:solidFill>
                    <a:srgbClr val="FFFF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채용문의</a:t>
              </a:r>
              <a:endParaRPr lang="en-US" altLang="ko-KR" sz="1200" b="1" kern="0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1992360" y="5627701"/>
              <a:ext cx="7629003" cy="671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defTabSz="914400" latinLnBrk="1">
                <a:lnSpc>
                  <a:spcPct val="150000"/>
                </a:lnSpc>
                <a:spcBef>
                  <a:spcPts val="200"/>
                </a:spcBef>
                <a:buFont typeface="Wingdings" pitchFamily="2" charset="2"/>
                <a:buChar char="§"/>
              </a:pPr>
              <a:r>
                <a:rPr lang="en-US" altLang="ko-KR" sz="12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LIG</a:t>
              </a:r>
              <a:r>
                <a:rPr lang="ko-KR" altLang="en-US" sz="12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넥스원 </a:t>
              </a:r>
              <a:r>
                <a:rPr lang="ko-KR" altLang="en-US" sz="1200" b="1" dirty="0" err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상시채용</a:t>
              </a:r>
              <a:r>
                <a:rPr lang="ko-KR" altLang="en-US" sz="12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담당자</a:t>
              </a:r>
              <a:endParaRPr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defTabSz="914400" latinLnBrk="1">
                <a:lnSpc>
                  <a:spcPct val="150000"/>
                </a:lnSpc>
                <a:spcBef>
                  <a:spcPts val="200"/>
                </a:spcBef>
              </a:pPr>
              <a:r>
                <a:rPr lang="en-US" altLang="ko-KR" sz="12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en-US" altLang="ko-KR" sz="12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 - </a:t>
              </a:r>
              <a:r>
                <a:rPr lang="ko-KR" altLang="en-US" sz="12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조현수 </a:t>
              </a:r>
              <a:r>
                <a:rPr lang="ko-KR" altLang="en-US" sz="1200" b="1" dirty="0" err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수석매니저</a:t>
              </a:r>
              <a:r>
                <a:rPr lang="en-US" altLang="ko-KR" sz="12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en-US" altLang="ko-KR" sz="1200" b="1" dirty="0" smtClean="0">
                  <a:latin typeface="맑은 고딕" panose="020B0503020000020004" pitchFamily="50" charset="-127"/>
                  <a:ea typeface="맑은 고딕" panose="020B0503020000020004" pitchFamily="50" charset="-127"/>
                  <a:hlinkClick r:id="rId4"/>
                </a:rPr>
                <a:t>chohyunsu@lignex1.com</a:t>
              </a:r>
              <a:r>
                <a:rPr lang="en-US" altLang="ko-KR" sz="12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),  </a:t>
              </a:r>
              <a:r>
                <a:rPr lang="ko-KR" altLang="en-US" sz="12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박성수 매니저</a:t>
              </a:r>
              <a:r>
                <a:rPr lang="en-US" altLang="ko-KR" sz="12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en-US" altLang="ko-KR" sz="1200" b="1" dirty="0" smtClean="0">
                  <a:latin typeface="맑은 고딕" panose="020B0503020000020004" pitchFamily="50" charset="-127"/>
                  <a:ea typeface="맑은 고딕" panose="020B0503020000020004" pitchFamily="50" charset="-127"/>
                  <a:hlinkClick r:id="rId5"/>
                </a:rPr>
                <a:t>s</a:t>
              </a:r>
              <a:r>
                <a:rPr lang="en-US" altLang="ko-KR" sz="1200" b="1" dirty="0">
                  <a:latin typeface="맑은 고딕" panose="020B0503020000020004" pitchFamily="50" charset="-127"/>
                  <a:ea typeface="맑은 고딕" panose="020B0503020000020004" pitchFamily="50" charset="-127"/>
                  <a:hlinkClick r:id="rId5"/>
                </a:rPr>
                <a:t>eongsoo.park2@lignex1.com</a:t>
              </a:r>
              <a:r>
                <a:rPr lang="en-US" altLang="ko-KR" sz="12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32158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5_디자인 사용자 지정">
  <a:themeElements>
    <a:clrScheme name="4_디자인 사용자 지정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4_디자인 사용자 지정">
      <a:majorFont>
        <a:latin typeface="HY견고딕"/>
        <a:ea typeface="HY견고딕"/>
        <a:cs typeface=""/>
      </a:majorFont>
      <a:minorFont>
        <a:latin typeface="HY견고딕"/>
        <a:ea typeface="HY견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4_디자인 사용자 지정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디자인 사용자 지정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디자인 사용자 지정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디자인 사용자 지정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디자인 사용자 지정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디자인 사용자 지정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디자인 사용자 지정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디자인 사용자 지정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디자인 사용자 지정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디자인 사용자 지정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디자인 사용자 지정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디자인 사용자 지정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16039</TotalTime>
  <Words>258</Words>
  <Application>Microsoft Office PowerPoint</Application>
  <PresentationFormat>A4 용지(210x297mm)</PresentationFormat>
  <Paragraphs>36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8" baseType="lpstr">
      <vt:lpstr>HY견고딕</vt:lpstr>
      <vt:lpstr>굴림</vt:lpstr>
      <vt:lpstr>맑은 고딕</vt:lpstr>
      <vt:lpstr>코트라 볼드체</vt:lpstr>
      <vt:lpstr>Arial</vt:lpstr>
      <vt:lpstr>Wingdings</vt:lpstr>
      <vt:lpstr>5_디자인 사용자 지정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신황우</dc:creator>
  <cp:lastModifiedBy>Windows 사용자</cp:lastModifiedBy>
  <cp:revision>1382</cp:revision>
  <cp:lastPrinted>2022-04-12T06:39:04Z</cp:lastPrinted>
  <dcterms:created xsi:type="dcterms:W3CDTF">2018-01-04T01:18:07Z</dcterms:created>
  <dcterms:modified xsi:type="dcterms:W3CDTF">2022-04-14T09:18:36Z</dcterms:modified>
</cp:coreProperties>
</file>